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147880-BDB8-4B9B-889F-606C77AA7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99671F-1136-472C-93BE-7BDB83E47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EA20DC-388C-4D67-A511-86FEBCDD4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DA8086-A378-4102-841B-A9A0644E6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CCB193-4F6B-4FFD-AE75-FD99ADC4F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026D6E-EF0E-4EFE-8416-995896CDF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F020AB-607F-44EA-BD07-1343909BD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FF88C5-0EB8-42C2-A979-0D99F88C0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19B39B-DEE0-48A1-85AE-B0DF1DFBD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F15C88-A94D-4960-BB14-4E9949891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C3306B-5176-47C9-AC10-3375650A2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03000322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助人历程与技巧：理解、支持与行动\n## 1.助人历程的基本概念与重要性\n### 1.1什么是助人历程及其在社会工作中的作用\n### 1.2助人历程的核心要素与关键阶段\n### 1.3助人历程对个体和社会的积极影响\n## 2.理解受助者的需求与困境\n### 2.1评估受助者的基本信息与背景\n### 2.2识别受助者的心理、情感和社会需求\n### 2.3了解受助者的文化、价值观和信仰\n## 3.建立信任与支持的关系\n### 3.1促进有效的沟通与倾听\n### 3.2展现同理心与尊重\n### 3.3保持专业边界与伦理原则\n## 4.制定个性化的助人计划\n### 4.1明确助人目标与期望结果\n### 4.2选择合适的助人方法与技巧\n### 4.3制定风险评估与应对措施\n## 5.实施助人计划并监测进展\n### 5.1开展具体的助人活动与干预\n### 5.2定期评估受助者的进展与反馈\n### 5.3调整助人计划与策略\n## 6.协助受助者实现自我成长与自立\n### 6.1培养受助者的自我效能与自主性\n### 6.2协助受助者建立社会支持网络\n### 6.3促进受助者的心理健康与个人发展\n## 7.回顾与反思助人历程\n### 7.1收集与整理助人过程中的经验与教训\n### 7.2分析助人成效与不足\n### 7.3制定个人专业发展计划与持续学习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900"/>
              <a:t>助人历程与技巧：理解、支持与行动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助人历程的基本概念与重要性</a:t>
            </a:r>
            <a:endParaRPr/>
          </a:p>
        </p:txBody>
      </p:sp>
      <p:sp>
        <p:nvSpPr>
          <p:cNvPr id="128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29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助人历程是指社会工作者与受助者之间的互动过程</a:t>
                </a:r>
                <a:endParaRPr/>
              </a:p>
            </p:txBody>
          </p:sp>
          <p:sp>
            <p:nvSpPr>
              <p:cNvPr id="2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通过这个过程，社会工作者帮助受助者解决问题和克服困难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实现受助者的自我成长和自立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促进社会和谐与进步</a:t>
                </a:r>
                <a:endParaRPr/>
              </a:p>
            </p:txBody>
          </p:sp>
          <p:sp>
            <p:nvSpPr>
              <p:cNvPr id="2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助人历程在社会工作中的重要性</a:t>
                </a:r>
                <a:endParaRPr/>
              </a:p>
            </p:txBody>
          </p:sp>
          <p:sp>
            <p:nvSpPr>
              <p:cNvPr id="2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社会工作者需要具备良好的助人技巧，以提高工作效率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助人历程有助于建立信任和支持的关系，使受助者更愿意接受帮助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助人历程有助于社会工作者了解受助者的需求，从而制定更有效的助人计划</a:t>
                </a:r>
                <a:endParaRPr/>
              </a:p>
            </p:txBody>
          </p:sp>
          <p:sp>
            <p:nvSpPr>
              <p:cNvPr id="2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什么是助人历程及其在社会工作中的作用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5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286" name="Tencent"/>
          <p:cNvCxnSpPr/>
          <p:nvPr/>
        </p:nvCxnSpPr>
        <p:spPr>
          <a:xfrm flipH="1">
            <a:off x="7188206" y="0"/>
            <a:ext cx="0" cy="6858000"/>
          </a:xfrm>
          <a:prstGeom prst="line">
            <a:avLst/>
          </a:prstGeom>
          <a:ln w="31750" cap="sq">
            <a:solidFill>
              <a:schemeClr val="accent1">
                <a:alpha val="2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387465" y="1615393"/>
            <a:ext cx="3412534" cy="4831976"/>
            <a:chOff x="7387465" y="1615393"/>
            <a:chExt cx="3412534" cy="4831976"/>
          </a:xfrm>
        </p:grpSpPr>
        <p:grpSp>
          <p:nvGrpSpPr>
            <p:cNvPr id="288" name=""/>
            <p:cNvGrpSpPr/>
            <p:nvPr/>
          </p:nvGrpSpPr>
          <p:grpSpPr>
            <a:xfrm>
              <a:off x="7387465" y="1615393"/>
              <a:ext cx="3412534" cy="1950045"/>
              <a:chOff x="7387465" y="1615393"/>
              <a:chExt cx="3412534" cy="1950045"/>
            </a:xfrm>
          </p:grpSpPr>
          <p:sp>
            <p:nvSpPr>
              <p:cNvPr id="2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387466" y="1615393"/>
                <a:ext cx="341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助人历程的核心要素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387465" y="2015503"/>
                <a:ext cx="3412534" cy="154993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理解受助者的需求与困境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建立信任与支持的关系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制定个性化的助人计划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实施助人计划并监测进展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协助受助者实现自我成长与自立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回顾与反思助人历程</a:t>
                </a:r>
                <a:endParaRPr/>
              </a:p>
            </p:txBody>
          </p:sp>
        </p:grpSp>
        <p:grpSp>
          <p:nvGrpSpPr>
            <p:cNvPr id="291" name=""/>
            <p:cNvGrpSpPr/>
            <p:nvPr/>
          </p:nvGrpSpPr>
          <p:grpSpPr>
            <a:xfrm>
              <a:off x="7387465" y="4497324"/>
              <a:ext cx="3412534" cy="1950045"/>
              <a:chOff x="7387465" y="4497324"/>
              <a:chExt cx="3412534" cy="1950045"/>
            </a:xfrm>
          </p:grpSpPr>
          <p:sp>
            <p:nvSpPr>
              <p:cNvPr id="2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387466" y="4497324"/>
                <a:ext cx="341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助人历程的关键阶段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387465" y="4897434"/>
                <a:ext cx="3412534" cy="154993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评估受助者的需求与背景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制定个性化的助人计划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实施助人计划并监测进展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回顾与反思助人历程</a:t>
                </a:r>
                <a:endParaRPr/>
              </a:p>
            </p:txBody>
          </p:sp>
        </p:grpSp>
      </p:grpSp>
      <p:sp>
        <p:nvSpPr>
          <p:cNvPr id="294" name="椭圆 5"/>
          <p:cNvSpPr>
            <a:spLocks noChangeAspect="1"/>
          </p:cNvSpPr>
          <p:nvPr/>
        </p:nvSpPr>
        <p:spPr>
          <a:xfrm>
            <a:off x="7098206" y="1749805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95" name="椭圆 9"/>
          <p:cNvSpPr>
            <a:spLocks noChangeAspect="1"/>
          </p:cNvSpPr>
          <p:nvPr/>
        </p:nvSpPr>
        <p:spPr>
          <a:xfrm>
            <a:off x="7098206" y="4625959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543566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助人历程的核心要素与关键阶段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助人历程对个体和社会的积极影响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对个体的积极影响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帮助受助者解决问题和克服困难，提高生活质量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促进受助者的自我成长和自立，提高自信心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建立信任和支持的关系，提高受助者的心理健康水平</a:t>
                </a:r>
                <a:endParaRPr/>
              </a:p>
            </p:txBody>
          </p:sp>
          <p:pic>
            <p:nvPicPr>
              <p:cNvPr id="3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对社会的积极影响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促进社会和谐与进步，提高人们的幸福感和满意度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为社会工作者提供成长和发展的机会，提高服务质量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有助于预防和减少社会问题，提高社会治理水平</a:t>
                </a:r>
                <a:endParaRPr/>
              </a:p>
            </p:txBody>
          </p:sp>
          <p:pic>
            <p:nvPicPr>
              <p:cNvPr id="3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11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理解受助者的需求与困境</a:t>
            </a:r>
            <a:endParaRPr/>
          </a:p>
        </p:txBody>
      </p:sp>
      <p:sp>
        <p:nvSpPr>
          <p:cNvPr id="312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313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31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31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3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收集受助者的基本信息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年龄、性别、教育程度、职业等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家庭状况、经济状况、社会关系等</a:t>
                </a:r>
                <a:endParaRPr/>
              </a:p>
            </p:txBody>
          </p:sp>
          <p:sp>
            <p:nvSpPr>
              <p:cNvPr id="32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2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了解受助者的生活环境和背景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生活环境：居住环境、社区环境等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背景：家庭背景、社会背景等</a:t>
                </a:r>
                <a:endParaRPr/>
              </a:p>
            </p:txBody>
          </p:sp>
          <p:sp>
            <p:nvSpPr>
              <p:cNvPr id="32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2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2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分析受助者的需求和困境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分析受助者的生理、心理、社会需求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分析受助者面临的困境和挑战</a:t>
                </a:r>
                <a:endParaRPr/>
              </a:p>
            </p:txBody>
          </p:sp>
          <p:sp>
            <p:nvSpPr>
              <p:cNvPr id="32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评估受助者的基本信息与背景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3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3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了解受助者的认知、情感和行为问题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评估受助者的心理状况和心理需求</a:t>
                </a:r>
                <a:endParaRPr/>
              </a:p>
            </p:txBody>
          </p:sp>
          <p:sp>
            <p:nvSpPr>
              <p:cNvPr id="3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识别受助者的心理需求</a:t>
                </a:r>
                <a:endParaRPr/>
              </a:p>
            </p:txBody>
          </p:sp>
        </p:grpSp>
        <p:grpSp>
          <p:nvGrpSpPr>
            <p:cNvPr id="33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3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了解受助者的情感体验和情感需求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评估受助者的情感状况和情感需求</a:t>
                </a:r>
                <a:endParaRPr/>
              </a:p>
            </p:txBody>
          </p:sp>
          <p:sp>
            <p:nvSpPr>
              <p:cNvPr id="33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识别受助者的情感需求</a:t>
                </a:r>
                <a:endParaRPr/>
              </a:p>
            </p:txBody>
          </p:sp>
        </p:grpSp>
        <p:grpSp>
          <p:nvGrpSpPr>
            <p:cNvPr id="33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4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了解受助者的社会交往和社会支持情况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评估受助者的社会需求和困境</a:t>
                </a:r>
                <a:endParaRPr/>
              </a:p>
            </p:txBody>
          </p:sp>
          <p:sp>
            <p:nvSpPr>
              <p:cNvPr id="34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识别受助者的社会需求</a:t>
                </a:r>
                <a:endParaRPr/>
              </a:p>
            </p:txBody>
          </p:sp>
        </p:grpSp>
      </p:grpSp>
      <p:pic>
        <p:nvPicPr>
          <p:cNvPr id="34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4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4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4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识别受助者的心理、情感和社会需求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4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49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50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51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2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了解受助者的文化背景</a:t>
                </a:r>
                <a:endParaRPr/>
              </a:p>
            </p:txBody>
          </p:sp>
          <p:sp>
            <p:nvSpPr>
              <p:cNvPr id="35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了解受助者的民族、地域、宗教等文化背景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了解受助者的文化传统和文化价值观</a:t>
                </a:r>
                <a:endParaRPr/>
              </a:p>
            </p:txBody>
          </p:sp>
        </p:grpSp>
        <p:grpSp>
          <p:nvGrpSpPr>
            <p:cNvPr id="354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55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了解受助者的价值观</a:t>
                </a:r>
                <a:endParaRPr/>
              </a:p>
            </p:txBody>
          </p:sp>
          <p:sp>
            <p:nvSpPr>
              <p:cNvPr id="35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了解受助者的生活态度、价值观和信仰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评估受助者的价值观对其需求和困境的影响</a:t>
                </a:r>
                <a:endParaRPr/>
              </a:p>
            </p:txBody>
          </p:sp>
        </p:grpSp>
        <p:grpSp>
          <p:nvGrpSpPr>
            <p:cNvPr id="358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59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了解受助者的信仰</a:t>
                </a:r>
                <a:endParaRPr/>
              </a:p>
            </p:txBody>
          </p:sp>
          <p:sp>
            <p:nvSpPr>
              <p:cNvPr id="36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了解受助者的宗教信仰、精神信仰等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评估受助者的信仰对其需求和困境的影响</a:t>
                </a:r>
                <a:endParaRPr/>
              </a:p>
            </p:txBody>
          </p:sp>
        </p:grpSp>
      </p:grpSp>
      <p:sp>
        <p:nvSpPr>
          <p:cNvPr id="3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了解受助者的文化、价值观和信仰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建立信任与支持的关系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提高沟通技巧</a:t>
                </a:r>
                <a:endParaRPr/>
              </a:p>
            </p:txBody>
          </p:sp>
          <p:sp>
            <p:nvSpPr>
              <p:cNvPr id="1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使用清晰、简洁的语言表达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注意非言语沟通，如肢体语言、面部表情等</a:t>
                </a:r>
                <a:endParaRPr/>
              </a:p>
            </p:txBody>
          </p:sp>
        </p:grpSp>
        <p:grpSp>
          <p:nvGrpSpPr>
            <p:cNvPr id="1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倾听受助者的观点和需求</a:t>
                </a:r>
                <a:endParaRPr/>
              </a:p>
            </p:txBody>
          </p:sp>
          <p:sp>
            <p:nvSpPr>
              <p:cNvPr id="1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保持耐心和尊重，不打断受助者的发言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反馈和澄清受助者的观点和需求，确保理解正确</a:t>
                </a:r>
                <a:endParaRPr/>
              </a:p>
            </p:txBody>
          </p:sp>
        </p:grpSp>
        <p:grpSp>
          <p:nvGrpSpPr>
            <p:cNvPr id="1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建立良好的沟通氛围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保持积极的情绪和态度，传递信任和支持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鼓励受助者表达自己的想法和感受，增强沟通效果</a:t>
                </a:r>
                <a:endParaRPr/>
              </a:p>
            </p:txBody>
          </p:sp>
        </p:grpSp>
      </p:grpSp>
      <p:pic>
        <p:nvPicPr>
          <p:cNvPr id="2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促进有效的沟通与倾听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30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理解受助者的感受和经历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用心感受受助者的情绪和经历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设身处地地思考受助者的处境和需求</a:t>
                </a:r>
                <a:endParaRPr/>
              </a:p>
            </p:txBody>
          </p:sp>
          <p:sp>
            <p:nvSpPr>
              <p:cNvPr id="33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4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表达同理心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用适当的语言和方式表达理解和关心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传递支持和鼓励，让受助者感受到被理解和接纳</a:t>
                </a:r>
                <a:endParaRPr/>
              </a:p>
            </p:txBody>
          </p:sp>
          <p:sp>
            <p:nvSpPr>
              <p:cNvPr id="37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8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保持尊重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尊重受助者的观点和需求，不嘲笑、指责或贬低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尊重受助者的隐私和尊严，保护受助者的信息安全</a:t>
                </a:r>
                <a:endParaRPr/>
              </a:p>
            </p:txBody>
          </p:sp>
          <p:sp>
            <p:nvSpPr>
              <p:cNvPr id="41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展现同理心与尊重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保持专业边界与伦理原则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明确专业边界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了解自己的专业知识和技能范围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不越界处理不属于自己专业领域的问题</a:t>
                </a:r>
                <a:endParaRPr/>
              </a:p>
            </p:txBody>
          </p:sp>
          <p:pic>
            <p:nvPicPr>
              <p:cNvPr id="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遵循伦理原则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尊重受助者的权益和自主性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保护受助者的隐私和信息安全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保持公正和客观，避免利益冲突和偏见</a:t>
                </a:r>
                <a:endParaRPr/>
              </a:p>
            </p:txBody>
          </p:sp>
          <p:pic>
            <p:nvPicPr>
              <p:cNvPr id="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制定个性化的助人计划</a:t>
            </a:r>
            <a:endParaRPr/>
          </a:p>
        </p:txBody>
      </p:sp>
      <p:sp>
        <p:nvSpPr>
          <p:cNvPr id="58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04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59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6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6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6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6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确定助人目标</a:t>
                </a:r>
                <a:endParaRPr/>
              </a:p>
            </p:txBody>
          </p:sp>
          <p:sp>
            <p:nvSpPr>
              <p:cNvPr id="6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根据受助者的需求和困境，明确助人目标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确保助人目标具体、可衡量、可实现、相关性强和时限明确</a:t>
                </a:r>
                <a:endParaRPr/>
              </a:p>
            </p:txBody>
          </p:sp>
          <p:sp>
            <p:nvSpPr>
              <p:cNvPr id="6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7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设定期望结果</a:t>
                </a:r>
                <a:endParaRPr/>
              </a:p>
            </p:txBody>
          </p:sp>
          <p:sp>
            <p:nvSpPr>
              <p:cNvPr id="7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设定助人计划在一定时间内可能达到的结果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设定期望结果时，充分考虑受助者的需求和意愿</a:t>
                </a:r>
                <a:endParaRPr/>
              </a:p>
            </p:txBody>
          </p:sp>
          <p:sp>
            <p:nvSpPr>
              <p:cNvPr id="7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明确助人目标与期望结果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https://d.book118.com/005003000322011120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助人历程与技巧：理解、支持与行动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2024-09-23T14:31:53.133</cp:lastPrinted>
  <dcterms:created xsi:type="dcterms:W3CDTF">2024-09-23T06:31:53Z</dcterms:created>
  <dcterms:modified xsi:type="dcterms:W3CDTF">2024-09-23T06:31:55Z</dcterms:modified>
</cp:coreProperties>
</file>