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87F08CD-1D05-4991-8370-0CD1771A2B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C7FE9E-F5C6-4257-A1E3-1B301BE6C1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5B73C25-B65D-4926-AEE9-CAAA12A82E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4BE1135-E25C-4862-AEC8-A37F269A5B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DB063C0-7B94-489B-A02E-8657542D168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B7CF4A3-9BBA-4C40-B68C-5AA70BDD58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04E1AC1-C197-4E27-8B19-139A803B2D7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8CD8ED-F4A8-4309-A049-A8B69BBB1D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7D2360-07BD-45F0-960C-F86DF35B16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EFA354-4DE1-4F0C-AC9D-EF0F7D0264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64DCEA-B734-4764-9CC1-62A9B9F26B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5003232330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物流委外与物流成本之评估</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物流委外概述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物流成本评估方法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物流委外与物流成本的关系</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物流委外策略与成本控制</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292" r="1129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评估物流委外与物流成本之间的关系，为企业决策提供依据。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随着市场竞争的加剧，越来越多的企业选择将物流业务委外，以降低成本和提高效率。然而，物流委外是否真正能够降低成本，以及如何进行有效的评估，成为企业关注的焦点。</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40684" y="1569551"/>
            <a:ext cx="3418416" cy="4073482"/>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51615" y="2379250"/>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03256" y="1797082"/>
            <a:ext cx="1348359" cy="1019157"/>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420201" y="5637371"/>
            <a:ext cx="826770" cy="46034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346696" y="4534330"/>
            <a:ext cx="1348359" cy="1019157"/>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510170" y="2701925"/>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087620" y="3214540"/>
            <a:ext cx="1139293" cy="113929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
        <p:nvSpPr>
          <p:cNvPr id="31" name="Freeform 31"/>
          <p:cNvSpPr/>
          <p:nvPr/>
        </p:nvSpPr>
        <p:spPr>
          <a:xfrm>
            <a:off x="1262052" y="1991277"/>
            <a:ext cx="630767" cy="630767"/>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705598" y="4728631"/>
            <a:ext cx="630555" cy="63055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1556" y="4966363"/>
            <a:ext cx="1154900" cy="1591889"/>
          </a:xfrm>
          <a:custGeom>
            <a:rect l="l" t="t" r="r" b="b"/>
            <a:pathLst>
              <a:path w="1154900" h="1591889">
                <a:moveTo>
                  <a:pt x="0" y="0"/>
                </a:moveTo>
                <a:lnTo>
                  <a:pt x="0" y="1591889"/>
                </a:lnTo>
                <a:lnTo>
                  <a:pt x="1154900" y="1591889"/>
                </a:lnTo>
                <a:lnTo>
                  <a:pt x="1154900" y="1303164"/>
                </a:lnTo>
                <a:lnTo>
                  <a:pt x="288725" y="1303164"/>
                </a:lnTo>
                <a:lnTo>
                  <a:pt x="288725"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rot="-10800000">
            <a:off x="10781066" y="205192"/>
            <a:ext cx="1154900" cy="1591889"/>
          </a:xfrm>
          <a:custGeom>
            <a:rect l="l" t="t" r="r" b="b"/>
            <a:pathLst>
              <a:path w="1154900" h="1591889">
                <a:moveTo>
                  <a:pt x="0" y="0"/>
                </a:moveTo>
                <a:lnTo>
                  <a:pt x="0" y="1591889"/>
                </a:lnTo>
                <a:lnTo>
                  <a:pt x="1154900" y="1591889"/>
                </a:lnTo>
                <a:lnTo>
                  <a:pt x="1154900" y="1303164"/>
                </a:lnTo>
                <a:lnTo>
                  <a:pt x="288725" y="1303164"/>
                </a:lnTo>
                <a:lnTo>
                  <a:pt x="288725"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5" name="Group 35"/>
          <p:cNvGrpSpPr/>
          <p:nvPr/>
        </p:nvGrpSpPr>
        <p:grpSpPr>
          <a:xfrm>
            <a:off x="7581403" y="1797082"/>
            <a:ext cx="3111273" cy="3664926"/>
            <a:chOff x="7581403" y="1797082"/>
            <a:chExt cx="3111273" cy="3664926"/>
          </a:xfrm>
        </p:grpSpPr>
        <p:sp>
          <p:nvSpPr>
            <p:cNvPr id="36" name="TextBox 36"/>
            <p:cNvSpPr txBox="1"/>
            <p:nvPr/>
          </p:nvSpPr>
          <p:spPr>
            <a:xfrm>
              <a:off x="7581403" y="1797082"/>
              <a:ext cx="3111273" cy="3664926"/>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80000"/>
                </a:lnSpc>
                <a:buFont typeface="Arial"/>
                <a:buChar char="•"/>
              </a:pPr>
              <a:r>
                <a:rPr lang="en-US" sz="1500">
                  <a:solidFill>
                    <a:srgbClr val="FFFDFD">
                      <a:alpha val="100000"/>
                    </a:srgbClr>
                  </a:solidFill>
                  <a:latin typeface="Microsoft Yahei"/>
                  <a:ea typeface="Microsoft Yahei"/>
                  <a:cs typeface="Microsoft Yahei"/>
                </a:rPr>
                <a:t>本报告将全面分析物流委外与物流成本之间的关系，包括成本构成、影响因素、评估方法等，为企业提供决策参考。</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物流委外概述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物流委外是指企业将其物流业务委托给外部的专业物流服务提供商来执行，以便集中资源和精力发展核心业务。</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物流委外主要包括运输、仓储、配送、报关等环节的委外，企业可以根据自身需求选择相应的服务。</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物流委外的定义与类型</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类型</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专业性</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外部物流服务提供商通常具备丰富的专业经验和资源，能够提供更高效、专业的物流服务。</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成本降低</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通过委外，企业可以降低自身物流设施和设备的投入，从而降低运营成本。</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2844" r="228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物流委外的优势与风险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灵活性：企业可以根据业务需求灵活选择物流服务，避免因业务波动而造成资源浪费。</a:t>
            </a: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t="14641" b="14641"/>
          <a:stretch>
            <a:fillRect/>
          </a:stretch>
        </p:blipFill>
        <p:spPr>
          <a:xfrm>
            <a:off x="763829" y="2145985"/>
            <a:ext cx="4887637" cy="2739225"/>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物流委外的优势与风险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10411" r="1041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98" b="269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物流委外的优势与风险</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信息泄露</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委外过程中，企业需要与外部物流服务提供商共享敏感信息，如客户资料、产品详情等，存在信息泄露的风险。</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服务质量不稳定</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外部物流服务提供商的服务质量可能因各种原因而波动，影响企业的正常运营。</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过度依赖</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企业过度依赖外部物流服务提供商可能导致自身失去对物流环节的控制，影响供应链的稳定性。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随着物流行业的不断发展，专业化分工越来越明显，企业将更加倾向于选择专注于某一领域的物流服务提供商。</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专业化分工</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物联网、大数据、人工智能等技术的发展将为物流委外带来更多的可能性，提高物流效率和准确性。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技术创新</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随着环保意识的提高，绿色物流成为未来发展趋势，企业将更加注重选择环保合规的物流服务提供商。</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绿色环保</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物流委外的发展趋势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物流成本评估方法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基于活动的成本评估是一种将间接成本分配到特定活动或作业中，然后根据产品或服务消耗的作业量来分配间接费用的方法。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这种方法通过识别和计量所有与物流相关的活动和作业，将成本追溯到具体的作业或流程中，从而更准确地评估每个产品或服务的物流成本。它有助于企业识别哪些活动对物流成本产生影响，并采取措施降低成本。</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基于活动的成本评估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https://d.book118.com/005003232330011103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2024-09-13T10:48:50.967</cp:lastPrinted>
  <dcterms:created xsi:type="dcterms:W3CDTF">2024-09-13T02:48:50Z</dcterms:created>
  <dcterms:modified xsi:type="dcterms:W3CDTF">2024-09-13T02:48:53Z</dcterms:modified>
</cp:coreProperties>
</file>