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56BC1F2-501A-4510-B53F-70913151E7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308F99-F218-49BC-8144-0B496884D2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3944242-0621-47DE-9132-CD5E25E474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6C1C390-4556-4130-9619-8CB1FE2781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AB56670-3926-4027-80CA-3F7A965235E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83024B-39C0-4754-86CD-90794BEB405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A845DF2-9C2E-4EA8-B5AE-385F3EADA1C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08C639-DC29-4A95-840A-A7C8E58038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EDBD02-6AC7-4CCA-8099-2FD108D8C7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D65B90-8502-483C-A12A-7A000FBCDE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4BF272-0B3D-412C-9089-DB2308D7ED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5020231334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复杂网络分析法</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复杂网络基本概念
 网络拓扑结构特征
 网络度分布理论
 网络群聚系数分析
 网络连通性测度
 网络中心性指标
 网络动态演化模型
 网络应用案例分析</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复杂网络基本概念</a:t>
            </a:r>
          </a:p>
        </p:txBody>
      </p:sp>
      <p:sp>
        <p:nvSpPr>
          <p:cNvPr id="3" name="Subtitle 2"/>
          <p:cNvSpPr>
            <a:spLocks noGrp="1"/>
          </p:cNvSpPr>
          <p:nvPr>
            <p:ph type="subTitle" idx="1"/>
          </p:nvPr>
        </p:nvSpPr>
        <p:spPr/>
        <p:txBody>
          <a:bodyPr/>
          <a:lstStyle/>
          <a:p>
            <a:r>
              <a:t>复杂网络分析法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复杂网络基本概念</a:t>
            </a:r>
          </a:p>
        </p:txBody>
      </p:sp>
      <p:sp>
        <p:nvSpPr>
          <p:cNvPr id="3" name="Text Placeholder 2"/>
          <p:cNvSpPr>
            <a:spLocks noGrp="1"/>
          </p:cNvSpPr>
          <p:nvPr>
            <p:ph type="body" idx="1"/>
          </p:nvPr>
        </p:nvSpPr>
        <p:spPr/>
        <p:txBody>
          <a:bodyPr/>
          <a:lstStyle/>
          <a:p>
            <a:r>
              <a:t>复杂网络基本概念：</a:t>
            </a:r>
          </a:p>
        </p:txBody>
      </p:sp>
      <p:sp>
        <p:nvSpPr>
          <p:cNvPr id="4" name="Content Placeholder 3"/>
          <p:cNvSpPr>
            <a:spLocks noGrp="1"/>
          </p:cNvSpPr>
          <p:nvPr>
            <p:ph sz="half" idx="2"/>
          </p:nvPr>
        </p:nvSpPr>
        <p:spPr/>
        <p:txBody>
          <a:bodyPr/>
          <a:lstStyle/>
          <a:p>
            <a:r>
              <a:t>1. 定义与特征：复杂网络是由大量节点（如人、计算机、网站等）通过边（如社交关系、网络连接、超链接等）相互连接而成的系统。这些网络具有小世界效应（短平均路径长度）和无标度特性（幂律分布的节点度），与传统规则或随机网络显著不同。</a:t>
            </a:r>
          </a:p>
          <a:p>
            <a:r>
              <a:t>2. 网络拓扑结构：复杂网络的拓扑结构反映了节点间的连接模式，包括密集的核心区域和稀疏的边缘部分。这种结构有助于理解网络中的信息流动、传播动力学以及社区发现等问题。</a:t>
            </a:r>
          </a:p>
          <a:p>
            <a:r>
              <a:t>3. 度分布与聚类系数：节点的度分布描述了网络中各节点连接数的概率分布，而无标度网络具有幂律度分布。聚类系数衡量的是网络中邻居节点间相连的程度，揭示了网络内局部结构的紧密程度。</a:t>
            </a:r>
          </a:p>
        </p:txBody>
      </p:sp>
      <p:sp>
        <p:nvSpPr>
          <p:cNvPr id="5" name="Text Placeholder 4"/>
          <p:cNvSpPr>
            <a:spLocks noGrp="1"/>
          </p:cNvSpPr>
          <p:nvPr>
            <p:ph type="body" idx="3"/>
          </p:nvPr>
        </p:nvSpPr>
        <p:spPr/>
        <p:txBody>
          <a:bodyPr/>
          <a:lstStyle/>
          <a:p>
            <a:r>
              <a:t>网络动态性：</a:t>
            </a:r>
          </a:p>
        </p:txBody>
      </p:sp>
      <p:sp>
        <p:nvSpPr>
          <p:cNvPr id="6" name="Content Placeholder 5"/>
          <p:cNvSpPr>
            <a:spLocks noGrp="1"/>
          </p:cNvSpPr>
          <p:nvPr>
            <p:ph sz="half" idx="4"/>
          </p:nvPr>
        </p:nvSpPr>
        <p:spPr/>
        <p:txBody>
          <a:bodyPr/>
          <a:lstStyle/>
          <a:p>
            <a:r>
              <a:t>1. 演化机制：复杂网络随时间而演化，其演化机制可能包括节点的加入和退出、边的创建和删除等。这些机制对理解网络的增长和适应变化至关重要。</a:t>
            </a:r>
          </a:p>
          <a:p>
            <a:r>
              <a:t>2. 同步与传播：在网络中，信息的同步和传播是普遍现象，如流行病扩散、谣言传播等。研究这些过程有助于预测和控制网络中的信息传播行为。</a:t>
            </a:r>
          </a:p>
          <a:p>
            <a:r>
              <a:t>3. 网络鲁棒性：复杂网络的鲁棒性指网络在面对攻击或故障时的稳定性。研究发现无标度网络在随机攻击下相对脆弱，但在选择性攻击（优先移除高连接度的节点）下则表现出较高的韧性。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复杂网络基本概念</a:t>
            </a:r>
          </a:p>
        </p:txBody>
      </p:sp>
      <p:sp>
        <p:nvSpPr>
          <p:cNvPr id="3" name="Text Placeholder 2"/>
          <p:cNvSpPr>
            <a:spLocks noGrp="1"/>
          </p:cNvSpPr>
          <p:nvPr>
            <p:ph type="body" idx="1"/>
          </p:nvPr>
        </p:nvSpPr>
        <p:spPr/>
        <p:txBody>
          <a:bodyPr/>
          <a:lstStyle/>
          <a:p>
            <a:r>
              <a:t>网络分析方法：</a:t>
            </a:r>
          </a:p>
        </p:txBody>
      </p:sp>
      <p:sp>
        <p:nvSpPr>
          <p:cNvPr id="4" name="Content Placeholder 3"/>
          <p:cNvSpPr>
            <a:spLocks noGrp="1"/>
          </p:cNvSpPr>
          <p:nvPr>
            <p:ph sz="half" idx="2"/>
          </p:nvPr>
        </p:nvSpPr>
        <p:spPr/>
        <p:txBody>
          <a:bodyPr/>
          <a:lstStyle/>
          <a:p>
            <a:r>
              <a:t>1. 静态分析：静态分析关注网络在某一时刻的状态，包括计算网络的统计特性（如度分布、聚类系数）和寻找网络的关键节点（如中心性分析）。</a:t>
            </a:r>
          </a:p>
          <a:p>
            <a:r>
              <a:t>2. 动态分析：动态分析关注网络随时间的变化，如节点的加入和退出、边的创建和删除等。这有助于理解网络如何响应外部事件或内部变化。</a:t>
            </a:r>
          </a:p>
          <a:p>
            <a:r>
              <a:t>3. 多尺度分析：多尺度分析旨在从宏观到微观多个层次上理解网络的结构和行为。例如，在社区检测中识别网络中的功能模块，或在交通网络中识别关键的道路和交通枢纽。</a:t>
            </a:r>
          </a:p>
        </p:txBody>
      </p:sp>
      <p:sp>
        <p:nvSpPr>
          <p:cNvPr id="5" name="Text Placeholder 4"/>
          <p:cNvSpPr>
            <a:spLocks noGrp="1"/>
          </p:cNvSpPr>
          <p:nvPr>
            <p:ph type="body" idx="3"/>
          </p:nvPr>
        </p:nvSpPr>
        <p:spPr/>
        <p:txBody>
          <a:bodyPr/>
          <a:lstStyle/>
          <a:p>
            <a:r>
              <a:t>网络应用领域：</a:t>
            </a:r>
          </a:p>
        </p:txBody>
      </p:sp>
      <p:sp>
        <p:nvSpPr>
          <p:cNvPr id="6" name="Content Placeholder 5"/>
          <p:cNvSpPr>
            <a:spLocks noGrp="1"/>
          </p:cNvSpPr>
          <p:nvPr>
            <p:ph sz="half" idx="4"/>
          </p:nvPr>
        </p:nvSpPr>
        <p:spPr/>
        <p:txBody>
          <a:bodyPr/>
          <a:lstStyle/>
          <a:p>
            <a:r>
              <a:t>1. 社会网络分析：在社会网络中，个体作为节点，他们之间的关系作为边。通过分析可以揭示社会结构、信息传播模式以及群体行为等。</a:t>
            </a:r>
          </a:p>
          <a:p>
            <a:r>
              <a:t>2. 互联网与计算机网络：互联网和计算机网络是典型的复杂网络实例，其中节点可以是服务器、路由器或计算机，边代表通信连接。研究这些网络有助于优化网络性能和提高安全性。</a:t>
            </a:r>
          </a:p>
          <a:p>
            <a:r>
              <a:t>3. 生物网络：生物网络包括代谢网络、神经网络等，节点通常代表分子或细胞，边表示它们之间的相互作用。通过分析生物网络可以帮助我们理解生命过程的复杂性。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复杂网络基本概念</a:t>
            </a:r>
          </a:p>
        </p:txBody>
      </p:sp>
      <p:sp>
        <p:nvSpPr>
          <p:cNvPr id="3" name="Content Placeholder 2"/>
          <p:cNvSpPr>
            <a:spLocks noGrp="1"/>
          </p:cNvSpPr>
          <p:nvPr>
            <p:ph sz="half" idx="2"/>
          </p:nvPr>
        </p:nvSpPr>
        <p:spPr/>
        <p:txBody>
          <a:bodyPr/>
          <a:lstStyle/>
          <a:p>
            <a:r>
              <a:t>1. 网络模型：为了理解和预测复杂网络的行为，研究者提出了多种网络模型，如BA模型、小世界网络模型等。这些模型为网络研究提供了理论基础。</a:t>
            </a:r>
          </a:p>
          <a:p>
            <a:r>
              <a:t>2. 网络控制与优化：网络控制和优化的目标是在保持网络功能的同时最小化资源消耗或提高效率。这包括社区发现、网络重构和网络免疫等方面的研究。</a:t>
            </a:r>
          </a:p>
          <a:p>
            <a:r>
              <a:t>3. 大数据与网络科学：随着大数据技术的发展，研究者能够收集和分析大规模的网络数据。这对网络科学的理论和应用都提出了新的挑战和要求。</a:t>
            </a:r>
          </a:p>
        </p:txBody>
      </p:sp>
      <p:sp>
        <p:nvSpPr>
          <p:cNvPr id="4" name="Text Placeholder 3"/>
          <p:cNvSpPr>
            <a:spLocks noGrp="1"/>
          </p:cNvSpPr>
          <p:nvPr>
            <p:ph type="body" idx="3"/>
          </p:nvPr>
        </p:nvSpPr>
        <p:spPr/>
        <p:txBody>
          <a:bodyPr/>
          <a:lstStyle/>
          <a:p>
            <a:r>
              <a:t>未来趋势与前沿：</a:t>
            </a:r>
          </a:p>
        </p:txBody>
      </p:sp>
      <p:sp>
        <p:nvSpPr>
          <p:cNvPr id="5" name="Content Placeholder 4"/>
          <p:cNvSpPr>
            <a:spLocks noGrp="1"/>
          </p:cNvSpPr>
          <p:nvPr>
            <p:ph sz="half" idx="4"/>
          </p:nvPr>
        </p:nvSpPr>
        <p:spPr/>
        <p:txBody>
          <a:bodyPr/>
          <a:lstStyle/>
          <a:p>
            <a:r>
              <a:t>1. 多模态网络：现实世界的许多网络是多模态的，即节点之间存在多种类型的边，反映不同的关系或属性。研究多模态网络有助于更准确地刻画复杂系统的结构和功能。</a:t>
            </a:r>
          </a:p>
          <a:p>
            <a:r>
              <a:t>2. 网络科学与人工智能：网络科学与人工智能的结合正在推动新领域的产生，如网络化智能、智能社会网络等。这些交叉领域有望解决一系列复杂问题，并推动技术创新。</a:t>
            </a:r>
          </a:p>
        </p:txBody>
      </p:sp>
      <p:sp>
        <p:nvSpPr>
          <p:cNvPr id="6" name="Text Placeholder 5"/>
          <p:cNvSpPr>
            <a:spLocks noGrp="1"/>
          </p:cNvSpPr>
          <p:nvPr>
            <p:ph type="body" idx="1"/>
          </p:nvPr>
        </p:nvSpPr>
        <p:spPr/>
        <p:txBody>
          <a:bodyPr/>
          <a:lstStyle/>
          <a:p>
            <a:r>
              <a:t>网络理论与挑战：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网络拓扑结构特征</a:t>
            </a:r>
          </a:p>
        </p:txBody>
      </p:sp>
      <p:sp>
        <p:nvSpPr>
          <p:cNvPr id="3" name="Subtitle 2"/>
          <p:cNvSpPr>
            <a:spLocks noGrp="1"/>
          </p:cNvSpPr>
          <p:nvPr>
            <p:ph type="subTitle" idx="1"/>
          </p:nvPr>
        </p:nvSpPr>
        <p:spPr/>
        <p:txBody>
          <a:bodyPr/>
          <a:lstStyle/>
          <a:p>
            <a:r>
              <a:t>复杂网络分析法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网络拓扑结构特征</a:t>
            </a:r>
          </a:p>
        </p:txBody>
      </p:sp>
      <p:sp>
        <p:nvSpPr>
          <p:cNvPr id="3" name="Text Placeholder 2"/>
          <p:cNvSpPr>
            <a:spLocks noGrp="1"/>
          </p:cNvSpPr>
          <p:nvPr>
            <p:ph type="body" idx="1"/>
          </p:nvPr>
        </p:nvSpPr>
        <p:spPr/>
        <p:txBody>
          <a:bodyPr/>
          <a:lstStyle/>
          <a:p>
            <a:r>
              <a:t>网络拓扑结构特征：</a:t>
            </a:r>
          </a:p>
        </p:txBody>
      </p:sp>
      <p:sp>
        <p:nvSpPr>
          <p:cNvPr id="4" name="Content Placeholder 3"/>
          <p:cNvSpPr>
            <a:spLocks noGrp="1"/>
          </p:cNvSpPr>
          <p:nvPr>
            <p:ph sz="half" idx="2"/>
          </p:nvPr>
        </p:nvSpPr>
        <p:spPr/>
        <p:txBody>
          <a:bodyPr/>
          <a:lstStyle/>
          <a:p>
            <a:r>
              <a:t>1. 节点度分布: 研究网络的节点连接数，通常使用幂律分布来描述，其中少数节点拥有大量连接（即高度节点），而大多数节点只有少量连接。这种分布特性在真实世界中广泛存在，如互联网、社交网络等。</a:t>
            </a:r>
          </a:p>
          <a:p>
            <a:r>
              <a:t>2. 聚类系数: 衡量网络中节点的邻居节点之间的连接程度。高聚类系数表明网络中的节点倾向于形成紧密的团体或社区。在社交网络中，这反映了人们的社交圈子；而在互联网中，则体现了路由器的局部连接模式。</a:t>
            </a:r>
          </a:p>
          <a:p>
            <a:r>
              <a:t>3. 平均路径长度: 指网络中任意两个节点间的最短路径的平均长度。较小的平均路径长度意味着网络中的信息传播和扩散更为迅速。例如，在社交网络中，较短的路径有助于信息的快速传播。</a:t>
            </a:r>
          </a:p>
        </p:txBody>
      </p:sp>
      <p:sp>
        <p:nvSpPr>
          <p:cNvPr id="5" name="Text Placeholder 4"/>
          <p:cNvSpPr>
            <a:spLocks noGrp="1"/>
          </p:cNvSpPr>
          <p:nvPr>
            <p:ph type="body" idx="3"/>
          </p:nvPr>
        </p:nvSpPr>
        <p:spPr/>
        <p:txBody>
          <a:bodyPr/>
          <a:lstStyle/>
          <a:p>
            <a:r>
              <a:t>度-相关性：</a:t>
            </a:r>
          </a:p>
        </p:txBody>
      </p:sp>
      <p:sp>
        <p:nvSpPr>
          <p:cNvPr id="6" name="Content Placeholder 5"/>
          <p:cNvSpPr>
            <a:spLocks noGrp="1"/>
          </p:cNvSpPr>
          <p:nvPr>
            <p:ph sz="half" idx="4"/>
          </p:nvPr>
        </p:nvSpPr>
        <p:spPr/>
        <p:txBody>
          <a:bodyPr/>
          <a:lstStyle/>
          <a:p>
            <a:r>
              <a:t>1. 度-度相关性: 分析网络中度较大的节点是否倾向于相互连接。正相关表示度数大的节点更可能相连，这在许多网络中是观察到的现象，例如科学家合作网络。</a:t>
            </a:r>
          </a:p>
          <a:p>
            <a:r>
              <a:t>2. 度-聚类系数相关性: 研究节点的度与其邻居的聚类系数之间的关系。在一些网络中，高度数的节点往往有较高的聚类系数，这可能与网络中的社团结构有关。</a:t>
            </a:r>
          </a:p>
          <a:p>
            <a:r>
              <a:t>3. 度-中心性相关性: 探讨节点的度与其在网络中的影响力（如介数中心性或接近中心性）之间的关系。理解这种关系对于识别网络中的关键节点和控制信息流至关重要。</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网络拓扑结构特征</a:t>
            </a:r>
          </a:p>
        </p:txBody>
      </p:sp>
      <p:sp>
        <p:nvSpPr>
          <p:cNvPr id="3" name="Text Placeholder 2"/>
          <p:cNvSpPr>
            <a:spLocks noGrp="1"/>
          </p:cNvSpPr>
          <p:nvPr>
            <p:ph type="body" idx="1"/>
          </p:nvPr>
        </p:nvSpPr>
        <p:spPr/>
        <p:txBody>
          <a:bodyPr/>
          <a:lstStyle/>
          <a:p>
            <a:r>
              <a:t>网络群落结构：</a:t>
            </a:r>
          </a:p>
        </p:txBody>
      </p:sp>
      <p:sp>
        <p:nvSpPr>
          <p:cNvPr id="4" name="Content Placeholder 3"/>
          <p:cNvSpPr>
            <a:spLocks noGrp="1"/>
          </p:cNvSpPr>
          <p:nvPr>
            <p:ph sz="half" idx="2"/>
          </p:nvPr>
        </p:nvSpPr>
        <p:spPr/>
        <p:txBody>
          <a:bodyPr/>
          <a:lstStyle/>
          <a:p>
            <a:r>
              <a:t>1. 模块性: 评估网络中是否存在明显的社群结构，即节点是否自然地分组为多个内部连接紧密、外部连接稀疏的子网络。模块性指标用于量化这种结构的强度。</a:t>
            </a:r>
          </a:p>
          <a:p>
            <a:r>
              <a:t>2. 社区发现算法: 研究和开发不同的算法以揭示网络的社群结构。这些算法包括基于优化的算法（如GN算法、Louvain方法）、基于图的分割算法（如Walktrap算法）以及谱方法等。</a:t>
            </a:r>
          </a:p>
          <a:p>
            <a:r>
              <a:t>3. 网络层次性: 探索网络是否具有多尺度结构，即是否可以层层分解为更小尺度的社群。层次性是许多复杂网络的普遍特征，它有助于我们更好地理解和组织大型网络。</a:t>
            </a:r>
          </a:p>
        </p:txBody>
      </p:sp>
      <p:sp>
        <p:nvSpPr>
          <p:cNvPr id="5" name="Text Placeholder 4"/>
          <p:cNvSpPr>
            <a:spLocks noGrp="1"/>
          </p:cNvSpPr>
          <p:nvPr>
            <p:ph type="body" idx="3"/>
          </p:nvPr>
        </p:nvSpPr>
        <p:spPr/>
        <p:txBody>
          <a:bodyPr/>
          <a:lstStyle/>
          <a:p>
            <a:r>
              <a:t>网络鲁棒性与脆弱性：</a:t>
            </a:r>
          </a:p>
        </p:txBody>
      </p:sp>
      <p:sp>
        <p:nvSpPr>
          <p:cNvPr id="6" name="Content Placeholder 5"/>
          <p:cNvSpPr>
            <a:spLocks noGrp="1"/>
          </p:cNvSpPr>
          <p:nvPr>
            <p:ph sz="half" idx="4"/>
          </p:nvPr>
        </p:nvSpPr>
        <p:spPr/>
        <p:txBody>
          <a:bodyPr/>
          <a:lstStyle/>
          <a:p>
            <a:r>
              <a:t>1. 随机攻击与蓄意攻击: 研究网络在面对节点移除时的稳定性。随机攻击下，节点被随机移除；而在蓄意攻击下，节点按照其重要性（如介数中心性）顺序被移除。网络对这两种攻击的抵抗力不同，通常蓄意攻击更具破坏性。</a:t>
            </a:r>
          </a:p>
          <a:p>
            <a:r>
              <a:t>2. 网络抗攻击能力: 分析网络在面对攻击时的鲁棒性，通过计算网络的连通分量、平均路径长度等指标的变化来评估。研究发现许多实际网络表现出异质性导致的意外韧性。</a:t>
            </a:r>
          </a:p>
          <a:p>
            <a:r>
              <a:t>3. 网络修复策略: 探讨如何提高网络的鲁棒性，包括优化节点的连接方式、引入冗余连接、优先保护重要节点等策略。这些策略对于确保关键基础设施（如电力网、交通网）的稳定运行至关重要。</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网络拓扑结构特征</a:t>
            </a:r>
          </a:p>
        </p:txBody>
      </p:sp>
      <p:sp>
        <p:nvSpPr>
          <p:cNvPr id="3" name="Text Placeholder 2"/>
          <p:cNvSpPr>
            <a:spLocks noGrp="1"/>
          </p:cNvSpPr>
          <p:nvPr>
            <p:ph type="body" idx="1"/>
          </p:nvPr>
        </p:nvSpPr>
        <p:spPr/>
        <p:txBody>
          <a:bodyPr/>
          <a:lstStyle/>
          <a:p>
            <a:r>
              <a:t>网络演化动态：</a:t>
            </a:r>
          </a:p>
        </p:txBody>
      </p:sp>
      <p:sp>
        <p:nvSpPr>
          <p:cNvPr id="4" name="Content Placeholder 3"/>
          <p:cNvSpPr>
            <a:spLocks noGrp="1"/>
          </p:cNvSpPr>
          <p:nvPr>
            <p:ph sz="half" idx="2"/>
          </p:nvPr>
        </p:nvSpPr>
        <p:spPr/>
        <p:txBody>
          <a:bodyPr/>
          <a:lstStyle/>
          <a:p>
            <a:r>
              <a:t>1. 增长机制: 研究网络随时间增长的规律，包括节点的加入和链接的形成。现实世界中的许多网络都表现出明显的增长特性，如互联网、科研合作网等。</a:t>
            </a:r>
          </a:p>
          <a:p>
            <a:r>
              <a:t>2. 偏好依附: 分析新节点加入网络时倾向于连接到哪些节点。研究表明，许多网络遵循偏好依附规则，导致度分布呈现幂律分布。</a:t>
            </a:r>
          </a:p>
          <a:p>
            <a:r>
              <a:t>3. 适应性网络: 考虑网络结构和动力学可以随外部条件变化而调整的系统。这类网络能够模拟现实世界中的自适应过程，如生态系统中的物种竞争、互联网上的路由策略调整等。</a:t>
            </a:r>
          </a:p>
        </p:txBody>
      </p:sp>
      <p:sp>
        <p:nvSpPr>
          <p:cNvPr id="5" name="Text Placeholder 4"/>
          <p:cNvSpPr>
            <a:spLocks noGrp="1"/>
          </p:cNvSpPr>
          <p:nvPr>
            <p:ph type="body" idx="3"/>
          </p:nvPr>
        </p:nvSpPr>
        <p:spPr/>
        <p:txBody>
          <a:bodyPr/>
          <a:lstStyle/>
          <a:p>
            <a:r>
              <a:t>网络同步与传播：</a:t>
            </a:r>
          </a:p>
        </p:txBody>
      </p:sp>
      <p:sp>
        <p:nvSpPr>
          <p:cNvPr id="6" name="Content Placeholder 5"/>
          <p:cNvSpPr>
            <a:spLocks noGrp="1"/>
          </p:cNvSpPr>
          <p:nvPr>
            <p:ph sz="half" idx="4"/>
          </p:nvPr>
        </p:nvSpPr>
        <p:spPr/>
        <p:txBody>
          <a:bodyPr/>
          <a:lstStyle/>
          <a:p>
            <a:r>
              <a:t>1. 同步现象: 研究网络中节点的状态如何趋于一致，如在耦合振子网络中所有节点最终达到相同的振动频率。这种现象在物理、生物及社会系统中均有体现。</a:t>
            </a:r>
          </a:p>
          <a:p>
            <a:r>
              <a:t>2. 传播动力学: 分析信息、疾病或行为等在网络中的传播机制，包括SIR模型（易感染者-感染者-康复者模型）等。网络的结构特征显著影响传播速度和范围。</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网络度分布理论</a:t>
            </a:r>
          </a:p>
        </p:txBody>
      </p:sp>
      <p:sp>
        <p:nvSpPr>
          <p:cNvPr id="3" name="Subtitle 2"/>
          <p:cNvSpPr>
            <a:spLocks noGrp="1"/>
          </p:cNvSpPr>
          <p:nvPr>
            <p:ph type="subTitle" idx="1"/>
          </p:nvPr>
        </p:nvSpPr>
        <p:spPr/>
        <p:txBody>
          <a:bodyPr/>
          <a:lstStyle/>
          <a:p>
            <a:r>
              <a:t>复杂网络分析法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网络度分布理论</a:t>
            </a:r>
          </a:p>
        </p:txBody>
      </p:sp>
      <p:sp>
        <p:nvSpPr>
          <p:cNvPr id="3" name="Text Placeholder 2"/>
          <p:cNvSpPr>
            <a:spLocks noGrp="1"/>
          </p:cNvSpPr>
          <p:nvPr>
            <p:ph type="body" idx="1"/>
          </p:nvPr>
        </p:nvSpPr>
        <p:spPr/>
        <p:txBody>
          <a:bodyPr/>
          <a:lstStyle/>
          <a:p>
            <a:r>
              <a:t>网络度分布理论：</a:t>
            </a:r>
          </a:p>
        </p:txBody>
      </p:sp>
      <p:sp>
        <p:nvSpPr>
          <p:cNvPr id="4" name="Content Placeholder 3"/>
          <p:cNvSpPr>
            <a:spLocks noGrp="1"/>
          </p:cNvSpPr>
          <p:nvPr>
            <p:ph sz="half" idx="2"/>
          </p:nvPr>
        </p:nvSpPr>
        <p:spPr/>
        <p:txBody>
          <a:bodyPr/>
          <a:lstStyle/>
          <a:p>
            <a:r>
              <a:t>1. 概念与定义：网络度分布理论是研究网络中度数的概率分布规律，度数表示一个节点在网络中连接的其他节点的数量。该理论关注于揭示网络结构特征，如网络的聚集程度、中心性等。</a:t>
            </a:r>
          </a:p>
          <a:p>
            <a:r>
              <a:t>2. 幂律分布：许多现实世界中的复杂网络，如互联网、社交网络、食物网等，其度分布遵循幂律分布（Power-law Distribution）。这意味着少数节点拥有大量的连接，而大多数节点只有少量的连接。幂律分布具有无标度特性，即没有明确的特征尺度。</a:t>
            </a:r>
          </a:p>
          <a:p>
            <a:r>
              <a:t>3. 无标度网络：无标度网络是指那些度分布遵循幂律分布的网络。这类网络对删除节点具有较高的鲁棒性，因为移除少量节点并不会显著影响整个网络的连通性。然而，它们对于攻击某些高度数节点则较为脆弱。</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网络度分布理论</a:t>
            </a:r>
          </a:p>
        </p:txBody>
      </p:sp>
      <p:sp>
        <p:nvSpPr>
          <p:cNvPr id="3" name="Text Placeholder 2"/>
          <p:cNvSpPr>
            <a:spLocks noGrp="1"/>
          </p:cNvSpPr>
          <p:nvPr>
            <p:ph type="body" idx="1"/>
          </p:nvPr>
        </p:nvSpPr>
        <p:spPr/>
        <p:txBody>
          <a:bodyPr/>
          <a:lstStyle/>
          <a:p>
            <a:r>
              <a:t>网络度分布模型：</a:t>
            </a:r>
          </a:p>
        </p:txBody>
      </p:sp>
      <p:sp>
        <p:nvSpPr>
          <p:cNvPr id="4" name="Content Placeholder 3"/>
          <p:cNvSpPr>
            <a:spLocks noGrp="1"/>
          </p:cNvSpPr>
          <p:nvPr>
            <p:ph sz="half" idx="2"/>
          </p:nvPr>
        </p:nvSpPr>
        <p:spPr/>
        <p:txBody>
          <a:bodyPr/>
          <a:lstStyle/>
          <a:p>
            <a:r>
              <a:t>1. Barabási-Albert模型：由Albert-László Barabási和Réka Albert提出的无标度网络生长模型，基于“偏好附连”机制，即新加入的节点更有可能连接到已有高度数节点。这一模型成功解释了多种现实网络的度分布特性。</a:t>
            </a:r>
          </a:p>
          <a:p>
            <a:r>
              <a:t>2. BA模型的局限性：尽管BA模型能够较好地描述一些网络的度分布，但它无法解释所有类型网络的度分布特征，例如有些网络可能受到其他因素的影响，如最大度数限制、节点的入度和出度的相关性等。</a:t>
            </a:r>
          </a:p>
          <a:p>
            <a:r>
              <a:t>3. 其他度分布模型：除了BA模型外，还存在其他类型的度分布模型，如随机网络模型、小世界网络模型等。这些模型在特定场景下能更好地描述网络的度分布特性。</a:t>
            </a:r>
          </a:p>
        </p:txBody>
      </p:sp>
      <p:sp>
        <p:nvSpPr>
          <p:cNvPr id="5" name="Text Placeholder 4"/>
          <p:cNvSpPr>
            <a:spLocks noGrp="1"/>
          </p:cNvSpPr>
          <p:nvPr>
            <p:ph type="body" idx="3"/>
          </p:nvPr>
        </p:nvSpPr>
        <p:spPr/>
        <p:txBody>
          <a:bodyPr/>
          <a:lstStyle/>
          <a:p>
            <a:r>
              <a:t>度分布的测量方法：</a:t>
            </a:r>
          </a:p>
        </p:txBody>
      </p:sp>
      <p:sp>
        <p:nvSpPr>
          <p:cNvPr id="6" name="Content Placeholder 5"/>
          <p:cNvSpPr>
            <a:spLocks noGrp="1"/>
          </p:cNvSpPr>
          <p:nvPr>
            <p:ph sz="half" idx="4"/>
          </p:nvPr>
        </p:nvSpPr>
        <p:spPr/>
        <p:txBody>
          <a:bodyPr/>
          <a:lstStyle/>
          <a:p>
            <a:r>
              <a:t>1. 统计分析：通过对实际网络的节点进行遍历，统计各个节点的度数，进而计算出度分布的概率密度函数。这是度分布测量的基本方法，但可能会受到样本大小和网络结构的限制。</a:t>
            </a:r>
          </a:p>
          <a:p>
            <a:r>
              <a:t>2. 抽样技术：当直接测量整个网络的度分布不现实时，可以采用抽样技术来估计网络的度分布。常用的抽样技术包括随机抽样、分层抽样和自举抽样等。</a:t>
            </a:r>
          </a:p>
          <a:p>
            <a:r>
              <a:t>3. 数值模拟：通过计算机模拟生成不同类型的网络，并计算其度分布。这种方法可以用来验证理论模型的预测效果，也可以用来探索不同参数对度分布的影响。</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网络度分布理论</a:t>
            </a:r>
          </a:p>
        </p:txBody>
      </p:sp>
      <p:sp>
        <p:nvSpPr>
          <p:cNvPr id="3" name="Text Placeholder 2"/>
          <p:cNvSpPr>
            <a:spLocks noGrp="1"/>
          </p:cNvSpPr>
          <p:nvPr>
            <p:ph type="body" idx="1"/>
          </p:nvPr>
        </p:nvSpPr>
        <p:spPr/>
        <p:txBody>
          <a:bodyPr/>
          <a:lstStyle/>
          <a:p>
            <a:r>
              <a:t>度分布的演化机制：</a:t>
            </a:r>
          </a:p>
        </p:txBody>
      </p:sp>
      <p:sp>
        <p:nvSpPr>
          <p:cNvPr id="4" name="Content Placeholder 3"/>
          <p:cNvSpPr>
            <a:spLocks noGrp="1"/>
          </p:cNvSpPr>
          <p:nvPr>
            <p:ph sz="half" idx="2"/>
          </p:nvPr>
        </p:nvSpPr>
        <p:spPr/>
        <p:txBody>
          <a:bodyPr/>
          <a:lstStyle/>
          <a:p>
            <a:r>
              <a:t>1. 增长与偏好附连：增长指的是网络随时间不断有新节点加入，偏好附连则是新节点倾向于连接到度数较大的节点。这两种机制共同导致了无标度网络的度分布特性。</a:t>
            </a:r>
          </a:p>
          <a:p>
            <a:r>
              <a:t>2. 竞争与协作：在某些网络中，节点间的相互作用会影响度分布的形成。例如，在合作网络中，节点之间的协作可能会导致度分布呈现特定的模式。</a:t>
            </a:r>
          </a:p>
          <a:p>
            <a:r>
              <a:t>3. 外部因素：网络的度分布也可能受到外部因素的影响，如政策调控、市场需求等。这些因素可能导致网络结构的变化，从而影响度分布。</a:t>
            </a:r>
          </a:p>
        </p:txBody>
      </p:sp>
      <p:sp>
        <p:nvSpPr>
          <p:cNvPr id="5" name="Text Placeholder 4"/>
          <p:cNvSpPr>
            <a:spLocks noGrp="1"/>
          </p:cNvSpPr>
          <p:nvPr>
            <p:ph type="body" idx="3"/>
          </p:nvPr>
        </p:nvSpPr>
        <p:spPr/>
        <p:txBody>
          <a:bodyPr/>
          <a:lstStyle/>
          <a:p>
            <a:r>
              <a:t>度分布的应用领域：</a:t>
            </a:r>
          </a:p>
        </p:txBody>
      </p:sp>
      <p:sp>
        <p:nvSpPr>
          <p:cNvPr id="6" name="Content Placeholder 5"/>
          <p:cNvSpPr>
            <a:spLocks noGrp="1"/>
          </p:cNvSpPr>
          <p:nvPr>
            <p:ph sz="half" idx="4"/>
          </p:nvPr>
        </p:nvSpPr>
        <p:spPr/>
        <p:txBody>
          <a:bodyPr/>
          <a:lstStyle/>
          <a:p>
            <a:r>
              <a:t>1. 网络鲁棒性分析：度分布可以提供关于网络抗攻击能力的信息。例如，高度数节点的存在可能导致网络在面对目标攻击时变得脆弱。</a:t>
            </a:r>
          </a:p>
          <a:p>
            <a:r>
              <a:t>2. 信息传播与病毒扩散：度分布对理解信息在网络中的传播速度和传播范围具有重要意义。高度数节点往往在信息传播过程中扮演关键角色。</a:t>
            </a:r>
          </a:p>
          <a:p>
            <a:r>
              <a:t>3. 社会网络分析：在社交网络中，度分布可以帮助我们识别影响力大的个体，这对于营销策略、舆情监控等方面具有重要价值。</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网络度分布理论</a:t>
            </a:r>
          </a:p>
        </p:txBody>
      </p:sp>
      <p:sp>
        <p:nvSpPr>
          <p:cNvPr id="3" name="Text Placeholder 2"/>
          <p:cNvSpPr>
            <a:spLocks noGrp="1"/>
          </p:cNvSpPr>
          <p:nvPr>
            <p:ph type="body" idx="1"/>
          </p:nvPr>
        </p:nvSpPr>
        <p:spPr/>
        <p:txBody>
          <a:bodyPr/>
          <a:lstStyle/>
          <a:p>
            <a:r>
              <a:t>度分布的未来研究方向：</a:t>
            </a:r>
          </a:p>
        </p:txBody>
      </p:sp>
      <p:sp>
        <p:nvSpPr>
          <p:cNvPr id="4" name="Content Placeholder 3"/>
          <p:cNvSpPr>
            <a:spLocks noGrp="1"/>
          </p:cNvSpPr>
          <p:nvPr>
            <p:ph sz="half" idx="2"/>
          </p:nvPr>
        </p:nvSpPr>
        <p:spPr/>
        <p:txBody>
          <a:bodyPr/>
          <a:lstStyle/>
          <a:p>
            <a:r>
              <a:t>1. 多标度网络：部分网络可能同时具有多个度分布尺度，这要求研究者发展新的理论和方法来描述和分析这类网络。</a:t>
            </a:r>
          </a:p>
          <a:p>
            <a:r>
              <a:t>2. 度分布与其他网络特性的关系：进一步探究度分布与其他网络特性（如聚类系数、路径长度等）之间的关系，有助于更全面地理解网络的结构和功能。</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网络群聚系数分析</a:t>
            </a:r>
          </a:p>
        </p:txBody>
      </p:sp>
      <p:sp>
        <p:nvSpPr>
          <p:cNvPr id="3" name="Subtitle 2"/>
          <p:cNvSpPr>
            <a:spLocks noGrp="1"/>
          </p:cNvSpPr>
          <p:nvPr>
            <p:ph type="subTitle" idx="1"/>
          </p:nvPr>
        </p:nvSpPr>
        <p:spPr/>
        <p:txBody>
          <a:bodyPr/>
          <a:lstStyle/>
          <a:p>
            <a:r>
              <a:t>复杂网络分析法</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网络群聚系数分析</a:t>
            </a:r>
          </a:p>
        </p:txBody>
      </p:sp>
      <p:sp>
        <p:nvSpPr>
          <p:cNvPr id="3" name="Text Placeholder 2"/>
          <p:cNvSpPr>
            <a:spLocks noGrp="1"/>
          </p:cNvSpPr>
          <p:nvPr>
            <p:ph type="body" idx="1"/>
          </p:nvPr>
        </p:nvSpPr>
        <p:spPr/>
        <p:txBody>
          <a:bodyPr/>
          <a:lstStyle/>
          <a:p>
            <a:r>
              <a:t>网络群聚系数分析</a:t>
            </a:r>
          </a:p>
        </p:txBody>
      </p:sp>
      <p:sp>
        <p:nvSpPr>
          <p:cNvPr id="4" name="Content Placeholder 3"/>
          <p:cNvSpPr>
            <a:spLocks noGrp="1"/>
          </p:cNvSpPr>
          <p:nvPr>
            <p:ph sz="half" idx="2"/>
          </p:nvPr>
        </p:nvSpPr>
        <p:spPr/>
        <p:txBody>
          <a:bodyPr/>
          <a:lstStyle/>
          <a:p>
            <a:r>
              <a:t>1. 定义与计算方法：网络群聚系数是衡量网络中节点聚集程度的一个指标，它反映了网络中短路径的数量相对于随机网络中长路径数量的多少。计算时，通常针对网络中的每个节点，考察其邻居节点间连线的实际数量与最大可能数量之间的比例，然后对所有节点的这一比例求平均得到整个网络的群聚系数。</a:t>
            </a:r>
          </a:p>
          <a:p>
            <a:r>
              <a:t>2. 群聚系数的意义：高群聚系数意味着网络中存在大量的簇结构，节点倾向于聚集在一起形成紧密的小团体，这对于信息传播、疾病扩散等具有重要影响。相反，低群聚系数则表明网络较为分散，节点间的联系较为稀疏。</a:t>
            </a:r>
          </a:p>
          <a:p>
            <a:r>
              <a:t>3. 应用领域：网络群聚系数广泛应用于社会网络分析、病毒传播研究、推荐系统等领域，帮助研究者理解网络的结构特征及其对网络功能的影响。</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https://d.book118.com/005020231334011111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复杂网络基本概念</vt:lpstr>
      <vt:lpstr> 复杂网络基本概念</vt:lpstr>
      <vt:lpstr> 复杂网络基本概念</vt:lpstr>
      <vt:lpstr> 复杂网络基本概念</vt:lpstr>
      <vt:lpstr> 网络拓扑结构特征</vt:lpstr>
      <vt:lpstr> 网络拓扑结构特征</vt:lpstr>
      <vt:lpstr> 网络拓扑结构特征</vt:lpstr>
      <vt:lpstr> 网络拓扑结构特征</vt:lpstr>
      <vt:lpstr> 网络度分布理论</vt:lpstr>
      <vt:lpstr> 网络度分布理论</vt:lpstr>
      <vt:lpstr> 网络度分布理论</vt:lpstr>
      <vt:lpstr> 网络度分布理论</vt:lpstr>
      <vt:lpstr> 网络度分布理论</vt:lpstr>
      <vt:lpstr> 网络群聚系数分析</vt:lpstr>
      <vt:lpstr> 网络群聚系数分析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2024-09-18T00:11:21.168</cp:lastPrinted>
  <dcterms:created xsi:type="dcterms:W3CDTF">2024-09-17T16:11:21Z</dcterms:created>
  <dcterms:modified xsi:type="dcterms:W3CDTF">2024-09-17T16:11:23Z</dcterms:modified>
</cp:coreProperties>
</file>