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9ED436-2463-4DB4-928B-C686A229BC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F49A3E-5454-4D84-BBA6-F55DEF700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B2420F-0094-4623-A49E-7EDBDAA7F5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62A3DB-9227-4E96-805D-541A1F885F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D211A5-A56D-41AC-959F-A76A9402F7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8F985D-9B65-4DA2-83C8-C0FE19967A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EAB5EF-5F02-4185-9515-B35B451BE8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76E828-8396-4431-99D1-F623D58AF8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86785D-3026-483C-A2EF-1B4A15708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F2C69B-7464-4766-A712-703C5FBE9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85285C-3C1A-4FDA-BC3F-DA186BF34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 Id="rId3"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021343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宪法的制定和修改：基本原则与程序\n## 1.宪法的基本特征和作用\n### 1.1宪法的定义及其与国家法律的关系\n### 1.2宪法的基本特征及其重要性\n### 1.3宪法的主要作用及其在社会生活中的地位\n## 2.宪法的制定过程与基本原则\n### 2.1宪法制定的历史背景及其重要性\n### 2.2宪法制定过程中的基本原则及其体现\n### 2.3宪法制定的国际经验及其启示\n## 3.宪法的修改程序与限制\n### 3.1宪法修改的基本程序及其要求\n### 3.2宪法修改的限制及其意义\n### 3.3宪法修改的实践案例及其启示\n## 4.宪法的解释与实施\n### 4.1宪法解释的基本原则及其方法\n### 4.2宪法实施过程中遇到的问题及其解决途径\n### 4.3宪法实施的国际经验及其启示\n## 5.宪法的普及与宣传教育\n### 5.1宪法普及的重要性及其现状\n### 5.2宪法宣传教育的途径与方法\n### 5.3提高宪法普及效果的策略及其建议\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4500"/>
              <a:t>宪法的制定和修改：基本原则与程序</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 </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宪法的基本特征和作用</a:t>
            </a:r>
            <a:endParaRPr/>
          </a:p>
        </p:txBody>
      </p:sp>
      <p:sp>
        <p:nvSpPr>
          <p:cNvPr id="12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sp>
        <p:nvSpPr>
          <p:cNvPr id="16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宪法的定义及其与国家法律的关系</a:t>
            </a:r>
            <a:endParaRPr lang="en-US" altLang="zh-CN" sz="2800" b="1">
              <a:latin typeface="+mj-ea"/>
              <a:ea typeface="+mj-ea"/>
            </a:endParaRPr>
          </a:p>
        </p:txBody>
      </p:sp>
      <p:grpSp>
        <p:nvGrpSpPr>
          <p:cNvPr id="16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65" name=""/>
            <p:cNvGrpSpPr/>
            <p:nvPr/>
          </p:nvGrpSpPr>
          <p:grpSpPr>
            <a:xfrm>
              <a:off x="660399" y="2074672"/>
              <a:ext cx="5100082" cy="4536540"/>
              <a:chOff x="660399" y="2074672"/>
              <a:chExt cx="5100082" cy="4536540"/>
            </a:xfrm>
          </p:grpSpPr>
          <p:sp>
            <p:nvSpPr>
              <p:cNvPr id="16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6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宪法是国家的根本法</a:t>
                </a:r>
                <a:endParaRPr lang="en-US" altLang="zh-CN" sz="2000" b="1">
                  <a:latin typeface="Microsoft YaHei" panose="020b0503020204020204" pitchFamily="34" charset="-122"/>
                  <a:ea typeface="Microsoft YaHei" panose="020b0503020204020204" pitchFamily="34" charset="-122"/>
                </a:endParaRPr>
              </a:p>
            </p:txBody>
          </p:sp>
          <p:sp>
            <p:nvSpPr>
              <p:cNvPr id="16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规定国家的政治制度、经济制度、文化制度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规定国家的基本权利和义务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规定国家机构的组织和职权</a:t>
                </a:r>
                <a:endParaRPr/>
              </a:p>
            </p:txBody>
          </p:sp>
          <p:pic>
            <p:nvPicPr>
              <p:cNvPr id="16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0" name=""/>
            <p:cNvGrpSpPr/>
            <p:nvPr/>
          </p:nvGrpSpPr>
          <p:grpSpPr>
            <a:xfrm>
              <a:off x="6431519" y="2074672"/>
              <a:ext cx="5100082" cy="4536540"/>
              <a:chOff x="660399" y="2074672"/>
              <a:chExt cx="5100082" cy="4536540"/>
            </a:xfrm>
          </p:grpSpPr>
          <p:sp>
            <p:nvSpPr>
              <p:cNvPr id="17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宪法与国家法律的关系</a:t>
                </a:r>
                <a:endParaRPr lang="en-US" altLang="zh-CN" sz="2000" b="1">
                  <a:latin typeface="Microsoft YaHei" panose="020b0503020204020204" pitchFamily="34" charset="-122"/>
                  <a:ea typeface="Microsoft YaHei" panose="020b0503020204020204" pitchFamily="34" charset="-122"/>
                </a:endParaRPr>
              </a:p>
            </p:txBody>
          </p:sp>
          <p:sp>
            <p:nvSpPr>
              <p:cNvPr id="17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宪法是国家法律的基础和依据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宪法具有最高的法律地位和效力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国家法律不得与宪法相抵触</a:t>
                </a:r>
                <a:endParaRPr/>
              </a:p>
            </p:txBody>
          </p:sp>
          <p:pic>
            <p:nvPicPr>
              <p:cNvPr id="17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5" name="" descr="{&quot;isTemplate&quot;:true,&quot;type&quot;:3}"/>
        <p:cNvGrpSpPr/>
        <p:nvPr/>
      </p:nvGrpSpPr>
      <p:grpSpPr>
        <a:xfrm>
          <a:off x="0" y="0"/>
          <a:ext cx="0" cy="0"/>
        </a:xfrm>
      </p:grpSpPr>
      <p:pic>
        <p:nvPicPr>
          <p:cNvPr id="17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8" name="Group 598"/>
            <p:cNvGrpSpPr/>
            <p:nvPr/>
          </p:nvGrpSpPr>
          <p:grpSpPr>
            <a:xfrm>
              <a:off x="763829" y="1414808"/>
              <a:ext cx="6972294" cy="2337649"/>
              <a:chOff x="763829" y="1414808"/>
              <a:chExt cx="6972294" cy="2337649"/>
            </a:xfrm>
          </p:grpSpPr>
          <p:sp>
            <p:nvSpPr>
              <p:cNvPr id="17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宪法的基本特征</a:t>
                </a:r>
                <a:endParaRPr/>
              </a:p>
            </p:txBody>
          </p:sp>
          <p:sp>
            <p:nvSpPr>
              <p:cNvPr id="18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宪法具有最高性、根本性、全面性和稳定性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宪法是国家意志的体现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宪法具有严格的制定程序和修改程序</a:t>
                </a:r>
                <a:endParaRPr/>
              </a:p>
            </p:txBody>
          </p:sp>
          <p:sp>
            <p:nvSpPr>
              <p:cNvPr id="18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8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5" name="Group 591"/>
            <p:cNvGrpSpPr/>
            <p:nvPr/>
          </p:nvGrpSpPr>
          <p:grpSpPr>
            <a:xfrm>
              <a:off x="689593" y="3949139"/>
              <a:ext cx="7078256" cy="2128975"/>
              <a:chOff x="689593" y="3949139"/>
              <a:chExt cx="7078256" cy="2128975"/>
            </a:xfrm>
          </p:grpSpPr>
          <p:sp>
            <p:nvSpPr>
              <p:cNvPr id="18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宪法的重要性</a:t>
                </a:r>
                <a:endParaRPr/>
              </a:p>
            </p:txBody>
          </p:sp>
          <p:sp>
            <p:nvSpPr>
              <p:cNvPr id="18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宪法是国家的根本法，决定国家的政治制度、经济制度和文化制度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宪法是公民权利的保障书，规定公民的基本权利和义务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宪法是国家的稳定器，维护国家的长治久安和繁荣发展</a:t>
                </a:r>
                <a:endParaRPr/>
              </a:p>
            </p:txBody>
          </p:sp>
          <p:sp>
            <p:nvSpPr>
              <p:cNvPr id="18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宪法的基本特征及其重要性</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descr="{&quot;isTemplate&quot;:true,&quot;type&quot;:3}"/>
        <p:cNvGrpSpPr/>
        <p:nvPr/>
      </p:nvGrpSpPr>
      <p:grpSpPr>
        <a:xfrm>
          <a:off x="0" y="0"/>
          <a:ext cx="0" cy="0"/>
        </a:xfrm>
      </p:grpSpPr>
      <p:sp>
        <p:nvSpPr>
          <p:cNvPr id="19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宪法的主要作用及其在社会生活中的地位</a:t>
            </a:r>
            <a:endParaRPr lang="en-US" altLang="zh-CN" sz="2800" b="1">
              <a:latin typeface="+mj-ea"/>
              <a:ea typeface="+mj-ea"/>
            </a:endParaRPr>
          </a:p>
        </p:txBody>
      </p:sp>
      <p:grpSp>
        <p:nvGrpSpPr>
          <p:cNvPr id="19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96" name=""/>
            <p:cNvGrpSpPr/>
            <p:nvPr/>
          </p:nvGrpSpPr>
          <p:grpSpPr>
            <a:xfrm>
              <a:off x="660399" y="2074672"/>
              <a:ext cx="5100082" cy="4536540"/>
              <a:chOff x="660399" y="2074672"/>
              <a:chExt cx="5100082" cy="4536540"/>
            </a:xfrm>
          </p:grpSpPr>
          <p:sp>
            <p:nvSpPr>
              <p:cNvPr id="19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宪法的主要作用</a:t>
                </a:r>
                <a:endParaRPr lang="en-US" altLang="zh-CN" sz="2000" b="1">
                  <a:latin typeface="Microsoft YaHei" panose="020b0503020204020204" pitchFamily="34" charset="-122"/>
                  <a:ea typeface="Microsoft YaHei" panose="020b0503020204020204" pitchFamily="34" charset="-122"/>
                </a:endParaRPr>
              </a:p>
            </p:txBody>
          </p:sp>
          <p:sp>
            <p:nvSpPr>
              <p:cNvPr id="19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规定国家制度，保障国家政治稳定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规定公民权利，保障人权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规定国家机构，保障国家权力运行</a:t>
                </a:r>
                <a:endParaRPr/>
              </a:p>
            </p:txBody>
          </p:sp>
          <p:pic>
            <p:nvPicPr>
              <p:cNvPr id="20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01" name=""/>
            <p:cNvGrpSpPr/>
            <p:nvPr/>
          </p:nvGrpSpPr>
          <p:grpSpPr>
            <a:xfrm>
              <a:off x="6431519" y="2074672"/>
              <a:ext cx="5100082" cy="4536540"/>
              <a:chOff x="660399" y="2074672"/>
              <a:chExt cx="5100082" cy="4536540"/>
            </a:xfrm>
          </p:grpSpPr>
          <p:sp>
            <p:nvSpPr>
              <p:cNvPr id="20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宪法在社会生活中的地位</a:t>
                </a:r>
                <a:endParaRPr lang="en-US" altLang="zh-CN" sz="2000" b="1">
                  <a:latin typeface="Microsoft YaHei" panose="020b0503020204020204" pitchFamily="34" charset="-122"/>
                  <a:ea typeface="Microsoft YaHei" panose="020b0503020204020204" pitchFamily="34" charset="-122"/>
                </a:endParaRPr>
              </a:p>
            </p:txBody>
          </p:sp>
          <p:sp>
            <p:nvSpPr>
              <p:cNvPr id="20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宪法是国家生活的总规范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宪法是公民生活的总规范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宪法是国际社会评价国家法治程度的重要标准</a:t>
                </a:r>
                <a:endParaRPr/>
              </a:p>
            </p:txBody>
          </p:sp>
          <p:pic>
            <p:nvPicPr>
              <p:cNvPr id="20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6" name="" descr="{&quot;isTemplate&quot;:true,&quot;type&quot;:2}"/>
        <p:cNvGrpSpPr/>
        <p:nvPr/>
      </p:nvGrpSpPr>
      <p:grpSpPr>
        <a:xfrm>
          <a:off x="0" y="0"/>
          <a:ext cx="0" cy="0"/>
        </a:xfrm>
      </p:grpSpPr>
      <p:sp>
        <p:nvSpPr>
          <p:cNvPr id="207"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宪法的制定过程与基本原则</a:t>
            </a:r>
            <a:endParaRPr/>
          </a:p>
        </p:txBody>
      </p:sp>
      <p:sp>
        <p:nvSpPr>
          <p:cNvPr id="208"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3}"/>
        <p:cNvGrpSpPr/>
        <p:nvPr/>
      </p:nvGrpSpPr>
      <p:grpSpPr>
        <a:xfrm>
          <a:off x="0" y="0"/>
          <a:ext cx="0" cy="0"/>
        </a:xfrm>
      </p:grpSpPr>
      <p:pic>
        <p:nvPicPr>
          <p:cNvPr id="21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2" name="Group 598"/>
            <p:cNvGrpSpPr/>
            <p:nvPr/>
          </p:nvGrpSpPr>
          <p:grpSpPr>
            <a:xfrm>
              <a:off x="763829" y="1414808"/>
              <a:ext cx="6972294" cy="2337649"/>
              <a:chOff x="763829" y="1414808"/>
              <a:chExt cx="6972294" cy="2337649"/>
            </a:xfrm>
          </p:grpSpPr>
          <p:sp>
            <p:nvSpPr>
              <p:cNvPr id="21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宪法制定的历史背景</a:t>
                </a:r>
                <a:endParaRPr/>
              </a:p>
            </p:txBody>
          </p:sp>
          <p:sp>
            <p:nvSpPr>
              <p:cNvPr id="21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新中国成立初期，制定宪法以保障国家政治制度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改革开放后，制定宪法以适应经济社会发展</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进入新时代，制定宪法以实现中华民族伟大复兴的中国梦</a:t>
                </a:r>
                <a:endParaRPr/>
              </a:p>
            </p:txBody>
          </p:sp>
          <p:sp>
            <p:nvSpPr>
              <p:cNvPr id="21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9" name="Group 591"/>
            <p:cNvGrpSpPr/>
            <p:nvPr/>
          </p:nvGrpSpPr>
          <p:grpSpPr>
            <a:xfrm>
              <a:off x="689593" y="3949139"/>
              <a:ext cx="7078256" cy="2128975"/>
              <a:chOff x="689593" y="3949139"/>
              <a:chExt cx="7078256" cy="2128975"/>
            </a:xfrm>
          </p:grpSpPr>
          <p:sp>
            <p:nvSpPr>
              <p:cNvPr id="22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宪法制定的重要性</a:t>
                </a:r>
                <a:endParaRPr/>
              </a:p>
            </p:txBody>
          </p:sp>
          <p:sp>
            <p:nvSpPr>
              <p:cNvPr id="22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宪法制定是保障国家政治稳定的基础</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宪法制定是保障公民权利的前提</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宪法制定是推进国家治理体系和治理能力现代化的关键</a:t>
                </a:r>
                <a:endParaRPr/>
              </a:p>
            </p:txBody>
          </p:sp>
          <p:sp>
            <p:nvSpPr>
              <p:cNvPr id="22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宪法制定的历史背景及其重要性</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7" name="" descr="{&quot;isTemplate&quot;:true,&quot;type&quot;:3}"/>
        <p:cNvGrpSpPr/>
        <p:nvPr/>
      </p:nvGrpSpPr>
      <p:grpSpPr>
        <a:xfrm>
          <a:off x="0" y="0"/>
          <a:ext cx="0" cy="0"/>
        </a:xfrm>
      </p:grpSpPr>
      <p:pic>
        <p:nvPicPr>
          <p:cNvPr id="22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2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0" name="Group 598"/>
            <p:cNvGrpSpPr/>
            <p:nvPr/>
          </p:nvGrpSpPr>
          <p:grpSpPr>
            <a:xfrm>
              <a:off x="763829" y="1414808"/>
              <a:ext cx="6972294" cy="2337649"/>
              <a:chOff x="763829" y="1414808"/>
              <a:chExt cx="6972294" cy="2337649"/>
            </a:xfrm>
          </p:grpSpPr>
          <p:sp>
            <p:nvSpPr>
              <p:cNvPr id="23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宪法制定过程中的基本原则</a:t>
                </a:r>
                <a:endParaRPr/>
              </a:p>
            </p:txBody>
          </p:sp>
          <p:sp>
            <p:nvSpPr>
              <p:cNvPr id="23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坚持党的领导原则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坚持人民民主原则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坚持法治原则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坚持实事求是原则</a:t>
                </a:r>
                <a:endParaRPr/>
              </a:p>
            </p:txBody>
          </p:sp>
          <p:sp>
            <p:nvSpPr>
              <p:cNvPr id="23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3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37" name="Group 591"/>
            <p:cNvGrpSpPr/>
            <p:nvPr/>
          </p:nvGrpSpPr>
          <p:grpSpPr>
            <a:xfrm>
              <a:off x="689593" y="3949139"/>
              <a:ext cx="7078256" cy="2128975"/>
              <a:chOff x="689593" y="3949139"/>
              <a:chExt cx="7078256" cy="2128975"/>
            </a:xfrm>
          </p:grpSpPr>
          <p:sp>
            <p:nvSpPr>
              <p:cNvPr id="23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宪法制定过程中基本原则的体现</a:t>
                </a:r>
                <a:endParaRPr/>
              </a:p>
            </p:txBody>
          </p:sp>
          <p:sp>
            <p:nvSpPr>
              <p:cNvPr id="23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宪法充分体现党的主张和人民意志</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宪法保障人民民主权利和自由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宪法维护法治国家、法治政府、法治社会一体建设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宪法符合中国国情和实际，具有中国特色</a:t>
                </a:r>
                <a:endParaRPr/>
              </a:p>
            </p:txBody>
          </p:sp>
          <p:sp>
            <p:nvSpPr>
              <p:cNvPr id="24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宪法制定过程中的基本原则及其体现</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5" name="" descr="{&quot;isTemplate&quot;:true,&quot;type&quot;:3}"/>
        <p:cNvGrpSpPr/>
        <p:nvPr/>
      </p:nvGrpSpPr>
      <p:grpSpPr>
        <a:xfrm>
          <a:off x="0" y="0"/>
          <a:ext cx="0" cy="0"/>
        </a:xfrm>
      </p:grpSpPr>
      <p:sp>
        <p:nvSpPr>
          <p:cNvPr id="24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宪法制定的国际经验及其启示</a:t>
            </a:r>
            <a:endParaRPr lang="en-US" altLang="zh-CN" sz="2800" b="1">
              <a:latin typeface="+mj-ea"/>
              <a:ea typeface="+mj-ea"/>
            </a:endParaRPr>
          </a:p>
        </p:txBody>
      </p:sp>
      <p:grpSp>
        <p:nvGrpSpPr>
          <p:cNvPr id="247"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48" name=""/>
            <p:cNvGrpSpPr/>
            <p:nvPr/>
          </p:nvGrpSpPr>
          <p:grpSpPr>
            <a:xfrm>
              <a:off x="660399" y="2074672"/>
              <a:ext cx="5100082" cy="4536540"/>
              <a:chOff x="660399" y="2074672"/>
              <a:chExt cx="5100082" cy="4536540"/>
            </a:xfrm>
          </p:grpSpPr>
          <p:sp>
            <p:nvSpPr>
              <p:cNvPr id="24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宪法制定的国际经验</a:t>
                </a:r>
                <a:endParaRPr lang="en-US" altLang="zh-CN" sz="2000" b="1">
                  <a:latin typeface="Microsoft YaHei" panose="020b0503020204020204" pitchFamily="34" charset="-122"/>
                  <a:ea typeface="Microsoft YaHei" panose="020b0503020204020204" pitchFamily="34" charset="-122"/>
                </a:endParaRPr>
              </a:p>
            </p:txBody>
          </p:sp>
          <p:sp>
            <p:nvSpPr>
              <p:cNvPr id="25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美国宪法制定过程中的“权力分立”原则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法国宪法制定过程中的“人民主权”原则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德国宪法制定过程中的“联邦制”原则</a:t>
                </a:r>
                <a:endParaRPr/>
              </a:p>
            </p:txBody>
          </p:sp>
          <p:pic>
            <p:nvPicPr>
              <p:cNvPr id="252"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53" name=""/>
            <p:cNvGrpSpPr/>
            <p:nvPr/>
          </p:nvGrpSpPr>
          <p:grpSpPr>
            <a:xfrm>
              <a:off x="6431519" y="2074672"/>
              <a:ext cx="5100082" cy="4536540"/>
              <a:chOff x="660399" y="2074672"/>
              <a:chExt cx="5100082" cy="4536540"/>
            </a:xfrm>
          </p:grpSpPr>
          <p:sp>
            <p:nvSpPr>
              <p:cNvPr id="25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宪法制定的启示</a:t>
                </a:r>
                <a:endParaRPr lang="en-US" altLang="zh-CN" sz="2000" b="1">
                  <a:latin typeface="Microsoft YaHei" panose="020b0503020204020204" pitchFamily="34" charset="-122"/>
                  <a:ea typeface="Microsoft YaHei" panose="020b0503020204020204" pitchFamily="34" charset="-122"/>
                </a:endParaRPr>
              </a:p>
            </p:txBody>
          </p:sp>
          <p:sp>
            <p:nvSpPr>
              <p:cNvPr id="25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宪法制定应坚持基本原则，体现国家意志和人民意志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宪法制定应借鉴国际经验，符合本国国情和实际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宪法制定应不断完善，适应经济社会发展需要</a:t>
                </a:r>
                <a:endParaRPr/>
              </a:p>
            </p:txBody>
          </p:sp>
          <p:pic>
            <p:nvPicPr>
              <p:cNvPr id="257"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宪法的修改程序与限制</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宪法修改的基本程序</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提案阶段：由全国人大常委会或者五分之一以上的全国人大代表提出宪法修正案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审议阶段：由全国人大审议宪法修正案草案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表决阶段：由全国人大代表三分之二以上的多数通过宪法修正案</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公布阶段：由全国人大发布公告，公布宪法修正案</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宪法修改的要求</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宪法修改应坚持宪法的基本原则</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宪法修改应保障公民的基本权利和自由</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宪法修改应有利于国家的政治稳定和经济社会发展</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宪法修改的基本程序及其要求</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https://d.book118.com/005021343004011114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宪法的制定和修改：基本原则与程序</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2024-09-20T23:17:58.914</cp:lastPrinted>
  <dcterms:created xsi:type="dcterms:W3CDTF">2024-09-20T15:17:58Z</dcterms:created>
  <dcterms:modified xsi:type="dcterms:W3CDTF">2024-09-20T15:18:00Z</dcterms:modified>
</cp:coreProperties>
</file>