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B14C94-4713-4186-8E9E-B1C3C09C7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3AFB3-9D8F-4125-885C-C3C9B012F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44CEE8-CCA8-4798-8EE4-C229F484A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E7EEEB-9209-4A4D-9965-6AD0509229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0302C8-7324-4897-937A-E08E187B66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A480D3-B821-4754-9157-582A691E90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A246DC-8A1F-4619-B176-767C16B842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46100C-D81B-44A6-AD5C-62C5C5CCDD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29BA6-6239-41B8-B3BB-F00093C74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8F796-BB70-4BF8-8970-F370F50A0F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BC4CC-22EE-452D-80AF-3C01BF86C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02433324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临床实践中的患者安全培训课程设计</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患者安全基础知识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临床实践中的患者安全风险</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患者安全培训课程设计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患者安全培训课程实施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475" b="20475"/>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5258" b="2525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减少医疗事故</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提高患者安全意识，降低因医疗操作失误、用药错误等引起的医疗事故。</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提高医疗服务质量</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保障患者权益，提升医疗机构和医护人员的服务水平，增强患者满意度。</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减少经济损失</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降低因医疗事故引发的患者赔偿和不良后果，减轻医疗机构的经济负担。</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42" r="16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通过培训，使医护人员充分认识到患者安全的重要性，树立正确的安全观念。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培养医护人员患者安全意识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提高医护人员操作技能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加强团队协作与沟通</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建立风险评估与应对机制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加强医护人员在临床实践中对患者的安全操作能力，减少因操作不当引发的安全风险。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培训中强调团队协作和有效沟通的重要性，提高医护人员在保障患者安全中的协作能力。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培训医护人员识别和评估患者安全风险，掌握应对措施，降低潜在的安全风险。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培训课程设计的目标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患者安全基础知识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患者安全定义</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患者安全是指在医疗保健过程中预防患者因医疗行为而发生任何可以避免的伤害或疾病。</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患者安全的重要性</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保障患者安全是医疗保健行业的首要任务，也是医疗保健专业人员的基本职责。</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患者安全培训的意义</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通过培训提高医疗保健专业人员的患者安全意识和技能，减少医疗差错和不良事件的发生，保障患者的权益和安全。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患者安全法律法规的执行与监督</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介绍相关法律法规的执行机构、监督机制以及违法行为的法律责任。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患者安全法律法规概述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介绍国家及地方层面的患者安全法律法规，强调医疗保健专业人员遵守法律法规的重要性。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患者安全法律法规的具体内容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详细解读相关法律法规的具体条款，包括但不限于医疗差错报告、不良事件处理、药品管理等方面的规定。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患者安全相关法律法规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4" b="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介绍患者安全文化的定义、内涵及其在医疗保健行业中的重要性。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患者安全文化的概念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从组织层面和个人层面提出建设患者安全文化的措施和方法，如加强医疗差错报告制度、鼓励员工积极参与等。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患者安全文化的建设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分析患者安全文化对医疗质量的影响，强调建设良好患者安全文化对于提高医疗质量的重要性。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患者安全文化与医疗质量的关系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患者安全文化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临床实践中的患者安全风险</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药物过敏反应</a:t>
            </a:r>
            <a:endParaRPr lang="en-US" sz="1100"/>
          </a:p>
        </p:txBody>
      </p:sp>
      <p:sp>
        <p:nvSpPr>
          <p:cNvPr id="10" name="AutoShape 10"/>
          <p:cNvSpPr/>
          <p:nvPr/>
        </p:nvSpPr>
        <p:spPr>
          <a:xfrm>
            <a:off x="4650305" y="4975638"/>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由于患者对某些药物成分过敏，可能导致严重的不良反应。</a:t>
            </a:r>
            <a:endParaRPr lang="en-US" sz="1100"/>
          </a:p>
        </p:txBody>
      </p:sp>
      <p:sp>
        <p:nvSpPr>
          <p:cNvPr id="11" name="AutoShape 11"/>
          <p:cNvSpPr/>
          <p:nvPr/>
        </p:nvSpPr>
        <p:spPr>
          <a:xfrm>
            <a:off x="1564104" y="1428884"/>
            <a:ext cx="256724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药物误用</a:t>
            </a:r>
            <a:endParaRPr lang="en-US" sz="1100"/>
          </a:p>
        </p:txBody>
      </p:sp>
      <p:sp>
        <p:nvSpPr>
          <p:cNvPr id="12" name="AutoShape 12"/>
          <p:cNvSpPr/>
          <p:nvPr/>
        </p:nvSpPr>
        <p:spPr>
          <a:xfrm>
            <a:off x="1564104" y="1827351"/>
            <a:ext cx="2335900"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包括药物剂量错误、给药途径错误、药物混淆等。</a:t>
            </a:r>
            <a:endParaRPr lang="en-US" sz="1100"/>
          </a:p>
        </p:txBody>
      </p:sp>
      <p:sp>
        <p:nvSpPr>
          <p:cNvPr id="13" name="AutoShape 13"/>
          <p:cNvSpPr/>
          <p:nvPr/>
        </p:nvSpPr>
        <p:spPr>
          <a:xfrm>
            <a:off x="7908169" y="142888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药物相互作用</a:t>
            </a:r>
            <a:endParaRPr lang="en-US" sz="1100"/>
          </a:p>
        </p:txBody>
      </p:sp>
      <p:sp>
        <p:nvSpPr>
          <p:cNvPr id="14" name="AutoShape 14"/>
          <p:cNvSpPr/>
          <p:nvPr/>
        </p:nvSpPr>
        <p:spPr>
          <a:xfrm>
            <a:off x="7908170" y="1827351"/>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不同药物之间可能产生相互作用，影响药效或增加不良反应的风险。</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药物安全风险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478" b="214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207" b="152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感染控制风险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交叉感染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患者之间或患者与医务人员之间的病原菌传播。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耐药菌感染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患者感染对常用抗菌药物耐药的细菌，治疗困难。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操作过程中的感染控制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如手术、注射等操作过程中的消毒和防护措施。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泄露患者病历信息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包括病史、诊断、治疗方案等。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未经授权的医疗信息共享</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如未经患者同意将其病历信息提供给研究人员或第三方机构。</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泄露患者个人信息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包括姓名、年龄、联系方式、家庭住址等。</a:t>
            </a:r>
          </a:p>
        </p:txBody>
      </p:sp>
      <p:pic>
        <p:nvPicPr>
          <p:cNvPr id="10" name="Picture 10"/>
          <p:cNvPicPr>
            <a:picLocks noChangeAspect="1"/>
          </p:cNvPicPr>
          <p:nvPr/>
        </p:nvPicPr>
        <p:blipFill>
          <a:blip r:embed="rId2"/>
          <a:srcRect t="24" b="24"/>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患者隐私保护风险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https://d.book118.com/005024333242011042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2024-09-04T02:03:31.778</cp:lastPrinted>
  <dcterms:created xsi:type="dcterms:W3CDTF">2024-09-03T18:03:31Z</dcterms:created>
  <dcterms:modified xsi:type="dcterms:W3CDTF">2024-09-03T18:03:33Z</dcterms:modified>
</cp:coreProperties>
</file>