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02BA725-D131-40CA-BABF-AEF35D9DF77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700A501-31FB-4349-83EF-DB0607F14EC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38FEF63-E412-49E6-9623-D5F08ECEEE1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039F64E-ACC7-4C09-BB3B-561BD73FCAD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8E21155-B9DB-4754-AF9A-313E95D8606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E39CE20-F334-4B29-98E3-930A81563CB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B08E26D-F688-414F-9F42-53F50434BCF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4471F7A-5647-4340-BC3B-D88DF06AE72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9ADCACF-64DD-4540-9714-58551262A98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0F4A06C-8642-4F9B-92B0-A82DE34C222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9B7A972-89AF-4141-80EF-D0751BB1980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0503111030101111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79738" y="1106319"/>
            <a:ext cx="9999878" cy="210433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2"/>
                </a:solidFill>
                <a:latin typeface="Arial"/>
                <a:ea typeface="Arial"/>
                <a:cs typeface="Arial"/>
              </a:rPr>
              <a:t>营销和供应链管理</a:t>
            </a:r>
          </a:p>
        </p:txBody>
      </p:sp>
      <p:sp>
        <p:nvSpPr>
          <p:cNvPr id="3" name="TextBox 3"/>
          <p:cNvSpPr txBox="1"/>
          <p:nvPr/>
        </p:nvSpPr>
        <p:spPr>
          <a:xfrm>
            <a:off x="779738" y="4568330"/>
            <a:ext cx="2270150" cy="4949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3">
                    <a:lumMod val="20000"/>
                    <a:lumOff val="80000"/>
                  </a:schemeClr>
                </a:solidFill>
                <a:latin typeface="Microsoft Yahei"/>
                <a:ea typeface="Microsoft Yahei"/>
                <a:cs typeface="Microsoft Yahei"/>
              </a:rPr>
              <a:t>汇报人：XXX</a:t>
            </a:r>
          </a:p>
        </p:txBody>
      </p:sp>
      <p:sp>
        <p:nvSpPr>
          <p:cNvPr id="4" name="TextBox 4"/>
          <p:cNvSpPr txBox="1"/>
          <p:nvPr/>
        </p:nvSpPr>
        <p:spPr>
          <a:xfrm>
            <a:off x="779738" y="5093925"/>
            <a:ext cx="2270150" cy="4949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3">
                    <a:lumMod val="20000"/>
                    <a:lumOff val="80000"/>
                  </a:schemeClr>
                </a:solidFill>
                <a:latin typeface="Microsoft Yahei"/>
                <a:ea typeface="Microsoft Yahei"/>
                <a:cs typeface="Microsoft Yahei"/>
              </a:rPr>
              <a:t>2024-01-15</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096000"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lumMod val="20000"/>
                    <a:lumOff val="80000"/>
                  </a:schemeClr>
                </a:solidFill>
                <a:latin typeface="Microsoft Yahei"/>
                <a:ea typeface="Microsoft Yahei"/>
                <a:cs typeface="Microsoft Yahei"/>
              </a:rPr>
              <a:t>营销管理概述</a:t>
            </a:r>
          </a:p>
          <a:p>
            <a:pPr marL="203200" lvl="0" indent="-203200">
              <a:lnSpc>
                <a:spcPct val="150000"/>
              </a:lnSpc>
              <a:buFont typeface="Arial"/>
              <a:buChar char="•"/>
            </a:pPr>
            <a:r>
              <a:rPr lang="en-US" sz="2400" b="1">
                <a:solidFill>
                  <a:schemeClr val="accent1">
                    <a:lumMod val="20000"/>
                    <a:lumOff val="80000"/>
                  </a:schemeClr>
                </a:solidFill>
                <a:latin typeface="Microsoft Yahei"/>
                <a:ea typeface="Microsoft Yahei"/>
                <a:cs typeface="Microsoft Yahei"/>
              </a:rPr>
              <a:t>供应链管理概述</a:t>
            </a:r>
          </a:p>
          <a:p>
            <a:pPr marL="203200" lvl="0" indent="-203200">
              <a:lnSpc>
                <a:spcPct val="150000"/>
              </a:lnSpc>
              <a:buFont typeface="Arial"/>
              <a:buChar char="•"/>
            </a:pPr>
            <a:r>
              <a:rPr lang="en-US" sz="2400" b="1">
                <a:solidFill>
                  <a:schemeClr val="accent1">
                    <a:lumMod val="20000"/>
                    <a:lumOff val="80000"/>
                  </a:schemeClr>
                </a:solidFill>
                <a:latin typeface="Microsoft Yahei"/>
                <a:ea typeface="Microsoft Yahei"/>
                <a:cs typeface="Microsoft Yahei"/>
              </a:rPr>
              <a:t>营销与供应链管理的关系</a:t>
            </a:r>
          </a:p>
          <a:p>
            <a:pPr marL="203200" lvl="0" indent="-203200">
              <a:lnSpc>
                <a:spcPct val="150000"/>
              </a:lnSpc>
              <a:buFont typeface="Arial"/>
              <a:buChar char="•"/>
            </a:pPr>
            <a:r>
              <a:rPr lang="en-US" sz="2400" b="1">
                <a:solidFill>
                  <a:schemeClr val="accent1">
                    <a:lumMod val="20000"/>
                    <a:lumOff val="80000"/>
                  </a:schemeClr>
                </a:solidFill>
                <a:latin typeface="Microsoft Yahei"/>
                <a:ea typeface="Microsoft Yahei"/>
                <a:cs typeface="Microsoft Yahei"/>
              </a:rPr>
              <a:t>营销与供应链管理的挑战与解决方案</a:t>
            </a:r>
          </a:p>
          <a:p>
            <a:pPr marL="203200" lvl="0" indent="-203200">
              <a:lnSpc>
                <a:spcPct val="150000"/>
              </a:lnSpc>
              <a:buFont typeface="Arial"/>
              <a:buChar char="•"/>
            </a:pPr>
            <a:r>
              <a:rPr lang="en-US" sz="2400" b="1">
                <a:solidFill>
                  <a:schemeClr val="accent1">
                    <a:lumMod val="20000"/>
                    <a:lumOff val="80000"/>
                  </a:schemeClr>
                </a:solidFill>
                <a:latin typeface="Microsoft Yahei"/>
                <a:ea typeface="Microsoft Yahei"/>
                <a:cs typeface="Microsoft Yahei"/>
              </a:rPr>
              <a:t>营销与供应链管理的未来趋势</a:t>
            </a:r>
          </a:p>
          <a:p>
            <a:pPr marL="203200" lvl="0" indent="-203200">
              <a:lnSpc>
                <a:spcPct val="150000"/>
              </a:lnSpc>
              <a:buFont typeface="Arial"/>
              <a:buChar char="•"/>
            </a:pPr>
            <a:r>
              <a:rPr lang="en-US" sz="2400" b="1">
                <a:solidFill>
                  <a:schemeClr val="accent1">
                    <a:lumMod val="20000"/>
                    <a:lumOff val="80000"/>
                  </a:schemeClr>
                </a:solidFill>
                <a:latin typeface="Microsoft Yahei"/>
                <a:ea typeface="Microsoft Yahei"/>
                <a:cs typeface="Microsoft Yahei"/>
              </a:rPr>
              <a:t>案例研究</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37053" y="2092757"/>
            <a:ext cx="6315075" cy="1323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6300" b="1">
                <a:solidFill>
                  <a:schemeClr val="dk2"/>
                </a:solidFill>
                <a:latin typeface="Arial"/>
                <a:ea typeface="Arial"/>
                <a:cs typeface="Arial"/>
              </a:rPr>
              <a:t>01</a:t>
            </a:r>
          </a:p>
        </p:txBody>
      </p:sp>
      <p:sp>
        <p:nvSpPr>
          <p:cNvPr id="3" name="TextBox 3"/>
          <p:cNvSpPr txBox="1"/>
          <p:nvPr/>
        </p:nvSpPr>
        <p:spPr>
          <a:xfrm>
            <a:off x="897939" y="3921526"/>
            <a:ext cx="10391775" cy="18573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75" b="1">
                <a:solidFill>
                  <a:schemeClr val="accent1">
                    <a:lumMod val="20000"/>
                    <a:lumOff val="80000"/>
                  </a:schemeClr>
                </a:solidFill>
                <a:latin typeface="Microsoft Yahei"/>
                <a:ea typeface="Microsoft Yahei"/>
                <a:cs typeface="Microsoft Yahei"/>
              </a:rPr>
              <a:t>营销管理概述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营销是关于识别、预测并满足消费者或客户需求的科学与艺术。它涵盖了产品、价格、促销和地点（即营销组合或4P）的决策。</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重要性</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在现代商业环境中，营销对于企业的成功至关重要。有效的营销策略可以帮助企业吸引目标客户、建立品牌忠诚度、增加市场份额并提高利润。</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3654" r="13654"/>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营销的定义与重要性</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850940" y="1500214"/>
            <a:ext cx="1609344" cy="160934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85171" y="1500214"/>
            <a:ext cx="1609344" cy="160934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382477" y="1500214"/>
            <a:ext cx="1609344" cy="160934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616708" y="1500214"/>
            <a:ext cx="1609344" cy="160934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25434"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solidFill>
                <a:latin typeface="Microsoft Yahei"/>
                <a:ea typeface="Microsoft Yahei"/>
                <a:cs typeface="Microsoft Yahei"/>
              </a:rPr>
              <a:t>产品（Product）</a:t>
            </a:r>
          </a:p>
        </p:txBody>
      </p:sp>
      <p:sp>
        <p:nvSpPr>
          <p:cNvPr id="7" name="TextBox 7"/>
          <p:cNvSpPr txBox="1"/>
          <p:nvPr/>
        </p:nvSpPr>
        <p:spPr>
          <a:xfrm>
            <a:off x="625434"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企业需要提供满足客户需求和期望的产品或服务。这涉及到产品开发、品质、功能和设计等方面。</a:t>
            </a:r>
          </a:p>
        </p:txBody>
      </p:sp>
      <p:sp>
        <p:nvSpPr>
          <p:cNvPr id="8" name="TextBox 8"/>
          <p:cNvSpPr txBox="1"/>
          <p:nvPr/>
        </p:nvSpPr>
        <p:spPr>
          <a:xfrm>
            <a:off x="3431316"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价格是产品价值的体现，也是客户为产品或服务所支付的成本。企业需要制定具有竞争力的价格，同时考虑到成本、市场需求和客户心理预期。</a:t>
            </a:r>
          </a:p>
        </p:txBody>
      </p:sp>
      <p:sp>
        <p:nvSpPr>
          <p:cNvPr id="9" name="TextBox 9"/>
          <p:cNvSpPr txBox="1"/>
          <p:nvPr/>
        </p:nvSpPr>
        <p:spPr>
          <a:xfrm>
            <a:off x="6197085"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促销涉及如何将产品或服务传达给目标客户。这包括广告、公关、销售促进和直接营销等手段。有效的促销策略能够提高品牌知名度、激发客户需求并促进销售。</a:t>
            </a:r>
          </a:p>
        </p:txBody>
      </p:sp>
      <p:sp>
        <p:nvSpPr>
          <p:cNvPr id="10" name="TextBox 10"/>
          <p:cNvSpPr txBox="1"/>
          <p:nvPr/>
        </p:nvSpPr>
        <p:spPr>
          <a:xfrm>
            <a:off x="8962853"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地点指的是如何将产品或服务送达目标客户。这涉及到分销策略、零售策略和物流管理等方面。确保产品可获得性和便利性对于客户满意度和忠诚度至关重要。</a:t>
            </a:r>
          </a:p>
        </p:txBody>
      </p:sp>
      <p:sp>
        <p:nvSpPr>
          <p:cNvPr id="11" name="TextBox 11"/>
          <p:cNvSpPr txBox="1"/>
          <p:nvPr/>
        </p:nvSpPr>
        <p:spPr>
          <a:xfrm>
            <a:off x="3414511"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solidFill>
                <a:latin typeface="Microsoft Yahei"/>
                <a:ea typeface="Microsoft Yahei"/>
                <a:cs typeface="Microsoft Yahei"/>
              </a:rPr>
              <a:t>价格（Price）</a:t>
            </a:r>
          </a:p>
        </p:txBody>
      </p:sp>
      <p:sp>
        <p:nvSpPr>
          <p:cNvPr id="12" name="TextBox 12"/>
          <p:cNvSpPr txBox="1"/>
          <p:nvPr/>
        </p:nvSpPr>
        <p:spPr>
          <a:xfrm>
            <a:off x="6180280"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solidFill>
                <a:latin typeface="Microsoft Yahei"/>
                <a:ea typeface="Microsoft Yahei"/>
                <a:cs typeface="Microsoft Yahei"/>
              </a:rPr>
              <a:t>促销（Promotion）</a:t>
            </a:r>
          </a:p>
        </p:txBody>
      </p:sp>
      <p:sp>
        <p:nvSpPr>
          <p:cNvPr id="13" name="TextBox 13"/>
          <p:cNvSpPr txBox="1"/>
          <p:nvPr/>
        </p:nvSpPr>
        <p:spPr>
          <a:xfrm>
            <a:off x="8946049"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solidFill>
                <a:latin typeface="Microsoft Yahei"/>
                <a:ea typeface="Microsoft Yahei"/>
                <a:cs typeface="Microsoft Yahei"/>
              </a:rPr>
              <a:t>地点（Place）</a:t>
            </a:r>
          </a:p>
        </p:txBody>
      </p:sp>
      <p:sp>
        <p:nvSpPr>
          <p:cNvPr id="14" name="Freeform 14"/>
          <p:cNvSpPr/>
          <p:nvPr/>
        </p:nvSpPr>
        <p:spPr>
          <a:xfrm>
            <a:off x="1551674" y="1945132"/>
            <a:ext cx="676339" cy="719509"/>
          </a:xfrm>
          <a:custGeom>
            <a:rect l="l" t="t" r="r" b="b"/>
            <a:pathLst>
              <a:path w="304800" h="304800">
                <a:moveTo>
                  <a:pt x="45720" y="91440"/>
                </a:moveTo>
                <a:cubicBezTo>
                  <a:pt x="45720" y="74676"/>
                  <a:pt x="59436" y="60960"/>
                  <a:pt x="76200" y="60960"/>
                </a:cubicBezTo>
                <a:lnTo>
                  <a:pt x="198120" y="60960"/>
                </a:lnTo>
                <a:lnTo>
                  <a:pt x="259080" y="0"/>
                </a:lnTo>
                <a:lnTo>
                  <a:pt x="289560" y="0"/>
                </a:lnTo>
                <a:lnTo>
                  <a:pt x="289560" y="243840"/>
                </a:lnTo>
                <a:lnTo>
                  <a:pt x="259080" y="243840"/>
                </a:lnTo>
                <a:lnTo>
                  <a:pt x="198120" y="182880"/>
                </a:lnTo>
                <a:lnTo>
                  <a:pt x="76200" y="182880"/>
                </a:lnTo>
                <a:cubicBezTo>
                  <a:pt x="59369" y="182880"/>
                  <a:pt x="45720" y="169231"/>
                  <a:pt x="45720" y="152400"/>
                </a:cubicBezTo>
                <a:lnTo>
                  <a:pt x="45720" y="152400"/>
                </a:lnTo>
                <a:lnTo>
                  <a:pt x="15240" y="152400"/>
                </a:lnTo>
                <a:lnTo>
                  <a:pt x="15240" y="91440"/>
                </a:lnTo>
                <a:lnTo>
                  <a:pt x="45720" y="91440"/>
                </a:lnTo>
                <a:close/>
                <a:moveTo>
                  <a:pt x="167640" y="228600"/>
                </a:moveTo>
                <a:lnTo>
                  <a:pt x="167640" y="304800"/>
                </a:lnTo>
                <a:lnTo>
                  <a:pt x="121920" y="304800"/>
                </a:lnTo>
                <a:lnTo>
                  <a:pt x="96469" y="228600"/>
                </a:lnTo>
                <a:lnTo>
                  <a:pt x="76200" y="228600"/>
                </a:lnTo>
                <a:lnTo>
                  <a:pt x="76200" y="198120"/>
                </a:lnTo>
                <a:lnTo>
                  <a:pt x="198120" y="198120"/>
                </a:lnTo>
                <a:lnTo>
                  <a:pt x="198120" y="228600"/>
                </a:lnTo>
                <a:lnTo>
                  <a:pt x="16764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217981" y="1867256"/>
            <a:ext cx="875262" cy="875262"/>
          </a:xfrm>
          <a:custGeom>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838497" y="1841557"/>
            <a:ext cx="884044" cy="884044"/>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81268" y="1899006"/>
            <a:ext cx="811761" cy="81176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营销组合（4P）</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营销管理的发展历程可以追溯到20世纪初，当时市场开始从卖方转向买方，企业开始关注客户需求和消费者行为。随着科技和社会变革，营销理念和实践也在不断演进。</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历史</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随着数字化时代的到来，营销管理正经历着重大变革。数字营销、社交媒体和大数据分析等新兴工具和技术为企业提供了更精准地了解客户需求和市场趋势的机会。未来的营销将更加注重个性化、互动性和客户关系管理，以实现更高效的品牌传播和客户价值创造。</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发展</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营销管理的历史与发展</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37053" y="2092757"/>
            <a:ext cx="6315075" cy="1323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6300" b="1">
                <a:solidFill>
                  <a:schemeClr val="dk2"/>
                </a:solidFill>
                <a:latin typeface="Arial"/>
                <a:ea typeface="Arial"/>
                <a:cs typeface="Arial"/>
              </a:rPr>
              <a:t>02</a:t>
            </a:r>
          </a:p>
        </p:txBody>
      </p:sp>
      <p:sp>
        <p:nvSpPr>
          <p:cNvPr id="3" name="TextBox 3"/>
          <p:cNvSpPr txBox="1"/>
          <p:nvPr/>
        </p:nvSpPr>
        <p:spPr>
          <a:xfrm>
            <a:off x="897939" y="3921526"/>
            <a:ext cx="10391775" cy="18573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75" b="1">
                <a:solidFill>
                  <a:schemeClr val="accent1">
                    <a:lumMod val="20000"/>
                    <a:lumOff val="80000"/>
                  </a:schemeClr>
                </a:solidFill>
                <a:latin typeface="Microsoft Yahei"/>
                <a:ea typeface="Microsoft Yahei"/>
                <a:cs typeface="Microsoft Yahei"/>
              </a:rPr>
              <a:t>供应链管理概述</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供应链是指围绕核心企业，通过对信息流、物流和资金流的控制，从采购原材料开始，到制成中间产品以及最终产品，最后由销售网络将产品送到消费者手中的全过程。</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供应链管理对于企业来说至关重要，它能够提高企业的竞争力、降低成本、优化资源配置、提高运营效率，从而为企业创造更大的价值。</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重要性</a:t>
            </a:r>
          </a:p>
        </p:txBody>
      </p:sp>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供应链的定义与重要性</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5458" r="5458"/>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28542" r="28542"/>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采购管理</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物流管理</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库存管理</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信息管理</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供应链管理的主要活动</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包括供应商的选择、采购计划的制定、采购合同的签订以及采购过程中的质量控制等。</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通过合理的库存控制，降低库存成本，避免因缺货造成的损失，同时保持较高的客户满意度。</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包括运输、仓储、包装、装卸和配送等环节的管理，旨在确保产品在供应链中的顺畅流动。</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包括对供应链中的信息流进行管理，如需求预测、订单处理、库存状态和运输跟踪等。</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历史回顾</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供应链管理的发展历程可以追溯到20世纪80年代，当时随着全球化和市场竞争的加剧，企业开始意识到供应链管理的重要性。</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发展趋势</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未来供应链管理将更加注重数字化、智能化和绿色化。数字化技术如物联网、大数据和人工智能的应用将进一步提高供应链的透明度和效率；智能化技术如自动化设备和机器学习算法将改变供应链的运作方式；绿色化则强调供应链的环境可持续性，推动企业实现绿色发展。</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供应链管理的历史与发展</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37053" y="2092757"/>
            <a:ext cx="6315075" cy="1323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6300" b="1">
                <a:solidFill>
                  <a:schemeClr val="dk2"/>
                </a:solidFill>
                <a:latin typeface="Arial"/>
                <a:ea typeface="Arial"/>
                <a:cs typeface="Arial"/>
              </a:rPr>
              <a:t>03</a:t>
            </a:r>
          </a:p>
        </p:txBody>
      </p:sp>
      <p:sp>
        <p:nvSpPr>
          <p:cNvPr id="3" name="TextBox 3"/>
          <p:cNvSpPr txBox="1"/>
          <p:nvPr/>
        </p:nvSpPr>
        <p:spPr>
          <a:xfrm>
            <a:off x="897939" y="3921526"/>
            <a:ext cx="10391775" cy="18573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75" b="1">
                <a:solidFill>
                  <a:schemeClr val="accent1">
                    <a:lumMod val="20000"/>
                    <a:lumOff val="80000"/>
                  </a:schemeClr>
                </a:solidFill>
                <a:latin typeface="Microsoft Yahei"/>
                <a:ea typeface="Microsoft Yahei"/>
                <a:cs typeface="Microsoft Yahei"/>
              </a:rPr>
              <a:t>营销与供应链管理的关系</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solidFill>
                <a:latin typeface="Microsoft Yahei"/>
                <a:ea typeface="Microsoft Yahei"/>
                <a:cs typeface="Microsoft Yahei"/>
              </a:rPr>
              <a:t>营销部门通过市场调查和分析，预测消费者需求，为供应链提供需求预测数据，帮助供应链提前做好生产和库存计划。</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solidFill>
                <a:latin typeface="Microsoft Yahei"/>
                <a:ea typeface="Microsoft Yahei"/>
                <a:cs typeface="Microsoft Yahei"/>
              </a:rPr>
              <a:t>需求预测</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营销部门制定产品策略，确定产品定位、目标市场和竞争优势，影响供应链的采购、生产和物流策略。</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产品策略</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8125" r="8125"/>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营销部门制定销售计划，确定销售目标和销售渠道，影响供应链的订单处理、物流配送和库存管理。</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销售计划</a:t>
            </a:r>
          </a:p>
        </p:txBody>
      </p:sp>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营销对供应链的影响</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l="10411" r="10411"/>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18426" b="18426"/>
          <a:stretch>
            <a:fillRect/>
          </a:stretch>
        </p:blipFill>
        <p:spPr>
          <a:xfrm>
            <a:off x="7771733" y="3721608"/>
            <a:ext cx="3394942" cy="2143864"/>
          </a:xfrm>
          <a:prstGeom prst="rect">
            <a:avLst/>
          </a:prstGeom>
        </p:spPr>
      </p:pic>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供应链对营销的影响</a:t>
            </a:r>
          </a:p>
        </p:txBody>
      </p:sp>
      <p:sp>
        <p:nvSpPr>
          <p:cNvPr id="29" name="TextBox 29"/>
          <p:cNvSpPr txBox="1"/>
          <p:nvPr/>
        </p:nvSpPr>
        <p:spPr>
          <a:xfrm>
            <a:off x="981837"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供应能力</a:t>
            </a:r>
          </a:p>
        </p:txBody>
      </p:sp>
      <p:sp>
        <p:nvSpPr>
          <p:cNvPr id="30" name="TextBox 30"/>
          <p:cNvSpPr txBox="1"/>
          <p:nvPr/>
        </p:nvSpPr>
        <p:spPr>
          <a:xfrm>
            <a:off x="1090562"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供应链的供应能力直接影响营销部门的销售计划和销售目标的实现，供应不足可能导致错失销售机会。</a:t>
            </a:r>
          </a:p>
        </p:txBody>
      </p:sp>
      <p:sp>
        <p:nvSpPr>
          <p:cNvPr id="31" name="TextBox 31"/>
          <p:cNvSpPr txBox="1"/>
          <p:nvPr/>
        </p:nvSpPr>
        <p:spPr>
          <a:xfrm>
            <a:off x="4376833" y="3748751"/>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库存管理</a:t>
            </a:r>
          </a:p>
        </p:txBody>
      </p:sp>
      <p:sp>
        <p:nvSpPr>
          <p:cNvPr id="32" name="TextBox 32"/>
          <p:cNvSpPr txBox="1"/>
          <p:nvPr/>
        </p:nvSpPr>
        <p:spPr>
          <a:xfrm>
            <a:off x="4485558" y="418350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合理的库存管理可以满足市场需求，避免缺货或积压，提高客户满意度，对营销效果产生积极影响。</a:t>
            </a:r>
          </a:p>
        </p:txBody>
      </p:sp>
      <p:sp>
        <p:nvSpPr>
          <p:cNvPr id="33" name="TextBox 33"/>
          <p:cNvSpPr txBox="1"/>
          <p:nvPr/>
        </p:nvSpPr>
        <p:spPr>
          <a:xfrm>
            <a:off x="7771733"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物流配送</a:t>
            </a:r>
          </a:p>
        </p:txBody>
      </p:sp>
      <p:sp>
        <p:nvSpPr>
          <p:cNvPr id="34" name="TextBox 34"/>
          <p:cNvSpPr txBox="1"/>
          <p:nvPr/>
        </p:nvSpPr>
        <p:spPr>
          <a:xfrm>
            <a:off x="7880459"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高效的物流配送体系可以快速响应市场需求，提高客户满意度，提升品牌形象，对营销效果产生积极影响。</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solidFill>
                <a:latin typeface="Microsoft Yahei"/>
                <a:ea typeface="Microsoft Yahei"/>
                <a:cs typeface="Microsoft Yahei"/>
              </a:rPr>
              <a:t>信息共享</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营销与供应链部门应加强信息共享，实时沟通市场需求、订单处理、库存状况等信息，提高协同效率。</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solidFill>
                <a:latin typeface="Microsoft Yahei"/>
                <a:ea typeface="Microsoft Yahei"/>
                <a:cs typeface="Microsoft Yahei"/>
              </a:rPr>
              <a:t>战略匹配</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营销与供应链战略应相互匹配，共同服务于企业整体战略目标，实现企业长期可持续发展。</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solidFill>
                <a:latin typeface="Microsoft Yahei"/>
                <a:ea typeface="Microsoft Yahei"/>
                <a:cs typeface="Microsoft Yahei"/>
              </a:rPr>
              <a:t>流程优化</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营销与供应链部门应共同优化业务流程，简化操作环节，提高响应速度和服务质量，提升客户满意度。</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220" r="220"/>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tretch>
            <a:fillRect/>
          </a:stretch>
        </p:blipFill>
        <p:spPr>
          <a:xfrm>
            <a:off x="9121095" y="1416742"/>
            <a:ext cx="1475427" cy="1475427"/>
          </a:xfrm>
          <a:prstGeom prst="ellipse">
            <a:avLst/>
          </a:prstGeom>
        </p:spPr>
      </p:pic>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营销与供应链的协同作用</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https://d.book118.com/005031110301011110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351E00"/>
      </a:lt1>
      <a:dk2>
        <a:srgbClr val="FFF0DC"/>
      </a:dk2>
      <a:lt2>
        <a:srgbClr val="000000"/>
      </a:lt2>
      <a:accent1>
        <a:srgbClr val="FF960E"/>
      </a:accent1>
      <a:accent2>
        <a:srgbClr val="FF771B"/>
      </a:accent2>
      <a:accent3>
        <a:srgbClr val="C76900"/>
      </a:accent3>
      <a:accent4>
        <a:srgbClr val="FF6E40"/>
      </a:accent4>
      <a:accent5>
        <a:srgbClr val="FF855E"/>
      </a:accent5>
      <a:accent6>
        <a:srgbClr val="FFB69E"/>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76</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2024-09-16T04:22:42.434</cp:lastPrinted>
  <dcterms:created xsi:type="dcterms:W3CDTF">2024-09-15T20:22:42Z</dcterms:created>
  <dcterms:modified xsi:type="dcterms:W3CDTF">2024-09-15T20:22:44Z</dcterms:modified>
</cp:coreProperties>
</file>