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GRBPWI+MS-UIGothic"/>
      <p:regular r:id="rId15"/>
    </p:embeddedFont>
    <p:embeddedFont>
      <p:font typeface="LMPGDV+SQDNND+ArialMT"/>
      <p:regular r:id="rId16"/>
    </p:embeddedFont>
    <p:embeddedFont>
      <p:font typeface="EQKNMR+SCREWS+MicrosoftYaHei-Bold"/>
      <p:regular r:id="rId17"/>
    </p:embeddedFont>
    <p:embeddedFont>
      <p:font typeface="EWSNQW+SDVGJM+MicrosoftYaHei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B7F40D-5E72-487E-9CD1-D1642ABFDE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7584A4-1A97-428A-9267-1944D8834E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893EB3-2CC8-44F7-837D-B797FCFB97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FAC65D-8027-47A0-B191-9C0496F247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6E0C27B-7F73-429D-97AA-DBE9216AA4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6584ECF-6AC1-4BB4-AC0B-7CFCAD9608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9455AF1-A2DA-46F3-8E32-39A2D4177D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E2FDE4-5AFC-4321-A56C-46A0D0D2B3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41B459-B560-44C4-BB65-F675BF0417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DDDBBE-104B-43FB-9A48-62FC0F9EC3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F99F7A-4D61-4CE3-B087-B8D70F8A35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5112112204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941069" y="1896629"/>
            <a:ext cx="6600825" cy="24771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2C4A1E"/>
                </a:solidFill>
                <a:latin typeface="GRBPWI+MS-UIGothic"/>
                <a:cs typeface="GRBPWI+MS-UIGothic"/>
              </a:rPr>
              <a:t>成都某文化</a:t>
            </a:r>
            <a:r>
              <a:rPr sz="4950">
                <a:solidFill>
                  <a:srgbClr val="2C4A1E"/>
                </a:solidFill>
                <a:latin typeface="SimSun"/>
                <a:cs typeface="SimSun"/>
              </a:rPr>
              <a:t>产业</a:t>
            </a:r>
            <a:r>
              <a:rPr sz="4950">
                <a:solidFill>
                  <a:srgbClr val="2C4A1E"/>
                </a:solidFill>
                <a:latin typeface="GRBPWI+MS-UIGothic"/>
                <a:cs typeface="GRBPWI+MS-UIGothic"/>
              </a:rPr>
              <a:t>园</a:t>
            </a:r>
            <a:r>
              <a:rPr sz="4950">
                <a:solidFill>
                  <a:srgbClr val="2C4A1E"/>
                </a:solidFill>
                <a:latin typeface="SimSun"/>
                <a:cs typeface="SimSun"/>
              </a:rPr>
              <a:t>总</a:t>
            </a:r>
          </a:p>
          <a:p>
            <a:pPr marL="0" marR="0">
              <a:lnSpc>
                <a:spcPts val="4950"/>
              </a:lnSpc>
              <a:spcBef>
                <a:spcPts val="2180"/>
              </a:spcBef>
              <a:spcAft>
                <a:spcPct val="0"/>
              </a:spcAft>
            </a:pPr>
            <a:r>
              <a:rPr sz="4950">
                <a:solidFill>
                  <a:srgbClr val="2C4A1E"/>
                </a:solidFill>
                <a:latin typeface="GRBPWI+MS-UIGothic"/>
                <a:cs typeface="GRBPWI+MS-UIGothic"/>
              </a:rPr>
              <a:t>体策划</a:t>
            </a:r>
            <a:r>
              <a:rPr sz="4950">
                <a:solidFill>
                  <a:srgbClr val="2C4A1E"/>
                </a:solidFill>
                <a:latin typeface="SimSun"/>
                <a:cs typeface="SimSun"/>
              </a:rPr>
              <a:t>报</a:t>
            </a:r>
            <a:r>
              <a:rPr sz="4950">
                <a:solidFill>
                  <a:srgbClr val="2C4A1E"/>
                </a:solidFill>
                <a:latin typeface="GRBPWI+MS-UIGothic"/>
                <a:cs typeface="GRBPWI+MS-UIGothic"/>
              </a:rPr>
              <a:t>告</a:t>
            </a:r>
            <a:r>
              <a:rPr sz="4950">
                <a:solidFill>
                  <a:srgbClr val="2C4A1E"/>
                </a:solidFill>
                <a:latin typeface="SimSun"/>
                <a:cs typeface="SimSun"/>
              </a:rPr>
              <a:t>课</a:t>
            </a:r>
            <a:r>
              <a:rPr sz="4950">
                <a:solidFill>
                  <a:srgbClr val="2C4A1E"/>
                </a:solidFill>
                <a:latin typeface="GRBPWI+MS-UIGothic"/>
                <a:cs typeface="GRBPWI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651490" y="1046003"/>
            <a:ext cx="1736445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2C4A1E"/>
                </a:solidFill>
                <a:latin typeface="GRBPWI+MS-UIGothic"/>
                <a:cs typeface="GRBPWI+MS-UIGothic"/>
              </a:rPr>
              <a:t>目</a:t>
            </a:r>
            <a:r>
              <a:rPr sz="3600" spc="173">
                <a:solidFill>
                  <a:srgbClr val="2C4A1E"/>
                </a:solidFill>
                <a:latin typeface="Times New Roman"/>
                <a:cs typeface="Times New Roman"/>
              </a:rPr>
              <a:t> </a:t>
            </a:r>
            <a:r>
              <a:rPr sz="3600">
                <a:solidFill>
                  <a:srgbClr val="2C4A1E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565015" y="2094420"/>
            <a:ext cx="1881454" cy="7845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2C4A1E"/>
                </a:solidFill>
                <a:latin typeface="LMPGDV+SQDNND+ArialMT"/>
                <a:cs typeface="LMPGDV+SQDNND+ArialMT"/>
              </a:rPr>
              <a:t>•</a:t>
            </a:r>
            <a:r>
              <a:rPr sz="2450" spc="128">
                <a:solidFill>
                  <a:srgbClr val="2C4A1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2C4A1E"/>
                </a:solidFill>
                <a:latin typeface="SimSun"/>
                <a:cs typeface="SimSun"/>
              </a:rPr>
              <a:t>项</a:t>
            </a:r>
            <a:r>
              <a:rPr sz="2400">
                <a:solidFill>
                  <a:srgbClr val="2C4A1E"/>
                </a:solidFill>
                <a:latin typeface="GRBPWI+MS-UIGothic"/>
                <a:cs typeface="GRBPWI+MS-UIGothic"/>
              </a:rPr>
              <a:t>目概述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65015" y="4288980"/>
            <a:ext cx="3404749" cy="188112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2C4A1E"/>
                </a:solidFill>
                <a:latin typeface="LMPGDV+SQDNND+ArialMT"/>
                <a:cs typeface="LMPGDV+SQDNND+ArialMT"/>
              </a:rPr>
              <a:t>•</a:t>
            </a:r>
            <a:r>
              <a:rPr sz="2450" spc="128">
                <a:solidFill>
                  <a:srgbClr val="2C4A1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2C4A1E"/>
                </a:solidFill>
                <a:latin typeface="GRBPWI+MS-UIGothic"/>
                <a:cs typeface="GRBPWI+MS-UIGothic"/>
              </a:rPr>
              <a:t>商</a:t>
            </a:r>
            <a:r>
              <a:rPr sz="2400">
                <a:solidFill>
                  <a:srgbClr val="2C4A1E"/>
                </a:solidFill>
                <a:latin typeface="SimSun"/>
                <a:cs typeface="SimSun"/>
              </a:rPr>
              <a:t>业</a:t>
            </a:r>
            <a:r>
              <a:rPr sz="2400">
                <a:solidFill>
                  <a:srgbClr val="2C4A1E"/>
                </a:solidFill>
                <a:latin typeface="GRBPWI+MS-UIGothic"/>
                <a:cs typeface="GRBPWI+MS-UIGothic"/>
              </a:rPr>
              <a:t>模式与盈利</a:t>
            </a:r>
            <a:r>
              <a:rPr sz="2400">
                <a:solidFill>
                  <a:srgbClr val="2C4A1E"/>
                </a:solidFill>
                <a:latin typeface="SimSun"/>
                <a:cs typeface="SimSun"/>
              </a:rPr>
              <a:t>预</a:t>
            </a:r>
            <a:r>
              <a:rPr sz="2400">
                <a:solidFill>
                  <a:srgbClr val="2C4A1E"/>
                </a:solidFill>
                <a:latin typeface="GRBPWI+MS-UIGothic"/>
                <a:cs typeface="GRBPWI+MS-UIGothic"/>
              </a:rPr>
              <a:t>期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2C4A1E"/>
                </a:solidFill>
                <a:latin typeface="LMPGDV+SQDNND+ArialMT"/>
                <a:cs typeface="LMPGDV+SQDNND+ArialMT"/>
              </a:rPr>
              <a:t>•</a:t>
            </a:r>
            <a:r>
              <a:rPr sz="2450" spc="128">
                <a:solidFill>
                  <a:srgbClr val="2C4A1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2C4A1E"/>
                </a:solidFill>
                <a:latin typeface="SimSun"/>
                <a:cs typeface="SimSun"/>
              </a:rPr>
              <a:t>实</a:t>
            </a:r>
            <a:r>
              <a:rPr sz="2400">
                <a:solidFill>
                  <a:srgbClr val="2C4A1E"/>
                </a:solidFill>
                <a:latin typeface="GRBPWI+MS-UIGothic"/>
                <a:cs typeface="GRBPWI+MS-UIGothic"/>
              </a:rPr>
              <a:t>施</a:t>
            </a:r>
            <a:r>
              <a:rPr sz="2400">
                <a:solidFill>
                  <a:srgbClr val="2C4A1E"/>
                </a:solidFill>
                <a:latin typeface="SimSun"/>
                <a:cs typeface="SimSun"/>
              </a:rPr>
              <a:t>计</a:t>
            </a:r>
            <a:r>
              <a:rPr sz="2400">
                <a:solidFill>
                  <a:srgbClr val="2C4A1E"/>
                </a:solidFill>
                <a:latin typeface="GRBPWI+MS-UIGothic"/>
                <a:cs typeface="GRBPWI+MS-UIGothic"/>
              </a:rPr>
              <a:t>划与</a:t>
            </a:r>
            <a:r>
              <a:rPr sz="2400">
                <a:solidFill>
                  <a:srgbClr val="2C4A1E"/>
                </a:solidFill>
                <a:latin typeface="SimSun"/>
                <a:cs typeface="SimSun"/>
              </a:rPr>
              <a:t>时间</a:t>
            </a:r>
            <a:r>
              <a:rPr sz="2400">
                <a:solidFill>
                  <a:srgbClr val="2C4A1E"/>
                </a:solidFill>
                <a:latin typeface="GRBPWI+MS-UIGothic"/>
                <a:cs typeface="GRBPWI+MS-UIGothic"/>
              </a:rPr>
              <a:t>表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2C4A1E"/>
                </a:solidFill>
                <a:latin typeface="LMPGDV+SQDNND+ArialMT"/>
                <a:cs typeface="LMPGDV+SQDNND+ArialMT"/>
              </a:rPr>
              <a:t>•</a:t>
            </a:r>
            <a:r>
              <a:rPr sz="2450" spc="128">
                <a:solidFill>
                  <a:srgbClr val="2C4A1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2C4A1E"/>
                </a:solidFill>
                <a:latin typeface="SimSun"/>
                <a:cs typeface="SimSun"/>
              </a:rPr>
              <a:t>结论</a:t>
            </a:r>
            <a:r>
              <a:rPr sz="2400">
                <a:solidFill>
                  <a:srgbClr val="2C4A1E"/>
                </a:solidFill>
                <a:latin typeface="GRBPWI+MS-UIGothic"/>
                <a:cs typeface="GRBPWI+MS-UIGothic"/>
              </a:rPr>
              <a:t>与建</a:t>
            </a:r>
            <a:r>
              <a:rPr sz="2400">
                <a:solidFill>
                  <a:srgbClr val="2C4A1E"/>
                </a:solidFill>
                <a:latin typeface="SimSun"/>
                <a:cs typeface="SimSun"/>
              </a:rPr>
              <a:t>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967105" y="1734434"/>
            <a:ext cx="2568957" cy="10653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38"/>
              </a:lnSpc>
              <a:spcBef>
                <a:spcPct val="0"/>
              </a:spcBef>
              <a:spcAft>
                <a:spcPct val="0"/>
              </a:spcAft>
            </a:pPr>
            <a:r>
              <a:rPr sz="3300">
                <a:solidFill>
                  <a:srgbClr val="2C4A1E"/>
                </a:solidFill>
                <a:latin typeface="EQKNMR+SCREWS+MicrosoftYaHei-Bold"/>
                <a:cs typeface="EQKNMR+SCREWS+MicrosoftYaHei-Bold"/>
              </a:rPr>
              <a:t>PART</a:t>
            </a:r>
            <a:r>
              <a:rPr sz="3300" spc="1364">
                <a:solidFill>
                  <a:srgbClr val="2C4A1E"/>
                </a:solidFill>
                <a:latin typeface="EQKNMR+SCREWS+MicrosoftYaHei-Bold"/>
                <a:cs typeface="EQKNMR+SCREWS+MicrosoftYaHei-Bold"/>
              </a:rPr>
              <a:t> </a:t>
            </a:r>
            <a:r>
              <a:rPr sz="3300">
                <a:solidFill>
                  <a:srgbClr val="2C4A1E"/>
                </a:solidFill>
                <a:latin typeface="EQKNMR+SCREWS+MicrosoftYaHei-Bold"/>
                <a:cs typeface="EQKNMR+SCREWS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997835" y="2562836"/>
            <a:ext cx="3143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2C4A1E"/>
                </a:solidFill>
                <a:latin typeface="SimSun"/>
                <a:cs typeface="SimSun"/>
              </a:rPr>
              <a:t>项</a:t>
            </a:r>
            <a:r>
              <a:rPr sz="4500">
                <a:solidFill>
                  <a:srgbClr val="2C4A1E"/>
                </a:solidFill>
                <a:latin typeface="GRBPWI+MS-UIGothic"/>
                <a:cs typeface="GRBPWI+MS-UIGothic"/>
              </a:rPr>
              <a:t>目概述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C4A1E"/>
                </a:solidFill>
                <a:latin typeface="SimSun"/>
                <a:cs typeface="SimSun"/>
              </a:rPr>
              <a:t>项</a:t>
            </a:r>
            <a:r>
              <a:rPr sz="3000">
                <a:solidFill>
                  <a:srgbClr val="2C4A1E"/>
                </a:solidFill>
                <a:latin typeface="GRBPWI+MS-UIGothic"/>
                <a:cs typeface="GRBPWI+MS-UIGothic"/>
              </a:rPr>
              <a:t>目背景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83714" y="1233542"/>
            <a:ext cx="2000250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GRBPWI+MS-UIGothic"/>
                <a:cs typeface="GRBPWI+MS-UIGothic"/>
              </a:rPr>
              <a:t>当前文化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产业</a:t>
            </a:r>
            <a:r>
              <a:rPr sz="1500">
                <a:solidFill>
                  <a:srgbClr val="041400"/>
                </a:solidFill>
                <a:latin typeface="GRBPWI+MS-UIGothic"/>
                <a:cs typeface="GRBPWI+MS-UIGothic"/>
              </a:rPr>
              <a:t>的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41400"/>
                </a:solidFill>
                <a:latin typeface="GRBPWI+MS-UIGothic"/>
                <a:cs typeface="GRBPWI+MS-UIGothic"/>
              </a:rPr>
              <a:t>展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趋势</a:t>
            </a:r>
            <a:r>
              <a:rPr sz="1500">
                <a:solidFill>
                  <a:srgbClr val="041400"/>
                </a:solidFill>
                <a:latin typeface="GRBPWI+MS-UIGothic"/>
                <a:cs typeface="GRBPWI+MS-UIGothic"/>
              </a:rPr>
              <a:t>和市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041400"/>
                </a:solidFill>
                <a:latin typeface="GRBPWI+MS-UIGothic"/>
                <a:cs typeface="GRBPWI+MS-UIGothic"/>
              </a:rPr>
              <a:t>需求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763000" y="1233542"/>
            <a:ext cx="2000250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41400"/>
                </a:solidFill>
                <a:latin typeface="GRBPWI+MS-UIGothic"/>
                <a:cs typeface="GRBPWI+MS-UIGothic"/>
              </a:rPr>
              <a:t>有文化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产业</a:t>
            </a:r>
            <a:r>
              <a:rPr sz="1500">
                <a:solidFill>
                  <a:srgbClr val="041400"/>
                </a:solidFill>
                <a:latin typeface="GRBPWI+MS-UIGothic"/>
                <a:cs typeface="GRBPWI+MS-UIGothic"/>
              </a:rPr>
              <a:t>园区的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41400"/>
                </a:solidFill>
                <a:latin typeface="GRBPWI+MS-UIGothic"/>
                <a:cs typeface="GRBPWI+MS-UIGothic"/>
              </a:rPr>
              <a:t>展瓶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颈</a:t>
            </a:r>
            <a:r>
              <a:rPr sz="1500">
                <a:solidFill>
                  <a:srgbClr val="041400"/>
                </a:solidFill>
                <a:latin typeface="GRBPWI+MS-UIGothic"/>
                <a:cs typeface="GRBPWI+MS-UIGothic"/>
              </a:rPr>
              <a:t>和挑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战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282565" y="5200388"/>
            <a:ext cx="2000250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GRBPWI+MS-UIGothic"/>
                <a:cs typeface="GRBPWI+MS-UIGothic"/>
              </a:rPr>
              <a:t>成都市文化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产业</a:t>
            </a:r>
            <a:r>
              <a:rPr sz="1500">
                <a:solidFill>
                  <a:srgbClr val="041400"/>
                </a:solidFill>
                <a:latin typeface="GRBPWI+MS-UIGothic"/>
                <a:cs typeface="GRBPWI+MS-UIGothic"/>
              </a:rPr>
              <a:t>的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发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GRBPWI+MS-UIGothic"/>
                <a:cs typeface="GRBPWI+MS-UIGothic"/>
              </a:rPr>
              <a:t>展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41400"/>
                </a:solidFill>
                <a:latin typeface="GRBPWI+MS-UIGothic"/>
                <a:cs typeface="GRBPWI+MS-UIGothic"/>
              </a:rPr>
              <a:t>状和机遇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C4A1E"/>
                </a:solidFill>
                <a:latin typeface="SimSun"/>
                <a:cs typeface="SimSun"/>
              </a:rPr>
              <a:t>项</a:t>
            </a:r>
            <a:r>
              <a:rPr sz="3000">
                <a:solidFill>
                  <a:srgbClr val="2C4A1E"/>
                </a:solidFill>
                <a:latin typeface="GRBPWI+MS-UIGothic"/>
                <a:cs typeface="GRBPWI+MS-UIGothic"/>
              </a:rPr>
              <a:t>目意</a:t>
            </a:r>
            <a:r>
              <a:rPr sz="3000">
                <a:solidFill>
                  <a:srgbClr val="2C4A1E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77289" y="2407022"/>
            <a:ext cx="34316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GRBPWI+MS-UIGothic"/>
                <a:cs typeface="GRBPWI+MS-UIGothic"/>
              </a:rPr>
              <a:t>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DFD"/>
                </a:solidFill>
                <a:latin typeface="GRBPWI+MS-UIGothic"/>
                <a:cs typeface="GRBPWI+MS-UIGothic"/>
              </a:rPr>
              <a:t>文化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产业</a:t>
            </a:r>
            <a:r>
              <a:rPr sz="1500">
                <a:solidFill>
                  <a:srgbClr val="FFFDFD"/>
                </a:solidFill>
                <a:latin typeface="GRBPWI+MS-UIGothic"/>
                <a:cs typeface="GRBPWI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DFD"/>
                </a:solidFill>
                <a:latin typeface="GRBPWI+MS-UIGothic"/>
                <a:cs typeface="GRBPWI+MS-UIGothic"/>
              </a:rPr>
              <a:t>展，提升城市文化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软实</a:t>
            </a:r>
            <a:r>
              <a:rPr sz="1500">
                <a:solidFill>
                  <a:srgbClr val="FFFDFD"/>
                </a:solidFill>
                <a:latin typeface="GRBPWI+MS-UIGothic"/>
                <a:cs typeface="GRBPWI+MS-UIGothic"/>
              </a:rPr>
              <a:t>力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966709" y="2407022"/>
            <a:ext cx="34316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FFFDFD"/>
                </a:solidFill>
                <a:latin typeface="GRBPWI+MS-UIGothic"/>
                <a:cs typeface="GRBPWI+MS-UIGothic"/>
              </a:rPr>
              <a:t>化文化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产业资</a:t>
            </a:r>
            <a:r>
              <a:rPr sz="1500">
                <a:solidFill>
                  <a:srgbClr val="FFFDFD"/>
                </a:solidFill>
                <a:latin typeface="GRBPWI+MS-UIGothic"/>
                <a:cs typeface="GRBPWI+MS-UIGothic"/>
              </a:rPr>
              <a:t>源配置，提高文化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产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DFD"/>
                </a:solidFill>
                <a:latin typeface="GRBPWI+MS-UIGothic"/>
                <a:cs typeface="GRBPWI+MS-UIGothic"/>
              </a:rPr>
              <a:t>效益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572000" y="4550783"/>
            <a:ext cx="343160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GRBPWI+MS-UIGothic"/>
                <a:cs typeface="GRBPWI+MS-UIGothic"/>
              </a:rPr>
              <a:t>促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GRBPWI+MS-UIGothic"/>
                <a:cs typeface="GRBPWI+MS-UIGothic"/>
              </a:rPr>
              <a:t>文化与科技的融合，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创</a:t>
            </a:r>
            <a:r>
              <a:rPr sz="1500">
                <a:solidFill>
                  <a:srgbClr val="FFFDFD"/>
                </a:solidFill>
                <a:latin typeface="GRBPWI+MS-UIGothic"/>
                <a:cs typeface="GRBPWI+MS-UIGothic"/>
              </a:rPr>
              <a:t>新文化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产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572000" y="4893683"/>
            <a:ext cx="8572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业业态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C4A1E"/>
                </a:solidFill>
                <a:latin typeface="SimSun"/>
                <a:cs typeface="SimSun"/>
              </a:rPr>
              <a:t>项</a:t>
            </a:r>
            <a:r>
              <a:rPr sz="3000">
                <a:solidFill>
                  <a:srgbClr val="2C4A1E"/>
                </a:solidFill>
                <a:latin typeface="GRBPWI+MS-UIGothic"/>
                <a:cs typeface="GRBPWI+MS-UIGothic"/>
              </a:rPr>
              <a:t>目定位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8364" y="4348853"/>
            <a:ext cx="30670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RBPWI+MS-UIGothic"/>
                <a:cs typeface="GRBPWI+MS-UIGothic"/>
              </a:rPr>
              <a:t>打造具有国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际</a:t>
            </a:r>
            <a:r>
              <a:rPr sz="1500">
                <a:solidFill>
                  <a:srgbClr val="FFFFFF"/>
                </a:solidFill>
                <a:latin typeface="GRBPWI+MS-UIGothic"/>
                <a:cs typeface="GRBPWI+MS-UIGothic"/>
              </a:rPr>
              <a:t>影响力的文化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产业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13604" y="4348853"/>
            <a:ext cx="30670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RBPWI+MS-UIGothic"/>
                <a:cs typeface="GRBPWI+MS-UIGothic"/>
              </a:rPr>
              <a:t>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GRBPWI+MS-UIGothic"/>
                <a:cs typeface="GRBPWI+MS-UIGothic"/>
              </a:rPr>
              <a:t>文化与科技融合的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创</a:t>
            </a:r>
            <a:r>
              <a:rPr sz="1500">
                <a:solidFill>
                  <a:srgbClr val="FFFFFF"/>
                </a:solidFill>
                <a:latin typeface="GRBPWI+MS-UIGothic"/>
                <a:cs typeface="GRBPWI+MS-UIGothic"/>
              </a:rPr>
              <a:t>新示范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89315" y="4348853"/>
            <a:ext cx="3067050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RBPWI+MS-UIGothic"/>
                <a:cs typeface="GRBPWI+MS-UIGothic"/>
              </a:rPr>
              <a:t>引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领</a:t>
            </a:r>
            <a:r>
              <a:rPr sz="1500">
                <a:solidFill>
                  <a:srgbClr val="FFFFFF"/>
                </a:solidFill>
                <a:latin typeface="GRBPWI+MS-UIGothic"/>
                <a:cs typeface="GRBPWI+MS-UIGothic"/>
              </a:rPr>
              <a:t>西部地区文化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产业发</a:t>
            </a:r>
            <a:r>
              <a:rPr sz="1500">
                <a:solidFill>
                  <a:srgbClr val="FFFFFF"/>
                </a:solidFill>
                <a:latin typeface="GRBPWI+MS-UIGothic"/>
                <a:cs typeface="GRBPWI+MS-UIGothic"/>
              </a:rPr>
              <a:t>展的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标</a:t>
            </a:r>
          </a:p>
          <a:p>
            <a:pPr marL="104775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RBPWI+MS-UIGothic"/>
                <a:cs typeface="GRBPWI+MS-UIGothic"/>
              </a:rPr>
              <a:t>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FFFFFF"/>
                </a:solidFill>
                <a:latin typeface="GRBPWI+MS-UIGothic"/>
                <a:cs typeface="GRBPWI+MS-UIGothic"/>
              </a:rPr>
              <a:t>目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2031364" y="4623172"/>
            <a:ext cx="666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RBPWI+MS-UIGothic"/>
                <a:cs typeface="GRBPWI+MS-UIGothic"/>
              </a:rPr>
              <a:t>园区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856604" y="4623172"/>
            <a:ext cx="666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RBPWI+MS-UIGothic"/>
                <a:cs typeface="GRBPWI+MS-UIGothic"/>
              </a:rPr>
              <a:t>基地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967105" y="1734434"/>
            <a:ext cx="2568957" cy="10653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38"/>
              </a:lnSpc>
              <a:spcBef>
                <a:spcPct val="0"/>
              </a:spcBef>
              <a:spcAft>
                <a:spcPct val="0"/>
              </a:spcAft>
            </a:pPr>
            <a:r>
              <a:rPr sz="3300">
                <a:solidFill>
                  <a:srgbClr val="2C4A1E"/>
                </a:solidFill>
                <a:latin typeface="EQKNMR+SCREWS+MicrosoftYaHei-Bold"/>
                <a:cs typeface="EQKNMR+SCREWS+MicrosoftYaHei-Bold"/>
              </a:rPr>
              <a:t>PART</a:t>
            </a:r>
            <a:r>
              <a:rPr sz="3300" spc="1364">
                <a:solidFill>
                  <a:srgbClr val="2C4A1E"/>
                </a:solidFill>
                <a:latin typeface="EQKNMR+SCREWS+MicrosoftYaHei-Bold"/>
                <a:cs typeface="EQKNMR+SCREWS+MicrosoftYaHei-Bold"/>
              </a:rPr>
              <a:t> </a:t>
            </a:r>
            <a:r>
              <a:rPr sz="3300">
                <a:solidFill>
                  <a:srgbClr val="2C4A1E"/>
                </a:solidFill>
                <a:latin typeface="EQKNMR+SCREWS+MicrosoftYaHei-Bold"/>
                <a:cs typeface="EQKNMR+SCREWS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140585" y="2562836"/>
            <a:ext cx="4857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2C4A1E"/>
                </a:solidFill>
                <a:latin typeface="GRBPWI+MS-UIGothic"/>
                <a:cs typeface="GRBPWI+MS-UIGothic"/>
              </a:rPr>
              <a:t>文化</a:t>
            </a:r>
            <a:r>
              <a:rPr sz="4500">
                <a:solidFill>
                  <a:srgbClr val="2C4A1E"/>
                </a:solidFill>
                <a:latin typeface="SimSun"/>
                <a:cs typeface="SimSun"/>
              </a:rPr>
              <a:t>产业</a:t>
            </a:r>
            <a:r>
              <a:rPr sz="4500">
                <a:solidFill>
                  <a:srgbClr val="2C4A1E"/>
                </a:solidFill>
                <a:latin typeface="GRBPWI+MS-UIGothic"/>
                <a:cs typeface="GRBPWI+MS-UIGothic"/>
              </a:rPr>
              <a:t>园</a:t>
            </a:r>
            <a:r>
              <a:rPr sz="4500">
                <a:solidFill>
                  <a:srgbClr val="2C4A1E"/>
                </a:solidFill>
                <a:latin typeface="SimSun"/>
                <a:cs typeface="SimSun"/>
              </a:rPr>
              <a:t>规</a:t>
            </a:r>
            <a:r>
              <a:rPr sz="4500">
                <a:solidFill>
                  <a:srgbClr val="2C4A1E"/>
                </a:solidFill>
                <a:latin typeface="GRBPWI+MS-UIGothic"/>
                <a:cs typeface="GRBPWI+MS-UIGothic"/>
              </a:rPr>
              <a:t>划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C4A1E"/>
                </a:solidFill>
                <a:latin typeface="SimSun"/>
                <a:cs typeface="SimSun"/>
              </a:rPr>
              <a:t>产业规</a:t>
            </a:r>
            <a:r>
              <a:rPr sz="3000">
                <a:solidFill>
                  <a:srgbClr val="2C4A1E"/>
                </a:solidFill>
                <a:latin typeface="GRBPWI+MS-UIGothic"/>
                <a:cs typeface="GRBPWI+MS-UIGothic"/>
              </a:rPr>
              <a:t> 划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25244" y="372036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产业</a:t>
            </a:r>
            <a:r>
              <a:rPr sz="2000" spc="25">
                <a:solidFill>
                  <a:srgbClr val="FFFFFF"/>
                </a:solidFill>
                <a:latin typeface="GRBPWI+MS-UIGothic"/>
                <a:cs typeface="GRBPWI+MS-UIGothic"/>
              </a:rPr>
              <a:t>定位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248150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产业</a:t>
            </a:r>
            <a:r>
              <a:rPr sz="2000" spc="25">
                <a:solidFill>
                  <a:srgbClr val="FFFFFF"/>
                </a:solidFill>
                <a:latin typeface="GRBPWI+MS-UIGothic"/>
                <a:cs typeface="GRBPWI+MS-UIGothic"/>
              </a:rPr>
              <a:t>布局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052944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产业</a:t>
            </a:r>
            <a:r>
              <a:rPr sz="2000" spc="25">
                <a:solidFill>
                  <a:srgbClr val="FFFFFF"/>
                </a:solidFill>
                <a:latin typeface="GRBPWI+MS-UIGothic"/>
                <a:cs typeface="GRBPWI+MS-UIGothic"/>
              </a:rPr>
              <a:t>政策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85044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产业</a:t>
            </a:r>
            <a:r>
              <a:rPr sz="2000" spc="25">
                <a:solidFill>
                  <a:srgbClr val="FFFFFF"/>
                </a:solidFill>
                <a:latin typeface="GRBPWI+MS-UIGothic"/>
                <a:cs typeface="GRBPWI+MS-UIGothic"/>
              </a:rPr>
              <a:t>升</a:t>
            </a:r>
            <a:r>
              <a:rPr sz="2000">
                <a:solidFill>
                  <a:srgbClr val="FFFFFF"/>
                </a:solidFill>
                <a:latin typeface="SimSun"/>
                <a:cs typeface="SimSun"/>
              </a:rPr>
              <a:t>级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86460" y="4839708"/>
            <a:ext cx="219075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GRBPWI+MS-UIGothic"/>
                <a:cs typeface="GRBPWI+MS-UIGothic"/>
              </a:rPr>
              <a:t>明确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产业</a:t>
            </a:r>
            <a:r>
              <a:rPr sz="1500">
                <a:solidFill>
                  <a:srgbClr val="FFFDFD"/>
                </a:solidFill>
                <a:latin typeface="GRBPWI+MS-UIGothic"/>
                <a:cs typeface="GRBPWI+MS-UIGothic"/>
              </a:rPr>
              <a:t>园的主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导产业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GRBPWI+MS-UIGothic"/>
                <a:cs typeface="GRBPWI+MS-UIGothic"/>
              </a:rPr>
              <a:t>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辅</a:t>
            </a:r>
            <a:r>
              <a:rPr sz="1500">
                <a:solidFill>
                  <a:srgbClr val="FFFDFD"/>
                </a:solidFill>
                <a:latin typeface="GRBPWI+MS-UIGothic"/>
                <a:cs typeface="GRBPWI+MS-UIGothic"/>
              </a:rPr>
              <a:t>助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产业</a:t>
            </a:r>
            <a:r>
              <a:rPr sz="1500">
                <a:solidFill>
                  <a:srgbClr val="FFFDFD"/>
                </a:solidFill>
                <a:latin typeface="GRBPWI+MS-UIGothic"/>
                <a:cs typeface="GRBPWI+MS-UIGothic"/>
              </a:rPr>
              <a:t>，确保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产业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GRBPWI+MS-UIGothic"/>
                <a:cs typeface="GRBPWI+MS-UIGothic"/>
              </a:rPr>
              <a:t>集聚和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产业链</a:t>
            </a:r>
            <a:r>
              <a:rPr sz="1500">
                <a:solidFill>
                  <a:srgbClr val="FFFDFD"/>
                </a:solidFill>
                <a:latin typeface="GRBPWI+MS-UIGothic"/>
                <a:cs typeface="GRBPWI+MS-UIGothic"/>
              </a:rPr>
              <a:t>的完善。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3758565" y="4839708"/>
            <a:ext cx="2126753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GRBPWI+MS-UIGothic"/>
                <a:cs typeface="GRBPWI+MS-UIGothic"/>
              </a:rPr>
              <a:t>根据土地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FFFDFD"/>
                </a:solidFill>
                <a:latin typeface="GRBPWI+MS-UIGothic"/>
                <a:cs typeface="GRBPWI+MS-UIGothic"/>
              </a:rPr>
              <a:t>源、交通条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GRBPWI+MS-UIGothic"/>
                <a:cs typeface="GRBPWI+MS-UIGothic"/>
              </a:rPr>
              <a:t>件和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产业</a:t>
            </a:r>
            <a:r>
              <a:rPr sz="1500">
                <a:solidFill>
                  <a:srgbClr val="FFFDFD"/>
                </a:solidFill>
                <a:latin typeface="GRBPWI+MS-UIGothic"/>
                <a:cs typeface="GRBPWI+MS-UIGothic"/>
              </a:rPr>
              <a:t>关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联</a:t>
            </a:r>
            <a:r>
              <a:rPr sz="1500">
                <a:solidFill>
                  <a:srgbClr val="FFFDFD"/>
                </a:solidFill>
                <a:latin typeface="GRBPWI+MS-UIGothic"/>
                <a:cs typeface="GRBPWI+MS-UIGothic"/>
              </a:rPr>
              <a:t>度，合理</a:t>
            </a:r>
          </a:p>
          <a:p>
            <a:pPr marL="19050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GRBPWI+MS-UIGothic"/>
                <a:cs typeface="GRBPWI+MS-UIGothic"/>
              </a:rPr>
              <a:t>布局各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产业</a:t>
            </a:r>
            <a:r>
              <a:rPr sz="1500">
                <a:solidFill>
                  <a:srgbClr val="FFFDFD"/>
                </a:solidFill>
                <a:latin typeface="GRBPWI+MS-UIGothic"/>
                <a:cs typeface="GRBPWI+MS-UIGothic"/>
              </a:rPr>
              <a:t>区域。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597015" y="4839708"/>
            <a:ext cx="219075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GRBPWI+MS-UIGothic"/>
                <a:cs typeface="GRBPWI+MS-UIGothic"/>
              </a:rPr>
              <a:t>制定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针对</a:t>
            </a:r>
            <a:r>
              <a:rPr sz="1500">
                <a:solidFill>
                  <a:srgbClr val="FFFDFD"/>
                </a:solidFill>
                <a:latin typeface="GRBPWI+MS-UIGothic"/>
                <a:cs typeface="GRBPWI+MS-UIGothic"/>
              </a:rPr>
              <a:t>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导产业</a:t>
            </a:r>
            <a:r>
              <a:rPr sz="1500">
                <a:solidFill>
                  <a:srgbClr val="FFFDFD"/>
                </a:solidFill>
                <a:latin typeface="GRBPWI+MS-UIGothic"/>
                <a:cs typeface="GRBPWI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优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GRBPWI+MS-UIGothic"/>
                <a:cs typeface="GRBPWI+MS-UIGothic"/>
              </a:rPr>
              <a:t>惠政策，吸引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优质</a:t>
            </a:r>
            <a:r>
              <a:rPr sz="1500">
                <a:solidFill>
                  <a:srgbClr val="FFFDFD"/>
                </a:solidFill>
                <a:latin typeface="GRBPWI+MS-UIGothic"/>
                <a:cs typeface="GRBPWI+MS-UIGothic"/>
              </a:rPr>
              <a:t>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</a:t>
            </a:r>
          </a:p>
          <a:p>
            <a:pPr marL="38100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GRBPWI+MS-UIGothic"/>
                <a:cs typeface="GRBPWI+MS-UIGothic"/>
              </a:rPr>
              <a:t>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FFFDFD"/>
                </a:solidFill>
                <a:latin typeface="GRBPWI+MS-UIGothic"/>
                <a:cs typeface="GRBPWI+MS-UIGothic"/>
              </a:rPr>
              <a:t>目入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驻</a:t>
            </a:r>
            <a:r>
              <a:rPr sz="1500">
                <a:solidFill>
                  <a:srgbClr val="FFFDFD"/>
                </a:solidFill>
                <a:latin typeface="GRBPWI+MS-UIGothic"/>
                <a:cs typeface="GRBPWI+MS-UIGothic"/>
              </a:rPr>
              <a:t>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352915" y="4839708"/>
            <a:ext cx="2336229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GRBPWI+MS-UIGothic"/>
                <a:cs typeface="GRBPWI+MS-UIGothic"/>
              </a:rPr>
              <a:t>引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导传统产业转</a:t>
            </a:r>
            <a:r>
              <a:rPr sz="1500">
                <a:solidFill>
                  <a:srgbClr val="FFFDFD"/>
                </a:solidFill>
                <a:latin typeface="GRBPWI+MS-UIGothic"/>
                <a:cs typeface="GRBPWI+MS-UIGothic"/>
              </a:rPr>
              <a:t>型升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级</a:t>
            </a:r>
            <a:r>
              <a:rPr sz="1500">
                <a:solidFill>
                  <a:srgbClr val="FFFDFD"/>
                </a:solidFill>
                <a:latin typeface="GRBPWI+MS-UIGothic"/>
                <a:cs typeface="GRBPWI+MS-UIGothic"/>
              </a:rPr>
              <a:t>，</a:t>
            </a:r>
          </a:p>
          <a:p>
            <a:pPr marL="952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GRBPWI+MS-UIGothic"/>
                <a:cs typeface="GRBPWI+MS-UIGothic"/>
              </a:rPr>
              <a:t>培育新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兴</a:t>
            </a:r>
            <a:r>
              <a:rPr sz="1500">
                <a:solidFill>
                  <a:srgbClr val="FFFDFD"/>
                </a:solidFill>
                <a:latin typeface="GRBPWI+MS-UIGothic"/>
                <a:cs typeface="GRBPWI+MS-UIGothic"/>
              </a:rPr>
              <a:t>文化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产业</a:t>
            </a:r>
            <a:r>
              <a:rPr sz="1500">
                <a:solidFill>
                  <a:srgbClr val="FFFDFD"/>
                </a:solidFill>
                <a:latin typeface="GRBPWI+MS-UIGothic"/>
                <a:cs typeface="GRBPWI+MS-UIGothic"/>
              </a:rPr>
              <a:t>，提</a:t>
            </a:r>
          </a:p>
          <a:p>
            <a:pPr marL="19050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GRBPWI+MS-UIGothic"/>
                <a:cs typeface="GRBPWI+MS-UIGothic"/>
              </a:rPr>
              <a:t>升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产业</a:t>
            </a:r>
            <a:r>
              <a:rPr sz="1500">
                <a:solidFill>
                  <a:srgbClr val="FFFDFD"/>
                </a:solidFill>
                <a:latin typeface="GRBPWI+MS-UIGothic"/>
                <a:cs typeface="GRBPWI+MS-UIGothic"/>
              </a:rPr>
              <a:t>整体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竞</a:t>
            </a:r>
            <a:r>
              <a:rPr sz="1500">
                <a:solidFill>
                  <a:srgbClr val="FFFDFD"/>
                </a:solidFill>
                <a:latin typeface="GRBPWI+MS-UIGothic"/>
                <a:cs typeface="GRBPWI+MS-UIGothic"/>
              </a:rPr>
              <a:t>争力。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C4A1E"/>
                </a:solidFill>
                <a:latin typeface="GRBPWI+MS-UIGothic"/>
                <a:cs typeface="GRBPWI+MS-UIGothic"/>
              </a:rPr>
              <a:t>空</a:t>
            </a:r>
            <a:r>
              <a:rPr sz="3000">
                <a:solidFill>
                  <a:srgbClr val="2C4A1E"/>
                </a:solidFill>
                <a:latin typeface="SimSun"/>
                <a:cs typeface="SimSun"/>
              </a:rPr>
              <a:t>间规</a:t>
            </a:r>
            <a:r>
              <a:rPr sz="3000">
                <a:solidFill>
                  <a:srgbClr val="2C4A1E"/>
                </a:solidFill>
                <a:latin typeface="GRBPWI+MS-UIGothic"/>
                <a:cs typeface="GRBPWI+MS-UIGothic"/>
              </a:rPr>
              <a:t>划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EWSNQW+SDVGJM+MicrosoftYaHei"/>
                <a:cs typeface="EWSNQW+SDVGJM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EWSNQW+SDVGJM+MicrosoftYaHei"/>
                <a:cs typeface="EWSNQW+SDVGJM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EWSNQW+SDVGJM+MicrosoftYaHei"/>
                <a:cs typeface="EWSNQW+SDVGJM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EWSNQW+SDVGJM+MicrosoftYaHei"/>
                <a:cs typeface="EWSNQW+SDVGJM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676400" y="478853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2C4A1E"/>
                </a:solidFill>
                <a:latin typeface="GRBPWI+MS-UIGothic"/>
                <a:cs typeface="GRBPWI+MS-UIGothic"/>
              </a:rPr>
              <a:t>功能分区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383404" y="478853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2C4A1E"/>
                </a:solidFill>
                <a:latin typeface="GRBPWI+MS-UIGothic"/>
                <a:cs typeface="GRBPWI+MS-UIGothic"/>
              </a:rPr>
              <a:t>土地利用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028180" y="478853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2C4A1E"/>
                </a:solidFill>
                <a:latin typeface="GRBPWI+MS-UIGothic"/>
                <a:cs typeface="GRBPWI+MS-UIGothic"/>
              </a:rPr>
              <a:t>空</a:t>
            </a:r>
            <a:r>
              <a:rPr sz="1550" spc="25">
                <a:solidFill>
                  <a:srgbClr val="2C4A1E"/>
                </a:solidFill>
                <a:latin typeface="SimSun"/>
                <a:cs typeface="SimSun"/>
              </a:rPr>
              <a:t>间</a:t>
            </a:r>
            <a:r>
              <a:rPr sz="1550" spc="25">
                <a:solidFill>
                  <a:srgbClr val="2C4A1E"/>
                </a:solidFill>
                <a:latin typeface="GRBPWI+MS-UIGothic"/>
                <a:cs typeface="GRBPWI+MS-UIGothic"/>
              </a:rPr>
              <a:t>拓展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434830" y="4788530"/>
            <a:ext cx="16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2C4A1E"/>
                </a:solidFill>
                <a:latin typeface="GRBPWI+MS-UIGothic"/>
                <a:cs typeface="GRBPWI+MS-UIGothic"/>
              </a:rPr>
              <a:t>建筑</a:t>
            </a:r>
            <a:r>
              <a:rPr sz="1550" spc="25">
                <a:solidFill>
                  <a:srgbClr val="2C4A1E"/>
                </a:solidFill>
                <a:latin typeface="SimSun"/>
                <a:cs typeface="SimSun"/>
              </a:rPr>
              <a:t>风</a:t>
            </a:r>
            <a:r>
              <a:rPr sz="1550" spc="25">
                <a:solidFill>
                  <a:srgbClr val="2C4A1E"/>
                </a:solidFill>
                <a:latin typeface="GRBPWI+MS-UIGothic"/>
                <a:cs typeface="GRBPWI+MS-UIGothic"/>
              </a:rPr>
              <a:t>格与布局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925194" y="5274162"/>
            <a:ext cx="2627873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41400"/>
                </a:solidFill>
                <a:latin typeface="GRBPWI+MS-UIGothic"/>
                <a:cs typeface="GRBPWI+MS-UIGothic"/>
              </a:rPr>
              <a:t>根据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产业</a:t>
            </a:r>
            <a:r>
              <a:rPr sz="1350">
                <a:solidFill>
                  <a:srgbClr val="041400"/>
                </a:solidFill>
                <a:latin typeface="GRBPWI+MS-UIGothic"/>
                <a:cs typeface="GRBPWI+MS-UIGothic"/>
              </a:rPr>
              <a:t>特性划分生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41400"/>
                </a:solidFill>
                <a:latin typeface="GRBPWI+MS-UIGothic"/>
                <a:cs typeface="GRBPWI+MS-UIGothic"/>
              </a:rPr>
              <a:t>、研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41400"/>
                </a:solidFill>
                <a:latin typeface="GRBPWI+MS-UIGothic"/>
                <a:cs typeface="GRBPWI+MS-UIGothic"/>
              </a:rPr>
              <a:t>、</a:t>
            </a:r>
          </a:p>
          <a:p>
            <a:pPr marL="17145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办</a:t>
            </a:r>
            <a:r>
              <a:rPr sz="1350">
                <a:solidFill>
                  <a:srgbClr val="041400"/>
                </a:solidFill>
                <a:latin typeface="GRBPWI+MS-UIGothic"/>
                <a:cs typeface="GRBPWI+MS-UIGothic"/>
              </a:rPr>
              <a:t>公、商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41400"/>
                </a:solidFill>
                <a:latin typeface="GRBPWI+MS-UIGothic"/>
                <a:cs typeface="GRBPWI+MS-UIGothic"/>
              </a:rPr>
              <a:t>、生活等区域。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3689350" y="5274162"/>
            <a:ext cx="2496941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41400"/>
                </a:solidFill>
                <a:latin typeface="GRBPWI+MS-UIGothic"/>
                <a:cs typeface="GRBPWI+MS-UIGothic"/>
              </a:rPr>
              <a:t>合理分配土地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041400"/>
                </a:solidFill>
                <a:latin typeface="GRBPWI+MS-UIGothic"/>
                <a:cs typeface="GRBPWI+MS-UIGothic"/>
              </a:rPr>
              <a:t>源，集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约</a:t>
            </a:r>
            <a:r>
              <a:rPr sz="1350">
                <a:solidFill>
                  <a:srgbClr val="041400"/>
                </a:solidFill>
                <a:latin typeface="GRBPWI+MS-UIGothic"/>
                <a:cs typeface="GRBPWI+MS-UIGothic"/>
              </a:rPr>
              <a:t>高效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41400"/>
                </a:solidFill>
                <a:latin typeface="GRBPWI+MS-UIGothic"/>
                <a:cs typeface="GRBPWI+MS-UIGothic"/>
              </a:rPr>
              <a:t>利用土地，确保可持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续发</a:t>
            </a:r>
            <a:r>
              <a:rPr sz="1350">
                <a:solidFill>
                  <a:srgbClr val="041400"/>
                </a:solidFill>
                <a:latin typeface="GRBPWI+MS-UIGothic"/>
                <a:cs typeface="GRBPWI+MS-UIGothic"/>
              </a:rPr>
              <a:t>展。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6367145" y="5274162"/>
            <a:ext cx="2496941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预</a:t>
            </a:r>
            <a:r>
              <a:rPr sz="1350">
                <a:solidFill>
                  <a:srgbClr val="041400"/>
                </a:solidFill>
                <a:latin typeface="GRBPWI+MS-UIGothic"/>
                <a:cs typeface="GRBPWI+MS-UIGothic"/>
              </a:rPr>
              <a:t>留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41400"/>
                </a:solidFill>
                <a:latin typeface="GRBPWI+MS-UIGothic"/>
                <a:cs typeface="GRBPWI+MS-UIGothic"/>
              </a:rPr>
              <a:t>展空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041400"/>
                </a:solidFill>
                <a:latin typeface="GRBPWI+MS-UIGothic"/>
                <a:cs typeface="GRBPWI+MS-UIGothic"/>
              </a:rPr>
              <a:t>，便于未来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产业</a:t>
            </a:r>
          </a:p>
          <a:p>
            <a:pPr marL="428624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41400"/>
                </a:solidFill>
                <a:latin typeface="GRBPWI+MS-UIGothic"/>
                <a:cs typeface="GRBPWI+MS-UIGothic"/>
              </a:rPr>
              <a:t>展和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设</a:t>
            </a:r>
            <a:r>
              <a:rPr sz="1350">
                <a:solidFill>
                  <a:srgbClr val="041400"/>
                </a:solidFill>
                <a:latin typeface="GRBPWI+MS-UIGothic"/>
                <a:cs typeface="GRBPWI+MS-UIGothic"/>
              </a:rPr>
              <a:t>施完善。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9045575" y="5274162"/>
            <a:ext cx="2496941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041400"/>
                </a:solidFill>
                <a:latin typeface="GRBPWI+MS-UIGothic"/>
                <a:cs typeface="GRBPWI+MS-UIGothic"/>
              </a:rPr>
              <a:t>一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041400"/>
                </a:solidFill>
                <a:latin typeface="GRBPWI+MS-UIGothic"/>
                <a:cs typeface="GRBPWI+MS-UIGothic"/>
              </a:rPr>
              <a:t>划建筑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风</a:t>
            </a:r>
            <a:r>
              <a:rPr sz="1350">
                <a:solidFill>
                  <a:srgbClr val="041400"/>
                </a:solidFill>
                <a:latin typeface="GRBPWI+MS-UIGothic"/>
                <a:cs typeface="GRBPWI+MS-UIGothic"/>
              </a:rPr>
              <a:t>格，形成独特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41400"/>
                </a:solidFill>
                <a:latin typeface="GRBPWI+MS-UIGothic"/>
                <a:cs typeface="GRBPWI+MS-UIGothic"/>
              </a:rPr>
              <a:t>的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产业</a:t>
            </a:r>
            <a:r>
              <a:rPr sz="1350">
                <a:solidFill>
                  <a:srgbClr val="041400"/>
                </a:solidFill>
                <a:latin typeface="GRBPWI+MS-UIGothic"/>
                <a:cs typeface="GRBPWI+MS-UIGothic"/>
              </a:rPr>
              <a:t>园形象，合理布局建筑</a:t>
            </a:r>
          </a:p>
          <a:p>
            <a:pPr marL="942975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41400"/>
                </a:solidFill>
                <a:latin typeface="GRBPWI+MS-UIGothic"/>
                <a:cs typeface="GRBPWI+MS-UIGothic"/>
              </a:rPr>
              <a:t>群。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C4A1E"/>
                </a:solidFill>
                <a:latin typeface="GRBPWI+MS-UIGothic"/>
                <a:cs typeface="GRBPWI+MS-UIGothic"/>
              </a:rPr>
              <a:t>景</a:t>
            </a:r>
            <a:r>
              <a:rPr sz="3000">
                <a:solidFill>
                  <a:srgbClr val="2C4A1E"/>
                </a:solidFill>
                <a:latin typeface="SimSun"/>
                <a:cs typeface="SimSun"/>
              </a:rPr>
              <a:t>观规</a:t>
            </a:r>
            <a:r>
              <a:rPr sz="3000">
                <a:solidFill>
                  <a:srgbClr val="2C4A1E"/>
                </a:solidFill>
                <a:latin typeface="GRBPWI+MS-UIGothic"/>
                <a:cs typeface="GRBPWI+MS-UIGothic"/>
              </a:rPr>
              <a:t>划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409825" y="2105655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2C4A1E"/>
                </a:solidFill>
                <a:latin typeface="GRBPWI+MS-UIGothic"/>
                <a:cs typeface="GRBPWI+MS-UIGothic"/>
              </a:rPr>
              <a:t>景</a:t>
            </a:r>
            <a:r>
              <a:rPr sz="1550" spc="25">
                <a:solidFill>
                  <a:srgbClr val="2C4A1E"/>
                </a:solidFill>
                <a:latin typeface="SimSun"/>
                <a:cs typeface="SimSun"/>
              </a:rPr>
              <a:t>观设计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63659" y="2139946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2C4A1E"/>
                </a:solidFill>
                <a:latin typeface="GRBPWI+MS-UIGothic"/>
                <a:cs typeface="GRBPWI+MS-UIGothic"/>
              </a:rPr>
              <a:t>水系利用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81075" y="2537948"/>
            <a:ext cx="2694109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041400"/>
                </a:solidFill>
                <a:latin typeface="GRBPWI+MS-UIGothic"/>
                <a:cs typeface="GRBPWI+MS-UIGothic"/>
              </a:rPr>
              <a:t>合自然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环</a:t>
            </a:r>
            <a:r>
              <a:rPr sz="1350">
                <a:solidFill>
                  <a:srgbClr val="041400"/>
                </a:solidFill>
                <a:latin typeface="GRBPWI+MS-UIGothic"/>
                <a:cs typeface="GRBPWI+MS-UIGothic"/>
              </a:rPr>
              <a:t>境与人文元素，打</a:t>
            </a:r>
          </a:p>
          <a:p>
            <a:pPr marL="51435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41400"/>
                </a:solidFill>
                <a:latin typeface="GRBPWI+MS-UIGothic"/>
                <a:cs typeface="GRBPWI+MS-UIGothic"/>
              </a:rPr>
              <a:t>造具有文化特色的景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观</a:t>
            </a:r>
            <a:r>
              <a:rPr sz="1350">
                <a:solidFill>
                  <a:srgbClr val="041400"/>
                </a:solidFill>
                <a:latin typeface="GRBPWI+MS-UIGothic"/>
                <a:cs typeface="GRBPWI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963659" y="2537948"/>
            <a:ext cx="2496941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41400"/>
                </a:solidFill>
                <a:latin typeface="GRBPWI+MS-UIGothic"/>
                <a:cs typeface="GRBPWI+MS-UIGothic"/>
              </a:rPr>
              <a:t>合理利用和保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护</a:t>
            </a:r>
            <a:r>
              <a:rPr sz="1350">
                <a:solidFill>
                  <a:srgbClr val="041400"/>
                </a:solidFill>
                <a:latin typeface="GRBPWI+MS-UIGothic"/>
                <a:cs typeface="GRBPWI+MS-UIGothic"/>
              </a:rPr>
              <a:t>水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041400"/>
                </a:solidFill>
                <a:latin typeface="GRBPWI+MS-UIGothic"/>
                <a:cs typeface="GRBPWI+MS-UIGothic"/>
              </a:rPr>
              <a:t>源，构建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41400"/>
                </a:solidFill>
                <a:latin typeface="GRBPWI+MS-UIGothic"/>
                <a:cs typeface="GRBPWI+MS-UIGothic"/>
              </a:rPr>
              <a:t>生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态</a:t>
            </a:r>
            <a:r>
              <a:rPr sz="1350">
                <a:solidFill>
                  <a:srgbClr val="041400"/>
                </a:solidFill>
                <a:latin typeface="GRBPWI+MS-UIGothic"/>
                <a:cs typeface="GRBPWI+MS-UIGothic"/>
              </a:rPr>
              <a:t>水系。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032000" y="4764401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2C4A1E"/>
                </a:solidFill>
                <a:latin typeface="SimSun"/>
                <a:cs typeface="SimSun"/>
              </a:rPr>
              <a:t>绿</a:t>
            </a:r>
            <a:r>
              <a:rPr sz="1550" spc="25">
                <a:solidFill>
                  <a:srgbClr val="2C4A1E"/>
                </a:solidFill>
                <a:latin typeface="GRBPWI+MS-UIGothic"/>
                <a:cs typeface="GRBPWI+MS-UIGothic"/>
              </a:rPr>
              <a:t>化建</a:t>
            </a:r>
            <a:r>
              <a:rPr sz="1550">
                <a:solidFill>
                  <a:srgbClr val="2C4A1E"/>
                </a:solidFill>
                <a:latin typeface="SimSun"/>
                <a:cs typeface="SimSun"/>
              </a:rPr>
              <a:t>设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9507219" y="4764401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2C4A1E"/>
                </a:solidFill>
                <a:latin typeface="GRBPWI+MS-UIGothic"/>
                <a:cs typeface="GRBPWI+MS-UIGothic"/>
              </a:rPr>
              <a:t>夜景照明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2032000" y="5183992"/>
            <a:ext cx="2627873" cy="67500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41400"/>
                </a:solidFill>
                <a:latin typeface="GRBPWI+MS-UIGothic"/>
                <a:cs typeface="GRBPWI+MS-UIGothic"/>
              </a:rPr>
              <a:t>增加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绿</a:t>
            </a:r>
            <a:r>
              <a:rPr sz="1350">
                <a:solidFill>
                  <a:srgbClr val="041400"/>
                </a:solidFill>
                <a:latin typeface="GRBPWI+MS-UIGothic"/>
                <a:cs typeface="GRBPWI+MS-UIGothic"/>
              </a:rPr>
              <a:t>地面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积</a:t>
            </a:r>
            <a:r>
              <a:rPr sz="1350">
                <a:solidFill>
                  <a:srgbClr val="041400"/>
                </a:solidFill>
                <a:latin typeface="GRBPWI+MS-UIGothic"/>
                <a:cs typeface="GRBPWI+MS-UIGothic"/>
              </a:rPr>
              <a:t>，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优</a:t>
            </a:r>
            <a:r>
              <a:rPr sz="1350">
                <a:solidFill>
                  <a:srgbClr val="041400"/>
                </a:solidFill>
                <a:latin typeface="GRBPWI+MS-UIGothic"/>
                <a:cs typeface="GRBPWI+MS-UIGothic"/>
              </a:rPr>
              <a:t>化植物配置，</a:t>
            </a:r>
          </a:p>
          <a:p>
            <a:pPr marL="0" marR="0">
              <a:lnSpc>
                <a:spcPts val="1350"/>
              </a:lnSpc>
              <a:spcBef>
                <a:spcPts val="590"/>
              </a:spcBef>
              <a:spcAft>
                <a:spcPct val="0"/>
              </a:spcAft>
            </a:pPr>
            <a:r>
              <a:rPr sz="1350">
                <a:solidFill>
                  <a:srgbClr val="041400"/>
                </a:solidFill>
                <a:latin typeface="GRBPWI+MS-UIGothic"/>
                <a:cs typeface="GRBPWI+MS-UIGothic"/>
              </a:rPr>
              <a:t>提升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环</a:t>
            </a:r>
            <a:r>
              <a:rPr sz="1350">
                <a:solidFill>
                  <a:srgbClr val="041400"/>
                </a:solidFill>
                <a:latin typeface="GRBPWI+MS-UIGothic"/>
                <a:cs typeface="GRBPWI+MS-UIGothic"/>
              </a:rPr>
              <a:t>境品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41400"/>
                </a:solidFill>
                <a:latin typeface="GRBPWI+MS-UIGothic"/>
                <a:cs typeface="GRBPWI+MS-UIGothic"/>
              </a:rPr>
              <a:t>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046719" y="5248762"/>
            <a:ext cx="2694109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41400"/>
                </a:solidFill>
                <a:latin typeface="GRBPWI+MS-UIGothic"/>
                <a:cs typeface="GRBPWI+MS-UIGothic"/>
              </a:rPr>
              <a:t>打造独特的夜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041400"/>
                </a:solidFill>
                <a:latin typeface="GRBPWI+MS-UIGothic"/>
                <a:cs typeface="GRBPWI+MS-UIGothic"/>
              </a:rPr>
              <a:t>景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观</a:t>
            </a:r>
            <a:r>
              <a:rPr sz="1350">
                <a:solidFill>
                  <a:srgbClr val="041400"/>
                </a:solidFill>
                <a:latin typeface="GRBPWI+MS-UIGothic"/>
                <a:cs typeface="GRBPWI+MS-UIGothic"/>
              </a:rPr>
              <a:t>，提升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产</a:t>
            </a:r>
          </a:p>
          <a:p>
            <a:pPr marL="120015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41400"/>
                </a:solidFill>
                <a:latin typeface="GRBPWI+MS-UIGothic"/>
                <a:cs typeface="GRBPWI+MS-UIGothic"/>
              </a:rPr>
              <a:t>园整体形象。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https://d.book118.com/005112112204011123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GRBPWI+MS-UIGothic</vt:lpstr>
      <vt:lpstr>SimSun</vt:lpstr>
      <vt:lpstr>Times New Roman</vt:lpstr>
      <vt:lpstr>LMPGDV+SQDNND+ArialMT</vt:lpstr>
      <vt:lpstr>EQKNMR+SCREWS+MicrosoftYaHei-Bold</vt:lpstr>
      <vt:lpstr>EWSNQW+SDVGJM+MicrosoftYaHei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2024-09-27T10:13:41.935</cp:lastPrinted>
  <dcterms:created xsi:type="dcterms:W3CDTF">2024-09-27T02:13:41Z</dcterms:created>
  <dcterms:modified xsi:type="dcterms:W3CDTF">2024-09-27T02:13:43Z</dcterms:modified>
</cp:coreProperties>
</file>