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904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279.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049F5F-FFA8-45D9-AB26-63B77C568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97F081-6D1B-4B78-8C33-2B24917532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27C3B4-103E-47C5-A872-4D553656F8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A5530E-306C-4696-BCC5-60222F135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5D14A3-EE99-4655-B539-6925B0CB63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C97B97-2252-44D7-AF61-6BE86CC933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EC19BC-7097-454F-AAB3-A8FA102136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506612-09F1-4397-952D-825B87950F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89B4E8-2A8D-4FEA-8528-98572BF314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3955B5-5977-4846-AFA5-47B75C576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1C40FF-B19E-4140-A224-D4D38BB62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9037" r:id="rId2"/>
    <p:sldLayoutId id="2147499038" r:id="rId3"/>
    <p:sldLayoutId id="2147499039" r:id="rId4"/>
    <p:sldLayoutId id="2147499040" r:id="rId5"/>
    <p:sldLayoutId id="2147499041" r:id="rId6"/>
    <p:sldLayoutId id="2147499042" r:id="rId7"/>
    <p:sldLayoutId id="2147499043" r:id="rId8"/>
    <p:sldLayoutId id="2147499044" r:id="rId9"/>
    <p:sldLayoutId id="2147499045" r:id="rId10"/>
    <p:sldLayoutId id="2147499046"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17" Type="http://schemas.openxmlformats.org/officeDocument/2006/relationships/tags" Target="../tags/tag225.xml" /><Relationship Id="rId18" Type="http://schemas.openxmlformats.org/officeDocument/2006/relationships/tags" Target="../tags/tag226.xml" /><Relationship Id="rId19" Type="http://schemas.openxmlformats.org/officeDocument/2006/relationships/tags" Target="../tags/tag227.xml" /><Relationship Id="rId2" Type="http://schemas.openxmlformats.org/officeDocument/2006/relationships/tags" Target="../tags/tag210.xml" /><Relationship Id="rId20" Type="http://schemas.openxmlformats.org/officeDocument/2006/relationships/tags" Target="../tags/tag228.xml" /><Relationship Id="rId21" Type="http://schemas.openxmlformats.org/officeDocument/2006/relationships/tags" Target="../tags/tag229.xml" /><Relationship Id="rId22" Type="http://schemas.openxmlformats.org/officeDocument/2006/relationships/tags" Target="../tags/tag230.xml" /><Relationship Id="rId23" Type="http://schemas.openxmlformats.org/officeDocument/2006/relationships/tags" Target="../tags/tag231.xml" /><Relationship Id="rId24" Type="http://schemas.openxmlformats.org/officeDocument/2006/relationships/tags" Target="../tags/tag232.xml" /><Relationship Id="rId25" Type="http://schemas.openxmlformats.org/officeDocument/2006/relationships/tags" Target="../tags/tag233.xml" /><Relationship Id="rId26" Type="http://schemas.openxmlformats.org/officeDocument/2006/relationships/tags" Target="../tags/tag234.xml" /><Relationship Id="rId27" Type="http://schemas.openxmlformats.org/officeDocument/2006/relationships/tags" Target="../tags/tag235.xml" /><Relationship Id="rId28" Type="http://schemas.openxmlformats.org/officeDocument/2006/relationships/tags" Target="../tags/tag236.xml" /><Relationship Id="rId29" Type="http://schemas.openxmlformats.org/officeDocument/2006/relationships/tags" Target="../tags/tag237.xml" /><Relationship Id="rId3" Type="http://schemas.openxmlformats.org/officeDocument/2006/relationships/tags" Target="../tags/tag211.xml" /><Relationship Id="rId30" Type="http://schemas.openxmlformats.org/officeDocument/2006/relationships/tags" Target="../tags/tag238.xml" /><Relationship Id="rId31" Type="http://schemas.openxmlformats.org/officeDocument/2006/relationships/tags" Target="../tags/tag239.xml" /><Relationship Id="rId32" Type="http://schemas.openxmlformats.org/officeDocument/2006/relationships/tags" Target="../tags/tag240.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tags" Target="../tags/tag254.xml" /><Relationship Id="rId13" Type="http://schemas.openxmlformats.org/officeDocument/2006/relationships/tags" Target="../tags/tag255.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 Id="rId9" Type="http://schemas.openxmlformats.org/officeDocument/2006/relationships/tags" Target="../tags/tag25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4.xml" /><Relationship Id="rId11" Type="http://schemas.openxmlformats.org/officeDocument/2006/relationships/tags" Target="../tags/tag265.xml" /><Relationship Id="rId12" Type="http://schemas.openxmlformats.org/officeDocument/2006/relationships/tags" Target="../tags/tag266.xml" /><Relationship Id="rId13" Type="http://schemas.openxmlformats.org/officeDocument/2006/relationships/tags" Target="../tags/tag267.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 Id="rId8" Type="http://schemas.openxmlformats.org/officeDocument/2006/relationships/tags" Target="../tags/tag262.xml" /><Relationship Id="rId9" Type="http://schemas.openxmlformats.org/officeDocument/2006/relationships/tags" Target="../tags/tag26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68.xml" /><Relationship Id="rId3" Type="http://schemas.openxmlformats.org/officeDocument/2006/relationships/tags" Target="../tags/tag269.xml" /><Relationship Id="rId4" Type="http://schemas.openxmlformats.org/officeDocument/2006/relationships/tags" Target="../tags/tag270.xml" /><Relationship Id="rId5" Type="http://schemas.openxmlformats.org/officeDocument/2006/relationships/tags" Target="../tags/tag271.xml" /><Relationship Id="rId6" Type="http://schemas.openxmlformats.org/officeDocument/2006/relationships/tags" Target="../tags/tag272.xml" /><Relationship Id="rId7" Type="http://schemas.openxmlformats.org/officeDocument/2006/relationships/tags" Target="../tags/tag273.xml" /><Relationship Id="rId8" Type="http://schemas.openxmlformats.org/officeDocument/2006/relationships/tags" Target="../tags/tag274.xml" /><Relationship Id="rId9" Type="http://schemas.openxmlformats.org/officeDocument/2006/relationships/tags" Target="../tags/tag27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6.xml" /><Relationship Id="rId3" Type="http://schemas.openxmlformats.org/officeDocument/2006/relationships/tags" Target="../tags/tag277.xml" /><Relationship Id="rId4" Type="http://schemas.openxmlformats.org/officeDocument/2006/relationships/tags" Target="../tags/tag27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13210402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经典单方程计量经济学模型：多元回归课件</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汇报人：PPT</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500" b="1" spc="300">
                <a:solidFill>
                  <a:schemeClr val="accent4"/>
                </a:solidFill>
                <a:latin typeface="+mj-ea"/>
                <a:ea typeface="+mj-ea"/>
              </a:rPr>
              <a:t>单击添加目录项标题</a:t>
            </a:r>
            <a:endParaRPr lang="zh-CN" altLang="en-US" sz="25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500" b="1" spc="300">
                <a:solidFill>
                  <a:schemeClr val="accent4"/>
                </a:solidFill>
                <a:latin typeface="+mj-ea"/>
                <a:ea typeface="+mj-ea"/>
              </a:rPr>
              <a:t>引言</a:t>
            </a:r>
            <a:endParaRPr lang="zh-CN" altLang="en-US" sz="25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500" b="1" spc="300">
                <a:solidFill>
                  <a:schemeClr val="accent4"/>
                </a:solidFill>
                <a:latin typeface="+mj-ea"/>
                <a:ea typeface="+mj-ea"/>
              </a:rPr>
              <a:t>多元回归模型的基本原理</a:t>
            </a:r>
            <a:endParaRPr lang="zh-CN" altLang="en-US" sz="25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fontScale="9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多元回归模型的建立与估计</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500" b="1" spc="300">
                <a:solidFill>
                  <a:schemeClr val="accent4"/>
                </a:solidFill>
                <a:latin typeface="+mj-ea"/>
                <a:ea typeface="+mj-ea"/>
              </a:rPr>
              <a:t>多元回归模型的应用</a:t>
            </a:r>
            <a:endParaRPr lang="zh-CN" altLang="en-US" sz="25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fontScale="9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多元回归模型的扩展与改进</a:t>
            </a:r>
            <a:endParaRPr lang="zh-CN" altLang="en-US" sz="2800" b="1" spc="300">
              <a:solidFill>
                <a:schemeClr val="accent4"/>
              </a:solidFill>
              <a:latin typeface="+mj-ea"/>
              <a:ea typeface="+mj-ea"/>
            </a:endParaRPr>
          </a:p>
        </p:txBody>
      </p:sp>
    </p:spTree>
    <p:custDataLst>
      <p:tags r:id="rId1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引言</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10" name="标题 1"/>
          <p:cNvSpPr>
            <a:spLocks noGrp="1"/>
          </p:cNvSpPr>
          <p:nvPr>
            <p:ph type="title"/>
          </p:nvPr>
        </p:nvSpPr>
        <p:spPr/>
        <p:txBody>
          <a:bodyPr/>
          <a:lstStyle/>
          <a:p>
            <a:r>
              <a:rPr lang="zh-CN" altLang="en-US"/>
              <a:t>计量经济学概述</a:t>
            </a:r>
            <a:endParaRPr lang="zh-CN" altLang="en-US"/>
          </a:p>
        </p:txBody>
      </p:sp>
      <p:sp>
        <p:nvSpPr>
          <p:cNvPr id="1049312"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14"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1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18"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2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22"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24"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26"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2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研究对象：经济现象中的数量关系和规律</a:t>
            </a:r>
            <a:endParaRPr lang="zh-CN" altLang="en-US" sz="2400">
              <a:latin typeface="+mn-ea"/>
              <a:ea typeface="+mn-ea"/>
            </a:endParaRPr>
          </a:p>
        </p:txBody>
      </p:sp>
      <p:sp>
        <p:nvSpPr>
          <p:cNvPr id="1049330"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研究方法：基于样本数据建立数学模型，并进行统计推断</a:t>
            </a:r>
            <a:endParaRPr lang="zh-CN" altLang="en-US" sz="2400">
              <a:latin typeface="+mn-ea"/>
              <a:ea typeface="+mn-ea"/>
            </a:endParaRPr>
          </a:p>
        </p:txBody>
      </p:sp>
      <p:sp>
        <p:nvSpPr>
          <p:cNvPr id="1049332"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定义：计量经济学是一门应用数学和统计学的方法来研究经济现象的学科</a:t>
            </a:r>
            <a:endParaRPr lang="zh-CN" altLang="en-US" sz="2400">
              <a:latin typeface="+mn-ea"/>
              <a:ea typeface="+mn-ea"/>
            </a:endParaRPr>
          </a:p>
        </p:txBody>
      </p:sp>
      <p:sp>
        <p:nvSpPr>
          <p:cNvPr id="1049334"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发展历程：从古典经济学到现代计量经济学的演变过程</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68" name="标题 1"/>
          <p:cNvSpPr>
            <a:spLocks noGrp="1"/>
          </p:cNvSpPr>
          <p:nvPr>
            <p:ph type="title"/>
          </p:nvPr>
        </p:nvSpPr>
        <p:spPr/>
        <p:txBody>
          <a:bodyPr/>
          <a:lstStyle/>
          <a:p>
            <a:r>
              <a:rPr lang="zh-CN" altLang="en-US"/>
              <a:t>单方程计量经济学模型</a:t>
            </a:r>
            <a:endParaRPr lang="zh-CN" altLang="en-US"/>
          </a:p>
        </p:txBody>
      </p:sp>
      <p:sp>
        <p:nvSpPr>
          <p:cNvPr id="1049370"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72"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374"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定义：单方程计量经济学模型是指只有一个因变量和一个或多个自变量的回归模型</a:t>
            </a:r>
            <a:endParaRPr lang="zh-CN" altLang="en-US" sz="2000" spc="200">
              <a:solidFill>
                <a:schemeClr val="tx1">
                  <a:lumMod val="85000"/>
                  <a:lumOff val="15000"/>
                </a:schemeClr>
              </a:solidFill>
              <a:latin typeface="+mn-ea"/>
              <a:sym typeface="+mn-ea"/>
            </a:endParaRPr>
          </a:p>
        </p:txBody>
      </p:sp>
      <p:sp>
        <p:nvSpPr>
          <p:cNvPr id="1049376"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78"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80"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特点：简单、直观、易于理解和操作</a:t>
            </a:r>
            <a:endParaRPr lang="zh-CN" altLang="en-US" sz="2000" spc="200">
              <a:solidFill>
                <a:schemeClr val="tx1">
                  <a:lumMod val="85000"/>
                  <a:lumOff val="15000"/>
                </a:schemeClr>
              </a:solidFill>
              <a:latin typeface="+mn-ea"/>
              <a:sym typeface="+mn-ea"/>
            </a:endParaRPr>
          </a:p>
        </p:txBody>
      </p:sp>
      <p:sp>
        <p:nvSpPr>
          <p:cNvPr id="1049382"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84"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86"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应用范围：适用于研究单个变量对因变量的影响，以及变量之间的因果关系</a:t>
            </a:r>
            <a:endParaRPr lang="zh-CN" altLang="en-US" sz="2000" spc="200">
              <a:solidFill>
                <a:schemeClr val="tx1">
                  <a:lumMod val="85000"/>
                  <a:lumOff val="15000"/>
                </a:schemeClr>
              </a:solidFill>
              <a:latin typeface="+mn-ea"/>
              <a:sym typeface="+mn-ea"/>
            </a:endParaRPr>
          </a:p>
        </p:txBody>
      </p:sp>
      <p:sp>
        <p:nvSpPr>
          <p:cNvPr id="1049388"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90"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92"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注意事项：需要满足一定的假设条件，如线性关系、无多重共线性等</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26" name="标题 1"/>
          <p:cNvSpPr>
            <a:spLocks noGrp="1"/>
          </p:cNvSpPr>
          <p:nvPr>
            <p:ph type="title"/>
          </p:nvPr>
        </p:nvSpPr>
        <p:spPr/>
        <p:txBody>
          <a:bodyPr/>
          <a:lstStyle/>
          <a:p>
            <a:r>
              <a:rPr lang="zh-CN" altLang="en-US"/>
              <a:t>多元回归模型的重要性</a:t>
            </a:r>
            <a:endParaRPr lang="zh-CN" altLang="en-US"/>
          </a:p>
        </p:txBody>
      </p:sp>
      <p:sp>
        <p:nvSpPr>
          <p:cNvPr id="1049428"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多元回归模型是经典单方程计量经济学模型中的一种重要方法</a:t>
            </a:r>
            <a:endParaRPr lang="zh-CN" altLang="en-US" sz="1200" spc="150">
              <a:solidFill>
                <a:schemeClr val="tx1">
                  <a:lumMod val="65000"/>
                  <a:lumOff val="35000"/>
                </a:schemeClr>
              </a:solidFill>
              <a:latin typeface="+mn-ea"/>
              <a:sym typeface="+mn-ea"/>
            </a:endParaRPr>
          </a:p>
        </p:txBody>
      </p:sp>
      <p:sp>
        <p:nvSpPr>
          <p:cNvPr id="1049430"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它可以用来研究多个自变量和一个因变量之间的关系</a:t>
            </a:r>
            <a:endParaRPr lang="zh-CN" altLang="en-US" sz="1200" spc="150">
              <a:solidFill>
                <a:schemeClr val="tx1">
                  <a:lumMod val="65000"/>
                  <a:lumOff val="35000"/>
                </a:schemeClr>
              </a:solidFill>
              <a:latin typeface="+mn-ea"/>
              <a:sym typeface="+mn-ea"/>
            </a:endParaRPr>
          </a:p>
        </p:txBody>
      </p:sp>
      <p:sp>
        <p:nvSpPr>
          <p:cNvPr id="1049432"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在经济学、社会科学、医学、生物等领域中，多元回归模型被广泛使用</a:t>
            </a:r>
            <a:endParaRPr lang="zh-CN" altLang="en-US" sz="1200" spc="150">
              <a:solidFill>
                <a:schemeClr val="tx1">
                  <a:lumMod val="65000"/>
                  <a:lumOff val="35000"/>
                </a:schemeClr>
              </a:solidFill>
              <a:latin typeface="+mn-ea"/>
              <a:sym typeface="+mn-ea"/>
            </a:endParaRPr>
          </a:p>
        </p:txBody>
      </p:sp>
      <p:sp>
        <p:nvSpPr>
          <p:cNvPr id="1049434"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通过多元回归分析，可以深入了解变量之间的相互影响关系，为决策提供有力支持</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468" name="标题"/>
          <p:cNvSpPr>
            <a:spLocks noGrp="1"/>
          </p:cNvSpPr>
          <p:nvPr>
            <p:ph type="title"/>
            <p:custDataLst>
              <p:tags r:id="rId2"/>
            </p:custDataLst>
          </p:nvPr>
        </p:nvSpPr>
        <p:spPr>
          <a:xfrm>
            <a:off x="1526400" y="3137808"/>
            <a:ext cx="9144000" cy="2006395"/>
          </a:xfrm>
        </p:spPr>
        <p:txBody>
          <a:bodyPr/>
          <a:lstStyle/>
          <a:p>
            <a:r>
              <a:rPr lang="zh-CN" altLang="en-US"/>
              <a:t>多元回归模型的基本原理</a:t>
            </a:r>
            <a:endParaRPr lang="zh-CN" altLang="en-US"/>
          </a:p>
        </p:txBody>
      </p:sp>
      <p:sp>
        <p:nvSpPr>
          <p:cNvPr id="1049470"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580" name="标题 1"/>
          <p:cNvSpPr>
            <a:spLocks noGrp="1"/>
          </p:cNvSpPr>
          <p:nvPr>
            <p:ph type="title"/>
          </p:nvPr>
        </p:nvSpPr>
        <p:spPr/>
        <p:txBody>
          <a:bodyPr/>
          <a:lstStyle/>
          <a:p>
            <a:r>
              <a:rPr lang="zh-CN" altLang="en-US"/>
              <a:t>多元回归模型的定义</a:t>
            </a:r>
            <a:endParaRPr lang="zh-CN" altLang="en-US"/>
          </a:p>
        </p:txBody>
      </p:sp>
      <p:sp>
        <p:nvSpPr>
          <p:cNvPr id="1049582"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84"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8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88"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9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92"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94"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96"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9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多元回归模型可以用于预测、解释和描述因变量与自变量之间的关系</a:t>
            </a:r>
            <a:endParaRPr lang="zh-CN" altLang="en-US" sz="2400">
              <a:latin typeface="+mn-ea"/>
              <a:ea typeface="+mn-ea"/>
            </a:endParaRPr>
          </a:p>
        </p:txBody>
      </p:sp>
      <p:sp>
        <p:nvSpPr>
          <p:cNvPr id="1049600"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在计量经济学中，多元回归模型被广泛应用于各种领域，如经济、金融、医学等</a:t>
            </a:r>
            <a:endParaRPr lang="zh-CN" altLang="en-US" sz="2400">
              <a:latin typeface="+mn-ea"/>
              <a:ea typeface="+mn-ea"/>
            </a:endParaRPr>
          </a:p>
        </p:txBody>
      </p:sp>
      <p:sp>
        <p:nvSpPr>
          <p:cNvPr id="1049602"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多元回归模型是一种用于分析两个或多个自变量与因变量之间关系的统计模型</a:t>
            </a:r>
            <a:endParaRPr lang="zh-CN" altLang="en-US" sz="2400">
              <a:latin typeface="+mn-ea"/>
              <a:ea typeface="+mn-ea"/>
            </a:endParaRPr>
          </a:p>
        </p:txBody>
      </p:sp>
      <p:sp>
        <p:nvSpPr>
          <p:cNvPr id="1049604"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它通过最小二乘法等方法估计模型的参数，以使模型的预测值与实际观测值之间的残差平方和最小化</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638" name="标题 1"/>
          <p:cNvSpPr>
            <a:spLocks noGrp="1"/>
          </p:cNvSpPr>
          <p:nvPr>
            <p:ph type="title"/>
          </p:nvPr>
        </p:nvSpPr>
        <p:spPr/>
        <p:txBody>
          <a:bodyPr/>
          <a:lstStyle/>
          <a:p>
            <a:r>
              <a:rPr lang="zh-CN" altLang="en-US"/>
              <a:t>最小二乘法原理</a:t>
            </a:r>
            <a:endParaRPr lang="zh-CN" altLang="en-US"/>
          </a:p>
        </p:txBody>
      </p:sp>
      <p:sp>
        <p:nvSpPr>
          <p:cNvPr id="1049640" name="正文"/>
          <p:cNvSpPr txBox="1"/>
          <p:nvPr>
            <p:custDataLst>
              <p:tags r:id="rId2"/>
            </p:custDataLst>
          </p:nvPr>
        </p:nvSpPr>
        <p:spPr>
          <a:xfrm>
            <a:off x="851035" y="3376328"/>
            <a:ext cx="2273695" cy="1321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pPr>
            <a:r>
              <a:rPr lang="zh-CN" altLang="en-US" sz="1200" spc="150">
                <a:latin typeface="+mn-ea"/>
              </a:rPr>
              <a:t>最小二乘法定义：通过最小化误差的平方和来估计未知参数的方法</a:t>
            </a:r>
            <a:endParaRPr lang="zh-CN" altLang="en-US" sz="1200" spc="150">
              <a:latin typeface="+mn-ea"/>
            </a:endParaRPr>
          </a:p>
        </p:txBody>
      </p:sp>
      <p:sp>
        <p:nvSpPr>
          <p:cNvPr id="1049642" name="标题"/>
          <p:cNvSpPr txBox="1"/>
          <p:nvPr>
            <p:custDataLst>
              <p:tags r:id="rId3"/>
            </p:custDataLst>
          </p:nvPr>
        </p:nvSpPr>
        <p:spPr>
          <a:xfrm>
            <a:off x="838200" y="2843681"/>
            <a:ext cx="2287172" cy="37734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accent1"/>
                </a:solidFill>
                <a:latin typeface="+mj-ea"/>
                <a:ea typeface="+mj-ea"/>
              </a:rPr>
              <a:t>添加标题</a:t>
            </a:r>
            <a:endParaRPr lang="zh-CN" altLang="en-US" b="1" spc="300">
              <a:solidFill>
                <a:schemeClr val="accent1"/>
              </a:solidFill>
              <a:latin typeface="+mj-ea"/>
              <a:ea typeface="+mj-ea"/>
            </a:endParaRPr>
          </a:p>
        </p:txBody>
      </p:sp>
      <p:sp>
        <p:nvSpPr>
          <p:cNvPr id="1049644" name="正文"/>
          <p:cNvSpPr txBox="1"/>
          <p:nvPr>
            <p:custDataLst>
              <p:tags r:id="rId4"/>
            </p:custDataLst>
          </p:nvPr>
        </p:nvSpPr>
        <p:spPr>
          <a:xfrm>
            <a:off x="3593844" y="3376328"/>
            <a:ext cx="2273695" cy="1321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pPr>
            <a:r>
              <a:rPr lang="zh-CN" altLang="en-US" sz="1200" spc="150">
                <a:latin typeface="+mn-ea"/>
              </a:rPr>
              <a:t>多元回归模型中的最小二乘法：通过最小化因变量的观测值与回归方程预测值之间的平方误差来估计回归系数</a:t>
            </a:r>
            <a:endParaRPr lang="zh-CN" altLang="en-US" sz="1200" spc="150">
              <a:latin typeface="+mn-ea"/>
            </a:endParaRPr>
          </a:p>
        </p:txBody>
      </p:sp>
      <p:sp>
        <p:nvSpPr>
          <p:cNvPr id="1049646" name="标题"/>
          <p:cNvSpPr txBox="1"/>
          <p:nvPr>
            <p:custDataLst>
              <p:tags r:id="rId5"/>
            </p:custDataLst>
          </p:nvPr>
        </p:nvSpPr>
        <p:spPr>
          <a:xfrm>
            <a:off x="3581009" y="2843681"/>
            <a:ext cx="2287172" cy="37734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accent4"/>
                </a:solidFill>
                <a:latin typeface="+mj-ea"/>
                <a:ea typeface="+mj-ea"/>
              </a:rPr>
              <a:t>添加标题</a:t>
            </a:r>
            <a:endParaRPr lang="zh-CN" altLang="en-US" b="1" spc="300">
              <a:solidFill>
                <a:schemeClr val="accent4"/>
              </a:solidFill>
              <a:latin typeface="+mj-ea"/>
              <a:ea typeface="+mj-ea"/>
            </a:endParaRPr>
          </a:p>
        </p:txBody>
      </p:sp>
      <p:sp>
        <p:nvSpPr>
          <p:cNvPr id="1049648" name="正文"/>
          <p:cNvSpPr txBox="1"/>
          <p:nvPr>
            <p:custDataLst>
              <p:tags r:id="rId6"/>
            </p:custDataLst>
          </p:nvPr>
        </p:nvSpPr>
        <p:spPr>
          <a:xfrm>
            <a:off x="6336654" y="3376328"/>
            <a:ext cx="2273695" cy="1321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pPr>
            <a:r>
              <a:rPr lang="zh-CN" altLang="en-US" sz="1200" spc="150">
                <a:latin typeface="+mn-ea"/>
              </a:rPr>
              <a:t>最小二乘法的数学原理：通过最小化目标函数F(b) = Σ[(y_i - b_0 - Σx_ij * b_j)^2]来求解回归系数b</a:t>
            </a:r>
            <a:endParaRPr lang="zh-CN" altLang="en-US" sz="1200" spc="150">
              <a:latin typeface="+mn-ea"/>
            </a:endParaRPr>
          </a:p>
        </p:txBody>
      </p:sp>
      <p:sp>
        <p:nvSpPr>
          <p:cNvPr id="1049650" name="标题"/>
          <p:cNvSpPr txBox="1"/>
          <p:nvPr>
            <p:custDataLst>
              <p:tags r:id="rId7"/>
            </p:custDataLst>
          </p:nvPr>
        </p:nvSpPr>
        <p:spPr>
          <a:xfrm>
            <a:off x="6323819" y="2843681"/>
            <a:ext cx="2287172" cy="37734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accent1"/>
                </a:solidFill>
                <a:latin typeface="+mj-ea"/>
                <a:ea typeface="+mj-ea"/>
              </a:rPr>
              <a:t>添加标题</a:t>
            </a:r>
            <a:endParaRPr lang="zh-CN" altLang="en-US" b="1" spc="300">
              <a:solidFill>
                <a:schemeClr val="accent1"/>
              </a:solidFill>
              <a:latin typeface="+mj-ea"/>
              <a:ea typeface="+mj-ea"/>
            </a:endParaRPr>
          </a:p>
        </p:txBody>
      </p:sp>
      <p:sp>
        <p:nvSpPr>
          <p:cNvPr id="1049652" name="正文"/>
          <p:cNvSpPr txBox="1"/>
          <p:nvPr>
            <p:custDataLst>
              <p:tags r:id="rId8"/>
            </p:custDataLst>
          </p:nvPr>
        </p:nvSpPr>
        <p:spPr>
          <a:xfrm>
            <a:off x="9079463" y="3376328"/>
            <a:ext cx="2273695" cy="1321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pPr>
            <a:r>
              <a:rPr lang="zh-CN" altLang="en-US" sz="1200" spc="150">
                <a:latin typeface="+mn-ea"/>
              </a:rPr>
              <a:t>最小二乘法的性质：无偏性、一致性、有效性</a:t>
            </a:r>
            <a:endParaRPr lang="zh-CN" altLang="en-US" sz="1200" spc="150">
              <a:latin typeface="+mn-ea"/>
            </a:endParaRPr>
          </a:p>
        </p:txBody>
      </p:sp>
      <p:sp>
        <p:nvSpPr>
          <p:cNvPr id="1049654" name="标题"/>
          <p:cNvSpPr txBox="1"/>
          <p:nvPr>
            <p:custDataLst>
              <p:tags r:id="rId9"/>
            </p:custDataLst>
          </p:nvPr>
        </p:nvSpPr>
        <p:spPr>
          <a:xfrm>
            <a:off x="9066628" y="2843681"/>
            <a:ext cx="2287172" cy="37734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accent4"/>
                </a:solidFill>
                <a:latin typeface="+mj-ea"/>
                <a:ea typeface="+mj-ea"/>
              </a:rPr>
              <a:t>添加标题</a:t>
            </a:r>
            <a:endParaRPr lang="zh-CN" altLang="en-US" b="1" spc="300">
              <a:solidFill>
                <a:schemeClr val="accent4"/>
              </a:solidFill>
              <a:latin typeface="+mj-ea"/>
              <a:ea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688" name="标题 1"/>
          <p:cNvSpPr>
            <a:spLocks noGrp="1"/>
          </p:cNvSpPr>
          <p:nvPr>
            <p:ph type="title"/>
          </p:nvPr>
        </p:nvSpPr>
        <p:spPr/>
        <p:txBody>
          <a:bodyPr/>
          <a:lstStyle/>
          <a:p>
            <a:r>
              <a:rPr lang="zh-CN" altLang="en-US"/>
              <a:t>模型的假设条件</a:t>
            </a:r>
            <a:endParaRPr lang="zh-CN" altLang="en-US"/>
          </a:p>
        </p:txBody>
      </p:sp>
      <p:sp>
        <p:nvSpPr>
          <p:cNvPr id="1049690"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92"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94"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96"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98"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00"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02"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04"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06"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08"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10"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12"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14"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16"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18"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20"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22"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24"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26"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线性关系：多元回归模型的前提假设是自变量和因变量之间存在线性关系。</a:t>
            </a:r>
            <a:endParaRPr lang="zh-CN" altLang="en-US" sz="1200" spc="150">
              <a:solidFill>
                <a:schemeClr val="tx1">
                  <a:lumMod val="65000"/>
                  <a:lumOff val="35000"/>
                </a:schemeClr>
              </a:solidFill>
              <a:latin typeface="+mn-ea"/>
              <a:sym typeface="+mn-ea"/>
            </a:endParaRPr>
          </a:p>
        </p:txBody>
      </p:sp>
      <p:sp>
        <p:nvSpPr>
          <p:cNvPr id="1049728"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解释变量非随机：解释变量是确定的，而非随机的。</a:t>
            </a:r>
            <a:endParaRPr lang="zh-CN" altLang="en-US" sz="1200" spc="150">
              <a:solidFill>
                <a:schemeClr val="tx1">
                  <a:lumMod val="65000"/>
                  <a:lumOff val="35000"/>
                </a:schemeClr>
              </a:solidFill>
              <a:latin typeface="+mn-ea"/>
              <a:sym typeface="+mn-ea"/>
            </a:endParaRPr>
          </a:p>
        </p:txBody>
      </p:sp>
      <p:sp>
        <p:nvSpPr>
          <p:cNvPr id="1049730" name="正文"/>
          <p:cNvSpPr txBox="1"/>
          <p:nvPr>
            <p:custDataLst>
              <p:tags r:id="rId29"/>
            </p:custDataLst>
          </p:nvPr>
        </p:nvSpPr>
        <p:spPr>
          <a:xfrm>
            <a:off x="8155389" y="2675207"/>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误差项独立同分布：误差项服从均值为0、方差为常数的正态分布。</a:t>
            </a:r>
            <a:endParaRPr lang="zh-CN" altLang="en-US" sz="1200" spc="150">
              <a:solidFill>
                <a:schemeClr val="tx1">
                  <a:lumMod val="65000"/>
                  <a:lumOff val="35000"/>
                </a:schemeClr>
              </a:solidFill>
              <a:latin typeface="+mn-ea"/>
              <a:sym typeface="+mn-ea"/>
            </a:endParaRPr>
          </a:p>
        </p:txBody>
      </p:sp>
      <p:sp>
        <p:nvSpPr>
          <p:cNvPr id="1049732" name="正文"/>
          <p:cNvSpPr txBox="1"/>
          <p:nvPr>
            <p:custDataLst>
              <p:tags r:id="rId30"/>
            </p:custDataLst>
          </p:nvPr>
        </p:nvSpPr>
        <p:spPr>
          <a:xfrm>
            <a:off x="1967825" y="2675207"/>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无多重共线性：自变量之间不存在多重共线性，即自变量之间不相关。</a:t>
            </a:r>
            <a:endParaRPr lang="zh-CN" altLang="en-US" sz="1200" spc="150">
              <a:solidFill>
                <a:schemeClr val="tx1">
                  <a:lumMod val="65000"/>
                  <a:lumOff val="35000"/>
                </a:schemeClr>
              </a:solidFill>
              <a:latin typeface="+mn-ea"/>
              <a:sym typeface="+mn-ea"/>
            </a:endParaRPr>
          </a:p>
        </p:txBody>
      </p:sp>
      <p:sp>
        <p:nvSpPr>
          <p:cNvPr id="1049734" name="正文"/>
          <p:cNvSpPr txBox="1"/>
          <p:nvPr>
            <p:custDataLst>
              <p:tags r:id="rId31"/>
            </p:custDataLst>
          </p:nvPr>
        </p:nvSpPr>
        <p:spPr>
          <a:xfrm>
            <a:off x="643495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无自相关性：误差项之间不存在自相关性，即误差项之间不相关。</a:t>
            </a:r>
            <a:endParaRPr lang="zh-CN" altLang="en-US" sz="1200" spc="150">
              <a:solidFill>
                <a:schemeClr val="tx1">
                  <a:lumMod val="65000"/>
                  <a:lumOff val="35000"/>
                </a:schemeClr>
              </a:solidFill>
              <a:latin typeface="+mn-ea"/>
              <a:sym typeface="+mn-ea"/>
            </a:endParaRPr>
          </a:p>
        </p:txBody>
      </p:sp>
      <p:sp>
        <p:nvSpPr>
          <p:cNvPr id="1049736" name="正文"/>
          <p:cNvSpPr txBox="1"/>
          <p:nvPr>
            <p:custDataLst>
              <p:tags r:id="rId32"/>
            </p:custDataLst>
          </p:nvPr>
        </p:nvSpPr>
        <p:spPr>
          <a:xfrm>
            <a:off x="3688263"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无异方差性：误差项的方差是常数，即误差项的方差与自变量的取值无关。</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p:cNvGrpSpPr/>
        <p:nvPr/>
      </p:nvGrpSpPr>
      <p:grpSpPr>
        <a:xfrm>
          <a:off x="0" y="0"/>
          <a:ext cx="0" cy="0"/>
        </a:xfrm>
      </p:grpSpPr>
      <p:sp>
        <p:nvSpPr>
          <p:cNvPr id="1049770" name="标题"/>
          <p:cNvSpPr>
            <a:spLocks noGrp="1"/>
          </p:cNvSpPr>
          <p:nvPr>
            <p:ph type="title"/>
            <p:custDataLst>
              <p:tags r:id="rId2"/>
            </p:custDataLst>
          </p:nvPr>
        </p:nvSpPr>
        <p:spPr>
          <a:xfrm>
            <a:off x="1526400" y="3137808"/>
            <a:ext cx="9144000" cy="2006395"/>
          </a:xfrm>
        </p:spPr>
        <p:txBody>
          <a:bodyPr/>
          <a:lstStyle/>
          <a:p>
            <a:r>
              <a:rPr lang="zh-CN" altLang="en-US"/>
              <a:t>多元回归模型的建立与估计</a:t>
            </a:r>
            <a:endParaRPr lang="zh-CN" altLang="en-US"/>
          </a:p>
        </p:txBody>
      </p:sp>
      <p:sp>
        <p:nvSpPr>
          <p:cNvPr id="1049772" name="节编号"/>
          <p:cNvSpPr>
            <a:spLocks noGrp="1"/>
          </p:cNvSpPr>
          <p:nvPr>
            <p:ph type="body" sz="quarter" idx="13"/>
            <p:custDataLst>
              <p:tags r:id="rId3"/>
            </p:custDataLst>
          </p:nvPr>
        </p:nvSpPr>
        <p:spPr>
          <a:xfrm>
            <a:off x="1524000" y="728330"/>
            <a:ext cx="9144000" cy="2203901"/>
          </a:xfrm>
        </p:spPr>
        <p:txBody>
          <a:bodyPr/>
          <a:lstStyle/>
          <a:p>
            <a:r>
              <a:rPr lang="en-US" altLang="zh-CN"/>
              <a:t>PART FOUR</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3" name=""/>
        <p:cNvGrpSpPr/>
        <p:nvPr/>
      </p:nvGrpSpPr>
      <p:grpSpPr>
        <a:xfrm>
          <a:off x="0" y="0"/>
          <a:ext cx="0" cy="0"/>
        </a:xfrm>
      </p:grpSpPr>
      <p:sp>
        <p:nvSpPr>
          <p:cNvPr id="1049882" name="标题 1"/>
          <p:cNvSpPr>
            <a:spLocks noGrp="1"/>
          </p:cNvSpPr>
          <p:nvPr>
            <p:ph type="title"/>
          </p:nvPr>
        </p:nvSpPr>
        <p:spPr/>
        <p:txBody>
          <a:bodyPr/>
          <a:lstStyle/>
          <a:p>
            <a:r>
              <a:rPr lang="zh-CN" altLang="en-US"/>
              <a:t>模型的建立</a:t>
            </a:r>
            <a:endParaRPr lang="zh-CN" altLang="en-US"/>
          </a:p>
        </p:txBody>
      </p:sp>
      <p:sp>
        <p:nvSpPr>
          <p:cNvPr id="104988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86"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888"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90"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892"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94"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896"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98"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900"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模型的假设条件</a:t>
            </a:r>
            <a:endParaRPr lang="zh-CN" altLang="en-US" sz="2400">
              <a:latin typeface="+mn-ea"/>
              <a:ea typeface="+mn-ea"/>
            </a:endParaRPr>
          </a:p>
        </p:txBody>
      </p:sp>
      <p:sp>
        <p:nvSpPr>
          <p:cNvPr id="1049902"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模型的估计方法</a:t>
            </a:r>
            <a:endParaRPr lang="zh-CN" altLang="en-US" sz="2400">
              <a:latin typeface="+mn-ea"/>
              <a:ea typeface="+mn-ea"/>
            </a:endParaRPr>
          </a:p>
        </p:txBody>
      </p:sp>
      <p:sp>
        <p:nvSpPr>
          <p:cNvPr id="104990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多元回归模型的定义</a:t>
            </a:r>
            <a:endParaRPr lang="zh-CN" altLang="en-US" sz="2400">
              <a:latin typeface="+mn-ea"/>
              <a:ea typeface="+mn-ea"/>
            </a:endParaRPr>
          </a:p>
        </p:txBody>
      </p:sp>
      <p:sp>
        <p:nvSpPr>
          <p:cNvPr id="1049906"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模型的建立过程</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1" name=""/>
        <p:cNvGrpSpPr/>
        <p:nvPr/>
      </p:nvGrpSpPr>
      <p:grpSpPr>
        <a:xfrm>
          <a:off x="0" y="0"/>
          <a:ext cx="0" cy="0"/>
        </a:xfrm>
      </p:grpSpPr>
      <p:sp>
        <p:nvSpPr>
          <p:cNvPr id="1049940" name="标题 1"/>
          <p:cNvSpPr>
            <a:spLocks noGrp="1"/>
          </p:cNvSpPr>
          <p:nvPr>
            <p:ph type="title"/>
          </p:nvPr>
        </p:nvSpPr>
        <p:spPr/>
        <p:txBody>
          <a:bodyPr/>
          <a:lstStyle/>
          <a:p>
            <a:r>
              <a:rPr lang="zh-CN" altLang="en-US"/>
              <a:t>模型的估计方法</a:t>
            </a:r>
            <a:endParaRPr lang="zh-CN" altLang="en-US"/>
          </a:p>
        </p:txBody>
      </p:sp>
      <p:sp>
        <p:nvSpPr>
          <p:cNvPr id="104994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4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4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最小二乘法：通过最小化误差平方和来估计模型参数</a:t>
            </a:r>
            <a:endParaRPr lang="zh-CN" altLang="en-US" sz="2000" spc="150">
              <a:solidFill>
                <a:schemeClr val="tx1">
                  <a:lumMod val="85000"/>
                  <a:lumOff val="15000"/>
                </a:schemeClr>
              </a:solidFill>
              <a:latin typeface="+mn-ea"/>
              <a:sym typeface="+mn-ea"/>
            </a:endParaRPr>
          </a:p>
        </p:txBody>
      </p:sp>
      <p:sp>
        <p:nvSpPr>
          <p:cNvPr id="104994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5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5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加权最小二乘法：对不同观测值赋予不同的权重，以调整误差的影响</a:t>
            </a:r>
            <a:endParaRPr lang="zh-CN" altLang="en-US" sz="2000" spc="150">
              <a:solidFill>
                <a:schemeClr val="tx1">
                  <a:lumMod val="85000"/>
                  <a:lumOff val="15000"/>
                </a:schemeClr>
              </a:solidFill>
              <a:latin typeface="+mn-ea"/>
              <a:sym typeface="+mn-ea"/>
            </a:endParaRPr>
          </a:p>
        </p:txBody>
      </p:sp>
      <p:sp>
        <p:nvSpPr>
          <p:cNvPr id="104995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5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5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最大似然估计法：通过最大化样本数据的似然函数来估计模型参数</a:t>
            </a:r>
            <a:endParaRPr lang="zh-CN" altLang="en-US" sz="2000" spc="150">
              <a:solidFill>
                <a:schemeClr val="tx1">
                  <a:lumMod val="85000"/>
                  <a:lumOff val="15000"/>
                </a:schemeClr>
              </a:solidFill>
              <a:latin typeface="+mn-ea"/>
              <a:sym typeface="+mn-ea"/>
            </a:endParaRPr>
          </a:p>
        </p:txBody>
      </p:sp>
      <p:sp>
        <p:nvSpPr>
          <p:cNvPr id="104996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6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96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工具变量法：利用与误差项相关的变量作为工具变量，以减少误差项对模型参数估计的影响</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9" name=""/>
        <p:cNvGrpSpPr/>
        <p:nvPr/>
      </p:nvGrpSpPr>
      <p:grpSpPr>
        <a:xfrm>
          <a:off x="0" y="0"/>
          <a:ext cx="0" cy="0"/>
        </a:xfrm>
      </p:grpSpPr>
      <p:sp>
        <p:nvSpPr>
          <p:cNvPr id="1049998" name="标题 1"/>
          <p:cNvSpPr>
            <a:spLocks noGrp="1"/>
          </p:cNvSpPr>
          <p:nvPr>
            <p:ph type="title"/>
          </p:nvPr>
        </p:nvSpPr>
        <p:spPr/>
        <p:txBody>
          <a:bodyPr/>
          <a:lstStyle/>
          <a:p>
            <a:r>
              <a:rPr lang="zh-CN" altLang="en-US"/>
              <a:t>模型的检验与诊断</a:t>
            </a:r>
            <a:endParaRPr lang="zh-CN" altLang="en-US"/>
          </a:p>
        </p:txBody>
      </p:sp>
      <p:sp>
        <p:nvSpPr>
          <p:cNvPr id="1050000" name="矩形: 圆角 4"/>
          <p:cNvSpPr/>
          <p:nvPr>
            <p:custDataLst>
              <p:tags r:id="rId2"/>
            </p:custDataLst>
          </p:nvPr>
        </p:nvSpPr>
        <p:spPr>
          <a:xfrm>
            <a:off x="838200" y="3290466"/>
            <a:ext cx="2456181"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002" name="正文"/>
          <p:cNvSpPr txBox="1"/>
          <p:nvPr>
            <p:custDataLst>
              <p:tags r:id="rId3"/>
            </p:custDataLst>
          </p:nvPr>
        </p:nvSpPr>
        <p:spPr>
          <a:xfrm>
            <a:off x="1001124" y="3487561"/>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模型的假设检验</a:t>
            </a:r>
            <a:endParaRPr lang="zh-CN" altLang="en-US" sz="1600" spc="150">
              <a:solidFill>
                <a:schemeClr val="tx1"/>
              </a:solidFill>
              <a:latin typeface="+mn-ea"/>
            </a:endParaRPr>
          </a:p>
        </p:txBody>
      </p:sp>
      <p:sp>
        <p:nvSpPr>
          <p:cNvPr id="1050004" name="矩形: 圆角 4"/>
          <p:cNvSpPr/>
          <p:nvPr>
            <p:custDataLst>
              <p:tags r:id="rId4"/>
            </p:custDataLst>
          </p:nvPr>
        </p:nvSpPr>
        <p:spPr>
          <a:xfrm>
            <a:off x="8898350" y="329107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006" name="正文"/>
          <p:cNvSpPr txBox="1"/>
          <p:nvPr>
            <p:custDataLst>
              <p:tags r:id="rId5"/>
            </p:custDataLst>
          </p:nvPr>
        </p:nvSpPr>
        <p:spPr>
          <a:xfrm>
            <a:off x="9061273" y="348817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模型的诊断结果</a:t>
            </a:r>
            <a:endParaRPr lang="zh-CN" altLang="en-US" sz="1600" spc="150">
              <a:solidFill>
                <a:schemeClr val="tx1"/>
              </a:solidFill>
              <a:latin typeface="+mn-ea"/>
            </a:endParaRPr>
          </a:p>
        </p:txBody>
      </p:sp>
      <p:sp>
        <p:nvSpPr>
          <p:cNvPr id="1050008" name="矩形: 圆角 4"/>
          <p:cNvSpPr/>
          <p:nvPr>
            <p:custDataLst>
              <p:tags r:id="rId6"/>
            </p:custDataLst>
          </p:nvPr>
        </p:nvSpPr>
        <p:spPr>
          <a:xfrm>
            <a:off x="3524917" y="329168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010" name="正文"/>
          <p:cNvSpPr txBox="1"/>
          <p:nvPr>
            <p:custDataLst>
              <p:tags r:id="rId7"/>
            </p:custDataLst>
          </p:nvPr>
        </p:nvSpPr>
        <p:spPr>
          <a:xfrm>
            <a:off x="3688451" y="348878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模型的诊断方法</a:t>
            </a:r>
            <a:endParaRPr lang="zh-CN" altLang="en-US" sz="1600" spc="150">
              <a:solidFill>
                <a:schemeClr val="tx1"/>
              </a:solidFill>
              <a:latin typeface="+mn-ea"/>
            </a:endParaRPr>
          </a:p>
        </p:txBody>
      </p:sp>
      <p:sp>
        <p:nvSpPr>
          <p:cNvPr id="1050012" name="矩形: 圆角 4"/>
          <p:cNvSpPr/>
          <p:nvPr>
            <p:custDataLst>
              <p:tags r:id="rId8"/>
            </p:custDataLst>
          </p:nvPr>
        </p:nvSpPr>
        <p:spPr>
          <a:xfrm>
            <a:off x="6211633" y="329229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014" name="正文"/>
          <p:cNvSpPr txBox="1"/>
          <p:nvPr>
            <p:custDataLst>
              <p:tags r:id="rId9"/>
            </p:custDataLst>
          </p:nvPr>
        </p:nvSpPr>
        <p:spPr>
          <a:xfrm>
            <a:off x="6374557" y="348939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模型的诊断工具</a:t>
            </a:r>
            <a:endParaRPr lang="zh-CN" altLang="en-US" sz="1600" spc="150">
              <a:solidFill>
                <a:schemeClr val="tx1"/>
              </a:solidFill>
              <a:latin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7" name=""/>
        <p:cNvGrpSpPr/>
        <p:nvPr/>
      </p:nvGrpSpPr>
      <p:grpSpPr>
        <a:xfrm>
          <a:off x="0" y="0"/>
          <a:ext cx="0" cy="0"/>
        </a:xfrm>
      </p:grpSpPr>
      <p:sp>
        <p:nvSpPr>
          <p:cNvPr id="1050048" name="标题"/>
          <p:cNvSpPr>
            <a:spLocks noGrp="1"/>
          </p:cNvSpPr>
          <p:nvPr>
            <p:ph type="title"/>
            <p:custDataLst>
              <p:tags r:id="rId2"/>
            </p:custDataLst>
          </p:nvPr>
        </p:nvSpPr>
        <p:spPr>
          <a:xfrm>
            <a:off x="1526400" y="3137808"/>
            <a:ext cx="9144000" cy="2006395"/>
          </a:xfrm>
        </p:spPr>
        <p:txBody>
          <a:bodyPr/>
          <a:lstStyle/>
          <a:p>
            <a:r>
              <a:rPr lang="zh-CN" altLang="en-US"/>
              <a:t>多元回归模型的应用</a:t>
            </a:r>
            <a:endParaRPr lang="zh-CN" altLang="en-US"/>
          </a:p>
        </p:txBody>
      </p:sp>
      <p:sp>
        <p:nvSpPr>
          <p:cNvPr id="1050050" name="节编号"/>
          <p:cNvSpPr>
            <a:spLocks noGrp="1"/>
          </p:cNvSpPr>
          <p:nvPr>
            <p:ph type="body" sz="quarter" idx="13"/>
            <p:custDataLst>
              <p:tags r:id="rId3"/>
            </p:custDataLst>
          </p:nvPr>
        </p:nvSpPr>
        <p:spPr>
          <a:xfrm>
            <a:off x="1524000" y="728330"/>
            <a:ext cx="9144000" cy="2203901"/>
          </a:xfrm>
        </p:spPr>
        <p:txBody>
          <a:bodyPr/>
          <a:lstStyle/>
          <a:p>
            <a:r>
              <a:rPr lang="en-US" altLang="zh-CN"/>
              <a:t>PART FIVE</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5"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https://d.book118.com/005132104022011034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8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189.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f*1_1_1"/>
  <p:tag name="KSO_WM_UNIT_INDEX" val="1_1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l_h_a"/>
  <p:tag name="KSO_WM_UNIT_VALUE" val="1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f*1_2_1"/>
  <p:tag name="KSO_WM_UNIT_INDEX" val="1_2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8"/>
  <p:tag name="KSO_WM_UNIT_TYPE" val="l_h_a"/>
  <p:tag name="KSO_WM_UNIT_VALUE" val="1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f*1_3_1"/>
  <p:tag name="KSO_WM_UNIT_INDEX" val="1_3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l_h_a"/>
  <p:tag name="KSO_WM_UNIT_VALUE" val="10"/>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f*1_4_1"/>
  <p:tag name="KSO_WM_UNIT_INDEX" val="1_4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8"/>
  <p:tag name="KSO_WM_UNIT_TYPE" val="l_h_a"/>
  <p:tag name="KSO_WM_UNIT_VALUE" val="10"/>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
  <p:tag name="KSO_WM_UNIT_INDEX" val="1_1"/>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
  <p:tag name="KSO_WM_UNIT_INDEX" val="1_2"/>
  <p:tag name="KSO_WM_UNIT_LAYERLEVEL" val="1_1"/>
  <p:tag name="KSO_WM_UNIT_LINE_FORE_SCHEMECOLOR_INDEX" val="5"/>
  <p:tag name="KSO_WM_UNIT_TYPE" val="l_i"/>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3"/>
  <p:tag name="KSO_WM_UNIT_INDEX" val="1_3"/>
  <p:tag name="KSO_WM_UNIT_LAYERLEVEL" val="1_1"/>
  <p:tag name="KSO_WM_UNIT_TYPE" val="l_i"/>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4"/>
  <p:tag name="KSO_WM_UNIT_INDEX" val="1_4"/>
  <p:tag name="KSO_WM_UNIT_LAYERLEVEL" val="1_1"/>
  <p:tag name="KSO_WM_UNIT_LINE_FORE_SCHEMECOLOR_INDEX" val="5"/>
  <p:tag name="KSO_WM_UNIT_TYPE" val="l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5"/>
  <p:tag name="KSO_WM_UNIT_INDEX" val="1_5"/>
  <p:tag name="KSO_WM_UNIT_LAYERLEVEL" val="1_1"/>
  <p:tag name="KSO_WM_UNIT_TYPE" val="l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6"/>
  <p:tag name="KSO_WM_UNIT_INDEX" val="1_6"/>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7"/>
  <p:tag name="KSO_WM_UNIT_INDEX" val="1_7"/>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8"/>
  <p:tag name="KSO_WM_UNIT_INDEX" val="1_8"/>
  <p:tag name="KSO_WM_UNIT_LAYERLEVEL" val="1_1"/>
  <p:tag name="KSO_WM_UNIT_LINE_FORE_SCHEMECOLOR_INDEX" val="5"/>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9"/>
  <p:tag name="KSO_WM_UNIT_INDEX" val="1_9"/>
  <p:tag name="KSO_WM_UNIT_LAYERLEVEL" val="1_1"/>
  <p:tag name="KSO_WM_UNIT_LINE_FORE_SCHEMECOLOR_INDEX" val="5"/>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0"/>
  <p:tag name="KSO_WM_UNIT_INDEX" val="1_10"/>
  <p:tag name="KSO_WM_UNIT_LAYERLEVEL" val="1_1"/>
  <p:tag name="KSO_WM_UNIT_TYPE" val="l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1"/>
  <p:tag name="KSO_WM_UNIT_INDEX" val="1_11"/>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2"/>
  <p:tag name="KSO_WM_UNIT_INDEX" val="1_12"/>
  <p:tag name="KSO_WM_UNIT_LAYERLEVEL" val="1_1"/>
  <p:tag name="KSO_WM_UNIT_TYPE" val="l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3"/>
  <p:tag name="KSO_WM_UNIT_INDEX" val="1_13"/>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4"/>
  <p:tag name="KSO_WM_UNIT_INDEX" val="1_14"/>
  <p:tag name="KSO_WM_UNIT_LAYERLEVEL" val="1_1"/>
  <p:tag name="KSO_WM_UNIT_LINE_FORE_SCHEMECOLOR_INDEX" val="5"/>
  <p:tag name="KSO_WM_UNIT_TYPE" val="l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5"/>
  <p:tag name="KSO_WM_UNIT_INDEX" val="1_15"/>
  <p:tag name="KSO_WM_UNIT_LAYERLEVEL" val="1_1"/>
  <p:tag name="KSO_WM_UNIT_LINE_FORE_SCHEMECOLOR_INDEX" val="5"/>
  <p:tag name="KSO_WM_UNIT_TYPE" val="l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6"/>
  <p:tag name="KSO_WM_UNIT_INDEX" val="1_16"/>
  <p:tag name="KSO_WM_UNIT_LAYERLEVEL" val="1_1"/>
  <p:tag name="KSO_WM_UNIT_LINE_FORE_SCHEMECOLOR_INDEX" val="5"/>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7"/>
  <p:tag name="KSO_WM_UNIT_INDEX" val="1_17"/>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8"/>
  <p:tag name="KSO_WM_UNIT_INDEX" val="1_18"/>
  <p:tag name="KSO_WM_UNIT_LAYERLEVEL" val="1_1"/>
  <p:tag name="KSO_WM_UNIT_LINE_FORE_SCHEMECOLOR_INDEX" val="5"/>
  <p:tag name="KSO_WM_UNIT_TYPE" val="l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9"/>
  <p:tag name="KSO_WM_UNIT_INDEX" val="1_19"/>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0"/>
  <p:tag name="KSO_WM_UNIT_INDEX" val="1_20"/>
  <p:tag name="KSO_WM_UNIT_LAYERLEVEL" val="1_1"/>
  <p:tag name="KSO_WM_UNIT_LINE_FORE_SCHEMECOLOR_INDEX" val="5"/>
  <p:tag name="KSO_WM_UNIT_TYPE" val="l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1"/>
  <p:tag name="KSO_WM_UNIT_INDEX" val="1_21"/>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2"/>
  <p:tag name="KSO_WM_UNIT_INDEX" val="1_22"/>
  <p:tag name="KSO_WM_UNIT_LAYERLEVEL" val="1_1"/>
  <p:tag name="KSO_WM_UNIT_TYPE" val="l_i"/>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3"/>
  <p:tag name="KSO_WM_UNIT_INDEX" val="1_23"/>
  <p:tag name="KSO_WM_UNIT_LAYERLEVEL" val="1_1"/>
  <p:tag name="KSO_WM_UNIT_TYPE" val="l_i"/>
</p:tagLst>
</file>

<file path=ppt/tags/tag23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4"/>
  <p:tag name="KSO_WM_UNIT_INDEX" val="1_24"/>
  <p:tag name="KSO_WM_UNIT_LAYERLEVEL" val="1_1"/>
  <p:tag name="KSO_WM_UNIT_TYPE" val="l_i"/>
</p:tagLst>
</file>

<file path=ppt/tags/tag23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5"/>
  <p:tag name="KSO_WM_UNIT_INDEX" val="1_25"/>
  <p:tag name="KSO_WM_UNIT_LAYERLEVEL" val="1_1"/>
  <p:tag name="KSO_WM_UNIT_TYPE" val="l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6_1"/>
  <p:tag name="KSO_WM_UNIT_INDEX" val="1_6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5_1"/>
  <p:tag name="KSO_WM_UNIT_INDEX" val="1_5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OUR"/>
  <p:tag name="KSO_WM_UNIT_TYPE" val="e"/>
  <p:tag name="KSO_WM_UNIT_VALUE" val="13"/>
</p:tagLst>
</file>

<file path=ppt/tags/tag24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IVE"/>
  <p:tag name="KSO_WM_UNIT_TYPE" val="e"/>
  <p:tag name="KSO_WM_UNIT_VALUE" val="13"/>
</p:tagLst>
</file>

<file path=ppt/tags/tag27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7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21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21</vt:i4>
      </vt:variant>
    </vt:vector>
  </HeadingPairs>
  <TitlesOfParts>
    <vt:vector baseType="lpstr" size="26">
      <vt:lpstr>Arial</vt:lpstr>
      <vt:lpstr>Calibri</vt:lpstr>
      <vt:lpstr>微软雅黑</vt:lpstr>
      <vt:lpstr>Wingdings</vt:lpstr>
      <vt:lpstr>Office Theme</vt:lpstr>
      <vt:lpstr>经典单方程计量经济学模型：多元回归课件</vt:lpstr>
      <vt:lpstr>目录</vt:lpstr>
      <vt:lpstr>单击此处添加章节标题</vt:lpstr>
      <vt:lpstr>引言</vt:lpstr>
      <vt:lpstr>PowerPoint Presentation</vt:lpstr>
      <vt:lpstr>计量经济学概述</vt:lpstr>
      <vt:lpstr>单方程计量经济学模型</vt:lpstr>
      <vt:lpstr>多元回归模型的重要性</vt:lpstr>
      <vt:lpstr>多元回归模型的基本原理</vt:lpstr>
      <vt:lpstr>PowerPoint Presentation</vt:lpstr>
      <vt:lpstr>多元回归模型的定义</vt:lpstr>
      <vt:lpstr>最小二乘法原理</vt:lpstr>
      <vt:lpstr>模型的假设条件</vt:lpstr>
      <vt:lpstr>多元回归模型的建立与估计</vt:lpstr>
      <vt:lpstr>PowerPoint Presentation</vt:lpstr>
      <vt:lpstr>模型的建立</vt:lpstr>
      <vt:lpstr>模型的估计方法</vt:lpstr>
      <vt:lpstr>模型的检验与诊断</vt:lpstr>
      <vt:lpstr>多元回归模型的应用</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2024-08-29T11:42:00.643</cp:lastPrinted>
  <dcterms:created xsi:type="dcterms:W3CDTF">2024-08-29T03:42:00Z</dcterms:created>
  <dcterms:modified xsi:type="dcterms:W3CDTF">2024-08-29T03:42:03Z</dcterms:modified>
</cp:coreProperties>
</file>