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2692706-4862-46B8-AD8B-99315BDB79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17699D-4868-4F43-BDA4-6D26583E77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066DFD-15B7-41FF-AB29-709C48F3A9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C0F9177-FCED-4691-8CEC-4259D066ED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4A9BC2D-59BF-4B15-9899-9A62C47F81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5DB0051-E1D6-4EBF-AD9D-1AD4F0F766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50E21C6-94BB-4A6A-A5F9-99EE163982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E40FC20-C583-44B8-BBBC-8908A81693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46D5E7E-55BE-4DC2-A3D1-3F45602E4A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5EB8A39-8536-445C-BC07-E214A844E7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23E048-EF37-469B-87A7-28895C9C53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0514401132301110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13147" y="731459"/>
            <a:ext cx="5352910" cy="30152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37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电力网络的数学模型_电力系统分析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13147" y="5029297"/>
            <a:ext cx="3867150" cy="4953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13147" y="5621716"/>
            <a:ext cx="4267200" cy="504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2024-01-23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315579" y="1400762"/>
            <a:ext cx="1851660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381903" y="1114301"/>
            <a:ext cx="3256160" cy="57292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 b="1">
                <a:solidFill>
                  <a:srgbClr val="5CA5F4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4147367" y="948549"/>
            <a:ext cx="6449687" cy="496090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电力网络的基本概念和组成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电力网络的数学模型建立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电力网络数学模型在电力系统分析中的应用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电力网络数学模型的优缺点及改进方向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70921" y="1670137"/>
            <a:ext cx="3450158" cy="1322592"/>
            <a:chOff x="4370921" y="1670137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370921" y="1670137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15553" y="3149915"/>
            <a:ext cx="6560893" cy="1721157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17700" y="1098427"/>
            <a:ext cx="2156600" cy="638034"/>
            <a:chOff x="5017700" y="1098427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017700" y="1098427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5CA5F4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电力系统是现代社会的重要基础设施，其安全、稳定、经济运行对于保障社会经济发展具有重要意义。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随着电力系统规模的不断扩大和复杂性的增加，对其进行准确、快速的分析和计算变得越来越重要。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3164" b="3164"/>
          <a:stretch>
            <a:fillRect/>
          </a:stretch>
        </p:blipFill>
        <p:spPr>
          <a:xfrm>
            <a:off x="539110" y="1388509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783" r="783"/>
          <a:stretch>
            <a:fillRect/>
          </a:stretch>
        </p:blipFill>
        <p:spPr>
          <a:xfrm>
            <a:off x="9486878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电力网络数学模型是电力系统分析的基础，对于理解电力系统运行机理、预测系统行为、优化系统设计和运行具有重要意义。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1899" b="21899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背景与意义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992337" y="2672075"/>
            <a:ext cx="2207272" cy="220727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TextBox 3"/>
          <p:cNvSpPr txBox="1"/>
          <p:nvPr/>
        </p:nvSpPr>
        <p:spPr>
          <a:xfrm>
            <a:off x="376903" y="1099688"/>
            <a:ext cx="4352925" cy="6096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334724" y="1099688"/>
            <a:ext cx="4495800" cy="6096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334724" y="2964493"/>
            <a:ext cx="4495800" cy="6096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334724" y="4921535"/>
            <a:ext cx="4495800" cy="6096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76903" y="4921535"/>
            <a:ext cx="4410075" cy="638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76903" y="2964493"/>
            <a:ext cx="4352925" cy="6096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76903" y="1462400"/>
            <a:ext cx="44862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目的：揭示电力系统的内在规律，预测系统行为，为电力系统的规划、设计、运行和管理提供科学依据。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76903" y="3348767"/>
            <a:ext cx="44862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任务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76903" y="5308631"/>
            <a:ext cx="44862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建立电力网络的数学模型，描述系统的结构和参数。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334724" y="1462400"/>
            <a:ext cx="44862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分析电力系统的稳态和暂态特性，包括潮流计算、稳定分析、短路计算等。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334724" y="3348767"/>
            <a:ext cx="44862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研究电力系统的优化问题，包括经济调度、最优潮流、无功优化等。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334724" y="5308631"/>
            <a:ext cx="44862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评估电力系统的安全性和可靠性，提出改进措施和建议。</a:t>
            </a:r>
          </a:p>
        </p:txBody>
      </p:sp>
      <p:sp>
        <p:nvSpPr>
          <p:cNvPr id="15" name="Freeform 15"/>
          <p:cNvSpPr/>
          <p:nvPr/>
        </p:nvSpPr>
        <p:spPr>
          <a:xfrm>
            <a:off x="5496912" y="3176650"/>
            <a:ext cx="1198122" cy="1198122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电力系统分析的目的和任务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344" b="2344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电力网络数学模型是电力系统分析的基础和前提，其准确性和适用性直接影响分析结果的可靠性。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通过建立电力网络数学模型，可以方便地利用计算机进行数值计算和仿真分析，提高分析效率和精度。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电力网络数学模型可以为电力系统的规划、设计、运行和管理提供科学依据和决策支持。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电力网络数学模型的重要性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70921" y="1670137"/>
            <a:ext cx="3450158" cy="1322592"/>
            <a:chOff x="4370921" y="1670137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370921" y="1670137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15553" y="3149915"/>
            <a:ext cx="6560893" cy="1721157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电力网络的基本概念和组成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17700" y="1098427"/>
            <a:ext cx="2156600" cy="638034"/>
            <a:chOff x="5017700" y="1098427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017700" y="1098427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5CA5F4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365" r="3036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761" r="30761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电力网络是由电源、输电线路、变电设备、配电设备和负载等组成的复杂系统，用于实现电能的传输和分配。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根据电压等级、网络结构、运行方式等，电力网络可分为输电网络、配电网络、微电网等。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电力网络的定义和分类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负载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包括电动机、照明设备、电热设备等，消耗电能实现各种功能。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配电设备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用于将电能分配给各个用户，包括配电变压器、配电开关柜、配电盘等。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变电设备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包括变压器、开关设备、保护设备等，用于实现电压变换、电能分配和控制保护。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电源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包括火力发电厂、水力发电厂、风力发电场等，将一次能源转换为电能。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输电线路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用于将电能从电源输送到负载中心，包括架空线路和电缆线路。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电力网络的组成要素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9110" y="2088608"/>
            <a:ext cx="338630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表示电场中单位正电荷移动的势能差，是电力网络中的重要参数。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39110" y="1679033"/>
            <a:ext cx="2409825" cy="428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8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电压</a:t>
            </a:r>
          </a:p>
        </p:txBody>
      </p:sp>
      <p:sp>
        <p:nvSpPr>
          <p:cNvPr id="4" name="AutoShape 4"/>
          <p:cNvSpPr/>
          <p:nvPr/>
        </p:nvSpPr>
        <p:spPr>
          <a:xfrm>
            <a:off x="4912196" y="1843297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AutoShape 5"/>
          <p:cNvSpPr/>
          <p:nvPr/>
        </p:nvSpPr>
        <p:spPr>
          <a:xfrm rot="4275690">
            <a:off x="6489457" y="2982571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AutoShape 6"/>
          <p:cNvSpPr/>
          <p:nvPr/>
        </p:nvSpPr>
        <p:spPr>
          <a:xfrm rot="2700000" flipH="1">
            <a:off x="3730001" y="2945995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7" name="AutoShape 7"/>
          <p:cNvSpPr/>
          <p:nvPr/>
        </p:nvSpPr>
        <p:spPr>
          <a:xfrm rot="-8546356" flipH="1">
            <a:off x="3967371" y="4880960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8" name="AutoShape 8"/>
          <p:cNvSpPr/>
          <p:nvPr/>
        </p:nvSpPr>
        <p:spPr>
          <a:xfrm rot="8546493" flipH="1">
            <a:off x="5914885" y="4872729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9" name="TextBox 9"/>
          <p:cNvSpPr txBox="1"/>
          <p:nvPr/>
        </p:nvSpPr>
        <p:spPr>
          <a:xfrm>
            <a:off x="539110" y="4666479"/>
            <a:ext cx="338631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表示交流电每秒钟周期性变化的次数，反映电力系统的稳定性和电能质量。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39110" y="4256904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频率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201617" y="1625514"/>
            <a:ext cx="3418981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表示单位时间内通过导体横截面的电荷量，反映电能传输的规模和方向。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201617" y="1268111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电流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237407" y="3376213"/>
            <a:ext cx="3410419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表示电力网络中元件对电流的阻碍作用，包括电阻、电感和电容等。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237407" y="3050744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阻抗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68208" y="5464523"/>
            <a:ext cx="3434524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表示单位时间内转换、传输或消耗的电能，分为有功功率和无功功率。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268208" y="5054948"/>
            <a:ext cx="2409825" cy="4381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功率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254897" y="2293598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925415" y="3408550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651824" y="3377086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069918" y="5038167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66940" y="5038167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电力网络的基本参数和变量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70921" y="1670137"/>
            <a:ext cx="3450158" cy="1322592"/>
            <a:chOff x="4370921" y="1670137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370921" y="1670137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15553" y="3149915"/>
            <a:ext cx="6560893" cy="1721157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电力网络的数学模型建立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17700" y="1098427"/>
            <a:ext cx="2156600" cy="638034"/>
            <a:chOff x="5017700" y="1098427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017700" y="1098427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5CA5F4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4624" r="14624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57080" y="1431615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TextBox 4"/>
          <p:cNvSpPr txBox="1"/>
          <p:nvPr/>
        </p:nvSpPr>
        <p:spPr>
          <a:xfrm>
            <a:off x="720871" y="1321887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1612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TextBox 6"/>
          <p:cNvSpPr txBox="1"/>
          <p:nvPr/>
        </p:nvSpPr>
        <p:spPr>
          <a:xfrm>
            <a:off x="727285" y="3051549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75049" y="4866556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8" name="TextBox 8"/>
          <p:cNvSpPr txBox="1"/>
          <p:nvPr/>
        </p:nvSpPr>
        <p:spPr>
          <a:xfrm>
            <a:off x="751032" y="4756828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431615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选定节点电压为未知量，列写节点电压方程。对于n个节点的电力网络，可以列出(n-1)个独立的节点电压方程。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3135142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采用节点导纳矩阵表示节点电压方程。节点导纳矩阵是一个(n-1)阶方阵，其元素由电力网络的参数和拓扑结构确定。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4866556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节点电压方程的求解可以采用直接法或迭代法。直接法适用于节点数较少的情况，而迭代法适用于节点数较多的情况。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节点电压方程的建立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2363" r="22363"/>
          <a:stretch>
            <a:fillRect/>
          </a:stretch>
        </p:blipFill>
        <p:spPr>
          <a:xfrm>
            <a:off x="539110" y="1500306"/>
            <a:ext cx="4453160" cy="445316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827317" y="1652939"/>
            <a:ext cx="4178137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选定支路电流为未知量，列写支路电流方程。对于b条支路的电力网络，可以列出b个独立的支路电流方程。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5303897" y="1500306"/>
            <a:ext cx="1289643" cy="4453160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TextBox 5"/>
          <p:cNvSpPr txBox="1"/>
          <p:nvPr/>
        </p:nvSpPr>
        <p:spPr>
          <a:xfrm>
            <a:off x="6827317" y="3205107"/>
            <a:ext cx="4178137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采用回路阻抗矩阵表示支路电流方程。回路阻抗矩阵是一个b阶方阵，其元素由电力网络的参数和拓扑结构确定。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827317" y="4795486"/>
            <a:ext cx="4178137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支路电流方程的求解可以采用直接法或迭代法。直接法适用于支路数较少的情况，而迭代法适用于支路数较多的情况。</a:t>
            </a:r>
          </a:p>
        </p:txBody>
      </p:sp>
      <p:sp>
        <p:nvSpPr>
          <p:cNvPr id="7" name="Freeform 7"/>
          <p:cNvSpPr/>
          <p:nvPr/>
        </p:nvSpPr>
        <p:spPr>
          <a:xfrm>
            <a:off x="5682324" y="1976969"/>
            <a:ext cx="532790" cy="435254"/>
          </a:xfrm>
          <a:custGeom>
            <a:rect l="l" t="t" r="r" b="b"/>
            <a:pathLst>
              <a:path w="304800" h="304800">
                <a:moveTo>
                  <a:pt x="257299" y="240773"/>
                </a:moveTo>
                <a:lnTo>
                  <a:pt x="257299" y="258156"/>
                </a:lnTo>
                <a:lnTo>
                  <a:pt x="47501" y="258156"/>
                </a:lnTo>
                <a:lnTo>
                  <a:pt x="47501" y="240773"/>
                </a:lnTo>
                <a:cubicBezTo>
                  <a:pt x="47501" y="240773"/>
                  <a:pt x="43015" y="231162"/>
                  <a:pt x="67361" y="208112"/>
                </a:cubicBezTo>
                <a:cubicBezTo>
                  <a:pt x="91688" y="185071"/>
                  <a:pt x="88487" y="125511"/>
                  <a:pt x="88487" y="85173"/>
                </a:cubicBezTo>
                <a:cubicBezTo>
                  <a:pt x="88487" y="44834"/>
                  <a:pt x="145142" y="43977"/>
                  <a:pt x="145142" y="43977"/>
                </a:cubicBezTo>
                <a:lnTo>
                  <a:pt x="147085" y="43977"/>
                </a:lnTo>
                <a:cubicBezTo>
                  <a:pt x="147085" y="43996"/>
                  <a:pt x="147085" y="43701"/>
                  <a:pt x="147085" y="37424"/>
                </a:cubicBezTo>
                <a:cubicBezTo>
                  <a:pt x="147085" y="33395"/>
                  <a:pt x="133560" y="18802"/>
                  <a:pt x="133560" y="18802"/>
                </a:cubicBezTo>
                <a:lnTo>
                  <a:pt x="133360" y="9973"/>
                </a:lnTo>
                <a:lnTo>
                  <a:pt x="171555" y="9973"/>
                </a:lnTo>
                <a:lnTo>
                  <a:pt x="171298" y="19136"/>
                </a:lnTo>
                <a:cubicBezTo>
                  <a:pt x="171298" y="19136"/>
                  <a:pt x="156639" y="33719"/>
                  <a:pt x="156639" y="38014"/>
                </a:cubicBezTo>
                <a:cubicBezTo>
                  <a:pt x="156639" y="42167"/>
                  <a:pt x="156639" y="43558"/>
                  <a:pt x="156639" y="43967"/>
                </a:cubicBezTo>
                <a:lnTo>
                  <a:pt x="159658" y="43967"/>
                </a:lnTo>
                <a:cubicBezTo>
                  <a:pt x="159658" y="43967"/>
                  <a:pt x="216313" y="44825"/>
                  <a:pt x="216313" y="85163"/>
                </a:cubicBezTo>
                <a:cubicBezTo>
                  <a:pt x="216313" y="125501"/>
                  <a:pt x="213112" y="185071"/>
                  <a:pt x="237449" y="208121"/>
                </a:cubicBezTo>
                <a:cubicBezTo>
                  <a:pt x="261785" y="231172"/>
                  <a:pt x="257299" y="240773"/>
                  <a:pt x="257299" y="240773"/>
                </a:cubicBezTo>
                <a:close/>
                <a:moveTo>
                  <a:pt x="176327" y="267367"/>
                </a:moveTo>
                <a:cubicBezTo>
                  <a:pt x="176327" y="280559"/>
                  <a:pt x="165640" y="294827"/>
                  <a:pt x="152457" y="294827"/>
                </a:cubicBezTo>
                <a:cubicBezTo>
                  <a:pt x="139275" y="294827"/>
                  <a:pt x="128588" y="280559"/>
                  <a:pt x="128588" y="267367"/>
                </a:cubicBezTo>
                <a:cubicBezTo>
                  <a:pt x="128588" y="267662"/>
                  <a:pt x="176327" y="267062"/>
                  <a:pt x="176327" y="26736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8" name="Freeform 8"/>
          <p:cNvSpPr/>
          <p:nvPr/>
        </p:nvSpPr>
        <p:spPr>
          <a:xfrm>
            <a:off x="5751818" y="3549091"/>
            <a:ext cx="381610" cy="381610"/>
          </a:xfrm>
          <a:custGeom>
            <a:rect l="l" t="t" r="r" b="b"/>
            <a:pathLst>
              <a:path w="304800" h="304800">
                <a:moveTo>
                  <a:pt x="106680" y="259080"/>
                </a:moveTo>
                <a:lnTo>
                  <a:pt x="30480" y="259080"/>
                </a:lnTo>
                <a:cubicBezTo>
                  <a:pt x="13649" y="259080"/>
                  <a:pt x="0" y="245431"/>
                  <a:pt x="0" y="228600"/>
                </a:cubicBezTo>
                <a:lnTo>
                  <a:pt x="0" y="228600"/>
                </a:lnTo>
                <a:lnTo>
                  <a:pt x="0" y="30480"/>
                </a:lnTo>
                <a:cubicBezTo>
                  <a:pt x="0" y="13716"/>
                  <a:pt x="13716" y="0"/>
                  <a:pt x="30480" y="0"/>
                </a:cubicBezTo>
                <a:lnTo>
                  <a:pt x="274320" y="0"/>
                </a:lnTo>
                <a:cubicBezTo>
                  <a:pt x="291151" y="0"/>
                  <a:pt x="304800" y="13649"/>
                  <a:pt x="304800" y="30480"/>
                </a:cubicBezTo>
                <a:lnTo>
                  <a:pt x="304800" y="30480"/>
                </a:lnTo>
                <a:lnTo>
                  <a:pt x="304800" y="228600"/>
                </a:lnTo>
                <a:cubicBezTo>
                  <a:pt x="304800" y="245431"/>
                  <a:pt x="291151" y="259080"/>
                  <a:pt x="274320" y="259080"/>
                </a:cubicBezTo>
                <a:lnTo>
                  <a:pt x="274320" y="259080"/>
                </a:lnTo>
                <a:lnTo>
                  <a:pt x="198120" y="259080"/>
                </a:lnTo>
                <a:lnTo>
                  <a:pt x="259080" y="289560"/>
                </a:lnTo>
                <a:lnTo>
                  <a:pt x="259080" y="304800"/>
                </a:lnTo>
                <a:lnTo>
                  <a:pt x="45720" y="304800"/>
                </a:lnTo>
                <a:lnTo>
                  <a:pt x="45720" y="289560"/>
                </a:lnTo>
                <a:lnTo>
                  <a:pt x="106680" y="259080"/>
                </a:lnTo>
                <a:close/>
                <a:moveTo>
                  <a:pt x="30480" y="30480"/>
                </a:moveTo>
                <a:lnTo>
                  <a:pt x="30480" y="198120"/>
                </a:lnTo>
                <a:lnTo>
                  <a:pt x="274320" y="198120"/>
                </a:lnTo>
                <a:lnTo>
                  <a:pt x="274320" y="30480"/>
                </a:lnTo>
                <a:lnTo>
                  <a:pt x="30480" y="304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9" name="Freeform 9"/>
          <p:cNvSpPr/>
          <p:nvPr/>
        </p:nvSpPr>
        <p:spPr>
          <a:xfrm>
            <a:off x="5738407" y="5059127"/>
            <a:ext cx="396240" cy="384048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支路电流方程的建立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https://d.book118.com/005144011323011102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A0237"/>
      </a:lt1>
      <a:dk2>
        <a:srgbClr val="E4E7FF"/>
      </a:dk2>
      <a:lt2>
        <a:srgbClr val="000000"/>
      </a:lt2>
      <a:accent1>
        <a:srgbClr val="609FFF"/>
      </a:accent1>
      <a:accent2>
        <a:srgbClr val="0F8BFF"/>
      </a:accent2>
      <a:accent3>
        <a:srgbClr val="5A44DF"/>
      </a:accent3>
      <a:accent4>
        <a:srgbClr val="A495FF"/>
      </a:accent4>
      <a:accent5>
        <a:srgbClr val="9AA4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2024-09-11T23:00:24.489</cp:lastPrinted>
  <dcterms:created xsi:type="dcterms:W3CDTF">2024-09-11T15:00:24Z</dcterms:created>
  <dcterms:modified xsi:type="dcterms:W3CDTF">2024-09-11T15:00:26Z</dcterms:modified>
</cp:coreProperties>
</file>