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EAVDTK+MS-UIGothic"/>
      <p:regular r:id="rId15"/>
    </p:embeddedFont>
    <p:embeddedFont>
      <p:font typeface="QIFIBK+JQDAAU+MicrosoftYaHei-Bold"/>
      <p:regular r:id="rId16"/>
    </p:embeddedFont>
    <p:embeddedFont>
      <p:font typeface="EKPGSQ+ICKRMW+MicrosoftYaHei"/>
      <p:regular r:id="rId17"/>
    </p:embeddedFont>
    <p:embeddedFont>
      <p:font typeface="FFLBCO+VOEJLD+ArialMT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60D83E-740F-447D-9A81-419FF2857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4ECD14-1AB7-4853-B514-9EF9CDD99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77497A-B913-4C79-9292-2E831B169E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19AFE5-18F8-4B81-B931-0E5CBF3F7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EE7FBE-4581-4BBE-863E-84FC82500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E60A53-9A1E-4DC9-851E-1552D61B36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24FB19-8FD8-4B9A-B6AE-68A51438F8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501B42-4D9F-4512-A8BB-F19E36FA5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0899CE-3711-4653-B912-94E977ABC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7FA10A-8F71-4212-A057-B03E84D3F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6203DB-758D-477F-8CA3-C019C4143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223023024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776220" y="1885469"/>
            <a:ext cx="7675016" cy="1676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66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EB554D"/>
                </a:solidFill>
                <a:latin typeface="EAVDTK+MS-UIGothic"/>
                <a:cs typeface="EAVDTK+MS-UIGothic"/>
              </a:rPr>
              <a:t>甲状腺</a:t>
            </a:r>
            <a:r>
              <a:rPr sz="5150" spc="23">
                <a:solidFill>
                  <a:srgbClr val="EB554D"/>
                </a:solidFill>
                <a:latin typeface="QIFIBK+JQDAAU+MicrosoftYaHei-Bold"/>
                <a:cs typeface="QIFIBK+JQDAAU+MicrosoftYaHei-Bold"/>
              </a:rPr>
              <a:t>——</a:t>
            </a:r>
            <a:r>
              <a:rPr sz="5150" spc="25">
                <a:solidFill>
                  <a:srgbClr val="EB554D"/>
                </a:solidFill>
                <a:latin typeface="EAVDTK+MS-UIGothic"/>
                <a:cs typeface="EAVDTK+MS-UIGothic"/>
              </a:rPr>
              <a:t>吴旭威</a:t>
            </a:r>
            <a:r>
              <a:rPr sz="5150" spc="25">
                <a:solidFill>
                  <a:srgbClr val="EB554D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EB554D"/>
                </a:solidFill>
                <a:latin typeface="EAVDTK+MS-UIGothic"/>
                <a:cs typeface="EAVDTK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362065" y="971498"/>
            <a:ext cx="3990718" cy="1468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741"/>
              </a:lnSpc>
              <a:spcBef>
                <a:spcPct val="0"/>
              </a:spcBef>
              <a:spcAft>
                <a:spcPct val="0"/>
              </a:spcAft>
            </a:pPr>
            <a:r>
              <a:rPr sz="4550" spc="15">
                <a:solidFill>
                  <a:srgbClr val="EB554D"/>
                </a:solidFill>
                <a:latin typeface="EKPGSQ+ICKRMW+MicrosoftYaHei"/>
                <a:cs typeface="EKPGSQ+ICKRMW+MicrosoftYaHei"/>
              </a:rPr>
              <a:t>CONTENTS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98234" y="2041080"/>
            <a:ext cx="2490510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FFLBCO+VOEJLD+ArialMT"/>
                <a:cs typeface="FFLBCO+VOEJLD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EAVDTK+MS-UIGothic"/>
                <a:cs typeface="EAVDTK+MS-UIGothic"/>
              </a:rPr>
              <a:t>甲状腺的概述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98234" y="264687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FFLBCO+VOEJLD+ArialMT"/>
                <a:cs typeface="FFLBCO+VOEJLD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EAVDTK+MS-UIGothic"/>
                <a:cs typeface="EAVDTK+MS-UIGothic"/>
              </a:rPr>
              <a:t>甲状腺疾病的分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98234" y="3252660"/>
            <a:ext cx="4089341" cy="199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FFLBCO+VOEJLD+ArialMT"/>
                <a:cs typeface="FFLBCO+VOEJLD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EAVDTK+MS-UIGothic"/>
                <a:cs typeface="EAVDTK+MS-UIGothic"/>
              </a:rPr>
              <a:t>甲状腺疾病的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诊</a:t>
            </a:r>
            <a:r>
              <a:rPr sz="2400">
                <a:solidFill>
                  <a:srgbClr val="EB554D"/>
                </a:solidFill>
                <a:latin typeface="EAVDTK+MS-UIGothic"/>
                <a:cs typeface="EAVDTK+MS-UIGothic"/>
              </a:rPr>
              <a:t>断与治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疗</a:t>
            </a:r>
          </a:p>
          <a:p>
            <a:pPr marL="0" marR="0">
              <a:lnSpc>
                <a:spcPts val="2552"/>
              </a:lnSpc>
              <a:spcBef>
                <a:spcPts val="2167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FFLBCO+VOEJLD+ArialMT"/>
                <a:cs typeface="FFLBCO+VOEJLD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EAVDTK+MS-UIGothic"/>
                <a:cs typeface="EAVDTK+MS-UIGothic"/>
              </a:rPr>
              <a:t>甲状腺疾病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对</a:t>
            </a:r>
            <a:r>
              <a:rPr sz="2400">
                <a:solidFill>
                  <a:srgbClr val="EB554D"/>
                </a:solidFill>
                <a:latin typeface="EAVDTK+MS-UIGothic"/>
                <a:cs typeface="EAVDTK+MS-UIGothic"/>
              </a:rPr>
              <a:t>人体的影响</a:t>
            </a:r>
          </a:p>
          <a:p>
            <a:pPr marL="0" marR="0">
              <a:lnSpc>
                <a:spcPts val="2552"/>
              </a:lnSpc>
              <a:spcBef>
                <a:spcPts val="2217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FFLBCO+VOEJLD+ArialMT"/>
                <a:cs typeface="FFLBCO+VOEJLD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EAVDTK+MS-UIGothic"/>
                <a:cs typeface="EAVDTK+MS-UIGothic"/>
              </a:rPr>
              <a:t>甲状腺疾病的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EB554D"/>
                </a:solidFill>
                <a:latin typeface="EAVDTK+MS-UIGothic"/>
                <a:cs typeface="EAVDTK+MS-UIGothic"/>
              </a:rPr>
              <a:t>防与保健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96584" y="2584325"/>
            <a:ext cx="1321213" cy="1226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59"/>
              </a:lnSpc>
              <a:spcBef>
                <a:spcPct val="0"/>
              </a:spcBef>
              <a:spcAft>
                <a:spcPct val="0"/>
              </a:spcAft>
            </a:pPr>
            <a:r>
              <a:rPr sz="3800" spc="15">
                <a:solidFill>
                  <a:srgbClr val="EB554D"/>
                </a:solidFill>
                <a:latin typeface="QIFIBK+JQDAAU+MicrosoftYaHei-Bold"/>
                <a:cs typeface="QIFIBK+JQDAAU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4425" y="5373739"/>
            <a:ext cx="2921006" cy="968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50"/>
              </a:lnSpc>
              <a:spcBef>
                <a:spcPct val="0"/>
              </a:spcBef>
              <a:spcAft>
                <a:spcPct val="0"/>
              </a:spcAft>
            </a:pPr>
            <a:r>
              <a:rPr sz="3050" spc="25">
                <a:solidFill>
                  <a:srgbClr val="EB554D"/>
                </a:solidFill>
                <a:latin typeface="EAVDTK+MS-UIGothic"/>
                <a:cs typeface="EAVDTK+MS-UIGothic"/>
              </a:rPr>
              <a:t>甲状腺的概述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EAVDTK+MS-UIGothic"/>
                <a:cs typeface="EAVDTK+MS-UIGothic"/>
              </a:rPr>
              <a:t>甲状腺的生理位置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70619" y="1181473"/>
            <a:ext cx="2555304" cy="831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甲状腺峡部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连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接左右两叶，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位于第</a:t>
            </a:r>
            <a:r>
              <a:rPr sz="1500">
                <a:solidFill>
                  <a:srgbClr val="000000"/>
                </a:solidFill>
                <a:latin typeface="EKPGSQ+ICKRMW+MicrosoftYaHei"/>
                <a:cs typeface="EKPGSQ+ICKRMW+MicrosoftYaHei"/>
              </a:rPr>
              <a:t>2-4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气管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骨前方。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30250" y="3158228"/>
            <a:ext cx="2336229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位于喉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下前方，气管上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端的两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侧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，呈蝴蝶状，棕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红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色，分左右两叶，中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以峡部相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连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70619" y="4113903"/>
            <a:ext cx="2464700" cy="184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甲状腺两叶位于喉下部和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气管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颈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部的前外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侧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，上端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达甲状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骨中部，下端至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第</a:t>
            </a:r>
            <a:r>
              <a:rPr sz="1500">
                <a:solidFill>
                  <a:srgbClr val="000000"/>
                </a:solidFill>
                <a:latin typeface="EKPGSQ+ICKRMW+MicrosoftYaHei"/>
                <a:cs typeface="EKPGSQ+ICKRMW+MicrosoftYaHei"/>
              </a:rPr>
              <a:t>6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气管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，有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达胸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骨上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窝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EAVDTK+MS-UIGothic"/>
                <a:cs typeface="EAVDTK+MS-UIGothic"/>
              </a:rPr>
              <a:t>甲状腺的生理功能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89115" y="1995542"/>
            <a:ext cx="35770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陈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，促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人体的生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长发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育。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89115" y="3111872"/>
            <a:ext cx="39433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脑发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育和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调节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人体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内的水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盐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代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89115" y="4238363"/>
            <a:ext cx="379615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甲状腺激素能促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氧化，增加氧耗，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提高基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率，使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产热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增多。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EAVDTK+MS-UIGothic"/>
                <a:cs typeface="EAVDTK+MS-UIGothic"/>
              </a:rPr>
              <a:t>甲状腺的形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态</a:t>
            </a:r>
            <a:r>
              <a:rPr sz="3000">
                <a:solidFill>
                  <a:srgbClr val="EB554D"/>
                </a:solidFill>
                <a:latin typeface="EAVDTK+MS-UIGothic"/>
                <a:cs typeface="EAVDTK+MS-UIGothic"/>
              </a:rPr>
              <a:t>和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结</a:t>
            </a:r>
            <a:r>
              <a:rPr sz="3000">
                <a:solidFill>
                  <a:srgbClr val="EB554D"/>
                </a:solidFill>
                <a:latin typeface="EAVDTK+MS-UIGothic"/>
                <a:cs typeface="EAVDTK+MS-UIGothic"/>
              </a:rPr>
              <a:t>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40075" y="1577078"/>
            <a:ext cx="6887280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甲状腺的形状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EKPGSQ+ICKRMW+MicrosoftYaHei"/>
                <a:cs typeface="EKPGSQ+ICKRMW+MicrosoftYaHei"/>
              </a:rPr>
              <a:t>“H”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形或蝴蝶形，由左右两个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侧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叶和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连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侧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叶的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较为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140075" y="1851397"/>
            <a:ext cx="1555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窄的峡部构成。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40379" y="3358252"/>
            <a:ext cx="6863049" cy="76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甲状腺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侧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叶呈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锥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体形，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贴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于喉和气管的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侧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面，上端达甲状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骨中部，下</a:t>
            </a:r>
          </a:p>
          <a:p>
            <a:pPr marL="840739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端至第</a:t>
            </a:r>
            <a:r>
              <a:rPr sz="1500">
                <a:solidFill>
                  <a:srgbClr val="FFFFFF"/>
                </a:solidFill>
                <a:latin typeface="EKPGSQ+ICKRMW+MicrosoftYaHei"/>
                <a:cs typeface="EKPGSQ+ICKRMW+MicrosoftYaHei"/>
              </a:rPr>
              <a:t>6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气管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，外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侧缘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近于喉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结处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一般与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骨一致。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40075" y="5140063"/>
            <a:ext cx="6776866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甲状腺峡部横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第</a:t>
            </a:r>
            <a:r>
              <a:rPr sz="1500">
                <a:solidFill>
                  <a:srgbClr val="FFFFFF"/>
                </a:solidFill>
                <a:latin typeface="EKPGSQ+ICKRMW+MicrosoftYaHei"/>
                <a:cs typeface="EKPGSQ+ICKRMW+MicrosoftYaHei"/>
              </a:rPr>
              <a:t>2-4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气管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骨的前方，少数人的甲状腺峡部缺如，或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140075" y="5414383"/>
            <a:ext cx="6699094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而自第</a:t>
            </a:r>
            <a:r>
              <a:rPr sz="1500">
                <a:solidFill>
                  <a:srgbClr val="FFFFFF"/>
                </a:solidFill>
                <a:latin typeface="EKPGSQ+ICKRMW+MicrosoftYaHei"/>
                <a:cs typeface="EKPGSQ+ICKRMW+MicrosoftYaHei"/>
              </a:rPr>
              <a:t>5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气管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软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骨上方向内伸展至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侧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叶中、下端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，此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，峡部亦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较宽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140075" y="5688703"/>
            <a:ext cx="602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EAVDTK+MS-UIGothic"/>
                <a:cs typeface="EAVDTK+MS-UIGothic"/>
              </a:rPr>
              <a:t>厚。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96584" y="2584325"/>
            <a:ext cx="1321213" cy="1226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59"/>
              </a:lnSpc>
              <a:spcBef>
                <a:spcPct val="0"/>
              </a:spcBef>
              <a:spcAft>
                <a:spcPct val="0"/>
              </a:spcAft>
            </a:pPr>
            <a:r>
              <a:rPr sz="3800" spc="15">
                <a:solidFill>
                  <a:srgbClr val="EB554D"/>
                </a:solidFill>
                <a:latin typeface="QIFIBK+JQDAAU+MicrosoftYaHei-Bold"/>
                <a:cs typeface="QIFIBK+JQDAAU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33900" y="5373739"/>
            <a:ext cx="3701904" cy="968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50"/>
              </a:lnSpc>
              <a:spcBef>
                <a:spcPct val="0"/>
              </a:spcBef>
              <a:spcAft>
                <a:spcPct val="0"/>
              </a:spcAft>
            </a:pPr>
            <a:r>
              <a:rPr sz="3050" spc="25">
                <a:solidFill>
                  <a:srgbClr val="EB554D"/>
                </a:solidFill>
                <a:latin typeface="EAVDTK+MS-UIGothic"/>
                <a:cs typeface="EAVDTK+MS-UIGothic"/>
              </a:rPr>
              <a:t>甲状腺疾病的分</a:t>
            </a:r>
            <a:r>
              <a:rPr sz="3050">
                <a:solidFill>
                  <a:srgbClr val="EB554D"/>
                </a:solidFill>
                <a:latin typeface="SimSun"/>
                <a:cs typeface="SimSun"/>
              </a:rPr>
              <a:t>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EAVDTK+MS-UIGothic"/>
                <a:cs typeface="EAVDTK+MS-UIGothic"/>
              </a:rPr>
              <a:t>甲状腺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肿</a:t>
            </a:r>
            <a:r>
              <a:rPr sz="3000">
                <a:solidFill>
                  <a:srgbClr val="EB554D"/>
                </a:solidFill>
                <a:latin typeface="EAVDTK+MS-UIGothic"/>
                <a:cs typeface="EAVDTK+MS-UIGothic"/>
              </a:rPr>
              <a:t>大的原因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29705" y="172773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单纯</a:t>
            </a:r>
            <a:r>
              <a:rPr sz="2000" spc="25">
                <a:solidFill>
                  <a:srgbClr val="EB554D"/>
                </a:solidFill>
                <a:latin typeface="EAVDTK+MS-UIGothic"/>
                <a:cs typeface="EAVDTK+MS-UIGothic"/>
              </a:rPr>
              <a:t>性甲状腺</a:t>
            </a:r>
            <a:r>
              <a:rPr sz="2000">
                <a:solidFill>
                  <a:srgbClr val="EB554D"/>
                </a:solidFill>
                <a:latin typeface="SimSun"/>
                <a:cs typeface="SimSun"/>
              </a:rPr>
              <a:t>肿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29705" y="2207633"/>
            <a:ext cx="386975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由于缺碘、致甲状腺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肿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或相关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酶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缺陷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等原因引起的甲状腺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肿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大。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29705" y="3077114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结节</a:t>
            </a:r>
            <a:r>
              <a:rPr sz="2000" spc="25">
                <a:solidFill>
                  <a:srgbClr val="EB554D"/>
                </a:solidFill>
                <a:latin typeface="EAVDTK+MS-UIGothic"/>
                <a:cs typeface="EAVDTK+MS-UIGothic"/>
              </a:rPr>
              <a:t>性甲状腺</a:t>
            </a:r>
            <a:r>
              <a:rPr sz="2000">
                <a:solidFill>
                  <a:srgbClr val="EB554D"/>
                </a:solidFill>
                <a:latin typeface="SimSun"/>
                <a:cs typeface="SimSun"/>
              </a:rPr>
              <a:t>肿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29705" y="3470647"/>
            <a:ext cx="386975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由于甲状腺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结节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或多个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结节发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肿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大，可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伴有囊性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钙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化。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529705" y="43769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B554D"/>
                </a:solidFill>
                <a:latin typeface="EAVDTK+MS-UIGothic"/>
                <a:cs typeface="EAVDTK+MS-UIGothic"/>
              </a:rPr>
              <a:t>甲状腺癌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529705" y="4804147"/>
            <a:ext cx="386975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甲状腺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恶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肿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瘤引起的甲状腺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肿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大，通常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硬，形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规则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，活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度差。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EAVDTK+MS-UIGothic"/>
                <a:cs typeface="EAVDTK+MS-UIGothic"/>
              </a:rPr>
              <a:t>甲状腺功能亢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进</a:t>
            </a:r>
            <a:r>
              <a:rPr sz="3000">
                <a:solidFill>
                  <a:srgbClr val="EB554D"/>
                </a:solidFill>
                <a:latin typeface="EAVDTK+MS-UIGothic"/>
                <a:cs typeface="EAVDTK+MS-UIGothic"/>
              </a:rPr>
              <a:t>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38030" y="116893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EB554D"/>
                </a:solidFill>
                <a:latin typeface="EAVDTK+MS-UIGothic"/>
                <a:cs typeface="EAVDTK+MS-UIGothic"/>
              </a:rPr>
              <a:t>病因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47455" y="1648197"/>
            <a:ext cx="2409825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弥漫性毒性甲状腺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肿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性毒性甲状腺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肿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和甲状</a:t>
            </a:r>
          </a:p>
          <a:p>
            <a:pPr marL="95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腺自主高功能腺瘤等。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91310" y="2649759"/>
            <a:ext cx="89204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EB554D"/>
                </a:solidFill>
                <a:latin typeface="EAVDTK+MS-UIGothic"/>
                <a:cs typeface="EAVDTK+MS-UIGothic"/>
              </a:rPr>
              <a:t>症状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00734" y="3158228"/>
            <a:ext cx="22626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心悸、出汗、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食和便次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91234" y="3501128"/>
            <a:ext cx="1936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增多和体重减少等。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638030" y="4123594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EB554D"/>
                </a:solidFill>
                <a:latin typeface="EAVDTK+MS-UIGothic"/>
                <a:cs typeface="EAVDTK+MS-UIGothic"/>
              </a:rPr>
              <a:t>治</a:t>
            </a:r>
            <a:r>
              <a:rPr sz="2000">
                <a:solidFill>
                  <a:srgbClr val="EB554D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847455" y="4580628"/>
            <a:ext cx="233622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物治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、放射性碘治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</a:p>
          <a:p>
            <a:pPr marL="3810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和手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EAVDTK+MS-UIGothic"/>
                <a:cs typeface="EAVDTK+MS-UIGothic"/>
              </a:rPr>
              <a:t>甲状腺功能减退症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IFIBK+JQDAAU+MicrosoftYaHei-Bold"/>
                <a:cs typeface="QIFIBK+JQDAAU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IFIBK+JQDAAU+MicrosoftYaHei-Bold"/>
                <a:cs typeface="QIFIBK+JQDAAU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IFIBK+JQDAAU+MicrosoftYaHei-Bold"/>
                <a:cs typeface="QIFIBK+JQDAAU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EB554D"/>
                </a:solidFill>
                <a:latin typeface="EAVDTK+MS-UIGothic"/>
                <a:cs typeface="EAVDTK+MS-UIGothic"/>
              </a:rPr>
              <a:t>症状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EB554D"/>
                </a:solidFill>
                <a:latin typeface="EAVDTK+MS-UIGothic"/>
                <a:cs typeface="EAVDTK+MS-UIGothic"/>
              </a:rPr>
              <a:t>病因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EB554D"/>
                </a:solidFill>
                <a:latin typeface="EAVDTK+MS-UIGothic"/>
                <a:cs typeface="EAVDTK+MS-UIGothic"/>
              </a:rPr>
              <a:t>治</a:t>
            </a:r>
            <a:r>
              <a:rPr sz="2000">
                <a:solidFill>
                  <a:srgbClr val="EB554D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8113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畏寒、乏力、手足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肿胀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嗜睡、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记忆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力减退、少汗、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疼痛、体重增加、便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秘等。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336229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性甲减、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继发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性甲减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和周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性甲减等。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5553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左甲状腺素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钠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片替代治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EAVDTK+MS-UIGothic"/>
                <a:cs typeface="EAVDTK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https://d.book118.com/005223023024011124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EAVDTK+MS-UIGothic</vt:lpstr>
      <vt:lpstr>QIFIBK+JQDAAU+MicrosoftYaHei-Bold</vt:lpstr>
      <vt:lpstr>SimSun</vt:lpstr>
      <vt:lpstr>EKPGSQ+ICKRMW+MicrosoftYaHei</vt:lpstr>
      <vt:lpstr>FFLBCO+VOEJLD+ArialMT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2024-09-28T07:04:40.204</cp:lastPrinted>
  <dcterms:created xsi:type="dcterms:W3CDTF">2024-09-27T23:04:40Z</dcterms:created>
  <dcterms:modified xsi:type="dcterms:W3CDTF">2024-09-27T23:04:41Z</dcterms:modified>
</cp:coreProperties>
</file>