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DC30E-ADE6-4DC4-9399-461823E46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48F52-E42D-4AF2-9F25-282C4AC7A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FC9D8-2F31-4C4C-916D-B9930A58B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4CE4F6-1DCA-46D0-A464-00F0EC91E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1FD44B-5422-4834-9957-2E6E5F432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A8C04F-9E42-4939-B861-346E62D1A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89F94D-D9FC-4832-9250-100744D3A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5D880F-AA5B-4C0C-BC3E-0B79C2C8E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5E8EA1-FEBE-4117-8CD1-6EA06A298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B658F-12AD-483A-B802-B1691A610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411606-C2FF-4452-9D01-BC72097DD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emf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24214221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电子设计与应用教程实验报告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实验操作过程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实验结果与分析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实验总结与反思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参考文献与附录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822" r="1782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培养实践能力和创新思维，提高解决实际问题的能力。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掌握电子设计的基本原理和方法。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学会使用常用的电子设计软件和工具。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29606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1110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2614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4033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95537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88286" y="3266375"/>
            <a:ext cx="1067181" cy="1387446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7315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05811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64392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3069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1651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实验设备与工具</a:t>
              </a:r>
            </a:p>
          </p:txBody>
        </p:sp>
      </p:grpSp>
      <p:sp>
        <p:nvSpPr>
          <p:cNvPr id="35" name="AutoShape 35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69006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微控制器开发板：STM32F103C8T6。</a:t>
            </a:r>
          </a:p>
        </p:txBody>
      </p:sp>
      <p:sp>
        <p:nvSpPr>
          <p:cNvPr id="37" name="AutoShape 37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4211896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杜邦线：用于电路连接。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7384387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焊接工具：用于电路板焊接。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2626936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电源适配器：5V/2A。</a:t>
            </a:r>
          </a:p>
        </p:txBody>
      </p:sp>
      <p:sp>
        <p:nvSpPr>
          <p:cNvPr id="43" name="AutoShape 4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5797713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面包板：用于搭建电路。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8969347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电子测量仪器：万用表、示波器等。</a:t>
            </a:r>
          </a:p>
        </p:txBody>
      </p:sp>
      <p:sp>
        <p:nvSpPr>
          <p:cNvPr id="47" name="Freeform 47"/>
          <p:cNvSpPr/>
          <p:nvPr/>
        </p:nvSpPr>
        <p:spPr>
          <a:xfrm>
            <a:off x="1175394" y="3545671"/>
            <a:ext cx="492965" cy="492965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2780772" y="3592485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331934" y="3533674"/>
            <a:ext cx="481434" cy="481434"/>
          </a:xfrm>
          <a:custGeom>
            <a:rect l="l" t="t" r="r" b="b"/>
            <a:pathLst>
              <a:path w="304800" h="304800">
                <a:moveTo>
                  <a:pt x="198120" y="121920"/>
                </a:moveTo>
                <a:lnTo>
                  <a:pt x="198120" y="0"/>
                </a:lnTo>
                <a:lnTo>
                  <a:pt x="45720" y="182880"/>
                </a:lnTo>
                <a:lnTo>
                  <a:pt x="106680" y="182880"/>
                </a:lnTo>
                <a:lnTo>
                  <a:pt x="106680" y="304800"/>
                </a:lnTo>
                <a:lnTo>
                  <a:pt x="259080" y="121920"/>
                </a:lnTo>
                <a:lnTo>
                  <a:pt x="19812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5929869" y="3526741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515734" y="3526741"/>
            <a:ext cx="495300" cy="49530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9102455" y="35267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准备实验材料和工具。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学习微控制器的基本原理和电路设计。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使用电子设计软件绘制电路原理图和PCB图。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343" r="1343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实验步骤概览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852041" y="2608040"/>
            <a:ext cx="1741075" cy="1743361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003" y="10800"/>
                </a:moveTo>
                <a:cubicBezTo>
                  <a:pt x="3003" y="15106"/>
                  <a:pt x="6494" y="18597"/>
                  <a:pt x="10800" y="18597"/>
                </a:cubicBezTo>
                <a:cubicBezTo>
                  <a:pt x="15106" y="18597"/>
                  <a:pt x="18597" y="15106"/>
                  <a:pt x="18597" y="10800"/>
                </a:cubicBezTo>
                <a:cubicBezTo>
                  <a:pt x="18597" y="6494"/>
                  <a:pt x="15106" y="3003"/>
                  <a:pt x="10800" y="3003"/>
                </a:cubicBezTo>
                <a:cubicBezTo>
                  <a:pt x="6494" y="3003"/>
                  <a:pt x="3003" y="6494"/>
                  <a:pt x="300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474404" y="4143661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V="1">
            <a:off x="2474404" y="2441829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474404" y="4143661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V="1">
            <a:off x="2474404" y="2441829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474404" y="4143661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74404" y="2441829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476214" y="4143661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V="1">
            <a:off x="2476214" y="2441829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852041" y="2607469"/>
            <a:ext cx="1741075" cy="1743361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003" y="10800"/>
                </a:moveTo>
                <a:cubicBezTo>
                  <a:pt x="3003" y="15106"/>
                  <a:pt x="6494" y="18597"/>
                  <a:pt x="10800" y="18597"/>
                </a:cubicBezTo>
                <a:cubicBezTo>
                  <a:pt x="15106" y="18597"/>
                  <a:pt x="18597" y="15106"/>
                  <a:pt x="18597" y="10800"/>
                </a:cubicBezTo>
                <a:cubicBezTo>
                  <a:pt x="18597" y="6494"/>
                  <a:pt x="15106" y="3003"/>
                  <a:pt x="10800" y="3003"/>
                </a:cubicBezTo>
                <a:cubicBezTo>
                  <a:pt x="6494" y="3003"/>
                  <a:pt x="3003" y="6494"/>
                  <a:pt x="300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474404" y="4143089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flipV="1">
            <a:off x="2474404" y="2441257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2474404" y="4143089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 flipV="1">
            <a:off x="2474404" y="2441257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474404" y="4143089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 flipV="1">
            <a:off x="2474404" y="2441257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2476214" y="4143089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flipV="1">
            <a:off x="2476214" y="2441257"/>
            <a:ext cx="497967" cy="37566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653980" y="3200971"/>
            <a:ext cx="2390966" cy="2394109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003" y="10800"/>
                </a:moveTo>
                <a:cubicBezTo>
                  <a:pt x="3003" y="15106"/>
                  <a:pt x="6494" y="18597"/>
                  <a:pt x="10800" y="18597"/>
                </a:cubicBezTo>
                <a:cubicBezTo>
                  <a:pt x="15106" y="18597"/>
                  <a:pt x="18597" y="15106"/>
                  <a:pt x="18597" y="10800"/>
                </a:cubicBezTo>
                <a:cubicBezTo>
                  <a:pt x="18597" y="6494"/>
                  <a:pt x="15106" y="3003"/>
                  <a:pt x="10800" y="3003"/>
                </a:cubicBezTo>
                <a:cubicBezTo>
                  <a:pt x="6494" y="3003"/>
                  <a:pt x="3003" y="6494"/>
                  <a:pt x="3003" y="1080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4508754" y="5309807"/>
            <a:ext cx="683800" cy="515874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flipV="1">
            <a:off x="4508754" y="2972753"/>
            <a:ext cx="683800" cy="515874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4508754" y="5309807"/>
            <a:ext cx="683800" cy="515874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flipV="1">
            <a:off x="4508754" y="2972753"/>
            <a:ext cx="683800" cy="515874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4508754" y="5309807"/>
            <a:ext cx="683800" cy="515874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flipV="1">
            <a:off x="4508754" y="2972753"/>
            <a:ext cx="683800" cy="515874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511135" y="5309807"/>
            <a:ext cx="683800" cy="515874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V="1">
            <a:off x="4511135" y="2972753"/>
            <a:ext cx="683800" cy="515874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648742" y="3197923"/>
            <a:ext cx="2396966" cy="2400109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003" y="10800"/>
                </a:moveTo>
                <a:cubicBezTo>
                  <a:pt x="3003" y="15106"/>
                  <a:pt x="6494" y="18597"/>
                  <a:pt x="10800" y="18597"/>
                </a:cubicBezTo>
                <a:cubicBezTo>
                  <a:pt x="15106" y="18597"/>
                  <a:pt x="18597" y="15106"/>
                  <a:pt x="18597" y="10800"/>
                </a:cubicBezTo>
                <a:cubicBezTo>
                  <a:pt x="18597" y="6494"/>
                  <a:pt x="15106" y="3003"/>
                  <a:pt x="10800" y="3003"/>
                </a:cubicBezTo>
                <a:cubicBezTo>
                  <a:pt x="6494" y="3003"/>
                  <a:pt x="3003" y="6494"/>
                  <a:pt x="3003" y="1080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505706" y="5312093"/>
            <a:ext cx="685514" cy="5172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flipV="1">
            <a:off x="4505706" y="2969133"/>
            <a:ext cx="685514" cy="5172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505706" y="5312093"/>
            <a:ext cx="685514" cy="5172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 flipV="1">
            <a:off x="4505706" y="2969133"/>
            <a:ext cx="685514" cy="5172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505706" y="5312093"/>
            <a:ext cx="685514" cy="5172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 flipV="1">
            <a:off x="4505706" y="2969133"/>
            <a:ext cx="685514" cy="5172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508087" y="5312093"/>
            <a:ext cx="685514" cy="5172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 flipV="1">
            <a:off x="4508087" y="2969133"/>
            <a:ext cx="685514" cy="5172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6124670" y="2332768"/>
            <a:ext cx="2128075" cy="2130933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003" y="10800"/>
                </a:moveTo>
                <a:cubicBezTo>
                  <a:pt x="3003" y="15106"/>
                  <a:pt x="6494" y="18597"/>
                  <a:pt x="10800" y="18597"/>
                </a:cubicBezTo>
                <a:cubicBezTo>
                  <a:pt x="15106" y="18597"/>
                  <a:pt x="18597" y="15106"/>
                  <a:pt x="18597" y="10800"/>
                </a:cubicBezTo>
                <a:cubicBezTo>
                  <a:pt x="18597" y="6494"/>
                  <a:pt x="15106" y="3003"/>
                  <a:pt x="10800" y="3003"/>
                </a:cubicBezTo>
                <a:cubicBezTo>
                  <a:pt x="6494" y="3003"/>
                  <a:pt x="3003" y="6494"/>
                  <a:pt x="3003" y="1080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6885432" y="4209764"/>
            <a:ext cx="608648" cy="459200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 flipV="1">
            <a:off x="6885432" y="2129600"/>
            <a:ext cx="608648" cy="459200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6885432" y="4209764"/>
            <a:ext cx="608648" cy="459200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 flipV="1">
            <a:off x="6885432" y="2129600"/>
            <a:ext cx="608648" cy="459200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885432" y="4209764"/>
            <a:ext cx="608648" cy="459200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 flipV="1">
            <a:off x="6885432" y="2129600"/>
            <a:ext cx="608648" cy="459200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887527" y="4209764"/>
            <a:ext cx="608648" cy="459200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 flipV="1">
            <a:off x="6887527" y="2129600"/>
            <a:ext cx="608648" cy="459200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128195" y="2331911"/>
            <a:ext cx="2132933" cy="2135696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003" y="10800"/>
                </a:moveTo>
                <a:cubicBezTo>
                  <a:pt x="3003" y="15106"/>
                  <a:pt x="6494" y="18597"/>
                  <a:pt x="10800" y="18597"/>
                </a:cubicBezTo>
                <a:cubicBezTo>
                  <a:pt x="15106" y="18597"/>
                  <a:pt x="18597" y="15106"/>
                  <a:pt x="18597" y="10800"/>
                </a:cubicBezTo>
                <a:cubicBezTo>
                  <a:pt x="18597" y="6494"/>
                  <a:pt x="15106" y="3003"/>
                  <a:pt x="10800" y="3003"/>
                </a:cubicBezTo>
                <a:cubicBezTo>
                  <a:pt x="6494" y="3003"/>
                  <a:pt x="3003" y="6494"/>
                  <a:pt x="300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890766" y="4213193"/>
            <a:ext cx="609981" cy="46024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 flipV="1">
            <a:off x="6890766" y="2128361"/>
            <a:ext cx="609981" cy="46024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90766" y="4213193"/>
            <a:ext cx="609981" cy="46024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 flipV="1">
            <a:off x="6890766" y="2128361"/>
            <a:ext cx="609981" cy="46024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890766" y="4213193"/>
            <a:ext cx="609981" cy="46024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 flipV="1">
            <a:off x="6890766" y="2128361"/>
            <a:ext cx="609981" cy="46024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6892861" y="4213193"/>
            <a:ext cx="609981" cy="46024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 flipV="1">
            <a:off x="6892861" y="2128361"/>
            <a:ext cx="609981" cy="46024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8370475" y="3384518"/>
            <a:ext cx="1691640" cy="1693831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003" y="10800"/>
                </a:moveTo>
                <a:cubicBezTo>
                  <a:pt x="3003" y="15106"/>
                  <a:pt x="6494" y="18597"/>
                  <a:pt x="10800" y="18597"/>
                </a:cubicBezTo>
                <a:cubicBezTo>
                  <a:pt x="15106" y="18597"/>
                  <a:pt x="18597" y="15106"/>
                  <a:pt x="18597" y="10800"/>
                </a:cubicBezTo>
                <a:cubicBezTo>
                  <a:pt x="18597" y="6494"/>
                  <a:pt x="15106" y="3003"/>
                  <a:pt x="10800" y="3003"/>
                </a:cubicBezTo>
                <a:cubicBezTo>
                  <a:pt x="6494" y="3003"/>
                  <a:pt x="3003" y="6494"/>
                  <a:pt x="3003" y="1080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8975217" y="4876514"/>
            <a:ext cx="483775" cy="36499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 flipV="1">
            <a:off x="8975217" y="3223070"/>
            <a:ext cx="483775" cy="36499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8975217" y="4876514"/>
            <a:ext cx="483775" cy="36499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Freeform 60"/>
          <p:cNvSpPr/>
          <p:nvPr/>
        </p:nvSpPr>
        <p:spPr>
          <a:xfrm flipV="1">
            <a:off x="8975217" y="3223070"/>
            <a:ext cx="483775" cy="36499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8975217" y="4876514"/>
            <a:ext cx="483775" cy="36499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 flipV="1">
            <a:off x="8975217" y="3223070"/>
            <a:ext cx="483775" cy="36499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8976932" y="4876514"/>
            <a:ext cx="483775" cy="36499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 flipV="1">
            <a:off x="8976932" y="3223070"/>
            <a:ext cx="483775" cy="364998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Freeform 65"/>
          <p:cNvSpPr/>
          <p:nvPr/>
        </p:nvSpPr>
        <p:spPr>
          <a:xfrm>
            <a:off x="8365141" y="3394805"/>
            <a:ext cx="1696498" cy="1698688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003" y="10800"/>
                </a:moveTo>
                <a:cubicBezTo>
                  <a:pt x="3003" y="15106"/>
                  <a:pt x="6494" y="18597"/>
                  <a:pt x="10800" y="18597"/>
                </a:cubicBezTo>
                <a:cubicBezTo>
                  <a:pt x="15106" y="18597"/>
                  <a:pt x="18597" y="15106"/>
                  <a:pt x="18597" y="10800"/>
                </a:cubicBezTo>
                <a:cubicBezTo>
                  <a:pt x="18597" y="6494"/>
                  <a:pt x="15106" y="3003"/>
                  <a:pt x="10800" y="3003"/>
                </a:cubicBezTo>
                <a:cubicBezTo>
                  <a:pt x="6494" y="3003"/>
                  <a:pt x="3003" y="6494"/>
                  <a:pt x="3003" y="1080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Freeform 66"/>
          <p:cNvSpPr/>
          <p:nvPr/>
        </p:nvSpPr>
        <p:spPr>
          <a:xfrm>
            <a:off x="8971692" y="4891088"/>
            <a:ext cx="485203" cy="36604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Freeform 67"/>
          <p:cNvSpPr/>
          <p:nvPr/>
        </p:nvSpPr>
        <p:spPr>
          <a:xfrm flipV="1">
            <a:off x="8971692" y="3232880"/>
            <a:ext cx="485203" cy="36604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Freeform 68"/>
          <p:cNvSpPr/>
          <p:nvPr/>
        </p:nvSpPr>
        <p:spPr>
          <a:xfrm>
            <a:off x="8971692" y="4891088"/>
            <a:ext cx="485203" cy="36604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 flipV="1">
            <a:off x="8971692" y="3232880"/>
            <a:ext cx="485203" cy="36604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8971692" y="4891088"/>
            <a:ext cx="485203" cy="36604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 flipV="1">
            <a:off x="8971692" y="3232880"/>
            <a:ext cx="485203" cy="36604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Freeform 72"/>
          <p:cNvSpPr/>
          <p:nvPr/>
        </p:nvSpPr>
        <p:spPr>
          <a:xfrm>
            <a:off x="8973312" y="4891088"/>
            <a:ext cx="485203" cy="36604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Freeform 73"/>
          <p:cNvSpPr/>
          <p:nvPr/>
        </p:nvSpPr>
        <p:spPr>
          <a:xfrm flipV="1">
            <a:off x="8973312" y="3232880"/>
            <a:ext cx="485203" cy="366046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1881440" y="1529633"/>
            <a:ext cx="1711676" cy="926585"/>
          </a:xfrm>
          <a:prstGeom prst="roundRect">
            <a:avLst>
              <a:gd name="adj" fmla="val 50000"/>
            </a:avLst>
          </a:prstGeom>
          <a:noFill/>
        </p:spPr>
        <p:txBody>
          <a:bodyPr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5" name="AutoShape 75"/>
          <p:cNvSpPr/>
          <p:nvPr/>
        </p:nvSpPr>
        <p:spPr>
          <a:xfrm>
            <a:off x="3930347" y="2068834"/>
            <a:ext cx="1861281" cy="801731"/>
          </a:xfrm>
          <a:prstGeom prst="roundRect">
            <a:avLst>
              <a:gd name="adj" fmla="val 50000"/>
            </a:avLst>
          </a:prstGeom>
          <a:noFill/>
        </p:spPr>
        <p:txBody>
          <a:bodyPr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6" name="AutoShape 76"/>
          <p:cNvSpPr/>
          <p:nvPr/>
        </p:nvSpPr>
        <p:spPr>
          <a:xfrm>
            <a:off x="6291044" y="4827209"/>
            <a:ext cx="1961702" cy="676877"/>
          </a:xfrm>
          <a:prstGeom prst="roundRect">
            <a:avLst>
              <a:gd name="adj" fmla="val 50000"/>
            </a:avLst>
          </a:prstGeom>
          <a:noFill/>
        </p:spPr>
        <p:txBody>
          <a:bodyPr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7" name="AutoShape 77"/>
          <p:cNvSpPr/>
          <p:nvPr/>
        </p:nvSpPr>
        <p:spPr>
          <a:xfrm>
            <a:off x="8259490" y="2472045"/>
            <a:ext cx="1802625" cy="598843"/>
          </a:xfrm>
          <a:prstGeom prst="roundRect">
            <a:avLst>
              <a:gd name="adj" fmla="val 50000"/>
            </a:avLst>
          </a:prstGeom>
          <a:noFill/>
        </p:spPr>
        <p:txBody>
          <a:bodyPr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78" name="AutoShape 78"/>
          <p:cNvSpPr/>
          <p:nvPr/>
        </p:nvSpPr>
        <p:spPr>
          <a:xfrm>
            <a:off x="2048111" y="2956888"/>
            <a:ext cx="1319003" cy="1021481"/>
          </a:xfrm>
          <a:prstGeom prst="rect">
            <a:avLst/>
          </a:prstGeom>
          <a:noFill/>
        </p:spPr>
        <p:txBody>
          <a:bodyPr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4. 搭建电路并焊接元件。</a:t>
            </a:r>
            <a:endParaRPr lang="en-US" sz="1100"/>
          </a:p>
        </p:txBody>
      </p:sp>
      <p:sp>
        <p:nvSpPr>
          <p:cNvPr id="79" name="AutoShape 79"/>
          <p:cNvSpPr/>
          <p:nvPr/>
        </p:nvSpPr>
        <p:spPr>
          <a:xfrm>
            <a:off x="4161675" y="3892047"/>
            <a:ext cx="1319003" cy="1021481"/>
          </a:xfrm>
          <a:prstGeom prst="rect">
            <a:avLst/>
          </a:prstGeom>
          <a:noFill/>
        </p:spPr>
        <p:txBody>
          <a:bodyPr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5. 进行程序编写和调试。</a:t>
            </a:r>
            <a:endParaRPr lang="en-US" sz="1100"/>
          </a:p>
        </p:txBody>
      </p:sp>
      <p:sp>
        <p:nvSpPr>
          <p:cNvPr id="80" name="AutoShape 80"/>
          <p:cNvSpPr/>
          <p:nvPr/>
        </p:nvSpPr>
        <p:spPr>
          <a:xfrm>
            <a:off x="6500820" y="2876320"/>
            <a:ext cx="1319003" cy="1021481"/>
          </a:xfrm>
          <a:prstGeom prst="rect">
            <a:avLst/>
          </a:prstGeom>
          <a:noFill/>
        </p:spPr>
        <p:txBody>
          <a:bodyPr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6. 测试和验证电路功能。</a:t>
            </a:r>
            <a:endParaRPr lang="en-US" sz="1100"/>
          </a:p>
        </p:txBody>
      </p:sp>
      <p:sp>
        <p:nvSpPr>
          <p:cNvPr id="81" name="AutoShape 81"/>
          <p:cNvSpPr/>
          <p:nvPr/>
        </p:nvSpPr>
        <p:spPr>
          <a:xfrm>
            <a:off x="8543982" y="3710771"/>
            <a:ext cx="1319003" cy="1021481"/>
          </a:xfrm>
          <a:prstGeom prst="rect">
            <a:avLst/>
          </a:prstGeom>
          <a:noFill/>
        </p:spPr>
        <p:txBody>
          <a:bodyPr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7. 整理实验数据和报告。</a:t>
            </a:r>
            <a:endParaRPr lang="en-US" sz="1100"/>
          </a:p>
        </p:txBody>
      </p:sp>
      <p:sp>
        <p:nvSpPr>
          <p:cNvPr id="82" name="TextBox 82"/>
          <p:cNvSpPr txBox="1"/>
          <p:nvPr/>
        </p:nvSpPr>
        <p:spPr>
          <a:xfrm>
            <a:off x="948881" y="80608"/>
            <a:ext cx="7820025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实验步骤概览</a:t>
            </a:r>
          </a:p>
        </p:txBody>
      </p:sp>
      <p:sp>
        <p:nvSpPr>
          <p:cNvPr id="83" name="AutoShape 83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AutoShape 85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AutoShape 92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AutoShape 93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AutoShape 94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AutoShape 95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AutoShape 99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AutoShape 100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AutoShape 101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AutoShape 102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实验操作过程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54" r="2954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确定电路功能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元件选型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电路原理图设计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仿真测试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电路设计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首先需要明确电路需要实现的功能，例如信号放大、滤波、振荡等。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使用电路设计软件，如Multisim，绘制电路原理图，标明元件参数和连接方式。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根据电路功能选择合适的元件，如电阻、电容、电感、二极管、晶体管等。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在软件中对电路进行仿真测试，检查电路功能是否正常。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根据电路设计需求，选择符合规格的元件。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元件规格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选择知名品牌、质量可靠、性能稳定的元件。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元件品牌与质量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通过电子市场或在线平台购买所需元件，确保元件数量和规格符合要求。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元件采购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元件选择与采购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按照电路原理图将元件连接起来，搭建完整的电路。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搭建电路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准备调试工具，如万用表、示波器、信号发生器等。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调试工具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对电路进行调试，检查各部分功能是否正常，调整元件参数以满足设计要求。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调试过程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在调试过程中遇到问题时，进行故障排除，确保电路正常工作。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故障排除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电路搭建与调试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根据电路控制需求选择合适的编程语言，如C、C、Python等。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编程语言选择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编写程序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程序测试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实际应用测试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按照设计要求编写程序，控制电路实现所需功能。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在仿真环境中测试程序，确保程序逻辑正确、运行稳定。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将程序下载到实际电路中，进行实际应用测试，验证电路功能是否达到预期效果。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软件编程与测试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https://d.book118.com/005242142212011110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2024-09-15T21:37:02.339</cp:lastPrinted>
  <dcterms:created xsi:type="dcterms:W3CDTF">2024-09-15T13:37:02Z</dcterms:created>
  <dcterms:modified xsi:type="dcterms:W3CDTF">2024-09-15T13:37:04Z</dcterms:modified>
</cp:coreProperties>
</file>