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F502215-AFF2-4FC1-9E90-0CCD22A61A7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6D1B64-0F43-4C02-961B-9260C91EE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C29548-C7A5-4279-91B5-10409E565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25C78C-A21C-432F-B684-81BFE1E8F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31F1C3-242D-4713-A2E2-98824032D8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C2C6CC-6509-409B-B88B-5C34EA52F0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40E3C1-681B-460B-A3BE-9A91871069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39B4BB-CFBE-455E-9F5A-802C8DC29B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0918C4-691B-411C-9B2A-75E5E82F00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CBE095-CCF2-4993-8681-EBD43B3039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87DA4C-63D3-42ED-A688-3050DEAD4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FC8389-8F47-451A-A072-C9C6246E0F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11202AA-74A6-4DE9-9846-BA935FD81EE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66D9AF9-5AFD-43BD-8B1D-6916F9A3A86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31000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安全应急预案培训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安全应急预案培训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安全管理体系培训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安全培训技术与工具</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安全应急预案培训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安全应急预案是企业应对突发事件的重要工具。培训员工掌握安全应急预案的重要性和实施方法可以有效提升企业的安全意识和危机处理能力。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安全应急预案的要素</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包括人员分工、应急措施、应急资源等</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制定应急预案的必备要素</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火灾、地震、泄漏等</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各类突发事件的不同应对策略</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紧急疏散、急救知识等</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员工应知道的安全应急常识</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帮助员工熟悉应急流程、提高反应速度</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模拟演练的重要性</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应急预案培训的意义</a:t>
            </a:r>
            <a:endParaRPr lang="en-US" sz="3500" b="0" strike="noStrike" spc="-1">
              <a:solidFill>
                <a:srgbClr val="000000"/>
              </a:solidFill>
              <a:latin typeface="Arial"/>
            </a:endParaRPr>
          </a:p>
        </p:txBody>
      </p:sp>
      <p:sp>
        <p:nvSpPr>
          <p:cNvPr id="1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应急预案培训可以提高员工的安全意识和应变能力，有效减少事故发生后的损失。定期的培训可以让员工保持高度警惕，随时做好应对各种突发事件的准备。</a:t>
            </a:r>
            <a:endParaRPr lang="en-US" sz="25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行业安全生产规章制度培训</a:t>
            </a:r>
            <a:endParaRPr lang="en-US" sz="3600" b="0" strike="noStrike" spc="-1">
              <a:solidFill>
                <a:schemeClr val="dk1"/>
              </a:solidFill>
              <a:latin typeface="Arial"/>
            </a:endParaRPr>
          </a:p>
        </p:txBody>
      </p:sp>
      <p:sp>
        <p:nvSpPr>
          <p:cNvPr id="1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行业安全生产规章制度概述</a:t>
            </a:r>
            <a:endParaRPr lang="en-US" sz="3600" b="0" strike="noStrike" spc="-1">
              <a:solidFill>
                <a:schemeClr val="dk1"/>
              </a:solidFill>
              <a:latin typeface="Arial"/>
            </a:endParaRPr>
          </a:p>
        </p:txBody>
      </p:sp>
      <p:sp>
        <p:nvSpPr>
          <p:cNvPr id="11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确保生产过程安全</a:t>
            </a:r>
            <a:endParaRPr lang="en-US" sz="1500" b="0" strike="noStrike" spc="-1">
              <a:solidFill>
                <a:srgbClr val="000000"/>
              </a:solidFill>
              <a:latin typeface="Arial"/>
            </a:endParaRPr>
          </a:p>
        </p:txBody>
      </p:sp>
      <p:sp>
        <p:nvSpPr>
          <p:cNvPr id="11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行业安全生产规章的重要性</a:t>
            </a:r>
            <a:endParaRPr lang="en-US" sz="2200" b="0" strike="noStrike" spc="-1">
              <a:solidFill>
                <a:srgbClr val="000000"/>
              </a:solidFill>
              <a:latin typeface="Arial"/>
            </a:endParaRPr>
          </a:p>
        </p:txBody>
      </p:sp>
      <p:sp>
        <p:nvSpPr>
          <p:cNvPr id="11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针对行业特点制定规章</a:t>
            </a:r>
            <a:endParaRPr lang="en-US" sz="1500" b="0" strike="noStrike" spc="-1">
              <a:solidFill>
                <a:srgbClr val="000000"/>
              </a:solidFill>
              <a:latin typeface="Arial"/>
            </a:endParaRPr>
          </a:p>
        </p:txBody>
      </p:sp>
      <p:sp>
        <p:nvSpPr>
          <p:cNvPr id="11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不同行业的安全生产规章差异</a:t>
            </a:r>
            <a:endParaRPr lang="en-US" sz="2200" b="0" strike="noStrike" spc="-1">
              <a:solidFill>
                <a:srgbClr val="000000"/>
              </a:solidFill>
              <a:latin typeface="Arial"/>
            </a:endParaRPr>
          </a:p>
        </p:txBody>
      </p:sp>
      <p:sp>
        <p:nvSpPr>
          <p:cNvPr id="11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如何遵守规章制度并做好安全生产工作</a:t>
            </a:r>
            <a:endParaRPr lang="en-US" sz="2200" b="0" strike="noStrike" spc="-1">
              <a:solidFill>
                <a:srgbClr val="000000"/>
              </a:solidFill>
              <a:latin typeface="Arial"/>
            </a:endParaRPr>
          </a:p>
        </p:txBody>
      </p:sp>
      <p:sp>
        <p:nvSpPr>
          <p:cNvPr id="12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学习规章内容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有效执行规章要求</a:t>
            </a:r>
            <a:endParaRPr lang="en-US" sz="1500" b="0" strike="noStrike" spc="-1">
              <a:solidFill>
                <a:srgbClr val="000000"/>
              </a:solidFill>
              <a:latin typeface="Arial"/>
            </a:endParaRPr>
          </a:p>
        </p:txBody>
      </p:sp>
      <p:sp>
        <p:nvSpPr>
          <p:cNvPr id="12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规章制度培训的内容</a:t>
            </a:r>
            <a:endParaRPr lang="en-US" sz="3600" b="0" strike="noStrike" spc="-1">
              <a:solidFill>
                <a:schemeClr val="dk1"/>
              </a:solidFill>
              <a:latin typeface="Arial"/>
            </a:endParaRPr>
          </a:p>
        </p:txBody>
      </p:sp>
      <p:sp>
        <p:nvSpPr>
          <p:cNvPr id="12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行业特点及相关安全规定</a:t>
            </a:r>
            <a:endParaRPr lang="en-US" sz="2200" b="0" strike="noStrike" spc="-1">
              <a:solidFill>
                <a:srgbClr val="000000"/>
              </a:solidFill>
              <a:latin typeface="Arial"/>
            </a:endParaRPr>
          </a:p>
        </p:txBody>
      </p:sp>
      <p:sp>
        <p:nvSpPr>
          <p:cNvPr id="13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了解行业特点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遵守相关安全规定</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企业安全文化建设</a:t>
            </a:r>
            <a:endParaRPr lang="en-US" sz="3600" b="0" strike="noStrike" spc="-1">
              <a:solidFill>
                <a:schemeClr val="dk1"/>
              </a:solidFill>
              <a:latin typeface="Arial"/>
            </a:endParaRPr>
          </a:p>
        </p:txBody>
      </p:sp>
      <p:sp>
        <p:nvSpPr>
          <p:cNvPr id="13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企业安全文化的内涵包括营造安全意识、培养安全习惯等。积极安全文化氛围的营造是企业安全生产的重要保障。</a:t>
            </a:r>
            <a:endParaRPr lang="en-US" sz="2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安全监管机构和职责</a:t>
            </a:r>
            <a:endParaRPr lang="en-US" sz="3600" b="0" strike="noStrike" spc="-1">
              <a:solidFill>
                <a:schemeClr val="dk1"/>
              </a:solidFill>
              <a:latin typeface="Arial"/>
            </a:endParaRPr>
          </a:p>
        </p:txBody>
      </p:sp>
      <p:sp>
        <p:nvSpPr>
          <p:cNvPr id="13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监督企业安全实践</a:t>
            </a:r>
            <a:endParaRPr lang="en-US" sz="2000" b="0" strike="noStrike" spc="-1">
              <a:solidFill>
                <a:srgbClr val="000000"/>
              </a:solidFill>
              <a:latin typeface="Arial"/>
            </a:endParaRPr>
          </a:p>
        </p:txBody>
      </p:sp>
      <p:sp>
        <p:nvSpPr>
          <p:cNvPr id="13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安全监管机构的作用和职责</a:t>
            </a:r>
            <a:endParaRPr lang="en-US" sz="3000" b="0" strike="noStrike" spc="-1">
              <a:solidFill>
                <a:srgbClr val="000000"/>
              </a:solidFill>
              <a:latin typeface="Arial"/>
            </a:endParaRPr>
          </a:p>
        </p:txBody>
      </p:sp>
      <p:sp>
        <p:nvSpPr>
          <p:cNvPr id="13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3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主动接受监管指导</a:t>
            </a:r>
            <a:endParaRPr lang="en-US" sz="2000" b="0" strike="noStrike" spc="-1">
              <a:solidFill>
                <a:srgbClr val="000000"/>
              </a:solidFill>
              <a:latin typeface="Arial"/>
            </a:endParaRPr>
          </a:p>
        </p:txBody>
      </p:sp>
      <p:sp>
        <p:nvSpPr>
          <p:cNvPr id="14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企业应如何配合安全监管工作</a:t>
            </a:r>
            <a:endParaRPr lang="en-US" sz="3000" b="0" strike="noStrike" spc="-1">
              <a:solidFill>
                <a:srgbClr val="000000"/>
              </a:solidFill>
              <a:latin typeface="Arial"/>
            </a:endParaRPr>
          </a:p>
        </p:txBody>
      </p:sp>
      <p:sp>
        <p:nvSpPr>
          <p:cNvPr id="14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企业安全文化建设</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建立安全责任心</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培训员工安全意识</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激励安全行为</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设立安全奖惩机制</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倾听员工安全建议</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建立安全反馈渠道</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安全管理体系培训</a:t>
            </a:r>
            <a:endParaRPr lang="en-US" sz="3600" b="0" strike="noStrike" spc="-1">
              <a:solidFill>
                <a:schemeClr val="dk1"/>
              </a:solidFill>
              <a:latin typeface="Arial"/>
            </a:endParaRPr>
          </a:p>
        </p:txBody>
      </p:sp>
      <p:sp>
        <p:nvSpPr>
          <p:cNvPr id="15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安全管理体系概述</a:t>
            </a:r>
            <a:endParaRPr lang="en-US" sz="3600" b="0" strike="noStrike" spc="-1">
              <a:solidFill>
                <a:schemeClr val="dk1"/>
              </a:solidFill>
              <a:latin typeface="Arial"/>
            </a:endParaRPr>
          </a:p>
        </p:txBody>
      </p:sp>
      <p:sp>
        <p:nvSpPr>
          <p:cNvPr id="15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安全管理体系是组织为管理安全风险而建立的框架，其目的在于确保员工和资产的安全。</a:t>
            </a:r>
            <a:r>
              <a:rPr lang="en-US" sz="2500" b="0" strike="noStrike" spc="-1">
                <a:solidFill>
                  <a:schemeClr val="dk1">
                    <a:lumMod val="85000"/>
                    <a:lumOff val="15000"/>
                  </a:schemeClr>
                </a:solidFill>
                <a:latin typeface="微软雅黑"/>
                <a:ea typeface="微软雅黑"/>
              </a:rPr>
              <a:t>ISO45001</a:t>
            </a:r>
            <a:r>
              <a:rPr lang="zh-CN" sz="2500" b="0" strike="noStrike" spc="-1">
                <a:solidFill>
                  <a:schemeClr val="dk1">
                    <a:lumMod val="85000"/>
                    <a:lumOff val="15000"/>
                  </a:schemeClr>
                </a:solidFill>
                <a:latin typeface="微软雅黑"/>
                <a:ea typeface="微软雅黑"/>
              </a:rPr>
              <a:t>等安全管理体系标准提供了国际认可的指导和标准，帮助组织建立有效的安全管理体系。</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安全管理体系的建立</a:t>
            </a:r>
            <a:endParaRPr lang="en-US" sz="3600" b="0" strike="noStrike" spc="-1">
              <a:solidFill>
                <a:schemeClr val="dk1"/>
              </a:solidFill>
              <a:latin typeface="Arial"/>
            </a:endParaRPr>
          </a:p>
        </p:txBody>
      </p:sp>
      <p:sp>
        <p:nvSpPr>
          <p:cNvPr id="15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包括风险评估、目标设定、资源分配等</a:t>
            </a:r>
            <a:endParaRPr lang="en-US" sz="1500" b="0" strike="noStrike" spc="-1">
              <a:solidFill>
                <a:srgbClr val="000000"/>
              </a:solidFill>
              <a:latin typeface="Arial"/>
            </a:endParaRPr>
          </a:p>
        </p:txBody>
      </p:sp>
      <p:sp>
        <p:nvSpPr>
          <p:cNvPr id="15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安全管理体系的基本要求</a:t>
            </a:r>
            <a:endParaRPr lang="en-US" sz="2200" b="0" strike="noStrike" spc="-1">
              <a:solidFill>
                <a:srgbClr val="000000"/>
              </a:solidFill>
              <a:latin typeface="Arial"/>
            </a:endParaRPr>
          </a:p>
        </p:txBody>
      </p:sp>
      <p:sp>
        <p:nvSpPr>
          <p:cNvPr id="16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逐步规划、实施、监控和改进</a:t>
            </a:r>
            <a:endParaRPr lang="en-US" sz="1500" b="0" strike="noStrike" spc="-1">
              <a:solidFill>
                <a:srgbClr val="000000"/>
              </a:solidFill>
              <a:latin typeface="Arial"/>
            </a:endParaRPr>
          </a:p>
        </p:txBody>
      </p:sp>
      <p:sp>
        <p:nvSpPr>
          <p:cNvPr id="16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如何建立和持续改进安全管理体系</a:t>
            </a:r>
            <a:endParaRPr lang="en-US" sz="2200" b="0" strike="noStrike" spc="-1">
              <a:solidFill>
                <a:srgbClr val="000000"/>
              </a:solidFill>
              <a:latin typeface="Arial"/>
            </a:endParaRPr>
          </a:p>
        </p:txBody>
      </p:sp>
      <p:sp>
        <p:nvSpPr>
          <p:cNvPr id="16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安全管理体系的运行</a:t>
            </a:r>
            <a:endParaRPr lang="en-US" sz="3600" b="0" strike="noStrike" spc="-1">
              <a:solidFill>
                <a:schemeClr val="dk1"/>
              </a:solidFill>
              <a:latin typeface="Arial"/>
            </a:endParaRPr>
          </a:p>
        </p:txBody>
      </p:sp>
      <p:sp>
        <p:nvSpPr>
          <p:cNvPr id="16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明确责任、义务和行为准则</a:t>
            </a:r>
            <a:endParaRPr lang="en-US" sz="2000" b="0" strike="noStrike" spc="-1">
              <a:solidFill>
                <a:srgbClr val="000000"/>
              </a:solidFill>
              <a:latin typeface="Arial"/>
            </a:endParaRPr>
          </a:p>
        </p:txBody>
      </p:sp>
      <p:sp>
        <p:nvSpPr>
          <p:cNvPr id="16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安全政策、目标和程序的制定与执行</a:t>
            </a:r>
            <a:endParaRPr lang="en-US" sz="3000" b="0" strike="noStrike" spc="-1">
              <a:solidFill>
                <a:srgbClr val="000000"/>
              </a:solidFill>
              <a:latin typeface="Arial"/>
            </a:endParaRPr>
          </a:p>
        </p:txBody>
      </p:sp>
      <p:sp>
        <p:nvSpPr>
          <p:cNvPr id="16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监督和提高安全管理体系的运行效果</a:t>
            </a:r>
            <a:endParaRPr lang="en-US" sz="2000" b="0" strike="noStrike" spc="-1">
              <a:solidFill>
                <a:srgbClr val="000000"/>
              </a:solidFill>
              <a:latin typeface="Arial"/>
            </a:endParaRPr>
          </a:p>
        </p:txBody>
      </p:sp>
      <p:sp>
        <p:nvSpPr>
          <p:cNvPr id="17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内部审核和管理评审的重要性</a:t>
            </a:r>
            <a:endParaRPr lang="en-US" sz="3000" b="0" strike="noStrike" spc="-1">
              <a:solidFill>
                <a:srgbClr val="000000"/>
              </a:solidFill>
              <a:latin typeface="Arial"/>
            </a:endParaRPr>
          </a:p>
        </p:txBody>
      </p:sp>
      <p:sp>
        <p:nvSpPr>
          <p:cNvPr id="17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如何保证安全管理体系的持续有效运行</a:t>
            </a:r>
            <a:endParaRPr lang="en-US" sz="2200" b="0" strike="noStrike" spc="-1">
              <a:solidFill>
                <a:srgbClr val="000000"/>
              </a:solidFill>
              <a:latin typeface="Arial"/>
            </a:endParaRPr>
          </a:p>
        </p:txBody>
      </p:sp>
      <p:sp>
        <p:nvSpPr>
          <p:cNvPr id="17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内外部沟通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员工培训和意识提升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管理层支持和参与</a:t>
            </a:r>
            <a:endParaRPr lang="en-US" sz="1500" b="0" strike="noStrike" spc="-1">
              <a:solidFill>
                <a:srgbClr val="000000"/>
              </a:solidFill>
              <a:latin typeface="Arial"/>
            </a:endParaRPr>
          </a:p>
        </p:txBody>
      </p:sp>
      <p:sp>
        <p:nvSpPr>
          <p:cNvPr id="17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安全管理体系的认证与维护</a:t>
            </a:r>
            <a:endParaRPr lang="en-US" sz="3600" b="0" strike="noStrike" spc="-1">
              <a:solidFill>
                <a:schemeClr val="dk1"/>
              </a:solidFill>
              <a:latin typeface="Arial"/>
            </a:endParaRPr>
          </a:p>
        </p:txBody>
      </p:sp>
      <p:sp>
        <p:nvSpPr>
          <p:cNvPr id="18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安全管理体系认证的流程和意义</a:t>
            </a:r>
            <a:endParaRPr lang="en-US" sz="2200" b="0" strike="noStrike" spc="-1">
              <a:solidFill>
                <a:srgbClr val="000000"/>
              </a:solidFill>
              <a:latin typeface="Arial"/>
            </a:endParaRPr>
          </a:p>
        </p:txBody>
      </p:sp>
      <p:sp>
        <p:nvSpPr>
          <p:cNvPr id="18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准备文件和记录</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审核和认证过程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持续改进与复审</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https://d.book118.com/005310001013011130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安全应急预案培训</vt:lpstr>
      <vt:lpstr>目录</vt:lpstr>
      <vt:lpstr>第1章 安全应急预案培训</vt:lpstr>
      <vt:lpstr> </vt:lpstr>
      <vt:lpstr>安全应急预案的要素</vt:lpstr>
      <vt:lpstr>培训内容</vt:lpstr>
      <vt:lpstr> </vt:lpstr>
      <vt:lpstr>第2章 行业安全生产规章制度培训</vt:lpstr>
      <vt:lpstr>行业安全生产规章制度概述</vt:lpstr>
      <vt:lpstr>规章制度培训的内容</vt:lpstr>
      <vt:lpstr>企业安全文化建设</vt:lpstr>
      <vt:lpstr>安全监管机构和职责</vt:lpstr>
      <vt:lpstr>企业安全文化建设</vt:lpstr>
      <vt:lpstr>第3章 安全管理体系培训</vt:lpstr>
      <vt:lpstr>安全管理体系概述</vt:lpstr>
      <vt:lpstr>安全管理体系的建立</vt:lpstr>
      <vt:lpstr>安全管理体系的运行</vt:lpstr>
      <vt:lpstr>安全管理体系的认证与维护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2024-09-29T14:30:48.567</cp:lastPrinted>
  <dcterms:created xsi:type="dcterms:W3CDTF">2024-09-29T06:30:48Z</dcterms:created>
  <dcterms:modified xsi:type="dcterms:W3CDTF">2024-09-29T06:30:50Z</dcterms:modified>
</cp:coreProperties>
</file>