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12A52CE-6238-4F4E-B769-EA18C64FBAA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D5FE24A-BB9A-4B7B-8762-B5489B1C090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A7A00DF-2605-459B-8033-9F6D1EEE59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EA2CE07-D16F-433E-9817-027A80695B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CDE1A40-44B5-4117-A380-77578C62E6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D90EF3D-E704-4263-BD78-8F8D1067A1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D55E343-176E-4398-98C8-57E15F5160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9B42DA3-CE56-461D-A207-99D2AA6BA5B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1AC15AC-C0EE-45E0-B719-4473821C97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C6556E5-C8DB-48D4-AB88-D7846ECF9D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E5A001A-EF1B-484E-913F-4729D701091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Relationship Id="rId4" Type="http://schemas.openxmlformats.org/officeDocument/2006/relationships/image" Target="../media/image3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4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4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0533311222001110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2182462" y="3823480"/>
            <a:ext cx="7827077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2"/>
            <a:ext cx="12191993" cy="1584959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5833872"/>
            <a:ext cx="12192000" cy="1024128"/>
          </a:xfrm>
          <a:prstGeom prst="rect">
            <a:avLst/>
          </a:prstGeom>
        </p:spPr>
      </p:pic>
      <p:sp>
        <p:nvSpPr>
          <p:cNvPr id="5" name="TextBox 5"/>
          <p:cNvSpPr txBox="1"/>
          <p:nvPr/>
        </p:nvSpPr>
        <p:spPr>
          <a:xfrm>
            <a:off x="1975806" y="2788085"/>
            <a:ext cx="8240388" cy="862965"/>
          </a:xfrm>
          <a:prstGeom prst="rect">
            <a:avLst/>
          </a:prstGeom>
        </p:spPr>
        <p:txBody>
          <a:bodyPr vert="horz" wrap="square" lIns="91440" tIns="45720" rIns="91440" bIns="45720" rtlCol="0" anchor="b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半月线疝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00000">
            <a:off x="-2466408" y="749879"/>
            <a:ext cx="5828632" cy="5828632"/>
          </a:xfrm>
          <a:prstGeom prst="roundRect">
            <a:avLst>
              <a:gd name="adj" fmla="val 8367"/>
            </a:avLst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2700000">
            <a:off x="-2472177" y="514684"/>
            <a:ext cx="5828632" cy="5828632"/>
          </a:xfrm>
          <a:prstGeom prst="roundRect">
            <a:avLst>
              <a:gd name="adj" fmla="val 83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5044057" y="932800"/>
            <a:ext cx="6350425" cy="4992399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半月线疝概述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半月线疝的症状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半月线疝的诊断与检查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半月线疝的治疗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半月线疝的预防与康复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024327" y="2845118"/>
            <a:ext cx="2621378" cy="11677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</a:pPr>
            <a:r>
              <a:rPr lang="en-US" sz="6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半月线疝概述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半月线疝，也称为腹股沟管后壁缺损，是一种腹股沟疝，其特点是腹横筋膜的缺损或薄弱。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半月线疝通常在腹股沟管后壁出现缺损，导致腹腔内的器官或组织通过缺损突出到腹股沟管或阴囊内。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特点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定义与特点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7940" r="7940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腹横筋膜是腹股沟管后壁的主要组成部分，如果存在缺损或薄弱，就可能导致半月线疝的发生。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长期慢性咳嗽、排尿困难、腹水等导致腹腔内压力增加的因素，也可能诱发半月线疝。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发病原因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腹腔内压力增加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腹横筋膜的缺损或薄弱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" name="AutoShape 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TextBox 2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发病机制</a:t>
              </a:r>
            </a:p>
          </p:txBody>
        </p:sp>
      </p:grpSp>
      <p:grpSp>
        <p:nvGrpSpPr>
          <p:cNvPr id="24" name="Group 24"/>
          <p:cNvGrpSpPr/>
          <p:nvPr/>
        </p:nvGrpSpPr>
        <p:grpSpPr>
          <a:xfrm>
            <a:off x="3561535" y="2061200"/>
            <a:ext cx="7382690" cy="1531407"/>
            <a:chOff x="3561535" y="2061200"/>
            <a:chExt cx="7382690" cy="1531407"/>
          </a:xfrm>
        </p:grpSpPr>
        <p:sp>
          <p:nvSpPr>
            <p:cNvPr id="25" name="TextBox 25"/>
            <p:cNvSpPr txBox="1"/>
            <p:nvPr/>
          </p:nvSpPr>
          <p:spPr>
            <a:xfrm>
              <a:off x="3561535" y="2061200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当腹腔内压力增加时，腹腔内的器官或组织可能通过腹股沟管后壁的缺损突出，形成半月线疝。</a:t>
              </a:r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3561535" y="1520189"/>
            <a:ext cx="7382690" cy="490334"/>
            <a:chOff x="3561535" y="1520189"/>
            <a:chExt cx="7382690" cy="490334"/>
          </a:xfrm>
        </p:grpSpPr>
        <p:sp>
          <p:nvSpPr>
            <p:cNvPr id="27" name="TextBox 27"/>
            <p:cNvSpPr txBox="1"/>
            <p:nvPr/>
          </p:nvSpPr>
          <p:spPr>
            <a:xfrm>
              <a:off x="3561535" y="1520189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腹腔内器官或组织通过腹股沟管后壁缺损突出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3561535" y="4422893"/>
            <a:ext cx="7382690" cy="1531407"/>
            <a:chOff x="3561535" y="4422893"/>
            <a:chExt cx="7382690" cy="1531407"/>
          </a:xfrm>
        </p:grpSpPr>
        <p:sp>
          <p:nvSpPr>
            <p:cNvPr id="29" name="TextBox 29"/>
            <p:cNvSpPr txBox="1"/>
            <p:nvPr/>
          </p:nvSpPr>
          <p:spPr>
            <a:xfrm>
              <a:off x="3561535" y="4422893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如果突出的器官或组织不能回纳，就会发生嵌顿，严重时可能导致绞窄，需要紧急手术治疗。</a:t>
              </a:r>
            </a:p>
          </p:txBody>
        </p:sp>
      </p:grpSp>
      <p:grpSp>
        <p:nvGrpSpPr>
          <p:cNvPr id="30" name="Group 30"/>
          <p:cNvGrpSpPr/>
          <p:nvPr/>
        </p:nvGrpSpPr>
        <p:grpSpPr>
          <a:xfrm>
            <a:off x="3561535" y="3881882"/>
            <a:ext cx="7382690" cy="490334"/>
            <a:chOff x="3561535" y="3881882"/>
            <a:chExt cx="7382690" cy="490334"/>
          </a:xfrm>
        </p:grpSpPr>
        <p:sp>
          <p:nvSpPr>
            <p:cNvPr id="31" name="TextBox 31"/>
            <p:cNvSpPr txBox="1"/>
            <p:nvPr/>
          </p:nvSpPr>
          <p:spPr>
            <a:xfrm>
              <a:off x="3561535" y="3881882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嵌顿与绞窄</a:t>
              </a:r>
            </a:p>
          </p:txBody>
        </p:sp>
      </p:grpSp>
      <p:sp>
        <p:nvSpPr>
          <p:cNvPr id="32" name="AutoShape 32"/>
          <p:cNvSpPr/>
          <p:nvPr/>
        </p:nvSpPr>
        <p:spPr>
          <a:xfrm>
            <a:off x="1075314" y="4179055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1075314" y="1789318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1537812" y="4641553"/>
            <a:ext cx="822960" cy="822960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1537812" y="2251817"/>
            <a:ext cx="822960" cy="82296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半月线疝的症状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7901" b="7901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7901" b="7901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主要症状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腹股沟区出现可复性肿块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半月线疝的主要症状是在腹股沟区出现一个可复性肿块，通常在站立或用力时出现，平卧时可消失或缩小。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疼痛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半月线疝引起的疼痛程度不一，轻微的疼痛可能仅在肿块出现时出现，而严重的疼痛可能会影响患者的行动能力。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消化系统症状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由于半月线疝可能压迫腹腔内的消化系统器官，患者可能会出现恶心、呕吐、腹胀等消化系统症状。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肠梗阻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如果半月线疝发生嵌顿，可能会引起肠梗阻，导致腹痛、呕吐、腹胀等症状。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肠坏死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长时间的肠梗阻可能导致肠坏死，需要紧急手术治疗。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8938" r="18938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伴随症状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20333" r="20333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如前所述，半月线疝可能引起肠梗阻，导致腹痛、呕吐、腹胀等症状。长时间的肠梗阻可能导致肠坏死，需要紧急手术治疗。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肠梗阻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如果半月线疝发生嵌顿或肠坏死，可能引起腹膜炎，导致严重的腹部疼痛、高热、白细胞升高等症状。需要紧急手术治疗。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腹膜炎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并发症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半月线疝的诊断与检查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https://d.book118.com/005333112220011100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47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2024-09-08T13:35:00.826</cp:lastPrinted>
  <dcterms:created xsi:type="dcterms:W3CDTF">2024-09-08T05:35:00Z</dcterms:created>
  <dcterms:modified xsi:type="dcterms:W3CDTF">2024-09-08T05:35:02Z</dcterms:modified>
</cp:coreProperties>
</file>