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7560944" cy="106934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08B11-4D07-4073-80F3-0B81F67CA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4592-1B26-4DAD-BE45-C0F2A1EC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DC37F-4F72-4314-BDB8-682CEF694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9CAE9-2D38-4C1B-ABFD-553DF8F5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A4EB66-2F79-4DAE-9BE7-A49C8E46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75D20-2DF6-494B-AA5E-C150CEC7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FB291-FA02-41C3-A026-7BDC9A72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E194A-A908-441E-960B-425660881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525A6-9B35-4EE2-8693-5338BF58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40B72-F672-440F-B515-CED19142C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8AEAE-3D75-476B-A3B9-8B52B3F44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://www.baidu.com/link?url=JfuSfAExgOVEQ1Uhj4fYJEHuO_t14eg7FuZLZ4uWelX_L5K9NiSOq9YvQgyIW8O2LneS4SqUurEGodrAZ4ATaa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23433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2105757" y="2941256"/>
            <a:ext cx="3370579" cy="1492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kern="0" spc="90">
                <a:ln w="797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复合保温隔声板楼屋面系统</a:t>
            </a:r>
            <a:endParaRPr lang="SimSun" altLang="SimSun" sz="2100"/>
          </a:p>
          <a:p>
            <a:pPr marL="844550" algn="l" rtl="0" eaLnBrk="0">
              <a:lnSpc>
                <a:spcPct val="87000"/>
              </a:lnSpc>
              <a:spcBef>
                <a:spcPts val="645"/>
              </a:spcBef>
            </a:pPr>
            <a:r>
              <a:rPr sz="2100" kern="0" spc="80">
                <a:ln w="797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应用技术规程</a:t>
            </a:r>
            <a:endParaRPr lang="SimSun" altLang="SimSun" sz="2100"/>
          </a:p>
          <a:p>
            <a:pPr marL="851535" algn="l" rtl="0" eaLnBrk="0">
              <a:lnSpc>
                <a:spcPts val="6239"/>
              </a:lnSpc>
            </a:pPr>
            <a:r>
              <a:rPr sz="2100" kern="0" spc="-90">
                <a:ln w="7972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（征求意见稿）</a:t>
            </a:r>
            <a:endParaRPr lang="SimSun" altLang="SimSun" sz="2100"/>
          </a:p>
        </p:txBody>
      </p:sp>
      <p:sp>
        <p:nvSpPr>
          <p:cNvPr id="4" name="textbox 4"/>
          <p:cNvSpPr/>
          <p:nvPr/>
        </p:nvSpPr>
        <p:spPr>
          <a:xfrm>
            <a:off x="1534343" y="6943190"/>
            <a:ext cx="4794250" cy="652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14"/>
              </a:lnSpc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2020-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XX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XX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发布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2020-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XX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XX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实施</a:t>
            </a:r>
            <a:endParaRPr lang="SimHei" altLang="Sim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7742"/>
              </a:lnSpc>
            </a:pPr>
            <a:endParaRPr lang="Arial" altLang="Arial" sz="100"/>
          </a:p>
          <a:p>
            <a:pPr marL="910589" algn="l" rtl="0" eaLnBrk="0">
              <a:lnSpc>
                <a:spcPts val="1814"/>
              </a:lnSpc>
            </a:pPr>
            <a:r>
              <a:rPr sz="15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安徽省市场监督管理局发布</a:t>
            </a:r>
            <a:endParaRPr lang="SimHei" altLang="SimHei" sz="1500"/>
          </a:p>
        </p:txBody>
      </p:sp>
      <p:sp>
        <p:nvSpPr>
          <p:cNvPr id="6" name="textbox 6"/>
          <p:cNvSpPr/>
          <p:nvPr/>
        </p:nvSpPr>
        <p:spPr>
          <a:xfrm>
            <a:off x="2538018" y="995908"/>
            <a:ext cx="3893820" cy="671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11"/>
              </a:lnSpc>
            </a:pPr>
            <a:endParaRPr lang="Arial" altLang="Arial" sz="100"/>
          </a:p>
          <a:p>
            <a:pPr algn="r" rtl="0" eaLnBrk="0">
              <a:lnSpc>
                <a:spcPct val="81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DBXX</a:t>
            </a:r>
            <a:endParaRPr lang="SimHei" altLang="SimHei" sz="23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12700" algn="l" rtl="0" eaLnBrk="0">
              <a:lnSpc>
                <a:spcPct val="100000"/>
              </a:lnSpc>
              <a:spcBef>
                <a:spcPts val="5"/>
              </a:spcBef>
            </a:pP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</a:t>
            </a:r>
            <a:r>
              <a:rPr sz="17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徽</a:t>
            </a:r>
            <a:r>
              <a:rPr sz="17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</a:t>
            </a:r>
            <a:r>
              <a:rPr sz="17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</a:t>
            </a:r>
            <a:r>
              <a:rPr sz="17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</a:t>
            </a:r>
            <a:r>
              <a:rPr sz="17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</a:t>
            </a:r>
            <a:r>
              <a:rPr sz="17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</a:t>
            </a:r>
            <a:endParaRPr lang="SimHei" altLang="SimHei" sz="1700"/>
          </a:p>
        </p:txBody>
      </p:sp>
      <p:sp>
        <p:nvSpPr>
          <p:cNvPr id="8" name="textbox 8"/>
          <p:cNvSpPr/>
          <p:nvPr/>
        </p:nvSpPr>
        <p:spPr>
          <a:xfrm>
            <a:off x="1373606" y="2173567"/>
            <a:ext cx="495935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8"/>
              </a:lnSpc>
            </a:pPr>
            <a:r>
              <a:rPr sz="1700" kern="0" spc="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JXXXX</a:t>
            </a:r>
            <a:r>
              <a:rPr sz="1700" kern="0" spc="7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-2020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</a:t>
            </a:r>
            <a:r>
              <a:rPr sz="1700" kern="0" spc="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DBXX</a:t>
            </a:r>
            <a:r>
              <a:rPr sz="1700" kern="0" spc="7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/T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7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50</a:t>
            </a:r>
            <a:r>
              <a:rPr sz="1700" kern="0" spc="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XX</a:t>
            </a:r>
            <a:r>
              <a:rPr sz="1700" kern="0" spc="7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-2020</a:t>
            </a:r>
            <a:endParaRPr lang="SimHei" altLang="SimHei" sz="17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50607" y="2480627"/>
            <a:ext cx="5486424" cy="29845"/>
          </a:xfrm>
          <a:prstGeom prst="rect">
            <a:avLst/>
          </a:prstGeom>
        </p:spPr>
      </p:pic>
      <p:sp>
        <p:nvSpPr>
          <p:cNvPr id="12" name="rect"/>
          <p:cNvSpPr/>
          <p:nvPr/>
        </p:nvSpPr>
        <p:spPr>
          <a:xfrm>
            <a:off x="952500" y="6848792"/>
            <a:ext cx="5494020" cy="2222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14"/>
          <p:cNvSpPr/>
          <p:nvPr/>
        </p:nvSpPr>
        <p:spPr>
          <a:xfrm>
            <a:off x="3752761" y="9815524"/>
            <a:ext cx="69214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0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textbox 16"/>
          <p:cNvSpPr/>
          <p:nvPr/>
        </p:nvSpPr>
        <p:spPr>
          <a:xfrm>
            <a:off x="1134719" y="1395831"/>
            <a:ext cx="5344795" cy="5920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469514" algn="l" rtl="0" eaLnBrk="0">
              <a:lnSpc>
                <a:spcPts val="1826"/>
              </a:lnSpc>
            </a:pPr>
            <a:r>
              <a:rPr sz="1500" kern="0" spc="10">
                <a:ln w="579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500" kern="0" spc="10">
                <a:ln w="579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言</a:t>
            </a:r>
            <a:endParaRPr lang="SimHei" altLang="Sim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17500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根据《安徽省市场监督管理局关于下达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2018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年第三批安徽省地方标准制修</a:t>
            </a:r>
            <a:endParaRPr lang="SimSun" altLang="SimSun" sz="1200"/>
          </a:p>
          <a:p>
            <a:pPr marL="13970" algn="l" rtl="0" eaLnBrk="0">
              <a:lnSpc>
                <a:spcPts val="234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订计划的函》（皖市监函[2019]10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号）的要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求，标准编制组经广泛调查研究，</a:t>
            </a:r>
            <a:endParaRPr lang="SimSun" altLang="SimSun" sz="1200"/>
          </a:p>
          <a:p>
            <a:pPr marL="13334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参考国内先进经验和国家以及其他省市有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关标准，在总结工程实践和广泛征求意</a:t>
            </a:r>
            <a:endParaRPr lang="SimSun" altLang="SimSun" sz="1200"/>
          </a:p>
          <a:p>
            <a:pPr marL="14604" algn="l" rtl="0" eaLnBrk="0">
              <a:lnSpc>
                <a:spcPts val="234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见的基础上，制定本规程。</a:t>
            </a:r>
            <a:endParaRPr lang="SimSun" altLang="SimSun" sz="1200"/>
          </a:p>
          <a:p>
            <a:pPr marL="317500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本标准的主要技术内容是：1.总则；2.术语；3.基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本规定；4.性能要求；5.</a:t>
            </a:r>
            <a:endParaRPr lang="SimSun" altLang="SimSun" sz="1200"/>
          </a:p>
          <a:p>
            <a:pPr marL="14604" algn="l" rtl="0" eaLnBrk="0">
              <a:lnSpc>
                <a:spcPts val="234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设计；6.施工；7.验收。</a:t>
            </a:r>
            <a:endParaRPr lang="SimSun" altLang="SimSun" sz="1200"/>
          </a:p>
          <a:p>
            <a:pPr marL="317500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本标准由安徽省住房和城乡建设厅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归口管理，由安徽省建筑设计研究总院股</a:t>
            </a:r>
            <a:endParaRPr lang="SimSun" altLang="SimSun" sz="1200"/>
          </a:p>
          <a:p>
            <a:pPr marL="12700" indent="-635" algn="l" rtl="0" eaLnBrk="0">
              <a:lnSpc>
                <a:spcPct val="166000"/>
              </a:lnSpc>
              <a:spcBef>
                <a:spcPts val="1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份有限公司负责具体技术内容的解释。执行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过程中如有意见或建议，请寄送安徽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省建筑设计研究总院股份有限公司《复合保温隔声板楼屋面系统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应用技术规程》 编制组（地址：合肥市繁华大道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7699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号，邮政编码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230601）。</a:t>
            </a:r>
            <a:endParaRPr lang="SimSun" altLang="SimSun" sz="1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19404" algn="l" rtl="0" eaLnBrk="0">
              <a:lnSpc>
                <a:spcPct val="95000"/>
              </a:lnSpc>
              <a:spcBef>
                <a:spcPts val="36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主编单位：</a:t>
            </a:r>
            <a:endParaRPr lang="SimHei" altLang="SimHei" sz="1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17500" algn="l" rtl="0" eaLnBrk="0">
              <a:lnSpc>
                <a:spcPct val="95000"/>
              </a:lnSpc>
              <a:spcBef>
                <a:spcPts val="360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参编单位:</a:t>
            </a:r>
            <a:endParaRPr lang="SimHei" altLang="SimHei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319404" algn="l" rtl="0" eaLnBrk="0">
              <a:lnSpc>
                <a:spcPct val="95000"/>
              </a:lnSpc>
              <a:spcBef>
                <a:spcPts val="360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主要编写人员：</a:t>
            </a:r>
            <a:endParaRPr lang="SimHei" altLang="SimHei" sz="12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319404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主要审查人员：</a:t>
            </a:r>
            <a:endParaRPr lang="SimHei" altLang="SimHei" sz="1200"/>
          </a:p>
        </p:txBody>
      </p:sp>
      <p:sp>
        <p:nvSpPr>
          <p:cNvPr id="18" name="textbox 18"/>
          <p:cNvSpPr/>
          <p:nvPr/>
        </p:nvSpPr>
        <p:spPr>
          <a:xfrm>
            <a:off x="3741788" y="9815524"/>
            <a:ext cx="80644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20"/>
          <p:cNvSpPr/>
          <p:nvPr/>
        </p:nvSpPr>
        <p:spPr>
          <a:xfrm>
            <a:off x="1133421" y="1395831"/>
            <a:ext cx="5293359" cy="5855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37"/>
              </a:lnSpc>
            </a:pPr>
            <a:endParaRPr lang="Arial" altLang="Arial" sz="100"/>
          </a:p>
          <a:p>
            <a:pPr marL="2387600" algn="l" rtl="0" eaLnBrk="0">
              <a:lnSpc>
                <a:spcPct val="100000"/>
              </a:lnSpc>
            </a:pPr>
            <a:r>
              <a:rPr sz="15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目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5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</a:t>
            </a:r>
            <a:endParaRPr lang="SimSun" altLang="SimSun" sz="1500"/>
          </a:p>
          <a:p>
            <a:pPr algn="r" rtl="0" eaLnBrk="0">
              <a:lnSpc>
                <a:spcPct val="87000"/>
              </a:lnSpc>
              <a:spcBef>
                <a:spcPts val="808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总则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................................................................................................................................................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术语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.................................................................................................................................................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000"/>
          </a:p>
          <a:p>
            <a:pPr marL="15875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基本规定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.....................................................................................................................................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  <a:p>
            <a:pPr marL="12700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性能要求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 系统性能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 材料性能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1000"/>
          </a:p>
          <a:p>
            <a:pPr marL="15875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设计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............................................................................................................................................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  <a:p>
            <a:pPr algn="r" rtl="0" eaLnBrk="0">
              <a:lnSpc>
                <a:spcPts val="1560"/>
              </a:lnSpc>
              <a:spcBef>
                <a:spcPts val="257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 一般规定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259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 楼面保温隔声构造设计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 平屋面构造设计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marL="282575" algn="l" rtl="0" eaLnBrk="0">
              <a:lnSpc>
                <a:spcPts val="1559"/>
              </a:lnSpc>
              <a:spcBef>
                <a:spcPts val="257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 坡屋面构造设计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259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5.5 节能计算与隔声设计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  <a:p>
            <a:pPr marL="13970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 施工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...............................................................................................................................................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marL="280670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6.1 一般规定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6.2 保温隔热（隔声）板施工要求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6.3 保温隔热瓦施工要求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000"/>
          </a:p>
          <a:p>
            <a:pPr marL="15875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 验收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...............................................................................................................................................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7.1 一般规定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7.2</a:t>
            </a:r>
            <a:r>
              <a:rPr sz="10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主控项目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</a:t>
            </a:r>
            <a:r>
              <a:rPr sz="10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endParaRPr lang="SimSun" altLang="SimSun" sz="1000"/>
          </a:p>
          <a:p>
            <a:pPr algn="r" rtl="0" eaLnBrk="0">
              <a:lnSpc>
                <a:spcPts val="1560"/>
              </a:lnSpc>
              <a:spcBef>
                <a:spcPts val="257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7.3 一般项目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1000"/>
          </a:p>
          <a:p>
            <a:pPr algn="r" rtl="0" eaLnBrk="0">
              <a:lnSpc>
                <a:spcPct val="99000"/>
              </a:lnSpc>
              <a:spcBef>
                <a:spcPts val="254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7.4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验收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....................................................................................................................................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  <a:p>
            <a:pPr marL="23495" algn="l" rtl="0" eaLnBrk="0">
              <a:lnSpc>
                <a:spcPct val="95000"/>
              </a:lnSpc>
              <a:spcBef>
                <a:spcPts val="380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</a:t>
            </a:r>
            <a:r>
              <a:rPr sz="10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 保温隔声材料性能指标</a:t>
            </a:r>
            <a:r>
              <a:rPr sz="1600" kern="0" spc="10" baseline="325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</a:t>
            </a:r>
            <a:r>
              <a:rPr sz="1600" kern="0" spc="0" baseline="325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000"/>
          </a:p>
          <a:p>
            <a:pPr marL="23495" algn="l" rtl="0" eaLnBrk="0">
              <a:lnSpc>
                <a:spcPct val="95000"/>
              </a:lnSpc>
              <a:spcBef>
                <a:spcPts val="371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 典型保温隔声楼面隔声性能单值评价量参考表</a:t>
            </a:r>
            <a:r>
              <a:rPr sz="1600" kern="0" spc="10" baseline="325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</a:t>
            </a:r>
            <a:r>
              <a:rPr sz="1600" kern="0" spc="0" baseline="325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  <a:p>
            <a:pPr marL="23495" algn="l" rtl="0" eaLnBrk="0">
              <a:lnSpc>
                <a:spcPct val="84000"/>
              </a:lnSpc>
              <a:spcBef>
                <a:spcPts val="372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不同饰面层的楼面保温隔声构造</a:t>
            </a:r>
            <a:r>
              <a:rPr sz="1600" kern="0" spc="10" baseline="3255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  <a:p>
            <a:pPr marL="23495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附录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 隐蔽工程、检验批、分项工程质量验收记录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1000"/>
          </a:p>
          <a:p>
            <a:pPr marL="13334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本规程用词说明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  <a:p>
            <a:pPr marL="22859" algn="l" rtl="0" eaLnBrk="0">
              <a:lnSpc>
                <a:spcPct val="87000"/>
              </a:lnSpc>
              <a:spcBef>
                <a:spcPts val="516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引用标准名录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0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23495" algn="l" rtl="0" eaLnBrk="0">
              <a:lnSpc>
                <a:spcPct val="98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附：条文说明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...............................................................................................................................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</p:txBody>
      </p:sp>
      <p:sp>
        <p:nvSpPr>
          <p:cNvPr id="22" name="textbox 22"/>
          <p:cNvSpPr/>
          <p:nvPr/>
        </p:nvSpPr>
        <p:spPr>
          <a:xfrm>
            <a:off x="3744074" y="9815524"/>
            <a:ext cx="78105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box 24"/>
          <p:cNvSpPr/>
          <p:nvPr/>
        </p:nvSpPr>
        <p:spPr>
          <a:xfrm>
            <a:off x="1135633" y="1144092"/>
            <a:ext cx="5317490" cy="2364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91"/>
              </a:lnSpc>
            </a:pPr>
            <a:endParaRPr lang="Arial" altLang="Arial" sz="100"/>
          </a:p>
          <a:p>
            <a:pPr marL="2397760" algn="l" rtl="0" eaLnBrk="0">
              <a:lnSpc>
                <a:spcPct val="96000"/>
              </a:lnSpc>
            </a:pP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4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总则</a:t>
            </a:r>
            <a:endParaRPr lang="SimHei" altLang="SimHei" sz="1400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6"/>
              </a:spcBef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1.0.1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为规范复合保温隔声板楼屋面系统在建筑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工程中的应用，确保工程质量，</a:t>
            </a:r>
            <a:endParaRPr lang="SimSun" altLang="SimSun" sz="1200"/>
          </a:p>
          <a:p>
            <a:pPr marL="12700" algn="l" rtl="0" eaLnBrk="0">
              <a:lnSpc>
                <a:spcPts val="234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做到技术先进、安全可靠、绿色装配、经济合理，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制定本规程。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7145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1.0.2   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本规程适用于安徽省新建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、改扩建的民用建筑楼面保温隔声和屋面保温工程工</a:t>
            </a:r>
            <a:endParaRPr lang="SimSun" altLang="SimSun" sz="1200"/>
          </a:p>
          <a:p>
            <a:pPr marL="12700" algn="l" rtl="0" eaLnBrk="0">
              <a:lnSpc>
                <a:spcPts val="2340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程的设计、施工和验收，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工业建筑可参照本规程执行。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7145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1.0.3   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复合保温隔声板楼屋面系统在楼面隔声工程和屋面保温工程应用时，除应遵</a:t>
            </a:r>
            <a:endParaRPr lang="SimSun" altLang="SimSun" sz="1200"/>
          </a:p>
          <a:p>
            <a:pPr marL="17779" algn="l" rtl="0" eaLnBrk="0">
              <a:lnSpc>
                <a:spcPts val="2328"/>
              </a:lnSpc>
            </a:pP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守本规程外，尚应符合国家和行业现行有关标准的规定。</a:t>
            </a:r>
            <a:endParaRPr lang="SimSun" altLang="SimSun" sz="1200"/>
          </a:p>
        </p:txBody>
      </p:sp>
      <p:sp>
        <p:nvSpPr>
          <p:cNvPr id="26" name="textbox 26"/>
          <p:cNvSpPr/>
          <p:nvPr/>
        </p:nvSpPr>
        <p:spPr>
          <a:xfrm>
            <a:off x="3752761" y="9988041"/>
            <a:ext cx="69214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90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28"/>
          <p:cNvSpPr/>
          <p:nvPr/>
        </p:nvSpPr>
        <p:spPr>
          <a:xfrm>
            <a:off x="1128750" y="927684"/>
            <a:ext cx="5335904" cy="8789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48"/>
              </a:lnSpc>
            </a:pPr>
            <a:endParaRPr lang="Arial" altLang="Arial" sz="100"/>
          </a:p>
          <a:p>
            <a:pPr marL="2388235" algn="l" rtl="0" eaLnBrk="0">
              <a:lnSpc>
                <a:spcPct val="96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4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30">
                <a:ln w="510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术语</a:t>
            </a:r>
            <a:endParaRPr lang="SimHei" altLang="SimHei" sz="1400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marL="17779" algn="l" rtl="0" eaLnBrk="0">
              <a:lnSpc>
                <a:spcPct val="89000"/>
              </a:lnSpc>
              <a:spcBef>
                <a:spcPts val="361"/>
              </a:spcBef>
            </a:pP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2.0.1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温隔声板楼屋面系统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composite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slab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floor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and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roof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thermal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</a:t>
            </a:r>
            <a:endParaRPr lang="Times New Roman" altLang="Times New Roman" sz="1200"/>
          </a:p>
          <a:p>
            <a:pPr marL="19684" algn="l" rtl="0" eaLnBrk="0">
              <a:lnSpc>
                <a:spcPts val="2258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and sound i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nsulation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system</a:t>
            </a:r>
            <a:endParaRPr lang="Times New Roman" altLang="Times New Roman" sz="1200"/>
          </a:p>
          <a:p>
            <a:pPr marL="321945" algn="l" rtl="0" eaLnBrk="0">
              <a:lnSpc>
                <a:spcPct val="83000"/>
              </a:lnSpc>
              <a:spcBef>
                <a:spcPts val="1475"/>
              </a:spcBef>
            </a:pP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以工业化生产的保温装饰一体化的复合保温隔声板为主要材料，用水泥砂浆将复</a:t>
            </a:r>
            <a:endParaRPr lang="SimSun" altLang="SimSun" sz="1200"/>
          </a:p>
          <a:p>
            <a:pPr marL="20320" algn="l" rtl="0" eaLnBrk="0">
              <a:lnSpc>
                <a:spcPct val="164000"/>
              </a:lnSpc>
              <a:spcBef>
                <a:spcPts val="52"/>
              </a:spcBef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合保温隔热板铺贴于平屋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面防水保护层上，用聚合物粘结砂浆将复合保温隔热瓦铺贴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于坡屋面防水保护层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上而形成的屋面保温隔热系统；用水泥砂浆或胶粘剂将复合保温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隔声板铺贴于楼面上而形成的楼面保温隔声系统；以上统称为“复合保温隔声板楼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屋面系统</a:t>
            </a:r>
            <a:r>
              <a:rPr sz="1200" kern="0" spc="-3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”。以下简称“楼屋面系统”。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7779" algn="l" rtl="0" eaLnBrk="0">
              <a:lnSpc>
                <a:spcPct val="92000"/>
              </a:lnSpc>
              <a:spcBef>
                <a:spcPts val="361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2.0.2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复合保温隔热板屋面保温系统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composite tile roof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system</a:t>
            </a:r>
            <a:endParaRPr lang="Times New Roman" altLang="Times New Roma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28929" algn="l" rtl="0" eaLnBrk="0">
              <a:lnSpc>
                <a:spcPct val="83000"/>
              </a:lnSpc>
              <a:spcBef>
                <a:spcPts val="36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复合保温隔热板铺贴于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平屋面结构层，或复合保温隔热瓦铺贴于坡屋面结构</a:t>
            </a:r>
            <a:endParaRPr lang="SimSun" altLang="SimSun" sz="1200"/>
          </a:p>
          <a:p>
            <a:pPr marL="19684" algn="l" rtl="0" eaLnBrk="0">
              <a:lnSpc>
                <a:spcPts val="232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层上形成的屋面保温隔热系统，以下简称“屋面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</a:t>
            </a:r>
            <a:r>
              <a:rPr sz="12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7779" algn="l" rtl="0" eaLnBrk="0">
              <a:lnSpc>
                <a:spcPct val="89000"/>
              </a:lnSpc>
              <a:spcBef>
                <a:spcPts val="366"/>
              </a:spcBef>
            </a:pPr>
            <a:r>
              <a:rPr sz="1200" b="1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2.0.3  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温隔声板楼面保温隔声系统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composite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tile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floor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sound</a:t>
            </a:r>
            <a:endParaRPr lang="Times New Roman" altLang="Times New Roman" sz="1200"/>
          </a:p>
          <a:p>
            <a:pPr marL="18415" algn="l" rtl="0" eaLnBrk="0">
              <a:lnSpc>
                <a:spcPts val="225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 system</a:t>
            </a:r>
            <a:endParaRPr lang="Times New Roman" altLang="Times New Roman" sz="1200"/>
          </a:p>
          <a:p>
            <a:pPr marL="328929" algn="l" rtl="0" eaLnBrk="0">
              <a:lnSpc>
                <a:spcPct val="83000"/>
              </a:lnSpc>
              <a:spcBef>
                <a:spcPts val="1475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复合保温隔声板铺贴于楼面结构层上形成的楼面保温隔声系统，以下简称</a:t>
            </a:r>
            <a:endParaRPr lang="SimSun" altLang="SimSun" sz="1200"/>
          </a:p>
          <a:p>
            <a:pPr marL="85725" algn="l" rtl="0" eaLnBrk="0">
              <a:lnSpc>
                <a:spcPts val="2339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“楼面隔声系统</a:t>
            </a:r>
            <a:r>
              <a:rPr sz="12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7779" algn="l" rtl="0" eaLnBrk="0">
              <a:lnSpc>
                <a:spcPct val="92000"/>
              </a:lnSpc>
              <a:spcBef>
                <a:spcPts val="366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2.0.4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structural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layer</a:t>
            </a:r>
            <a:endParaRPr lang="Times New Roman" altLang="Times New Roman" sz="12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326390" algn="l" rtl="0" eaLnBrk="0">
              <a:lnSpc>
                <a:spcPct val="83000"/>
              </a:lnSpc>
              <a:spcBef>
                <a:spcPts val="366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指屋面、楼地面基层板，一般为现浇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或者预制混凝土。</a:t>
            </a:r>
            <a:endParaRPr lang="SimSun" altLang="SimSun" sz="1200"/>
          </a:p>
          <a:p>
            <a:pPr marL="17779" algn="l" rtl="0" eaLnBrk="0">
              <a:lnSpc>
                <a:spcPts val="3015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2.0.5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复合保温隔热板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composite thermal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insulation tile</a:t>
            </a:r>
            <a:endParaRPr lang="Times New Roman" altLang="Times New Roman" sz="12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41629" algn="l" rtl="0" eaLnBrk="0">
              <a:lnSpc>
                <a:spcPct val="83000"/>
              </a:lnSpc>
              <a:spcBef>
                <a:spcPts val="36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以水泥、细骨料、粉煤灰等为主要材料经模压制成面层并在工厂与保温材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</a:t>
            </a:r>
            <a:endParaRPr lang="SimSun" altLang="SimSun" sz="1200"/>
          </a:p>
          <a:p>
            <a:pPr algn="r" rtl="0" eaLnBrk="0">
              <a:lnSpc>
                <a:spcPts val="2339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复合成轻质的、具有保温隔热效果的一体化轻质板，以下简称“保温隔热板</a:t>
            </a:r>
            <a:r>
              <a:rPr sz="12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7779" algn="l" rtl="0" eaLnBrk="0">
              <a:lnSpc>
                <a:spcPct val="91000"/>
              </a:lnSpc>
              <a:spcBef>
                <a:spcPts val="369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2.0.6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复合保温隔热瓦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composite thermal insu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lation tile</a:t>
            </a:r>
            <a:endParaRPr lang="Times New Roman" altLang="Times New Roma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41629" algn="l" rtl="0" eaLnBrk="0">
              <a:lnSpc>
                <a:spcPct val="83000"/>
              </a:lnSpc>
              <a:spcBef>
                <a:spcPts val="366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以水泥、细骨料、粉煤灰等为主要材料经模压制成瓦饰面层，并在工厂与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</a:t>
            </a:r>
            <a:endParaRPr lang="SimSun" altLang="SimSun" sz="1200"/>
          </a:p>
          <a:p>
            <a:pPr marL="24765" indent="-3810" algn="l" rtl="0" eaLnBrk="0">
              <a:lnSpc>
                <a:spcPct val="169000"/>
              </a:lnSpc>
              <a:spcBef>
                <a:spcPts val="14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温材料复合成轻质的、具有保温隔热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效果的一体化屋面瓦。以下简称“保温隔热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瓦</a:t>
            </a:r>
            <a:r>
              <a:rPr sz="1200" kern="0" spc="-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200"/>
          </a:p>
          <a:p>
            <a:pPr marL="17779" algn="l" rtl="0" eaLnBrk="0">
              <a:lnSpc>
                <a:spcPct val="91000"/>
              </a:lnSpc>
              <a:spcBef>
                <a:spcPts val="1524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2.0.7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复合保温隔声板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composite thermal and sound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insulation tile</a:t>
            </a:r>
            <a:endParaRPr lang="Times New Roman" altLang="Times New Roma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341629" algn="l" rtl="0" eaLnBrk="0">
              <a:lnSpc>
                <a:spcPct val="94000"/>
              </a:lnSpc>
              <a:spcBef>
                <a:spcPts val="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以水泥、细骨料、粉煤灰等为主要材料经模压制成饰面层，或用水磨石饰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</a:t>
            </a:r>
            <a:endParaRPr lang="SimSun" altLang="SimSun" sz="1200"/>
          </a:p>
        </p:txBody>
      </p:sp>
      <p:sp>
        <p:nvSpPr>
          <p:cNvPr id="30" name="textbox 30"/>
          <p:cNvSpPr/>
          <p:nvPr/>
        </p:nvSpPr>
        <p:spPr>
          <a:xfrm>
            <a:off x="3741788" y="9988041"/>
            <a:ext cx="80644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1133957" y="924140"/>
            <a:ext cx="5337175" cy="5507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9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层、地砖饰面层、石材饰面层、陶瓷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板饰面层等，并在工厂与保温隔声材料复合；</a:t>
            </a:r>
            <a:endParaRPr lang="SimSun" altLang="SimSun" sz="1200"/>
          </a:p>
          <a:p>
            <a:pPr marL="15875" algn="l" rtl="0" eaLnBrk="0">
              <a:lnSpc>
                <a:spcPct val="165000"/>
              </a:lnSpc>
              <a:spcBef>
                <a:spcPts val="4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或以矿渣棉、玻化微珠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为主要材料经制浆、烘干、热压等工艺制成的改性矿棉保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温隔声板，再复合实木地板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饰面层、地砖饰面层、石材饰面层、陶瓷板饰面层等，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具有轻质、保温隔声及装饰效果的一体化楼面砖，以下简称“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保温隔声板</a:t>
            </a:r>
            <a:r>
              <a:rPr sz="12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”。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1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2.0.8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声片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Vertical soung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insulation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film</a:t>
            </a:r>
            <a:endParaRPr lang="Times New Roman" altLang="Times New Roma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21945" algn="l" rtl="0" eaLnBrk="0">
              <a:lnSpc>
                <a:spcPct val="83000"/>
              </a:lnSpc>
              <a:spcBef>
                <a:spcPts val="36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设置在楼面保温隔声系统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的装饰面层与房间四周墙体、柱及穿越楼板竖向管</a:t>
            </a:r>
            <a:endParaRPr lang="SimSun" altLang="SimSun" sz="1200"/>
          </a:p>
          <a:p>
            <a:pPr marL="17145" indent="-3175" algn="l" rtl="0" eaLnBrk="0">
              <a:lnSpc>
                <a:spcPct val="167000"/>
              </a:lnSpc>
              <a:spcBef>
                <a:spcPts val="2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道之间，起阻断防护层、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装饰面层与房间四周墙体、柱及穿越楼板竖向管道之间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声桥作用的弹性片材。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363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2.0.9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粘结砂浆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bonding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mortar</a:t>
            </a:r>
            <a:endParaRPr lang="Times New Roman" altLang="Times New Roma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320675" algn="l" rtl="0" eaLnBrk="0">
              <a:lnSpc>
                <a:spcPct val="83000"/>
              </a:lnSpc>
              <a:spcBef>
                <a:spcPts val="366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按水泥和砂质量比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1∶2.5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配制的普通粘结砂浆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或由高分子聚合物、水泥、</a:t>
            </a:r>
            <a:endParaRPr lang="SimSun" altLang="SimSun" sz="1200"/>
          </a:p>
          <a:p>
            <a:pPr marL="13970" algn="l" rtl="0" eaLnBrk="0">
              <a:lnSpc>
                <a:spcPct val="167000"/>
              </a:lnSpc>
              <a:spcBef>
                <a:spcPts val="2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砂为主要材料制成的具有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良好粘结性能和一定形变能力的聚合物粘结砂浆。用于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平屋面、楼面时，可用普通粘接砂浆；用于坡屋面时应采用聚合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物粘接砂浆。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6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2.0.11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填缝剂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sealant</a:t>
            </a:r>
            <a:endParaRPr lang="Times New Roman" altLang="Times New Roma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41629" algn="l" rtl="0" eaLnBrk="0">
              <a:lnSpc>
                <a:spcPct val="83000"/>
              </a:lnSpc>
              <a:spcBef>
                <a:spcPts val="372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白水泥浆或专用勾缝料，用于保温隔热板间的板缝处理。需做防水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时应用硅酮</a:t>
            </a:r>
            <a:endParaRPr lang="SimSun" altLang="SimSun" sz="1200"/>
          </a:p>
          <a:p>
            <a:pPr marL="16509" algn="l" rtl="0" eaLnBrk="0">
              <a:lnSpc>
                <a:spcPts val="2339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或改性硅酮胶，也可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用聚氨酯防水密封胶。</a:t>
            </a:r>
            <a:endParaRPr lang="SimSun" altLang="SimSun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6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2.0.12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保温嵌缝条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thermal insulation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filler strip</a:t>
            </a:r>
            <a:endParaRPr lang="Times New Roman" altLang="Times New Roman" sz="1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688"/>
              </a:lnSpc>
            </a:pPr>
            <a:endParaRPr lang="Arial" altLang="Arial" sz="100"/>
          </a:p>
          <a:p>
            <a:pPr marL="305434" algn="l" rtl="0" eaLnBrk="0">
              <a:lnSpc>
                <a:spcPct val="94000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用于板缝、分格缝等冷桥部位与保温主材同质、同厚的保温材料。</a:t>
            </a:r>
            <a:endParaRPr lang="SimSun" altLang="SimSun" sz="1200"/>
          </a:p>
        </p:txBody>
      </p:sp>
      <p:sp>
        <p:nvSpPr>
          <p:cNvPr id="34" name="textbox 34"/>
          <p:cNvSpPr/>
          <p:nvPr/>
        </p:nvSpPr>
        <p:spPr>
          <a:xfrm>
            <a:off x="3744074" y="9988041"/>
            <a:ext cx="78105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1132738" y="927684"/>
            <a:ext cx="5299075" cy="7652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06"/>
              </a:lnSpc>
            </a:pPr>
            <a:endParaRPr lang="Arial" altLang="Arial" sz="100"/>
          </a:p>
          <a:p>
            <a:pPr marL="2256154" algn="l" rtl="0" eaLnBrk="0">
              <a:lnSpc>
                <a:spcPct val="97000"/>
              </a:lnSpc>
            </a:pP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4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20">
                <a:ln w="510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基本规定</a:t>
            </a:r>
            <a:endParaRPr lang="SimHei" altLang="SimHei" sz="1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70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3.0.1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保温隔声系统所用材料的燃烧性能应满足《建筑设计防火规范》GB</a:t>
            </a:r>
            <a:endParaRPr lang="SimSun" altLang="SimSun" sz="1200"/>
          </a:p>
          <a:p>
            <a:pPr marL="19050" algn="l" rtl="0" eaLnBrk="0">
              <a:lnSpc>
                <a:spcPts val="2330"/>
              </a:lnSpc>
              <a:spcBef>
                <a:spcPts val="79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50016、《建筑内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部装修设计防火规范》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GB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50222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及相关标准的规定，按照本规</a:t>
            </a:r>
            <a:endParaRPr lang="SimSun" altLang="SimSun" sz="1200"/>
          </a:p>
          <a:p>
            <a:pPr marL="15240" algn="l" rtl="0" eaLnBrk="0">
              <a:lnSpc>
                <a:spcPct val="83000"/>
              </a:lnSpc>
              <a:spcBef>
                <a:spcPts val="18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程进行设计、施工的屋面保温隔热工程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和楼面保温隔声工程，其防火性能应满足</a:t>
            </a:r>
            <a:endParaRPr lang="SimSun" altLang="SimSun" sz="1200"/>
          </a:p>
          <a:p>
            <a:pPr marL="17779" algn="l" rtl="0" eaLnBrk="0">
              <a:lnSpc>
                <a:spcPts val="2339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建筑物正常使用的要求。</a:t>
            </a:r>
            <a:endParaRPr lang="SimSun" altLang="SimSun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70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3.0.2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温隔声系统空气声隔声性能和撞击声隔声性能应符合现行国家标准</a:t>
            </a:r>
            <a:endParaRPr lang="SimSun" altLang="SimSun" sz="1200"/>
          </a:p>
          <a:p>
            <a:pPr marL="92710" algn="l" rtl="0" eaLnBrk="0">
              <a:lnSpc>
                <a:spcPct val="83000"/>
              </a:lnSpc>
              <a:spcBef>
                <a:spcPts val="97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《民用建筑隔声设计规范》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GB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50118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的有关规定，热工性能应符合现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行国家标</a:t>
            </a:r>
            <a:endParaRPr lang="SimSun" altLang="SimSun" sz="1200"/>
          </a:p>
          <a:p>
            <a:pPr marL="16509" algn="l" rtl="0" eaLnBrk="0">
              <a:lnSpc>
                <a:spcPct val="173000"/>
              </a:lnSpc>
              <a:spcBef>
                <a:spcPts val="16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准《民用建筑热工设计规范》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GB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50176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和安徽省地方标准《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居住建筑节能设计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标准》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DB 34/1466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、《公共建筑节能设计标准》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DB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34/5076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中的有关规定。</a:t>
            </a:r>
            <a:endParaRPr lang="SimSun" altLang="SimSun" sz="1200"/>
          </a:p>
          <a:p>
            <a:pPr marL="12700" algn="l" rtl="0" eaLnBrk="0">
              <a:lnSpc>
                <a:spcPct val="83000"/>
              </a:lnSpc>
              <a:spcBef>
                <a:spcPts val="140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3.0.3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用于楼面保温隔声工程中的保温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隔声材料的燃烧性能不应低于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B1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级，无窗</a:t>
            </a:r>
            <a:endParaRPr lang="SimSun" altLang="SimSun" sz="1200"/>
          </a:p>
          <a:p>
            <a:pPr marL="15240" indent="635" algn="l" rtl="0" eaLnBrk="0">
              <a:lnSpc>
                <a:spcPct val="165000"/>
              </a:lnSpc>
              <a:spcBef>
                <a:spcPts val="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房间、厨房等特殊场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所的保温隔声材料的燃烧性能应为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级，且应符合《建筑设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计防火规范》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50016、《建筑内部装修设计防火规范》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502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22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等国家、行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业和地方现行有关防火标准的规定和本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规程的要求，同时应满足《建筑材料及制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品燃烧性能分级》GB 8624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中低烟、低毒的要求。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63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3.0.4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温隔声系统的各种组成材料应配套供应。采用的所有配件，应与楼</a:t>
            </a:r>
            <a:endParaRPr lang="SimSun" altLang="SimSun" sz="1200"/>
          </a:p>
          <a:p>
            <a:pPr marL="15875" algn="l" rtl="0" eaLnBrk="0">
              <a:lnSpc>
                <a:spcPct val="95000"/>
              </a:lnSpc>
              <a:spcBef>
                <a:spcPts val="96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地面保温隔声系统性能相容，并应符合国家现行相关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标准的规定。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70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3.0.5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楼面保温隔声工程严禁使用国家、地方明令禁止使用与淘汰的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372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3.0.6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温隔声工程所使用的材料应符合《民用建筑工程室内环境污染控制</a:t>
            </a:r>
            <a:endParaRPr lang="SimSun" altLang="SimSun" sz="1200"/>
          </a:p>
          <a:p>
            <a:pPr marL="16509" algn="l" rtl="0" eaLnBrk="0">
              <a:lnSpc>
                <a:spcPct val="165000"/>
              </a:lnSpc>
              <a:spcBef>
                <a:spcPts val="3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规范》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50325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等国家、行业和地方现行有关标准对其有害物质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限量的规定，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不得对室内环境造成污染，不应对人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体、生物与环境造成有害的影响，同时尚应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符合现行相关法规、标准中有关安全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与环保的规定。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60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3.0.7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屋面保温系统应确保屋面具有良好的防排水设置及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性能。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367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3.0.8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屋面保温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工程与基层间应有可靠的粘结，能承受屋面使用荷载和风、雪荷</a:t>
            </a:r>
            <a:endParaRPr lang="SimSun" altLang="SimSun" sz="1200"/>
          </a:p>
          <a:p>
            <a:pPr marL="16509" algn="l" rtl="0" eaLnBrk="0">
              <a:lnSpc>
                <a:spcPts val="2339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载等作用以及室外气候的长期反复作用而不产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生脱落与破坏。</a:t>
            </a:r>
            <a:endParaRPr lang="SimSun" altLang="SimSun" sz="1200"/>
          </a:p>
        </p:txBody>
      </p:sp>
      <p:sp>
        <p:nvSpPr>
          <p:cNvPr id="38" name="textbox 38"/>
          <p:cNvSpPr/>
          <p:nvPr/>
        </p:nvSpPr>
        <p:spPr>
          <a:xfrm>
            <a:off x="3741216" y="9988041"/>
            <a:ext cx="8128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0" name="table 40"/>
          <p:cNvGraphicFramePr>
            <a:graphicFrameLocks noGrp="1"/>
          </p:cNvGraphicFramePr>
          <p:nvPr/>
        </p:nvGraphicFramePr>
        <p:xfrm>
          <a:off x="1071372" y="2523171"/>
          <a:ext cx="5415915" cy="3863975"/>
        </p:xfrm>
        <a:graphic>
          <a:graphicData uri="http://schemas.openxmlformats.org/drawingml/2006/table">
            <a:tbl>
              <a:tblPr/>
              <a:tblGrid>
                <a:gridCol w="676275"/>
                <a:gridCol w="878840"/>
                <a:gridCol w="1620520"/>
                <a:gridCol w="1311910"/>
                <a:gridCol w="928369"/>
              </a:tblGrid>
              <a:tr h="36956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917"/>
                        </a:lnSpc>
                      </a:pPr>
                      <a:endParaRPr lang="Arial" altLang="Arial" sz="100"/>
                    </a:p>
                    <a:p>
                      <a:pPr marL="1481455" algn="l" rtl="0" eaLnBrk="0">
                        <a:lnSpc>
                          <a:spcPct val="95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917"/>
                        </a:lnSpc>
                      </a:pPr>
                      <a:endParaRPr lang="Arial" altLang="Arial" sz="100"/>
                    </a:p>
                    <a:p>
                      <a:pPr marL="318134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主要性能指标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381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9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005839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传热系数，W/（m</a:t>
                      </a:r>
                      <a:r>
                        <a:rPr sz="600" kern="0" spc="-20" baseline="7813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80"/>
                        </a:lnSpc>
                      </a:pPr>
                      <a:endParaRPr lang="Arial" altLang="Arial" sz="100"/>
                    </a:p>
                    <a:p>
                      <a:pPr marL="318134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符合设计要求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80339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34342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94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02"/>
                        </a:lnSpc>
                      </a:pPr>
                      <a:endParaRPr lang="Arial" altLang="Arial" sz="100"/>
                    </a:p>
                    <a:p>
                      <a:pPr marL="78105" indent="40640" algn="l" rtl="0" eaLnBrk="0">
                        <a:lnSpc>
                          <a:spcPct val="10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空气声隔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声性能，dB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1590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分户楼板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74294" indent="-1905" algn="l" rtl="0" eaLnBrk="0">
                        <a:lnSpc>
                          <a:spcPct val="107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计权隔声量+粉红噪声频谱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修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正量</a:t>
                      </a:r>
                      <a:r>
                        <a:rPr sz="900" i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R</a:t>
                      </a:r>
                      <a:r>
                        <a:rPr sz="600" kern="0" spc="-1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+C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555625" algn="l" rtl="0" eaLnBrk="0">
                        <a:lnSpc>
                          <a:spcPts val="1122"/>
                        </a:lnSpc>
                        <a:spcBef>
                          <a:spcPts val="6"/>
                        </a:spcBef>
                      </a:pP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&gt;45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1225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.3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5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计权标准化声压级差+粉红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噪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声频谱修正量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nT</a:t>
                      </a:r>
                      <a:r>
                        <a:rPr sz="600" kern="0" spc="3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,w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+C（现场测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556894" algn="l" rtl="0" eaLnBrk="0">
                        <a:lnSpc>
                          <a:spcPts val="1111"/>
                        </a:lnSpc>
                        <a:spcBef>
                          <a:spcPts val="3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≥45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122554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.4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分隔住宅和非</a:t>
                      </a:r>
                      <a:endParaRPr lang="SimSun" altLang="SimSun" sz="9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26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居住空间的楼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38607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板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74294" indent="-1905" algn="l" rtl="0" eaLnBrk="0">
                        <a:lnSpc>
                          <a:spcPct val="107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计权隔声量+粉红噪声频谱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修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正量</a:t>
                      </a:r>
                      <a:r>
                        <a:rPr sz="900" i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R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+C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tr</a:t>
                      </a:r>
                      <a:endParaRPr lang="SimSun" altLang="SimSun" sz="600" baseline="-17362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555625" algn="l" rtl="0" eaLnBrk="0">
                        <a:lnSpc>
                          <a:spcPts val="1122"/>
                        </a:lnSpc>
                        <a:spcBef>
                          <a:spcPts val="1"/>
                        </a:spcBef>
                      </a:pP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&gt;51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2255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.3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5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"/>
                    </a:p>
                    <a:p>
                      <a:pPr marL="72389" algn="l" rtl="0" eaLnBrk="0">
                        <a:lnSpc>
                          <a:spcPct val="105000"/>
                        </a:lnSpc>
                      </a:pP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计权标准化声压级差+粉红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噪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声频谱修正量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nT</a:t>
                      </a:r>
                      <a:r>
                        <a:rPr sz="600" kern="0" spc="1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,w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+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tr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（现场测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08"/>
                        </a:lnSpc>
                      </a:pPr>
                      <a:endParaRPr lang="Arial" altLang="Arial" sz="100"/>
                    </a:p>
                    <a:p>
                      <a:pPr marL="556894" algn="l" rtl="0" eaLnBrk="0">
                        <a:lnSpc>
                          <a:spcPts val="1111"/>
                        </a:lnSpc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≥51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59"/>
                        </a:lnSpc>
                      </a:pPr>
                      <a:endParaRPr lang="Arial" altLang="Arial" sz="100"/>
                    </a:p>
                    <a:p>
                      <a:pPr marL="122554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.4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76"/>
                        </a:lnSpc>
                      </a:pPr>
                      <a:endParaRPr lang="Arial" altLang="Arial" sz="100"/>
                    </a:p>
                    <a:p>
                      <a:pPr marL="78105" indent="36830" algn="l" rtl="0" eaLnBrk="0">
                        <a:lnSpc>
                          <a:spcPct val="108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撞击声隔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声性能，dB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27"/>
                        </a:lnSpc>
                      </a:pPr>
                      <a:endParaRPr lang="Arial" altLang="Arial" sz="100"/>
                    </a:p>
                    <a:p>
                      <a:pPr marL="216534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一般要求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32079" indent="-59689" algn="l" rtl="0" eaLnBrk="0">
                        <a:lnSpc>
                          <a:spcPct val="103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计权规范化撞击声压级</a:t>
                      </a:r>
                      <a:r>
                        <a:rPr sz="900" i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n,w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（实验室测量）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538480" algn="l" rtl="0" eaLnBrk="0">
                        <a:lnSpc>
                          <a:spcPts val="1122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＜70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8478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 19889.6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9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32079" indent="-59689" algn="l" rtl="0" eaLnBrk="0">
                        <a:lnSpc>
                          <a:spcPct val="108000"/>
                        </a:lnSpc>
                        <a:spcBef>
                          <a:spcPts val="3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计权标准化撞击声压级</a:t>
                      </a:r>
                      <a:r>
                        <a:rPr sz="900" i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L'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nT,w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（现场测量）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553719" algn="l" rtl="0" eaLnBrk="0">
                        <a:lnSpc>
                          <a:spcPts val="1104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≤70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22554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.7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9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274320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高要求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32079" indent="-59689" algn="l" rtl="0" eaLnBrk="0">
                        <a:lnSpc>
                          <a:spcPct val="103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计权规范化撞击声压级</a:t>
                      </a:r>
                      <a:r>
                        <a:rPr sz="900" i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n,w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（实验室测量）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553719" algn="l" rtl="0" eaLnBrk="0">
                        <a:lnSpc>
                          <a:spcPts val="1122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＜60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1225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93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32079" indent="-59689" algn="l" rtl="0" eaLnBrk="0">
                        <a:lnSpc>
                          <a:spcPct val="108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计权标准化撞击声压级</a:t>
                      </a:r>
                      <a:r>
                        <a:rPr sz="900" i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L'</a:t>
                      </a:r>
                      <a:r>
                        <a:rPr sz="600" kern="0" spc="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nT,w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</a:t>
                      </a: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（现场测量）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553719" algn="l" rtl="0" eaLnBrk="0">
                        <a:lnSpc>
                          <a:spcPts val="1104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≤60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22554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GB/T</a:t>
                      </a:r>
                      <a:r>
                        <a:rPr sz="9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19889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.7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2" name="textbox 42"/>
          <p:cNvSpPr/>
          <p:nvPr/>
        </p:nvSpPr>
        <p:spPr>
          <a:xfrm>
            <a:off x="1134110" y="6613377"/>
            <a:ext cx="5255259" cy="1313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46050" algn="l" rtl="0" eaLnBrk="0">
              <a:lnSpc>
                <a:spcPct val="98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：（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1）实验室测量为型式检验时采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用，标准楼板厚度为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120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74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（2）现场测量为工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程实体现场检测时采用，现场检测条件为施工图设计构造状态；</a:t>
            </a:r>
            <a:endParaRPr lang="SimSun" altLang="SimSun" sz="1000"/>
          </a:p>
          <a:p>
            <a:pPr marL="483234" algn="l" rtl="0" eaLnBrk="0">
              <a:lnSpc>
                <a:spcPts val="1931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（3）当采用钢筋混凝土楼板结构时，空气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声隔声性能不用测试。</a:t>
            </a:r>
            <a:endParaRPr lang="SimSun" altLang="SimSun" sz="1000"/>
          </a:p>
          <a:p>
            <a:pPr marL="12700" algn="l" rtl="0" eaLnBrk="0">
              <a:lnSpc>
                <a:spcPct val="95000"/>
              </a:lnSpc>
              <a:spcBef>
                <a:spcPts val="1136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4.1.2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保温系统性能指标应符合表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4.1.2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052194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1.2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复合保温隔热板、瓦屋面保温系统性能指标</a:t>
            </a:r>
            <a:endParaRPr lang="SimHei" altLang="SimHei" sz="1000"/>
          </a:p>
        </p:txBody>
      </p:sp>
      <p:graphicFrame>
        <p:nvGraphicFramePr>
          <p:cNvPr id="44" name="table 44"/>
          <p:cNvGraphicFramePr>
            <a:graphicFrameLocks noGrp="1"/>
          </p:cNvGraphicFramePr>
          <p:nvPr/>
        </p:nvGraphicFramePr>
        <p:xfrm>
          <a:off x="1096263" y="8002587"/>
          <a:ext cx="5299709" cy="988060"/>
        </p:xfrm>
        <a:graphic>
          <a:graphicData uri="http://schemas.openxmlformats.org/drawingml/2006/table">
            <a:tbl>
              <a:tblPr/>
              <a:tblGrid>
                <a:gridCol w="1219200"/>
                <a:gridCol w="2423160"/>
                <a:gridCol w="1657350"/>
              </a:tblGrid>
              <a:tr h="231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883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ln w="379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95059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ln w="379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56197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40">
                          <a:ln w="379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51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350520" algn="l" rtl="0" eaLnBrk="0">
                        <a:lnSpc>
                          <a:spcPct val="87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传热系数</a:t>
                      </a:r>
                      <a:endParaRPr lang="SimSun" altLang="SimSun" sz="1000"/>
                    </a:p>
                    <a:p>
                      <a:pPr marL="288925" algn="l" rtl="0" eaLnBrk="0">
                        <a:lnSpc>
                          <a:spcPts val="1355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[W/(m</a:t>
                      </a:r>
                      <a:r>
                        <a:rPr sz="800" kern="0" spc="-20" baseline="50968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5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·K)]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551180"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现行节能设计标准规定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"/>
                    </a:p>
                    <a:p>
                      <a:pPr marL="493394" algn="l" rtl="0" eaLnBrk="0">
                        <a:lnSpc>
                          <a:spcPct val="87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13475</a:t>
                      </a:r>
                      <a:endParaRPr lang="SimSun" altLang="SimSun" sz="1000"/>
                    </a:p>
                    <a:p>
                      <a:pPr marL="528319" algn="l" rtl="0" eaLnBrk="0">
                        <a:lnSpc>
                          <a:spcPts val="1367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JGJ/T</a:t>
                      </a:r>
                      <a:r>
                        <a:rPr sz="10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132</a:t>
                      </a:r>
                      <a:endParaRPr lang="SimSun" altLang="SimSun" sz="1000"/>
                    </a:p>
                    <a:p>
                      <a:pPr marL="528319" algn="l" rtl="0" eaLnBrk="0">
                        <a:lnSpc>
                          <a:spcPts val="1356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JGJ/T</a:t>
                      </a:r>
                      <a:r>
                        <a:rPr sz="10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177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1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marL="1524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饰面层不透水性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marL="93408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2h</a:t>
                      </a:r>
                      <a:r>
                        <a:rPr sz="10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不透水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594359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8041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6" name="textbox 46"/>
          <p:cNvSpPr/>
          <p:nvPr/>
        </p:nvSpPr>
        <p:spPr>
          <a:xfrm>
            <a:off x="1134110" y="1872068"/>
            <a:ext cx="4223384" cy="546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4.1.1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楼面隔声系统的性能指标应符合表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algn="r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复合保温隔声板楼面保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温隔声系统性能指标</a:t>
            </a:r>
            <a:endParaRPr lang="SimHei" altLang="SimHei" sz="1000"/>
          </a:p>
        </p:txBody>
      </p:sp>
      <p:sp>
        <p:nvSpPr>
          <p:cNvPr id="48" name="textbox 48"/>
          <p:cNvSpPr/>
          <p:nvPr/>
        </p:nvSpPr>
        <p:spPr>
          <a:xfrm>
            <a:off x="3277908" y="927684"/>
            <a:ext cx="977900" cy="619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48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14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</a:t>
            </a:r>
            <a:r>
              <a:rPr sz="1400" kern="0" spc="-10">
                <a:ln w="510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性能要求</a:t>
            </a:r>
            <a:endParaRPr lang="SimHei" altLang="SimHei" sz="1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200" kern="0" spc="-2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4.1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系统性能</a:t>
            </a:r>
            <a:endParaRPr lang="SimHei" altLang="SimHei" sz="1200"/>
          </a:p>
        </p:txBody>
      </p:sp>
      <p:sp>
        <p:nvSpPr>
          <p:cNvPr id="50" name="textbox 50"/>
          <p:cNvSpPr/>
          <p:nvPr/>
        </p:nvSpPr>
        <p:spPr>
          <a:xfrm>
            <a:off x="3711346" y="9989641"/>
            <a:ext cx="77469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50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2" name="table 52"/>
          <p:cNvGraphicFramePr>
            <a:graphicFrameLocks noGrp="1"/>
          </p:cNvGraphicFramePr>
          <p:nvPr/>
        </p:nvGraphicFramePr>
        <p:xfrm>
          <a:off x="1130553" y="6732587"/>
          <a:ext cx="5299710" cy="1997075"/>
        </p:xfrm>
        <a:graphic>
          <a:graphicData uri="http://schemas.openxmlformats.org/drawingml/2006/table">
            <a:tbl>
              <a:tblPr/>
              <a:tblGrid>
                <a:gridCol w="1071880"/>
                <a:gridCol w="1261745"/>
                <a:gridCol w="1696085"/>
                <a:gridCol w="1270000"/>
              </a:tblGrid>
              <a:tr h="231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41401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3022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规格（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25272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尺寸允许偏差（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300"/>
                    </a:p>
                    <a:p>
                      <a:pPr marL="36893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48"/>
                        </a:lnSpc>
                      </a:pPr>
                      <a:endParaRPr lang="Arial" altLang="Arial" sz="100"/>
                    </a:p>
                    <a:p>
                      <a:pPr marL="212725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长度和宽度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371475" algn="l" rtl="0" eaLnBrk="0">
                        <a:lnSpc>
                          <a:spcPts val="1291"/>
                        </a:lnSpc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300×300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651509" algn="l" rtl="0" eaLnBrk="0">
                        <a:lnSpc>
                          <a:spcPts val="1244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-2，+2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368934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游标卡尺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368300" algn="l" rtl="0" eaLnBrk="0">
                        <a:lnSpc>
                          <a:spcPts val="1291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400×400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651509" algn="l" rtl="0" eaLnBrk="0">
                        <a:lnSpc>
                          <a:spcPts val="1244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-2，+2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200"/>
                    </a:p>
                    <a:p>
                      <a:pPr marL="371475" algn="l" rtl="0" eaLnBrk="0">
                        <a:lnSpc>
                          <a:spcPts val="1291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500×500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200"/>
                    </a:p>
                    <a:p>
                      <a:pPr marL="651509" algn="l" rtl="0" eaLnBrk="0">
                        <a:lnSpc>
                          <a:spcPts val="1244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-2，+2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70204" algn="l" rtl="0" eaLnBrk="0">
                        <a:lnSpc>
                          <a:spcPts val="1291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600×600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651509" algn="l" rtl="0" eaLnBrk="0">
                        <a:lnSpc>
                          <a:spcPts val="1244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-2，+2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78739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保温隔声层厚度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3749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符合设计要求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687069" algn="l" rtl="0" eaLnBrk="0">
                        <a:lnSpc>
                          <a:spcPts val="1244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0，+2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36893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游标卡尺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60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278765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对角线差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567690" algn="l" rtl="0" eaLnBrk="0">
                        <a:lnSpc>
                          <a:spcPts val="629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687069" algn="l" rtl="0" eaLnBrk="0">
                        <a:lnSpc>
                          <a:spcPts val="1244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0，+3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300354" algn="l" rtl="0" eaLnBrk="0">
                        <a:lnSpc>
                          <a:spcPts val="1209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28635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21209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砖面平整度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567690" algn="l" rtl="0" eaLnBrk="0">
                        <a:lnSpc>
                          <a:spcPts val="629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687069" algn="l" rtl="0" eaLnBrk="0">
                        <a:lnSpc>
                          <a:spcPts val="1244"/>
                        </a:lnSpc>
                        <a:spcBef>
                          <a:spcPts val="4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0，+2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300354" algn="l" rtl="0" eaLnBrk="0">
                        <a:lnSpc>
                          <a:spcPts val="1209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28635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C1C1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1130553" y="4573587"/>
          <a:ext cx="5299709" cy="1638300"/>
        </p:xfrm>
        <a:graphic>
          <a:graphicData uri="http://schemas.openxmlformats.org/drawingml/2006/table">
            <a:tbl>
              <a:tblPr/>
              <a:tblGrid>
                <a:gridCol w="1279525"/>
                <a:gridCol w="2747645"/>
                <a:gridCol w="1272539"/>
              </a:tblGrid>
              <a:tr h="231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1752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ln w="379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24650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ln w="379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7020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ln w="379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382270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表面形状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200"/>
                    </a:p>
                    <a:p>
                      <a:pPr marL="9105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平整、边角齐全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395604" algn="l" rtl="0" eaLnBrk="0">
                        <a:lnSpc>
                          <a:spcPct val="99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31622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缺棱或掉角</a:t>
                      </a:r>
                      <a:endParaRPr lang="SimSun" altLang="SimSun" sz="1000"/>
                    </a:p>
                    <a:p>
                      <a:pPr marL="149860" algn="l" rtl="0" eaLnBrk="0">
                        <a:lnSpc>
                          <a:spcPct val="98000"/>
                        </a:lnSpc>
                        <a:spcBef>
                          <a:spcPts val="192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最大投影尺寸/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1287780" algn="l" rtl="0" eaLnBrk="0">
                        <a:lnSpc>
                          <a:spcPts val="1272"/>
                        </a:lnSpc>
                        <a:spcBef>
                          <a:spcPts val="6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837"/>
                        </a:lnSpc>
                      </a:pPr>
                      <a:endParaRPr lang="Arial" altLang="Arial" sz="100"/>
                    </a:p>
                    <a:p>
                      <a:pPr marL="370204" algn="l" rtl="0" eaLnBrk="0">
                        <a:lnSpc>
                          <a:spcPct val="98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游标卡尺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89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515619" algn="l" rtl="0" eaLnBrk="0">
                        <a:lnSpc>
                          <a:spcPct val="99000"/>
                        </a:lnSpc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裂纹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117983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不允许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528319" algn="l" rtl="0" eaLnBrk="0">
                        <a:lnSpc>
                          <a:spcPct val="99000"/>
                        </a:lnSpc>
                      </a:pPr>
                      <a:r>
                        <a:rPr sz="1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483869" algn="l" rtl="0" eaLnBrk="0">
                        <a:lnSpc>
                          <a:spcPct val="99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</a:t>
                      </a:r>
                      <a:r>
                        <a:rPr sz="1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1179830" algn="l" rtl="0" eaLnBrk="0">
                        <a:lnSpc>
                          <a:spcPct val="99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不允许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395604" algn="l" rtl="0" eaLnBrk="0">
                        <a:lnSpc>
                          <a:spcPct val="99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6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"/>
                    </a:p>
                    <a:p>
                      <a:pPr marL="149860" indent="31115" algn="l" rtl="0" eaLnBrk="0">
                        <a:lnSpc>
                          <a:spcPct val="106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表面粘皮或缺损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最大投影尺寸/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1287780" algn="l" rtl="0" eaLnBrk="0">
                        <a:lnSpc>
                          <a:spcPts val="1272"/>
                        </a:lnSpc>
                        <a:spcBef>
                          <a:spcPts val="1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370204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游标卡尺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42F2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77211" y="1955609"/>
            <a:ext cx="3528059" cy="1620011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134110" y="924140"/>
            <a:ext cx="5229225" cy="847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70"/>
              </a:lnSpc>
            </a:pPr>
            <a:endParaRPr lang="Arial" altLang="Arial" sz="100"/>
          </a:p>
          <a:p>
            <a:pPr marL="2308860" algn="l" rtl="0" eaLnBrk="0">
              <a:lnSpc>
                <a:spcPct val="96000"/>
              </a:lnSpc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4.2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材料性能</a:t>
            </a:r>
            <a:endParaRPr lang="SimHei" altLang="SimHei" sz="1200"/>
          </a:p>
          <a:p>
            <a:pPr marL="12700" algn="l" rtl="0" eaLnBrk="0">
              <a:lnSpc>
                <a:spcPct val="83000"/>
              </a:lnSpc>
              <a:spcBef>
                <a:spcPts val="1560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4.2.1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保温隔热（隔声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）板构造示意见图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4.2.1，外观应符合表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4.2.2-1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</a:t>
            </a:r>
            <a:endParaRPr lang="SimSun" altLang="SimSun" sz="1200"/>
          </a:p>
          <a:p>
            <a:pPr marL="18415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定；常用规格及其尺寸允许偏差应符合表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4.2.1-2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</p:txBody>
      </p:sp>
      <p:sp>
        <p:nvSpPr>
          <p:cNvPr id="60" name="textbox 60"/>
          <p:cNvSpPr/>
          <p:nvPr/>
        </p:nvSpPr>
        <p:spPr>
          <a:xfrm>
            <a:off x="1402175" y="8981661"/>
            <a:ext cx="3865245" cy="375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 保温隔声层材料厚度按设计要求选用。</a:t>
            </a:r>
            <a:endParaRPr lang="SimSun" altLang="SimSun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algn="r" rtl="0" eaLnBrk="0">
              <a:lnSpc>
                <a:spcPct val="9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设计选用其它规格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时可定制，尺寸允许偏差应符合本表的要求。</a:t>
            </a:r>
            <a:endParaRPr lang="SimSun" altLang="SimSun" sz="1000"/>
          </a:p>
        </p:txBody>
      </p:sp>
      <p:sp>
        <p:nvSpPr>
          <p:cNvPr id="62" name="textbox 62"/>
          <p:cNvSpPr/>
          <p:nvPr/>
        </p:nvSpPr>
        <p:spPr>
          <a:xfrm>
            <a:off x="1952939" y="6480790"/>
            <a:ext cx="3594100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4.2.1-2  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温隔热（隔声）板常用规格及其尺寸允许偏差</a:t>
            </a:r>
            <a:endParaRPr lang="SimHei" altLang="SimHei" sz="1000"/>
          </a:p>
        </p:txBody>
      </p:sp>
      <p:sp>
        <p:nvSpPr>
          <p:cNvPr id="64" name="textbox 64"/>
          <p:cNvSpPr/>
          <p:nvPr/>
        </p:nvSpPr>
        <p:spPr>
          <a:xfrm>
            <a:off x="2342693" y="3740638"/>
            <a:ext cx="2613025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保温隔热（隔声）板构造层次示意</a:t>
            </a:r>
            <a:endParaRPr lang="SimHei" altLang="SimHei" sz="1000"/>
          </a:p>
        </p:txBody>
      </p:sp>
      <p:sp>
        <p:nvSpPr>
          <p:cNvPr id="66" name="textbox 66"/>
          <p:cNvSpPr/>
          <p:nvPr/>
        </p:nvSpPr>
        <p:spPr>
          <a:xfrm>
            <a:off x="2405567" y="4321269"/>
            <a:ext cx="2528570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保温隔热（隔声）板外观要求</a:t>
            </a:r>
            <a:endParaRPr lang="SimHei" altLang="SimHei" sz="1000"/>
          </a:p>
        </p:txBody>
      </p:sp>
      <p:sp>
        <p:nvSpPr>
          <p:cNvPr id="68" name="textbox 68"/>
          <p:cNvSpPr/>
          <p:nvPr/>
        </p:nvSpPr>
        <p:spPr>
          <a:xfrm>
            <a:off x="3710774" y="9988041"/>
            <a:ext cx="78105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0" name="table 70"/>
          <p:cNvGraphicFramePr>
            <a:graphicFrameLocks noGrp="1"/>
          </p:cNvGraphicFramePr>
          <p:nvPr/>
        </p:nvGraphicFramePr>
        <p:xfrm>
          <a:off x="1071372" y="4888547"/>
          <a:ext cx="5416550" cy="4645025"/>
        </p:xfrm>
        <a:graphic>
          <a:graphicData uri="http://schemas.openxmlformats.org/drawingml/2006/table">
            <a:tbl>
              <a:tblPr/>
              <a:tblGrid>
                <a:gridCol w="1899285"/>
                <a:gridCol w="1320800"/>
                <a:gridCol w="1323975"/>
                <a:gridCol w="872489"/>
              </a:tblGrid>
              <a:tr h="29717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20"/>
                        </a:lnSpc>
                      </a:pPr>
                      <a:endParaRPr lang="Arial" altLang="Arial" sz="100"/>
                    </a:p>
                    <a:p>
                      <a:pPr marL="825500" algn="l" rtl="0" eaLnBrk="0">
                        <a:lnSpc>
                          <a:spcPct val="99000"/>
                        </a:lnSpc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061719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marL="17272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465455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有机类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46799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无机类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521969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压缩强度，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544830" algn="l" rtl="0" eaLnBrk="0">
                        <a:lnSpc>
                          <a:spcPts val="128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545465" algn="l" rtl="0" eaLnBrk="0">
                        <a:lnSpc>
                          <a:spcPts val="128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104139" indent="33019" algn="l" rtl="0" eaLnBrk="0">
                        <a:lnSpc>
                          <a:spcPct val="99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8813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13480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压缩形变（23℃,4kPa，24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r>
                        <a:rPr sz="1000" kern="0" spc="-3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07365" algn="l" rtl="0" eaLnBrk="0">
                        <a:lnSpc>
                          <a:spcPts val="1272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09269" algn="l" rtl="0" eaLnBrk="0">
                        <a:lnSpc>
                          <a:spcPts val="1272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104139" algn="l" rtl="0" eaLnBrk="0">
                        <a:lnSpc>
                          <a:spcPts val="1209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15048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7683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压缩蠕变（23℃,4kPa，168h</a:t>
                      </a:r>
                      <a:r>
                        <a:rPr sz="1000" kern="0" spc="-3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07365" algn="l" rtl="0" eaLnBrk="0">
                        <a:lnSpc>
                          <a:spcPts val="1272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09269" algn="l" rtl="0" eaLnBrk="0">
                        <a:lnSpc>
                          <a:spcPts val="1272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≤5.0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100"/>
                    </a:p>
                    <a:p>
                      <a:pPr marL="104139" algn="l" rtl="0" eaLnBrk="0">
                        <a:lnSpc>
                          <a:spcPct val="100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15048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13480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89254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压缩弹性模量，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507365" algn="l" rtl="0" eaLnBrk="0">
                        <a:lnSpc>
                          <a:spcPts val="1272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509269" algn="l" rtl="0" eaLnBrk="0">
                        <a:lnSpc>
                          <a:spcPts val="1272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104139" indent="33019" algn="l" rtl="0" eaLnBrk="0">
                        <a:lnSpc>
                          <a:spcPct val="99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8813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13480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95"/>
                        </a:lnSpc>
                      </a:pPr>
                      <a:endParaRPr lang="Arial" altLang="Arial" sz="100"/>
                    </a:p>
                    <a:p>
                      <a:pPr marL="358775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导热系数，W/(m·K)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465455" indent="-33337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符合设计和相关标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准要求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200"/>
                    </a:p>
                    <a:p>
                      <a:pPr marL="467359" indent="-33337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符合设计和相关标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准要求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200"/>
                    </a:p>
                    <a:p>
                      <a:pPr marL="10413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10294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49466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吸水率(V/V)，%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74675" algn="l" rtl="0" eaLnBrk="0">
                        <a:lnSpc>
                          <a:spcPts val="1272"/>
                        </a:lnSpc>
                        <a:spcBef>
                          <a:spcPts val="3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631825" algn="l" rtl="0" eaLnBrk="0">
                        <a:lnSpc>
                          <a:spcPts val="1207"/>
                        </a:lnSpc>
                        <a:spcBef>
                          <a:spcPts val="2"/>
                        </a:spcBef>
                        <a:tabLst>
                          <a:tab pos="694055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37795" algn="l" rtl="0" eaLnBrk="0">
                        <a:lnSpc>
                          <a:spcPts val="1209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65849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憎水率，%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95"/>
                        </a:lnSpc>
                      </a:pPr>
                      <a:endParaRPr lang="Arial" altLang="Arial" sz="100"/>
                    </a:p>
                    <a:p>
                      <a:pPr marL="629919" algn="l" rtl="0" eaLnBrk="0">
                        <a:lnSpc>
                          <a:spcPts val="629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513080" algn="l" rtl="0" eaLnBrk="0">
                        <a:lnSpc>
                          <a:spcPts val="128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≥98%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04139" algn="l" rtl="0" eaLnBrk="0">
                        <a:lnSpc>
                          <a:spcPts val="120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10299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689609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51154"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不低于B</a:t>
                      </a:r>
                      <a:r>
                        <a:rPr sz="800" kern="0" spc="20" baseline="-1302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46734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800" kern="0" spc="10" baseline="-1302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205104" algn="l" rtl="0" eaLnBrk="0">
                        <a:lnSpc>
                          <a:spcPct val="81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556259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产烟特性等级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334009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不低于s2级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334645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不低于s2级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104139" algn="l" rtl="0" eaLnBrk="0">
                        <a:lnSpc>
                          <a:spcPts val="1209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11785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5689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烟气毒性等级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3400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不低于t1级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3464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不低于t1级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04139" algn="l" rtl="0" eaLnBrk="0">
                        <a:lnSpc>
                          <a:spcPts val="120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20285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76200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游离甲醛释放限量，mg/(m</a:t>
                      </a:r>
                      <a:r>
                        <a:rPr sz="800" kern="0" spc="-20" baseline="65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·h)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440690" algn="l" rtl="0" eaLnBrk="0">
                        <a:lnSpc>
                          <a:spcPts val="1272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≤0.050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442594" algn="l" rtl="0" eaLnBrk="0">
                        <a:lnSpc>
                          <a:spcPts val="1272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≤0.050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171450" algn="l" rtl="0" eaLnBrk="0">
                        <a:lnSpc>
                          <a:spcPct val="81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50325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5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15938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总挥发性有机化合物释放限</a:t>
                      </a:r>
                      <a:endParaRPr lang="SimSun" altLang="SimSun" sz="1000"/>
                    </a:p>
                    <a:p>
                      <a:pPr marL="506094" algn="l" rtl="0" eaLnBrk="0">
                        <a:lnSpc>
                          <a:spcPct val="96000"/>
                        </a:lnSpc>
                        <a:spcBef>
                          <a:spcPts val="2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量，mg/(m</a:t>
                      </a:r>
                      <a:r>
                        <a:rPr sz="800" kern="0" spc="-10" baseline="65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5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h)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40690" algn="l" rtl="0" eaLnBrk="0">
                        <a:lnSpc>
                          <a:spcPts val="1272"/>
                        </a:lnSpc>
                        <a:spcBef>
                          <a:spcPts val="7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≤0.500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42594" algn="l" rtl="0" eaLnBrk="0">
                        <a:lnSpc>
                          <a:spcPts val="1272"/>
                        </a:lnSpc>
                        <a:spcBef>
                          <a:spcPts val="7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≤0.200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marL="171450" algn="l" rtl="0" eaLnBrk="0">
                        <a:lnSpc>
                          <a:spcPct val="81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50325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2" name="table 72"/>
          <p:cNvGraphicFramePr>
            <a:graphicFrameLocks noGrp="1"/>
          </p:cNvGraphicFramePr>
          <p:nvPr/>
        </p:nvGraphicFramePr>
        <p:xfrm>
          <a:off x="1039749" y="1546542"/>
          <a:ext cx="5414010" cy="2259965"/>
        </p:xfrm>
        <a:graphic>
          <a:graphicData uri="http://schemas.openxmlformats.org/drawingml/2006/table">
            <a:tbl>
              <a:tblPr/>
              <a:tblGrid>
                <a:gridCol w="1110615"/>
                <a:gridCol w="767080"/>
                <a:gridCol w="843280"/>
                <a:gridCol w="843280"/>
                <a:gridCol w="922020"/>
                <a:gridCol w="927735"/>
              </a:tblGrid>
              <a:tr h="18923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43306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25590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200"/>
                    </a:p>
                    <a:p>
                      <a:pPr marL="10439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19685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907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4066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XPS</a:t>
                      </a:r>
                      <a:r>
                        <a:rPr sz="10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板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27432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PU</a:t>
                      </a:r>
                      <a:r>
                        <a:rPr sz="10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板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13335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发泡陶瓷板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4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297815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表观密度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23685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kg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/m</a:t>
                      </a:r>
                      <a:r>
                        <a:rPr sz="800" kern="0" spc="20" baseline="65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</a:t>
                      </a:r>
                      <a:endParaRPr lang="SimSun" altLang="SimSun" sz="800" baseline="6511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228600" algn="l" rtl="0" eaLnBrk="0">
                        <a:lnSpc>
                          <a:spcPts val="1291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25～35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306704" algn="l" rtl="0" eaLnBrk="0">
                        <a:lnSpc>
                          <a:spcPts val="128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307975" algn="l" rtl="0" eaLnBrk="0">
                        <a:lnSpc>
                          <a:spcPts val="1272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≤180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161925" algn="l" rtl="0" eaLnBrk="0">
                        <a:lnSpc>
                          <a:spcPts val="1209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6343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4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302259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7779" algn="l" rtl="0" eaLnBrk="0">
                        <a:lnSpc>
                          <a:spcPts val="1209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W/（m</a:t>
                      </a:r>
                      <a:r>
                        <a:rPr sz="1000" kern="0" spc="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•</a:t>
                      </a:r>
                      <a:r>
                        <a:rPr sz="1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01295" algn="l" rtl="0" eaLnBrk="0">
                        <a:lnSpc>
                          <a:spcPts val="1272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≤0.034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01929" algn="l" rtl="0" eaLnBrk="0">
                        <a:lnSpc>
                          <a:spcPts val="1272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≤0.024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241300" algn="l" rtl="0" eaLnBrk="0">
                        <a:lnSpc>
                          <a:spcPts val="1272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≤0.065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28270" algn="l" rtl="0" eaLnBrk="0">
                        <a:lnSpc>
                          <a:spcPts val="1209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10294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"/>
                    </a:p>
                    <a:p>
                      <a:pPr marL="298450" indent="-133350" algn="l" rtl="0" eaLnBrk="0">
                        <a:lnSpc>
                          <a:spcPct val="106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垂直于板面的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抗拉强度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84479" algn="l" rtl="0" eaLnBrk="0">
                        <a:lnSpc>
                          <a:spcPts val="1295"/>
                        </a:lnSpc>
                        <a:spcBef>
                          <a:spcPts val="6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40029" algn="l" rtl="0" eaLnBrk="0">
                        <a:lnSpc>
                          <a:spcPts val="128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≥0.20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39395" algn="l" rtl="0" eaLnBrk="0">
                        <a:lnSpc>
                          <a:spcPts val="128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278765" algn="l" rtl="0" eaLnBrk="0">
                        <a:lnSpc>
                          <a:spcPts val="1280"/>
                        </a:lnSpc>
                        <a:spcBef>
                          <a:spcPts val="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63525" algn="l" rtl="0" eaLnBrk="0">
                        <a:lnSpc>
                          <a:spcPct val="82000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144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4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2990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压缩强度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287020" algn="l" rtl="0" eaLnBrk="0">
                        <a:lnSpc>
                          <a:spcPts val="1295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271779" algn="l" rtl="0" eaLnBrk="0">
                        <a:lnSpc>
                          <a:spcPts val="128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273050" algn="l" rtl="0" eaLnBrk="0">
                        <a:lnSpc>
                          <a:spcPts val="128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≥150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311784" algn="l" rtl="0" eaLnBrk="0">
                        <a:lnSpc>
                          <a:spcPts val="1280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≥200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161925" algn="l" rtl="0" eaLnBrk="0">
                        <a:lnSpc>
                          <a:spcPts val="1209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8813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4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ts val="1371"/>
                        </a:lnSpc>
                        <a:spcBef>
                          <a:spcPts val="1"/>
                        </a:spcBef>
                      </a:pPr>
                      <a:r>
                        <a:rPr sz="9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吸水率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</a:t>
                      </a:r>
                      <a:r>
                        <a:rPr sz="11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</a:t>
                      </a:r>
                      <a:r>
                        <a:rPr sz="11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V/V</a:t>
                      </a:r>
                      <a:r>
                        <a:rPr sz="11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r>
                        <a:rPr sz="9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9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350520" algn="l" rtl="0" eaLnBrk="0">
                        <a:lnSpc>
                          <a:spcPts val="1291"/>
                        </a:lnSpc>
                        <a:spcBef>
                          <a:spcPts val="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67970" algn="l" rtl="0" eaLnBrk="0">
                        <a:lnSpc>
                          <a:spcPts val="1272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269240" algn="l" rtl="0" eaLnBrk="0">
                        <a:lnSpc>
                          <a:spcPts val="1272"/>
                        </a:lnSpc>
                        <a:spcBef>
                          <a:spcPts val="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307975" algn="l" rtl="0" eaLnBrk="0">
                        <a:lnSpc>
                          <a:spcPts val="1272"/>
                        </a:lnSpc>
                        <a:spcBef>
                          <a:spcPts val="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161925" algn="l" rtl="0" eaLnBrk="0">
                        <a:lnSpc>
                          <a:spcPts val="1209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1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300"/>
                    </a:p>
                    <a:p>
                      <a:pPr marL="23114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尺寸稳定性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350520" algn="l" rtl="0" eaLnBrk="0">
                        <a:lnSpc>
                          <a:spcPts val="1291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67970" algn="l" rtl="0" eaLnBrk="0">
                        <a:lnSpc>
                          <a:spcPts val="1272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269240" algn="l" rtl="0" eaLnBrk="0">
                        <a:lnSpc>
                          <a:spcPts val="1272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307975" algn="l" rtl="0" eaLnBrk="0">
                        <a:lnSpc>
                          <a:spcPts val="1272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≤1.2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300"/>
                    </a:p>
                    <a:p>
                      <a:pPr marL="161925" algn="l" rtl="0" eaLnBrk="0">
                        <a:lnSpc>
                          <a:spcPts val="1209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8811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299084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燃烧性能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320675" algn="l" rtl="0" eaLnBrk="0">
                        <a:lnSpc>
                          <a:spcPts val="629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272415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B1</a:t>
                      </a:r>
                      <a:r>
                        <a:rPr sz="10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25654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Bl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345440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10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28600" algn="l" rtl="0" eaLnBrk="0">
                        <a:lnSpc>
                          <a:spcPct val="81000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8624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4" name="textbox 74"/>
          <p:cNvSpPr/>
          <p:nvPr/>
        </p:nvSpPr>
        <p:spPr>
          <a:xfrm>
            <a:off x="1134110" y="924140"/>
            <a:ext cx="4645025" cy="530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9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4.2.2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热板、瓦中保温材料的性能指标应符合表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4.2.2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  <a:p>
            <a:pPr marL="1068705" algn="l" rtl="0" eaLnBrk="0">
              <a:lnSpc>
                <a:spcPts val="2779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10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4.2.2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保温隔热板、瓦中保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温材料的主要性能指标</a:t>
            </a:r>
            <a:endParaRPr lang="SimHei" altLang="SimHei" sz="1000"/>
          </a:p>
        </p:txBody>
      </p:sp>
      <p:sp>
        <p:nvSpPr>
          <p:cNvPr id="76" name="textbox 76"/>
          <p:cNvSpPr/>
          <p:nvPr/>
        </p:nvSpPr>
        <p:spPr>
          <a:xfrm>
            <a:off x="1134110" y="4266260"/>
            <a:ext cx="4340225" cy="547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58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4.2.3 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板中保温材料的性能指标应符合表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4.2.3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03325" algn="l" rtl="0" eaLnBrk="0">
              <a:lnSpc>
                <a:spcPct val="99000"/>
              </a:lnSpc>
              <a:spcBef>
                <a:spcPts val="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4.2.3  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声板中保温材料的主要性能指标</a:t>
            </a:r>
            <a:endParaRPr lang="SimHei" altLang="SimHei" sz="1000"/>
          </a:p>
        </p:txBody>
      </p:sp>
      <p:sp>
        <p:nvSpPr>
          <p:cNvPr id="78" name="textbox 78"/>
          <p:cNvSpPr/>
          <p:nvPr/>
        </p:nvSpPr>
        <p:spPr>
          <a:xfrm>
            <a:off x="3710089" y="9989641"/>
            <a:ext cx="78739" cy="130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85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/>
          <p:cNvSpPr/>
          <p:nvPr/>
        </p:nvSpPr>
        <p:spPr>
          <a:xfrm>
            <a:off x="1134110" y="1478077"/>
            <a:ext cx="5229225" cy="151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0"/>
              </a:lnSpc>
            </a:pPr>
            <a:endParaRPr lang="Arial" altLang="Arial" sz="100"/>
          </a:p>
          <a:p>
            <a:pPr marL="13334" algn="l" rtl="0" eaLnBrk="0">
              <a:lnSpc>
                <a:spcPct val="94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注：1.有机类保温隔声板不得含有六溴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环十二烷。</a:t>
            </a:r>
            <a:endParaRPr lang="SimSun" altLang="SimSun" sz="900"/>
          </a:p>
          <a:p>
            <a:pPr marL="243204" algn="l" rtl="0" eaLnBrk="0">
              <a:lnSpc>
                <a:spcPct val="94000"/>
              </a:lnSpc>
              <a:spcBef>
                <a:spcPts val="737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2.设有地暖管道的楼面保温隔声构造时，压缩蠕变测试温度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可取40℃。</a:t>
            </a:r>
            <a:endParaRPr lang="SimSun" altLang="SimSun" sz="900"/>
          </a:p>
          <a:p>
            <a:pPr algn="r" rtl="0" eaLnBrk="0">
              <a:lnSpc>
                <a:spcPct val="83000"/>
              </a:lnSpc>
              <a:spcBef>
                <a:spcPts val="73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3.燃烧性能、产烟特性、烟气毒性、游离甲醛释放限量、总挥发性有机化合物释放限量按铺地材料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试</a:t>
            </a:r>
            <a:endParaRPr lang="SimSun" altLang="SimSun" sz="900"/>
          </a:p>
          <a:p>
            <a:pPr marL="12700" algn="l" rtl="0" eaLnBrk="0">
              <a:lnSpc>
                <a:spcPts val="1752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验。</a:t>
            </a:r>
            <a:endParaRPr lang="SimSun" altLang="SimSun" sz="900"/>
          </a:p>
          <a:p>
            <a:pPr marL="12700" algn="l" rtl="0" eaLnBrk="0">
              <a:lnSpc>
                <a:spcPct val="94000"/>
              </a:lnSpc>
              <a:spcBef>
                <a:spcPts val="1490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4.2.4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保温隔热（隔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声）板的性能指标应符合表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4.2.4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186180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4.2.4  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保温隔热（隔声）板饰面层性能指标</a:t>
            </a:r>
            <a:endParaRPr lang="SimHei" altLang="SimHei" sz="1000"/>
          </a:p>
        </p:txBody>
      </p:sp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1096263" y="3179126"/>
          <a:ext cx="5299709" cy="1310004"/>
        </p:xfrm>
        <a:graphic>
          <a:graphicData uri="http://schemas.openxmlformats.org/drawingml/2006/table">
            <a:tbl>
              <a:tblPr/>
              <a:tblGrid>
                <a:gridCol w="1149985"/>
                <a:gridCol w="531494"/>
                <a:gridCol w="2603500"/>
                <a:gridCol w="1014730"/>
              </a:tblGrid>
              <a:tr h="231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45275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3716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104203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413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22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184150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承载力标准值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201295" algn="l" rtl="0" eaLnBrk="0">
                        <a:lnSpc>
                          <a:spcPct val="80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KN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marL="1152525" algn="l" rtl="0" eaLnBrk="0">
                        <a:lnSpc>
                          <a:spcPts val="128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≥2.0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239395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28635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318134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抗折强度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165735" algn="l" rtl="0" eaLnBrk="0">
                        <a:lnSpc>
                          <a:spcPts val="1295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1152525" algn="l" rtl="0" eaLnBrk="0">
                        <a:lnSpc>
                          <a:spcPts val="128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≥3.2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239395" algn="l" rtl="0" eaLnBrk="0">
                        <a:lnSpc>
                          <a:spcPct val="81000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28635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186689" indent="-36194" algn="l" rtl="0" eaLnBrk="0">
                        <a:lnSpc>
                          <a:spcPct val="111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抗冻性（D25） 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（仅用于屋面）</a:t>
                      </a:r>
                      <a:endParaRPr lang="SimSun" altLang="SimSun" sz="900"/>
                    </a:p>
                  </a:txBody>
                  <a:tcPr marL="0" marR="0" marT="0" marB="0">
                    <a:lnL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99"/>
                        </a:lnSpc>
                      </a:pPr>
                      <a:endParaRPr lang="Arial" altLang="Arial" sz="100"/>
                    </a:p>
                    <a:p>
                      <a:pPr marL="201929" algn="l" rtl="0" eaLnBrk="0">
                        <a:lnSpc>
                          <a:spcPts val="62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"/>
                    </a:p>
                    <a:p>
                      <a:pPr marL="509269" indent="-467994" algn="l" rtl="0" eaLnBrk="0">
                        <a:lnSpc>
                          <a:spcPct val="106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外观质量完好，符合本规程表</a:t>
                      </a:r>
                      <a:r>
                        <a:rPr sz="10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4.2.2-1</a:t>
                      </a:r>
                      <a:r>
                        <a:rPr sz="10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的规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定；强度损失率不超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过 20%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39395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28635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9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32639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防滑性能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"/>
                    </a:p>
                    <a:p>
                      <a:pPr marL="201929" algn="l" rtl="0" eaLnBrk="0">
                        <a:lnSpc>
                          <a:spcPts val="1207"/>
                        </a:lnSpc>
                        <a:tabLst>
                          <a:tab pos="330834"/>
                        </a:tabLst>
                      </a:pPr>
                      <a:r>
                        <a:rPr sz="10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	</a:t>
                      </a: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355600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满足</a:t>
                      </a:r>
                      <a:r>
                        <a:rPr sz="10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 331</a:t>
                      </a: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不同地面的要求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20700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JGJ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331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3232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11451" y="7109776"/>
            <a:ext cx="4069079" cy="1118616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77211" y="5573585"/>
            <a:ext cx="3048000" cy="1379220"/>
          </a:xfrm>
          <a:prstGeom prst="rect">
            <a:avLst/>
          </a:prstGeom>
        </p:spPr>
      </p:pic>
      <p:graphicFrame>
        <p:nvGraphicFramePr>
          <p:cNvPr id="88" name="table 88"/>
          <p:cNvGraphicFramePr>
            <a:graphicFrameLocks noGrp="1"/>
          </p:cNvGraphicFramePr>
          <p:nvPr/>
        </p:nvGraphicFramePr>
        <p:xfrm>
          <a:off x="1096263" y="9202737"/>
          <a:ext cx="5299710" cy="504825"/>
        </p:xfrm>
        <a:graphic>
          <a:graphicData uri="http://schemas.openxmlformats.org/drawingml/2006/table">
            <a:tbl>
              <a:tblPr/>
              <a:tblGrid>
                <a:gridCol w="1231900"/>
                <a:gridCol w="2533014"/>
                <a:gridCol w="1534795"/>
              </a:tblGrid>
              <a:tr h="2749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49403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400"/>
                    </a:p>
                    <a:p>
                      <a:pPr marL="1139189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50038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8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58775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表面形状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42265" algn="l" rtl="0" eaLnBrk="0">
                        <a:lnSpc>
                          <a:spcPct val="99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瓦型清楚、边缘规整、瓦爪齐全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525780" algn="l" rtl="0" eaLnBrk="0">
                        <a:lnSpc>
                          <a:spcPct val="99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0" name="textbox 90"/>
          <p:cNvSpPr/>
          <p:nvPr/>
        </p:nvSpPr>
        <p:spPr>
          <a:xfrm>
            <a:off x="1134110" y="4915496"/>
            <a:ext cx="5229225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4.2.5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保温隔热瓦构造示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意见图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4.2.5，外观应符合表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4.2.5-1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的规定；常用</a:t>
            </a:r>
            <a:endParaRPr lang="SimSun" altLang="SimSun" sz="1200"/>
          </a:p>
          <a:p>
            <a:pPr marL="15240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规格及其尺寸允许偏差应符合表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4.2.5-2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</p:txBody>
      </p:sp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1071372" y="914717"/>
          <a:ext cx="5416550" cy="335915"/>
        </p:xfrm>
        <a:graphic>
          <a:graphicData uri="http://schemas.openxmlformats.org/drawingml/2006/table">
            <a:tbl>
              <a:tblPr/>
              <a:tblGrid>
                <a:gridCol w="1898650"/>
                <a:gridCol w="1320800"/>
                <a:gridCol w="1323975"/>
                <a:gridCol w="873125"/>
              </a:tblGrid>
              <a:tr h="3359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42354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六溴环十二烷含量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40068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不得检出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85"/>
                        </a:lnSpc>
                      </a:pPr>
                      <a:endParaRPr lang="Arial" altLang="Arial" sz="100"/>
                    </a:p>
                    <a:p>
                      <a:pPr marL="632459" algn="l" rtl="0" eaLnBrk="0">
                        <a:lnSpc>
                          <a:spcPts val="629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-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600"/>
                    </a:p>
                    <a:p>
                      <a:pPr marL="104775" algn="l" rtl="0" eaLnBrk="0">
                        <a:lnSpc>
                          <a:spcPts val="1209"/>
                        </a:lnSpc>
                        <a:spcBef>
                          <a:spcPts val="3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29785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2713026" y="8394921"/>
            <a:ext cx="2079625" cy="667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4.2.5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保温隔热瓦构造层次示意</a:t>
            </a:r>
            <a:endParaRPr lang="SimHei" altLang="SimHei" sz="1000"/>
          </a:p>
          <a:p>
            <a:pPr algn="l" rtl="0" eaLnBrk="0">
              <a:lnSpc>
                <a:spcPct val="196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85725" algn="l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4.2.5-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保温隔热瓦外观要求</a:t>
            </a:r>
            <a:endParaRPr lang="SimHei" altLang="SimHei" sz="1000"/>
          </a:p>
        </p:txBody>
      </p:sp>
      <p:sp>
        <p:nvSpPr>
          <p:cNvPr id="96" name="textbox 96"/>
          <p:cNvSpPr/>
          <p:nvPr/>
        </p:nvSpPr>
        <p:spPr>
          <a:xfrm>
            <a:off x="3712832" y="9988041"/>
            <a:ext cx="762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1096263" y="2956876"/>
          <a:ext cx="5299710" cy="1496059"/>
        </p:xfrm>
        <a:graphic>
          <a:graphicData uri="http://schemas.openxmlformats.org/drawingml/2006/table">
            <a:tbl>
              <a:tblPr/>
              <a:tblGrid>
                <a:gridCol w="1114425"/>
                <a:gridCol w="1239519"/>
                <a:gridCol w="1856739"/>
                <a:gridCol w="1089025"/>
              </a:tblGrid>
              <a:tr h="231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43497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158114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规格尺寸（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33337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尺寸允许偏差（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7876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367665" indent="-266700" algn="l" rtl="0" eaLnBrk="0">
                        <a:lnSpc>
                          <a:spcPct val="106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长度和宽度偏差 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绝对值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200"/>
                    </a:p>
                    <a:p>
                      <a:pPr marL="356870" algn="l" rtl="0" eaLnBrk="0">
                        <a:lnSpc>
                          <a:spcPts val="129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420×340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200"/>
                    </a:p>
                    <a:p>
                      <a:pPr marL="775969" algn="l" rtl="0" eaLnBrk="0">
                        <a:lnSpc>
                          <a:spcPts val="1272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273"/>
                        </a:lnSpc>
                      </a:pPr>
                      <a:endParaRPr lang="Arial" altLang="Arial" sz="100"/>
                    </a:p>
                    <a:p>
                      <a:pPr marL="278129" algn="l" rtl="0" eaLnBrk="0">
                        <a:lnSpc>
                          <a:spcPct val="98000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360679" algn="l" rtl="0" eaLnBrk="0">
                        <a:lnSpc>
                          <a:spcPts val="1291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780×640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775969" algn="l" rtl="0" eaLnBrk="0">
                        <a:lnSpc>
                          <a:spcPts val="1272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70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36639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平面性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554990" algn="l" rtl="0" eaLnBrk="0">
                        <a:lnSpc>
                          <a:spcPts val="690"/>
                        </a:lnSpc>
                        <a:spcBef>
                          <a:spcPts val="3"/>
                        </a:spcBef>
                      </a:pPr>
                      <a:r>
                        <a:rPr sz="1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775969" algn="l" rtl="0" eaLnBrk="0">
                        <a:lnSpc>
                          <a:spcPts val="1272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278129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70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233679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保温层厚度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400"/>
                    </a:p>
                    <a:p>
                      <a:pPr marL="226059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符合设计要求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775969" algn="l" rtl="0" eaLnBrk="0">
                        <a:lnSpc>
                          <a:spcPts val="1272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≤2.0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278765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游标卡尺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9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367665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方正度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557530" algn="l" rtl="0" eaLnBrk="0">
                        <a:lnSpc>
                          <a:spcPts val="629"/>
                        </a:lnSpc>
                        <a:spcBef>
                          <a:spcPts val="5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775969" algn="l" rtl="0" eaLnBrk="0">
                        <a:lnSpc>
                          <a:spcPts val="1272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≤4.0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27812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0" name="table 100"/>
          <p:cNvGraphicFramePr>
            <a:graphicFrameLocks noGrp="1"/>
          </p:cNvGraphicFramePr>
          <p:nvPr/>
        </p:nvGraphicFramePr>
        <p:xfrm>
          <a:off x="1096263" y="5903277"/>
          <a:ext cx="5299710" cy="1475740"/>
        </p:xfrm>
        <a:graphic>
          <a:graphicData uri="http://schemas.openxmlformats.org/drawingml/2006/table">
            <a:tbl>
              <a:tblPr/>
              <a:tblGrid>
                <a:gridCol w="1286510"/>
                <a:gridCol w="508634"/>
                <a:gridCol w="2277745"/>
                <a:gridCol w="1226820"/>
              </a:tblGrid>
              <a:tr h="2679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52133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12700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400"/>
                    </a:p>
                    <a:p>
                      <a:pPr marL="879475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346709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84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300"/>
                    </a:p>
                    <a:p>
                      <a:pPr marL="25272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承载力标准值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91439" algn="l" rtl="0" eaLnBrk="0">
                        <a:lnSpc>
                          <a:spcPts val="1209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kN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/㎡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989964" algn="l" rtl="0" eaLnBrk="0">
                        <a:lnSpc>
                          <a:spcPts val="128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≥1.2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346075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21907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抗冻性（D25）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93"/>
                        </a:lnSpc>
                      </a:pPr>
                      <a:endParaRPr lang="Arial" altLang="Arial" sz="100"/>
                    </a:p>
                    <a:p>
                      <a:pPr marL="191770" algn="l" rtl="0" eaLnBrk="0">
                        <a:lnSpc>
                          <a:spcPts val="62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43610" indent="-930275" algn="l" rtl="0" eaLnBrk="0">
                        <a:lnSpc>
                          <a:spcPct val="106000"/>
                        </a:lnSpc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外观质量合格，承载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力仍不小于承载力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标准值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34607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58419" algn="l" rtl="0" eaLnBrk="0">
                        <a:lnSpc>
                          <a:spcPct val="99000"/>
                        </a:lnSpc>
                        <a:spcBef>
                          <a:spcPts val="7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吸水率（浸水 24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222884" algn="l" rtl="0" eaLnBrk="0">
                        <a:lnSpc>
                          <a:spcPts val="1291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1019810" algn="l" rtl="0" eaLnBrk="0">
                        <a:lnSpc>
                          <a:spcPts val="1272"/>
                        </a:lnSpc>
                        <a:spcBef>
                          <a:spcPts val="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46075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73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1524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抗渗性能（24h）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862"/>
                        </a:lnSpc>
                      </a:pPr>
                      <a:endParaRPr lang="Arial" altLang="Arial" sz="100"/>
                    </a:p>
                    <a:p>
                      <a:pPr marL="191770" algn="l" rtl="0" eaLnBrk="0">
                        <a:lnSpc>
                          <a:spcPts val="62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—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8128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背面无水滴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34607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JC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746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B282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2" name="table 102"/>
          <p:cNvGraphicFramePr>
            <a:graphicFrameLocks noGrp="1"/>
          </p:cNvGraphicFramePr>
          <p:nvPr/>
        </p:nvGraphicFramePr>
        <p:xfrm>
          <a:off x="1096263" y="914717"/>
          <a:ext cx="5299710" cy="1409065"/>
        </p:xfrm>
        <a:graphic>
          <a:graphicData uri="http://schemas.openxmlformats.org/drawingml/2006/table">
            <a:tbl>
              <a:tblPr/>
              <a:tblGrid>
                <a:gridCol w="1231900"/>
                <a:gridCol w="2533014"/>
                <a:gridCol w="1534795"/>
              </a:tblGrid>
              <a:tr h="361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93394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掉角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889000" indent="-485140" algn="l" rtl="0" eaLnBrk="0">
                        <a:lnSpc>
                          <a:spcPct val="106000"/>
                        </a:lnSpc>
                        <a:spcBef>
                          <a:spcPts val="2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在瓦表面的角两边的破坏尺寸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不得大于</a:t>
                      </a:r>
                      <a:r>
                        <a:rPr sz="10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368934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用钢直尺检查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36385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瓦爪残缺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29337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允许一爪有缺，但小于爪高的</a:t>
                      </a:r>
                      <a:r>
                        <a:rPr sz="1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1/3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19367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目测和用钢直尺检查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157479" algn="l" rtl="0" eaLnBrk="0">
                        <a:lnSpc>
                          <a:spcPct val="99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边筋短缺、断裂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1072514" algn="l" rtl="0" eaLnBrk="0">
                        <a:lnSpc>
                          <a:spcPct val="99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不允许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525780" algn="l" rtl="0" eaLnBrk="0">
                        <a:lnSpc>
                          <a:spcPct val="99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49212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裂纹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107251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不允许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52578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7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49339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分层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107251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不允许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52578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5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35877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表而涂层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87566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瓦面涂层完好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52578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目测检查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F1C1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1071372" y="8723312"/>
          <a:ext cx="5417820" cy="882015"/>
        </p:xfrm>
        <a:graphic>
          <a:graphicData uri="http://schemas.openxmlformats.org/drawingml/2006/table">
            <a:tbl>
              <a:tblPr/>
              <a:tblGrid>
                <a:gridCol w="891540"/>
                <a:gridCol w="544194"/>
                <a:gridCol w="1287780"/>
                <a:gridCol w="420369"/>
                <a:gridCol w="2273935"/>
              </a:tblGrid>
              <a:tr h="18288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1236980" algn="l" rtl="0" eaLnBrk="0">
                        <a:lnSpc>
                          <a:spcPct val="99000"/>
                        </a:lnSpc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81914" algn="l" rtl="0" eaLnBrk="0">
                        <a:lnSpc>
                          <a:spcPct val="99000"/>
                        </a:lnSpc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"/>
                    </a:p>
                    <a:p>
                      <a:pPr marL="875030" algn="l" rtl="0" eaLnBrk="0">
                        <a:lnSpc>
                          <a:spcPct val="99000"/>
                        </a:lnSpc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907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"/>
                    </a:p>
                    <a:p>
                      <a:pPr marL="383540" indent="-264795" algn="l" rtl="0" eaLnBrk="0">
                        <a:lnSpc>
                          <a:spcPct val="106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1000"/>
                    </a:p>
                    <a:p>
                      <a:pPr marL="318134" indent="-130810" algn="l" rtl="0" eaLnBrk="0">
                        <a:lnSpc>
                          <a:spcPct val="106000"/>
                        </a:lnSpc>
                        <a:spcBef>
                          <a:spcPts val="176"/>
                        </a:spcBef>
                      </a:pPr>
                      <a:r>
                        <a:rPr sz="1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（与水泥砂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72263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95376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970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Arial" altLang="Arial" sz="100"/>
                    </a:p>
                    <a:p>
                      <a:pPr marL="208279" indent="-130175" algn="l" rtl="0" eaLnBrk="0">
                        <a:lnSpc>
                          <a:spcPct val="106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耐水强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 48</a:t>
                      </a:r>
                      <a:r>
                        <a:rPr sz="10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h,干燥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10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95376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035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 48</a:t>
                      </a:r>
                      <a:r>
                        <a:rPr sz="10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h,干燥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r>
                        <a:rPr sz="10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ts val="1295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53769" algn="l" rtl="0" eaLnBrk="0">
                        <a:lnSpc>
                          <a:spcPts val="128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6" name="textbox 106"/>
          <p:cNvSpPr/>
          <p:nvPr/>
        </p:nvSpPr>
        <p:spPr>
          <a:xfrm>
            <a:off x="1134110" y="4707724"/>
            <a:ext cx="4031615" cy="1120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334" algn="l" rtl="0" eaLnBrk="0">
              <a:lnSpc>
                <a:spcPts val="1115"/>
              </a:lnSpc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饰面层平均厚度不小于</a:t>
            </a:r>
            <a:r>
              <a:rPr sz="9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，保温层材料厚度按设计要求选用。</a:t>
            </a:r>
            <a:endParaRPr lang="SimSun" altLang="SimSun" sz="900"/>
          </a:p>
          <a:p>
            <a:pPr marL="269240" algn="l" rtl="0" eaLnBrk="0">
              <a:lnSpc>
                <a:spcPts val="1115"/>
              </a:lnSpc>
              <a:spcBef>
                <a:spcPts val="829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设计选用其它规格尺寸时可定制，尺寸偏差应符合本表的要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</a:t>
            </a:r>
            <a:endParaRPr lang="SimSun" altLang="SimSun" sz="900"/>
          </a:p>
          <a:p>
            <a:pPr marL="12700" algn="l" rtl="0" eaLnBrk="0">
              <a:lnSpc>
                <a:spcPct val="95000"/>
              </a:lnSpc>
              <a:spcBef>
                <a:spcPts val="1454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4.2.6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隔热瓦的性能指标应符合表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4.2.6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的要求。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1719579" algn="l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4.2.6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保温隔热瓦性能指标</a:t>
            </a:r>
            <a:endParaRPr lang="SimHei" altLang="SimHei" sz="1000"/>
          </a:p>
        </p:txBody>
      </p:sp>
      <p:sp>
        <p:nvSpPr>
          <p:cNvPr id="108" name="textbox 108"/>
          <p:cNvSpPr/>
          <p:nvPr/>
        </p:nvSpPr>
        <p:spPr>
          <a:xfrm>
            <a:off x="1134110" y="7805000"/>
            <a:ext cx="5229225" cy="843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4.2.7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保温隔热（隔声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）板、保温隔热瓦面层与保温层之间的粘结性能指标应</a:t>
            </a:r>
            <a:endParaRPr lang="SimSun" altLang="SimSun" sz="1200"/>
          </a:p>
          <a:p>
            <a:pPr marL="15875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符合表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4.2.7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</a:t>
            </a:r>
            <a:endParaRPr lang="SimSun" altLang="SimSun" sz="1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1736725" algn="l" rtl="0" eaLnBrk="0">
              <a:lnSpc>
                <a:spcPct val="99000"/>
              </a:lnSpc>
              <a:spcBef>
                <a:spcPts val="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10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4.2.7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胶粘剂主要性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能指标</a:t>
            </a:r>
            <a:endParaRPr lang="SimHei" altLang="SimHei" sz="1000"/>
          </a:p>
        </p:txBody>
      </p:sp>
      <p:sp>
        <p:nvSpPr>
          <p:cNvPr id="110" name="textbox 110"/>
          <p:cNvSpPr/>
          <p:nvPr/>
        </p:nvSpPr>
        <p:spPr>
          <a:xfrm>
            <a:off x="2318699" y="2637249"/>
            <a:ext cx="2861945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4.2.5-2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保温隔热瓦常用规格尺寸和尺寸偏差</a:t>
            </a:r>
            <a:endParaRPr lang="SimHei" altLang="SimHei" sz="1000"/>
          </a:p>
        </p:txBody>
      </p:sp>
      <p:sp>
        <p:nvSpPr>
          <p:cNvPr id="112" name="textbox 112"/>
          <p:cNvSpPr/>
          <p:nvPr/>
        </p:nvSpPr>
        <p:spPr>
          <a:xfrm>
            <a:off x="3710431" y="9988041"/>
            <a:ext cx="78105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1071372" y="2935287"/>
          <a:ext cx="5416550" cy="1242059"/>
        </p:xfrm>
        <a:graphic>
          <a:graphicData uri="http://schemas.openxmlformats.org/drawingml/2006/table">
            <a:tbl>
              <a:tblPr/>
              <a:tblGrid>
                <a:gridCol w="1701800"/>
                <a:gridCol w="2750185"/>
                <a:gridCol w="964565"/>
              </a:tblGrid>
              <a:tr h="297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70040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</a:t>
                      </a:r>
                      <a:r>
                        <a:rPr sz="10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98171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219075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58102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厚度，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294130" algn="l" rtl="0" eaLnBrk="0">
                        <a:lnSpc>
                          <a:spcPts val="1280"/>
                        </a:lnSpc>
                        <a:spcBef>
                          <a:spcPts val="3"/>
                        </a:spcBef>
                      </a:pPr>
                      <a:r>
                        <a:rPr sz="10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63"/>
                        </a:lnSpc>
                      </a:pPr>
                      <a:endParaRPr lang="Arial" altLang="Arial" sz="100"/>
                    </a:p>
                    <a:p>
                      <a:pPr marL="184150" algn="l" rtl="0" eaLnBrk="0">
                        <a:lnSpc>
                          <a:spcPts val="120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6342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79"/>
                        </a:lnSpc>
                      </a:pPr>
                      <a:endParaRPr lang="Arial" altLang="Arial" sz="100"/>
                    </a:p>
                    <a:p>
                      <a:pPr marL="584834" algn="l" rtl="0" eaLnBrk="0">
                        <a:lnSpc>
                          <a:spcPct val="99000"/>
                        </a:lnSpc>
                      </a:pP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宽度，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"/>
                    </a:p>
                    <a:p>
                      <a:pPr marL="1013460" indent="-920114" algn="l" rtl="0" eaLnBrk="0">
                        <a:lnSpc>
                          <a:spcPct val="106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≥保温隔声板（垫）厚度+保温隔声板面层厚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度+20～25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mm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8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395604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吸水率(V/V)，%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290319" algn="l" rtl="0" eaLnBrk="0">
                        <a:lnSpc>
                          <a:spcPts val="1272"/>
                        </a:lnSpc>
                        <a:spcBef>
                          <a:spcPts val="2"/>
                        </a:spcBef>
                      </a:pPr>
                      <a:r>
                        <a:rPr sz="1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≤3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184150" algn="l" rtl="0" eaLnBrk="0">
                        <a:lnSpc>
                          <a:spcPts val="1209"/>
                        </a:lnSpc>
                        <a:spcBef>
                          <a:spcPts val="2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8810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6" name="table 116"/>
          <p:cNvGraphicFramePr>
            <a:graphicFrameLocks noGrp="1"/>
          </p:cNvGraphicFramePr>
          <p:nvPr/>
        </p:nvGraphicFramePr>
        <p:xfrm>
          <a:off x="1096263" y="5286692"/>
          <a:ext cx="5299709" cy="1243965"/>
        </p:xfrm>
        <a:graphic>
          <a:graphicData uri="http://schemas.openxmlformats.org/drawingml/2006/table">
            <a:tbl>
              <a:tblPr/>
              <a:tblGrid>
                <a:gridCol w="1440180"/>
                <a:gridCol w="782954"/>
                <a:gridCol w="2096135"/>
                <a:gridCol w="980440"/>
              </a:tblGrid>
              <a:tr h="23177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98933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项目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788034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性能指标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2352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试验方法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66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229870" indent="35559" algn="l" rtl="0" eaLnBrk="0">
                        <a:lnSpc>
                          <a:spcPct val="106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与水泥砂浆拉伸    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粘结强度（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19938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866775" algn="l" rtl="0" eaLnBrk="0">
                        <a:lnSpc>
                          <a:spcPts val="1268"/>
                        </a:lnSpc>
                        <a:spcBef>
                          <a:spcPts val="2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≥0.60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93"/>
                        </a:lnSpc>
                      </a:pPr>
                      <a:endParaRPr lang="Arial" altLang="Arial" sz="100"/>
                    </a:p>
                    <a:p>
                      <a:pPr marL="154939" algn="l" rtl="0" eaLnBrk="0">
                        <a:lnSpc>
                          <a:spcPts val="1209"/>
                        </a:lnSpc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29906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66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26479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866775" algn="l" rtl="0" eaLnBrk="0">
                        <a:lnSpc>
                          <a:spcPts val="1264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≥0.40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66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229870" indent="101600" algn="l" rtl="0" eaLnBrk="0">
                        <a:lnSpc>
                          <a:spcPct val="106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与保温层拉伸  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粘结强度（MPa）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200"/>
                    </a:p>
                    <a:p>
                      <a:pPr marL="19938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1993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≥0.10，破坏界面在保温板上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066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200"/>
                    </a:p>
                    <a:p>
                      <a:pPr marL="231775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9938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≥0.10，破坏界面在保温板上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955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200"/>
                    </a:p>
                    <a:p>
                      <a:pPr marL="622934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可操作时间（h）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796290" algn="l" rtl="0" eaLnBrk="0">
                        <a:lnSpc>
                          <a:spcPts val="1287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1.5～4.0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154939" algn="l" rtl="0" eaLnBrk="0">
                        <a:lnSpc>
                          <a:spcPts val="1209"/>
                        </a:lnSpc>
                        <a:spcBef>
                          <a:spcPts val="1"/>
                        </a:spcBef>
                      </a:pP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GB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/T</a:t>
                      </a:r>
                      <a:r>
                        <a:rPr sz="10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29906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8" name="textbox 118"/>
          <p:cNvSpPr/>
          <p:nvPr/>
        </p:nvSpPr>
        <p:spPr>
          <a:xfrm>
            <a:off x="1134110" y="1639028"/>
            <a:ext cx="5229225" cy="12217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280670" algn="l" rtl="0" eaLnBrk="0">
              <a:lnSpc>
                <a:spcPct val="98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注：用于无防水要求楼面的保温隔声板不需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做耐水强度检测</a:t>
            </a:r>
            <a:endParaRPr lang="SimSun" altLang="SimSun" sz="1000"/>
          </a:p>
          <a:p>
            <a:pPr algn="l" rtl="0" eaLnBrk="0">
              <a:lnSpc>
                <a:spcPct val="160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360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4.2.8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竖向隔声片可采用保温隔声板中保温层材料同质材料，其主要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性能指标应</a:t>
            </a:r>
            <a:endParaRPr lang="SimSun" altLang="SimSun" sz="1200"/>
          </a:p>
          <a:p>
            <a:pPr marL="15875" algn="l" rtl="0" eaLnBrk="0">
              <a:lnSpc>
                <a:spcPts val="2328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符合表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4.2.8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</a:t>
            </a:r>
            <a:endParaRPr lang="SimSun" altLang="SimSun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535430" algn="l" rtl="0" eaLnBrk="0">
              <a:lnSpc>
                <a:spcPct val="100000"/>
              </a:lnSpc>
              <a:spcBef>
                <a:spcPts val="2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4.2.8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竖向隔声片的主要性能指标</a:t>
            </a:r>
            <a:endParaRPr lang="SimHei" altLang="SimHei" sz="1000"/>
          </a:p>
        </p:txBody>
      </p:sp>
      <p:graphicFrame>
        <p:nvGraphicFramePr>
          <p:cNvPr id="120" name="table 120"/>
          <p:cNvGraphicFramePr>
            <a:graphicFrameLocks noGrp="1"/>
          </p:cNvGraphicFramePr>
          <p:nvPr/>
        </p:nvGraphicFramePr>
        <p:xfrm>
          <a:off x="1071372" y="914717"/>
          <a:ext cx="5417820" cy="543559"/>
        </p:xfrm>
        <a:graphic>
          <a:graphicData uri="http://schemas.openxmlformats.org/drawingml/2006/table">
            <a:tbl>
              <a:tblPr/>
              <a:tblGrid>
                <a:gridCol w="890905"/>
                <a:gridCol w="544194"/>
                <a:gridCol w="1287780"/>
                <a:gridCol w="420369"/>
                <a:gridCol w="2274570"/>
              </a:tblGrid>
              <a:tr h="18161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4000"/>
                        </a:lnSpc>
                      </a:pPr>
                      <a:endParaRPr lang="Arial" altLang="Arial" sz="100"/>
                    </a:p>
                    <a:p>
                      <a:pPr marL="383540" indent="-264795" algn="l" rtl="0" eaLnBrk="0">
                        <a:lnSpc>
                          <a:spcPct val="106000"/>
                        </a:lnSpc>
                        <a:spcBef>
                          <a:spcPts val="1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拉伸粘结强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1000"/>
                    </a:p>
                    <a:p>
                      <a:pPr marL="146685" algn="l" rtl="0" eaLnBrk="0">
                        <a:lnSpc>
                          <a:spcPct val="98000"/>
                        </a:lnSpc>
                        <a:spcBef>
                          <a:spcPts val="172"/>
                        </a:spcBef>
                      </a:pPr>
                      <a:r>
                        <a:rPr sz="10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（与保温板）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723265" algn="l" rtl="0" eaLnBrk="0">
                        <a:lnSpc>
                          <a:spcPct val="97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原强度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111125" algn="l" rtl="0" eaLnBrk="0">
                        <a:lnSpc>
                          <a:spcPct val="97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86994" algn="l" rtl="0" eaLnBrk="0">
                        <a:lnSpc>
                          <a:spcPct val="97000"/>
                        </a:lnSpc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≥0.10，且破坏</a:t>
                      </a: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发生在保温板中破坏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970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"/>
                    </a:p>
                    <a:p>
                      <a:pPr marL="208915" indent="-130175" algn="l" rtl="0" eaLnBrk="0">
                        <a:lnSpc>
                          <a:spcPct val="106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耐水强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 48</a:t>
                      </a:r>
                      <a:r>
                        <a:rPr sz="10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h,干燥</a:t>
                      </a:r>
                      <a:r>
                        <a:rPr sz="10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10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11112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95440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≥0.06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224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7366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浸水 48</a:t>
                      </a:r>
                      <a:r>
                        <a:rPr sz="10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h,干燥</a:t>
                      </a:r>
                      <a:r>
                        <a:rPr sz="1000" kern="0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7</a:t>
                      </a:r>
                      <a:r>
                        <a:rPr sz="10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d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"/>
                    </a:p>
                    <a:p>
                      <a:pPr marL="111125" algn="l" rtl="0" eaLnBrk="0">
                        <a:lnSpc>
                          <a:spcPct val="100000"/>
                        </a:lnSpc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MPa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"/>
                    </a:p>
                    <a:p>
                      <a:pPr marL="954405" algn="l" rtl="0" eaLnBrk="0">
                        <a:lnSpc>
                          <a:spcPct val="100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≥0.10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2" name="textbox 122"/>
          <p:cNvSpPr/>
          <p:nvPr/>
        </p:nvSpPr>
        <p:spPr>
          <a:xfrm>
            <a:off x="1134110" y="6956119"/>
            <a:ext cx="5227954" cy="474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4.2.10  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本系统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涉及的防水填缝剂和保温嵌缝条等配套材料的性能指标应符合</a:t>
            </a:r>
            <a:endParaRPr lang="SimSun" altLang="SimSun" sz="1200"/>
          </a:p>
          <a:p>
            <a:pPr marL="91439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《屋面工程技术规范》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 50345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等相关标准的规定。</a:t>
            </a:r>
            <a:endParaRPr lang="SimSun" altLang="SimSun" sz="1200"/>
          </a:p>
        </p:txBody>
      </p:sp>
      <p:sp>
        <p:nvSpPr>
          <p:cNvPr id="124" name="textbox 124"/>
          <p:cNvSpPr/>
          <p:nvPr/>
        </p:nvSpPr>
        <p:spPr>
          <a:xfrm>
            <a:off x="1134110" y="4603076"/>
            <a:ext cx="5227954" cy="473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4.2.9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用于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铺贴保温隔热瓦的聚合物粘结砂浆的性能指标应符合表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4.2.8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的要</a:t>
            </a:r>
            <a:endParaRPr lang="SimSun" altLang="SimSun" sz="1200"/>
          </a:p>
          <a:p>
            <a:pPr marL="15875" algn="l" rtl="0" eaLnBrk="0">
              <a:lnSpc>
                <a:spcPts val="2327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求。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4.2.9  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聚合物粘结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砂浆性能指标</a:t>
            </a:r>
            <a:endParaRPr lang="SimHei" altLang="SimHei" sz="1000"/>
          </a:p>
        </p:txBody>
      </p:sp>
      <p:sp>
        <p:nvSpPr>
          <p:cNvPr id="126" name="textbox 126"/>
          <p:cNvSpPr/>
          <p:nvPr/>
        </p:nvSpPr>
        <p:spPr>
          <a:xfrm>
            <a:off x="3434545" y="9321876"/>
            <a:ext cx="732790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9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400" b="1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40">
                <a:ln w="510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400" kern="0" spc="-40">
                <a:ln w="510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</a:t>
            </a:r>
            <a:endParaRPr lang="SimHei" altLang="SimHei" sz="1400"/>
          </a:p>
        </p:txBody>
      </p:sp>
      <p:sp>
        <p:nvSpPr>
          <p:cNvPr id="128" name="textbox 128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2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extbox 130"/>
          <p:cNvSpPr/>
          <p:nvPr/>
        </p:nvSpPr>
        <p:spPr>
          <a:xfrm>
            <a:off x="1135481" y="924140"/>
            <a:ext cx="5227954" cy="3223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7"/>
              </a:lnSpc>
            </a:pPr>
            <a:endParaRPr lang="Arial" altLang="Arial" sz="100"/>
          </a:p>
          <a:p>
            <a:pPr marL="2155189" algn="l" rtl="0" eaLnBrk="0">
              <a:lnSpc>
                <a:spcPct val="95000"/>
              </a:lnSpc>
            </a:pPr>
            <a:r>
              <a:rPr sz="1200" kern="0" spc="-2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5.1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369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5.1.1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楼屋面保温系统的热工和节能设计除应符合现行国家、地方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节能设计标准</a:t>
            </a:r>
            <a:endParaRPr lang="SimSun" altLang="SimSun" sz="1200"/>
          </a:p>
          <a:p>
            <a:pPr marL="12700" algn="l" rtl="0" eaLnBrk="0">
              <a:lnSpc>
                <a:spcPts val="232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及本规程第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3.0.2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4.1.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条的规定外，尚应符合下列规定：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9565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保温隔热层采用厚度及使用范围应满足节能设计标准对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热工性能限值</a:t>
            </a:r>
            <a:endParaRPr lang="SimSun" altLang="SimSun" sz="1200"/>
          </a:p>
          <a:p>
            <a:pPr marL="25400" algn="l" rtl="0" eaLnBrk="0">
              <a:lnSpc>
                <a:spcPts val="2327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屋面排水沟、水落口周边、女儿墙阴角、挑檐、屋脊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等热桥部位应垫铺</a:t>
            </a:r>
            <a:endParaRPr lang="SimSun" altLang="SimSun" sz="1200"/>
          </a:p>
          <a:p>
            <a:pPr marL="13970" algn="l" rtl="0" eaLnBrk="0">
              <a:lnSpc>
                <a:spcPts val="2328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保温材料；平屋面板缝及分格缝内应填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塞保温嵌缝条。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本系统所选用保温隔热（隔声）层材料的导热系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数、蓄热系数及修正系</a:t>
            </a:r>
            <a:endParaRPr lang="SimSun" altLang="SimSun" sz="1200"/>
          </a:p>
          <a:p>
            <a:pPr marL="14604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数应按表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5.1.1-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5.1.1-2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的规定取值。</a:t>
            </a:r>
            <a:endParaRPr lang="SimSun" altLang="SimSun" sz="12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331470" algn="l" rtl="0" eaLnBrk="0">
              <a:lnSpc>
                <a:spcPct val="99000"/>
              </a:lnSpc>
              <a:spcBef>
                <a:spcPts val="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楼面保温隔声层材料导热系数、蓄热系数及修正系数设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计取值</a:t>
            </a:r>
            <a:endParaRPr lang="SimHei" altLang="SimHei" sz="1000"/>
          </a:p>
        </p:txBody>
      </p:sp>
      <p:graphicFrame>
        <p:nvGraphicFramePr>
          <p:cNvPr id="132" name="table 132"/>
          <p:cNvGraphicFramePr>
            <a:graphicFrameLocks noGrp="1"/>
          </p:cNvGraphicFramePr>
          <p:nvPr/>
        </p:nvGraphicFramePr>
        <p:xfrm>
          <a:off x="1071372" y="4223067"/>
          <a:ext cx="5415280" cy="2693034"/>
        </p:xfrm>
        <a:graphic>
          <a:graphicData uri="http://schemas.openxmlformats.org/drawingml/2006/table">
            <a:tbl>
              <a:tblPr/>
              <a:tblGrid>
                <a:gridCol w="1494789"/>
                <a:gridCol w="668654"/>
                <a:gridCol w="805815"/>
                <a:gridCol w="813435"/>
                <a:gridCol w="558800"/>
                <a:gridCol w="535304"/>
                <a:gridCol w="538479"/>
              </a:tblGrid>
              <a:tr h="29717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0"/>
                    </a:p>
                    <a:p>
                      <a:pPr marL="525144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材料名称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141604" indent="-46355" algn="l" rtl="0" eaLnBrk="0">
                        <a:lnSpc>
                          <a:spcPct val="127000"/>
                        </a:lnSpc>
                        <a:spcBef>
                          <a:spcPts val="4"/>
                        </a:spcBef>
                      </a:pP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表观密</a:t>
                      </a:r>
                      <a:r>
                        <a:rPr sz="9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ρ</a:t>
                      </a:r>
                      <a:r>
                        <a:rPr sz="600" kern="0" spc="3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</a:t>
                      </a:r>
                      <a:r>
                        <a:rPr sz="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（kg/m³</a:t>
                      </a:r>
                      <a:r>
                        <a:rPr sz="800" kern="0" spc="-2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)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58610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标准指标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170179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修正</a:t>
                      </a:r>
                      <a:endParaRPr lang="SimSun" altLang="SimSun" sz="900"/>
                    </a:p>
                    <a:p>
                      <a:pPr marL="172720" algn="l" rtl="0" eaLnBrk="0">
                        <a:lnSpc>
                          <a:spcPct val="83000"/>
                        </a:lnSpc>
                        <a:spcBef>
                          <a:spcPts val="575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系数</a:t>
                      </a:r>
                      <a:endParaRPr lang="SimSun" altLang="SimSun" sz="900"/>
                    </a:p>
                    <a:p>
                      <a:pPr marL="255904" algn="l" rtl="0" eaLnBrk="0">
                        <a:lnSpc>
                          <a:spcPts val="1224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1016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最小应</a:t>
                      </a:r>
                      <a:endParaRPr lang="SimSun" altLang="SimSun" sz="900"/>
                    </a:p>
                    <a:p>
                      <a:pPr marL="158114" algn="l" rtl="0" eaLnBrk="0">
                        <a:lnSpc>
                          <a:spcPct val="95000"/>
                        </a:lnSpc>
                        <a:spcBef>
                          <a:spcPts val="73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用厚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10033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度，mm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marL="100330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燃烧性</a:t>
                      </a:r>
                      <a:endParaRPr lang="SimSun" altLang="SimSun" sz="900"/>
                    </a:p>
                    <a:p>
                      <a:pPr marL="219075" algn="l" rtl="0" eaLnBrk="0">
                        <a:lnSpc>
                          <a:spcPts val="1751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能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27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91439" indent="33655" algn="l" rtl="0" eaLnBrk="0">
                        <a:lnSpc>
                          <a:spcPct val="122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导热系数λ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[W/（m·K）]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91439" indent="52069" algn="l" rtl="0" eaLnBrk="0">
                        <a:lnSpc>
                          <a:spcPct val="12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蓄热系数</a:t>
                      </a:r>
                      <a:r>
                        <a:rPr sz="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[W/（㎡·K）]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7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68"/>
                        </a:lnSpc>
                      </a:pPr>
                      <a:endParaRPr lang="Arial" altLang="Arial" sz="100"/>
                    </a:p>
                    <a:p>
                      <a:pPr marL="411480" algn="l" rtl="0" eaLnBrk="0">
                        <a:lnSpc>
                          <a:spcPct val="94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石墨聚苯乙烯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234950" algn="l" rtl="0" eaLnBrk="0">
                        <a:lnSpc>
                          <a:spcPts val="1111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≥18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215265" algn="l" rtl="0" eaLnBrk="0">
                        <a:lnSpc>
                          <a:spcPts val="1104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250825" algn="l" rtl="0" eaLnBrk="0">
                        <a:lnSpc>
                          <a:spcPts val="1111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43"/>
                        </a:lnSpc>
                      </a:pPr>
                      <a:endParaRPr lang="Arial" altLang="Arial" sz="100"/>
                    </a:p>
                    <a:p>
                      <a:pPr marL="17843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1.30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23"/>
                        </a:lnSpc>
                      </a:pPr>
                      <a:endParaRPr lang="Arial" altLang="Arial" sz="100"/>
                    </a:p>
                    <a:p>
                      <a:pPr marL="223520" algn="l" rtl="0" eaLnBrk="0">
                        <a:lnSpc>
                          <a:spcPct val="86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852"/>
                        </a:lnSpc>
                      </a:pPr>
                      <a:endParaRPr lang="Arial" altLang="Arial" sz="100"/>
                    </a:p>
                    <a:p>
                      <a:pPr marL="227329" algn="l" rtl="0" eaLnBrk="0">
                        <a:lnSpc>
                          <a:spcPct val="90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600" kern="0" spc="-1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endParaRPr lang="SimSun" altLang="SimSun" sz="600" baseline="-17362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410844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挤塑聚苯乙烯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169545" algn="l" rtl="0" eaLnBrk="0">
                        <a:lnSpc>
                          <a:spcPts val="1122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30～40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15265" algn="l" rtl="0" eaLnBrk="0">
                        <a:lnSpc>
                          <a:spcPts val="110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50825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7843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1.30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23520" algn="l" rtl="0" eaLnBrk="0">
                        <a:lnSpc>
                          <a:spcPct val="86000"/>
                        </a:lnSpc>
                        <a:spcBef>
                          <a:spcPts val="5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27329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600" kern="0" spc="-1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endParaRPr lang="SimSun" altLang="SimSun" sz="600" baseline="-17362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63944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橡塑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6"/>
                        </a:lnSpc>
                      </a:pPr>
                      <a:endParaRPr lang="Arial" altLang="Arial" sz="100"/>
                    </a:p>
                    <a:p>
                      <a:pPr marL="207645" algn="l" rtl="0" eaLnBrk="0">
                        <a:lnSpc>
                          <a:spcPts val="1111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≥100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6"/>
                        </a:lnSpc>
                      </a:pPr>
                      <a:endParaRPr lang="Arial" altLang="Arial" sz="100"/>
                    </a:p>
                    <a:p>
                      <a:pPr marL="215265" algn="l" rtl="0" eaLnBrk="0">
                        <a:lnSpc>
                          <a:spcPts val="110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6"/>
                        </a:lnSpc>
                      </a:pPr>
                      <a:endParaRPr lang="Arial" altLang="Arial" sz="100"/>
                    </a:p>
                    <a:p>
                      <a:pPr marL="250825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≥0.38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7843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23520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27329" algn="l" rtl="0" eaLnBrk="0">
                        <a:lnSpc>
                          <a:spcPct val="8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6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endParaRPr lang="SimSun" altLang="SimSun" sz="600" baseline="-8681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6032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玻璃棉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07645" algn="l" rtl="0" eaLnBrk="0">
                        <a:lnSpc>
                          <a:spcPts val="1111"/>
                        </a:lnSpc>
                        <a:spcBef>
                          <a:spcPts val="4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≥120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15265" algn="l" rtl="0" eaLnBrk="0">
                        <a:lnSpc>
                          <a:spcPts val="1104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50825" algn="l" rtl="0" eaLnBrk="0">
                        <a:lnSpc>
                          <a:spcPts val="1111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≥0.75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7843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090"/>
                        </a:lnSpc>
                      </a:pPr>
                      <a:endParaRPr lang="Arial" altLang="Arial" sz="100"/>
                    </a:p>
                    <a:p>
                      <a:pPr marL="223520" algn="l" rtl="0" eaLnBrk="0">
                        <a:lnSpc>
                          <a:spcPct val="86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18"/>
                        </a:lnSpc>
                      </a:pPr>
                      <a:endParaRPr lang="Arial" altLang="Arial" sz="100"/>
                    </a:p>
                    <a:p>
                      <a:pPr marL="226059" algn="l" rtl="0" eaLnBrk="0">
                        <a:lnSpc>
                          <a:spcPct val="9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600" kern="0" spc="-1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endParaRPr lang="SimSun" altLang="SimSun" sz="600" baseline="-17362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503555" algn="l" rtl="0" eaLnBrk="0">
                        <a:lnSpc>
                          <a:spcPct val="95000"/>
                        </a:lnSpc>
                        <a:spcBef>
                          <a:spcPts val="7"/>
                        </a:spcBef>
                      </a:pP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改性聚丙烯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34950" algn="l" rtl="0" eaLnBrk="0">
                        <a:lnSpc>
                          <a:spcPts val="1111"/>
                        </a:lnSpc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≥18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15265" algn="l" rtl="0" eaLnBrk="0">
                        <a:lnSpc>
                          <a:spcPts val="110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50825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7843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23520" algn="l" rtl="0" eaLnBrk="0">
                        <a:lnSpc>
                          <a:spcPct val="86000"/>
                        </a:lnSpc>
                        <a:spcBef>
                          <a:spcPts val="5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27329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600" kern="0" spc="-1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</a:t>
                      </a:r>
                      <a:endParaRPr lang="SimSun" altLang="SimSun" sz="600" baseline="-17362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8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553719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9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改性矿棉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1"/>
                        </a:lnSpc>
                      </a:pPr>
                      <a:endParaRPr lang="Arial" altLang="Arial" sz="100"/>
                    </a:p>
                    <a:p>
                      <a:pPr marL="196850" algn="l" rtl="0" eaLnBrk="0">
                        <a:lnSpc>
                          <a:spcPts val="1104"/>
                        </a:lnSpc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</a:t>
                      </a:r>
                      <a:r>
                        <a:rPr sz="9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500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1"/>
                        </a:lnSpc>
                      </a:pPr>
                      <a:endParaRPr lang="Arial" altLang="Arial" sz="100"/>
                    </a:p>
                    <a:p>
                      <a:pPr marL="236854" algn="l" rtl="0" eaLnBrk="0">
                        <a:lnSpc>
                          <a:spcPts val="1081"/>
                        </a:lnSpc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≤0.060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1"/>
                        </a:lnSpc>
                      </a:pPr>
                      <a:endParaRPr lang="Arial" altLang="Arial" sz="100"/>
                    </a:p>
                    <a:p>
                      <a:pPr marL="263525" algn="l" rtl="0" eaLnBrk="0">
                        <a:lnSpc>
                          <a:spcPts val="1111"/>
                        </a:lnSpc>
                      </a:pP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≥1.32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90500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8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1.25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22250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26059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r>
                        <a:rPr sz="600" kern="0" spc="-10" baseline="-868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endParaRPr lang="SimSun" altLang="SimSun" sz="600" baseline="-8681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4" name="table 134"/>
          <p:cNvGraphicFramePr>
            <a:graphicFrameLocks noGrp="1"/>
          </p:cNvGraphicFramePr>
          <p:nvPr/>
        </p:nvGraphicFramePr>
        <p:xfrm>
          <a:off x="1103757" y="7940357"/>
          <a:ext cx="5285740" cy="1597025"/>
        </p:xfrm>
        <a:graphic>
          <a:graphicData uri="http://schemas.openxmlformats.org/drawingml/2006/table">
            <a:tbl>
              <a:tblPr/>
              <a:tblGrid>
                <a:gridCol w="1694814"/>
                <a:gridCol w="843915"/>
                <a:gridCol w="1055369"/>
                <a:gridCol w="1055369"/>
                <a:gridCol w="636269"/>
              </a:tblGrid>
              <a:tr h="29717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marL="62420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材料名称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182879" algn="l" rtl="0" eaLnBrk="0">
                        <a:lnSpc>
                          <a:spcPct val="83000"/>
                        </a:lnSpc>
                        <a:spcBef>
                          <a:spcPts val="5"/>
                        </a:spcBef>
                      </a:pP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干密度</a:t>
                      </a:r>
                      <a:r>
                        <a:rPr sz="9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ρ</a:t>
                      </a:r>
                      <a:r>
                        <a:rPr sz="600" kern="0" spc="30" baseline="-17362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endParaRPr lang="SimSun" altLang="SimSun" sz="600" baseline="-17362"/>
                    </a:p>
                    <a:p>
                      <a:pPr marL="243840" algn="l" rtl="0" eaLnBrk="0">
                        <a:lnSpc>
                          <a:spcPts val="1605"/>
                        </a:lnSpc>
                      </a:pPr>
                      <a:r>
                        <a:rPr sz="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（kg/m</a:t>
                      </a:r>
                      <a:r>
                        <a:rPr sz="500" kern="0" spc="90" baseline="6750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</a:t>
                      </a:r>
                      <a:r>
                        <a:rPr sz="8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</a:t>
                      </a:r>
                      <a:endParaRPr lang="SimSun" altLang="SimSun" sz="8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83185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标准指标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marL="206375" algn="l" rtl="0" eaLnBrk="0">
                        <a:lnSpc>
                          <a:spcPct val="83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修正</a:t>
                      </a:r>
                      <a:endParaRPr lang="SimSun" altLang="SimSun" sz="900"/>
                    </a:p>
                    <a:p>
                      <a:pPr marL="166370" algn="l" rtl="0" eaLnBrk="0">
                        <a:lnSpc>
                          <a:spcPts val="1607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系数</a:t>
                      </a:r>
                      <a:r>
                        <a:rPr sz="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a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27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207645" indent="41275" algn="l" rtl="0" eaLnBrk="0">
                        <a:lnSpc>
                          <a:spcPct val="122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导热系数λ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[W/（m·K）]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93039" indent="72389" algn="l" rtl="0" eaLnBrk="0">
                        <a:lnSpc>
                          <a:spcPct val="122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蓄热系数</a:t>
                      </a:r>
                      <a:r>
                        <a:rPr sz="900" kern="0" spc="-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S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[W/（m</a:t>
                      </a:r>
                      <a:r>
                        <a:rPr sz="600" kern="0" spc="30" baseline="6945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</a:t>
                      </a:r>
                      <a:r>
                        <a:rPr sz="3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·K）]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509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挤塑聚苯乙烯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56540" algn="l" rtl="0" eaLnBrk="0">
                        <a:lnSpc>
                          <a:spcPts val="1122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22～35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339725" algn="l" rtl="0" eaLnBrk="0">
                        <a:lnSpc>
                          <a:spcPts val="1104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≤0.034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372745" algn="l" rtl="0" eaLnBrk="0">
                        <a:lnSpc>
                          <a:spcPts val="1111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4384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56769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硬泡聚氨酯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257175" algn="l" rtl="0" eaLnBrk="0">
                        <a:lnSpc>
                          <a:spcPts val="1122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35～55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339725" algn="l" rtl="0" eaLnBrk="0">
                        <a:lnSpc>
                          <a:spcPts val="110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≤0.024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372745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≥0.36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1.25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78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62610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发泡陶瓷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5"/>
                        </a:lnSpc>
                      </a:pPr>
                      <a:endParaRPr lang="Arial" altLang="Arial" sz="100"/>
                    </a:p>
                    <a:p>
                      <a:pPr marL="292100" algn="l" rtl="0" eaLnBrk="0">
                        <a:lnSpc>
                          <a:spcPts val="1104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≤180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5"/>
                        </a:lnSpc>
                      </a:pPr>
                      <a:endParaRPr lang="Arial" altLang="Arial" sz="100"/>
                    </a:p>
                    <a:p>
                      <a:pPr marL="339725" algn="l" rtl="0" eaLnBrk="0">
                        <a:lnSpc>
                          <a:spcPts val="1104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≤0.065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85"/>
                        </a:lnSpc>
                      </a:pPr>
                      <a:endParaRPr lang="Arial" altLang="Arial" sz="100"/>
                    </a:p>
                    <a:p>
                      <a:pPr marL="372745" algn="l" rtl="0" eaLnBrk="0">
                        <a:lnSpc>
                          <a:spcPts val="1111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≥0.70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1.05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6" name="textbox 136"/>
          <p:cNvSpPr/>
          <p:nvPr/>
        </p:nvSpPr>
        <p:spPr>
          <a:xfrm>
            <a:off x="1134757" y="7167168"/>
            <a:ext cx="4614545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注：波纹式、沟槽式石墨聚苯乙烯保温隔声板设计计算厚度应取保温板断面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平均厚度。</a:t>
            </a:r>
            <a:endParaRPr lang="SimSun" altLang="SimSun" sz="9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algn="r" rtl="0" eaLnBrk="0">
              <a:lnSpc>
                <a:spcPct val="99000"/>
              </a:lnSpc>
              <a:spcBef>
                <a:spcPts val="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屋面保温隔热层材料导热系数、蓄热系数及修正系数设计取值</a:t>
            </a:r>
            <a:endParaRPr lang="SimHei" altLang="SimHei" sz="1000"/>
          </a:p>
        </p:txBody>
      </p:sp>
      <p:sp>
        <p:nvSpPr>
          <p:cNvPr id="138" name="textbox 138"/>
          <p:cNvSpPr/>
          <p:nvPr/>
        </p:nvSpPr>
        <p:spPr>
          <a:xfrm>
            <a:off x="1135481" y="9580460"/>
            <a:ext cx="5162550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5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5.1.2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隔声设计应符合本规程第4.1.2条及《民用建筑隔声设计规范》</a:t>
            </a:r>
            <a:endParaRPr lang="SimSun" altLang="SimSun" sz="1200"/>
          </a:p>
        </p:txBody>
      </p:sp>
      <p:sp>
        <p:nvSpPr>
          <p:cNvPr id="140" name="textbox 140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9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extbox 142"/>
          <p:cNvSpPr/>
          <p:nvPr/>
        </p:nvSpPr>
        <p:spPr>
          <a:xfrm>
            <a:off x="1134414" y="924140"/>
            <a:ext cx="5230495" cy="1537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 50118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的规定并应有构造详图。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3970" indent="-635" algn="l" rtl="0" eaLnBrk="0">
              <a:lnSpc>
                <a:spcPct val="128000"/>
              </a:lnSpc>
              <a:spcBef>
                <a:spcPts val="36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5.1.3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屋面排水沟、水落口、排气管、拼接砖缝、分格缝、挑檐、女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儿墙等部位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应有构造详图。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26034" indent="-12700" algn="l" rtl="0" eaLnBrk="0">
              <a:lnSpc>
                <a:spcPct val="128000"/>
              </a:lnSpc>
              <a:spcBef>
                <a:spcPts val="2"/>
              </a:spcBef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5.1.4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屋面保温系统设置防火隔离带时，应按现行《建筑设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计防火规范》GB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50016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的规定进行设计，并应有构造详图。</a:t>
            </a:r>
            <a:endParaRPr lang="SimSun" altLang="SimSun" sz="1200"/>
          </a:p>
        </p:txBody>
      </p:sp>
      <p:sp>
        <p:nvSpPr>
          <p:cNvPr id="144" name="textbox 144"/>
          <p:cNvSpPr/>
          <p:nvPr/>
        </p:nvSpPr>
        <p:spPr>
          <a:xfrm>
            <a:off x="1135481" y="8176989"/>
            <a:ext cx="5281295" cy="142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86"/>
              </a:lnSpc>
            </a:pPr>
            <a:endParaRPr lang="Arial" altLang="Arial" sz="100"/>
          </a:p>
          <a:p>
            <a:pPr marL="1544955" algn="l" rtl="0" eaLnBrk="0">
              <a:lnSpc>
                <a:spcPct val="87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楼面保温隔声系统基本构造</a:t>
            </a:r>
            <a:endParaRPr lang="SimSun" altLang="SimSun" sz="1000"/>
          </a:p>
          <a:p>
            <a:pPr marL="1495425" algn="l" rtl="0" eaLnBrk="0">
              <a:lnSpc>
                <a:spcPts val="204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结构层（含找平处理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endParaRPr lang="SimSun" altLang="SimSun" sz="1000"/>
          </a:p>
          <a:p>
            <a:pPr marL="1216660" algn="l" rtl="0" eaLnBrk="0">
              <a:lnSpc>
                <a:spcPct val="98000"/>
              </a:lnSpc>
              <a:spcBef>
                <a:spcPts val="101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保温隔声板；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饰面层按设计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竖向隔声片</a:t>
            </a:r>
            <a:endParaRPr lang="SimSun" altLang="SimSun" sz="1000"/>
          </a:p>
          <a:p>
            <a:pPr marL="12700" algn="l" rtl="0" eaLnBrk="0">
              <a:lnSpc>
                <a:spcPct val="94000"/>
              </a:lnSpc>
              <a:spcBef>
                <a:spcPts val="1491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5.2.2</a:t>
            </a:r>
            <a:r>
              <a:rPr sz="1200" b="1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板楼面应符合下列规定：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algn="r" rtl="0" eaLnBrk="0">
              <a:lnSpc>
                <a:spcPct val="94000"/>
              </a:lnSpc>
              <a:spcBef>
                <a:spcPts val="3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楼面保温隔声板的保温隔声层厚度应根据现行国家、地方节能设计标</a:t>
            </a:r>
            <a:endParaRPr lang="SimSun" altLang="SimSun" sz="1200"/>
          </a:p>
        </p:txBody>
      </p:sp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09444" y="5666549"/>
            <a:ext cx="2601467" cy="2423159"/>
          </a:xfrm>
          <a:prstGeom prst="rect">
            <a:avLst/>
          </a:prstGeom>
        </p:spPr>
      </p:pic>
      <p:graphicFrame>
        <p:nvGraphicFramePr>
          <p:cNvPr id="148" name="table 148"/>
          <p:cNvGraphicFramePr>
            <a:graphicFrameLocks noGrp="1"/>
          </p:cNvGraphicFramePr>
          <p:nvPr/>
        </p:nvGraphicFramePr>
        <p:xfrm>
          <a:off x="1130553" y="4145596"/>
          <a:ext cx="5231765" cy="1073784"/>
        </p:xfrm>
        <a:graphic>
          <a:graphicData uri="http://schemas.openxmlformats.org/drawingml/2006/table">
            <a:tbl>
              <a:tblPr/>
              <a:tblGrid>
                <a:gridCol w="1292860"/>
                <a:gridCol w="2117089"/>
                <a:gridCol w="1821814"/>
              </a:tblGrid>
              <a:tr h="542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45910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结构层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86423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3784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保温隔声及饰面层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08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"/>
                    </a:p>
                    <a:p>
                      <a:pPr marL="56514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现浇楼板（含找平处</a:t>
                      </a:r>
                      <a:endParaRPr lang="SimSun" altLang="SimSun" sz="1000"/>
                    </a:p>
                    <a:p>
                      <a:pPr marL="525144" algn="l" rtl="0" eaLnBrk="0">
                        <a:lnSpc>
                          <a:spcPts val="204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理）</a:t>
                      </a:r>
                      <a:endParaRPr lang="SimSun" altLang="SimSun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121920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r>
                        <a:rPr sz="1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mm</a:t>
                      </a: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</a:t>
                      </a:r>
                      <a:r>
                        <a:rPr sz="10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∶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sz="10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水泥砂浆或胶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900"/>
                    </a:p>
                    <a:p>
                      <a:pPr marL="344804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0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保温隔声板+饰面层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0" name="textbox 150"/>
          <p:cNvSpPr/>
          <p:nvPr/>
        </p:nvSpPr>
        <p:spPr>
          <a:xfrm>
            <a:off x="1135481" y="3007448"/>
            <a:ext cx="4575175" cy="1062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3"/>
              </a:lnSpc>
            </a:pPr>
            <a:endParaRPr lang="Arial" altLang="Arial" sz="100"/>
          </a:p>
          <a:p>
            <a:pPr marL="1697989" algn="l" rtl="0" eaLnBrk="0">
              <a:lnSpc>
                <a:spcPct val="96000"/>
              </a:lnSpc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5.2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楼面保温隔声构造设计</a:t>
            </a:r>
            <a:endParaRPr lang="SimHei" altLang="SimHei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94000"/>
              </a:lnSpc>
              <a:spcBef>
                <a:spcPts val="367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5.2.1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楼面保温隔声基本构造应符合表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.2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.2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</a:t>
            </a:r>
            <a:endParaRPr lang="SimSun" altLang="SimSun" sz="1200"/>
          </a:p>
          <a:p>
            <a:pPr algn="l" rtl="0" eaLnBrk="0">
              <a:lnSpc>
                <a:spcPct val="19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451610" algn="l" rtl="0" eaLnBrk="0">
              <a:lnSpc>
                <a:spcPct val="99000"/>
              </a:lnSpc>
              <a:spcBef>
                <a:spcPts val="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楼地面保温隔声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系统基本构造</a:t>
            </a:r>
            <a:endParaRPr lang="SimHei" altLang="SimHei" sz="1000"/>
          </a:p>
        </p:txBody>
      </p:sp>
      <p:sp>
        <p:nvSpPr>
          <p:cNvPr id="152" name="textbox 152"/>
          <p:cNvSpPr/>
          <p:nvPr/>
        </p:nvSpPr>
        <p:spPr>
          <a:xfrm>
            <a:off x="1135475" y="5249398"/>
            <a:ext cx="4530725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注：楼地面可直接以本产品面层做饰面层，也可由设计确定做二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次装修饰面。</a:t>
            </a:r>
            <a:endParaRPr lang="SimSun" altLang="SimSun" sz="1000"/>
          </a:p>
        </p:txBody>
      </p:sp>
      <p:sp>
        <p:nvSpPr>
          <p:cNvPr id="154" name="textbox 154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9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extbox 156"/>
          <p:cNvSpPr/>
          <p:nvPr/>
        </p:nvSpPr>
        <p:spPr>
          <a:xfrm>
            <a:off x="1135481" y="924140"/>
            <a:ext cx="5337175" cy="6403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9"/>
              </a:lnSpc>
            </a:pPr>
            <a:endParaRPr lang="Arial" altLang="Arial" sz="100"/>
          </a:p>
          <a:p>
            <a:pPr marL="14604" algn="l" rtl="0" eaLnBrk="0">
              <a:lnSpc>
                <a:spcPct val="83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准的规定，经热工计算确定，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其隔声性能应符合本规程第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4.1.1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条及《民用建</a:t>
            </a:r>
            <a:endParaRPr lang="SimSun" altLang="SimSun" sz="1200"/>
          </a:p>
          <a:p>
            <a:pPr marL="14604" algn="l" rtl="0" eaLnBrk="0">
              <a:lnSpc>
                <a:spcPts val="234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筑隔声设计规范》GB 50118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的规定，且最小厚度不应小于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10mm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200"/>
          </a:p>
          <a:p>
            <a:pPr algn="r" rtl="0" eaLnBrk="0">
              <a:lnSpc>
                <a:spcPct val="94000"/>
              </a:lnSpc>
              <a:spcBef>
                <a:spcPts val="1136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楼面宜进行找平处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理，保温隔声板应密缝平铺，非标尺寸砖宜工厂定制。</a:t>
            </a:r>
            <a:endParaRPr lang="SimSun" altLang="SimSun" sz="1200"/>
          </a:p>
          <a:p>
            <a:pPr marL="318134" algn="l" rtl="0" eaLnBrk="0">
              <a:lnSpc>
                <a:spcPct val="83000"/>
              </a:lnSpc>
              <a:spcBef>
                <a:spcPts val="984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直接利用保温隔声板面层作为饰面层时，拼接缝应采用白水泥浆或专用</a:t>
            </a:r>
            <a:endParaRPr lang="SimSun" altLang="SimSun" sz="1200"/>
          </a:p>
          <a:p>
            <a:pPr marL="13970" algn="l" rtl="0" eaLnBrk="0">
              <a:lnSpc>
                <a:spcPts val="232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勾缝料勾缝。砖面可涂刷地面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专用耐磨涂料。</a:t>
            </a:r>
            <a:endParaRPr lang="SimSun" altLang="SimSun" sz="1200"/>
          </a:p>
          <a:p>
            <a:pPr marL="314325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 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楼地面需二次装修时，保温隔声板上方应预留</a:t>
            </a:r>
            <a:r>
              <a:rPr sz="1200" kern="0" spc="-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25mm</a:t>
            </a:r>
            <a:r>
              <a:rPr sz="1200" kern="0" spc="-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厚，装饰面层用料做法</a:t>
            </a:r>
            <a:endParaRPr lang="SimSun" altLang="SimSun" sz="1200"/>
          </a:p>
          <a:p>
            <a:pPr marL="14604" algn="l" rtl="0" eaLnBrk="0">
              <a:lnSpc>
                <a:spcPts val="2328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按建筑室内设计要求确定。</a:t>
            </a:r>
            <a:endParaRPr lang="SimSun" altLang="SimSun" sz="1200"/>
          </a:p>
          <a:p>
            <a:pPr marL="321309" algn="l" rtl="0" eaLnBrk="0">
              <a:lnSpc>
                <a:spcPct val="94000"/>
              </a:lnSpc>
              <a:spcBef>
                <a:spcPts val="1148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 楼面铺贴或胶粘保温隔声板时，保温层下方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不得设置各类管道。</a:t>
            </a:r>
            <a:endParaRPr lang="SimSun" altLang="SimSun" sz="1200"/>
          </a:p>
          <a:p>
            <a:pPr marL="319404" algn="l" rtl="0" eaLnBrk="0">
              <a:lnSpc>
                <a:spcPct val="83000"/>
              </a:lnSpc>
              <a:spcBef>
                <a:spcPts val="984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  有水楼面需采用保温隔声板系统时，应先做好楼面及墙角处防水层及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</a:t>
            </a:r>
            <a:endParaRPr lang="SimSun" altLang="SimSun" sz="1200"/>
          </a:p>
          <a:p>
            <a:pPr marL="15240" algn="l" rtl="0" eaLnBrk="0">
              <a:lnSpc>
                <a:spcPts val="232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水保护层，经防水性能验收后，再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铺贴保温隔声板。</a:t>
            </a:r>
            <a:endParaRPr lang="SimSun" altLang="SimSun" sz="1200"/>
          </a:p>
          <a:p>
            <a:pPr marL="1270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5.2.3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隔声板楼面系统与房间四周墙体、柱及穿越楼板竖向管道之间应采取</a:t>
            </a:r>
            <a:endParaRPr lang="SimSun" altLang="SimSun" sz="1200"/>
          </a:p>
          <a:p>
            <a:pPr marL="17779" algn="l" rtl="0" eaLnBrk="0">
              <a:lnSpc>
                <a:spcPts val="2339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下列阻断固体传声（声桥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）和防水渗漏的措施：</a:t>
            </a:r>
            <a:endParaRPr lang="SimSun" altLang="SimSun" sz="1200"/>
          </a:p>
          <a:p>
            <a:pPr marL="329565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保温隔声板楼面与房间四周墙体、柱的抹灰层及穿越楼板竖向管道的套</a:t>
            </a:r>
            <a:endParaRPr lang="SimSun" altLang="SimSun" sz="1200"/>
          </a:p>
          <a:p>
            <a:pPr marL="16509" algn="l" rtl="0" eaLnBrk="0">
              <a:lnSpc>
                <a:spcPct val="165000"/>
              </a:lnSpc>
              <a:spcBef>
                <a:spcPts val="3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管之间应设置竖向隔声片。竖向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隔声片厚度不应小于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6mm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，高度应高出保温隔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声板面不少于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20mm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，全装修成品房的竖向隔声片高度应与装饰面层平齐。如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所示。</a:t>
            </a:r>
            <a:endParaRPr lang="SimSun" altLang="SimSun" sz="1200"/>
          </a:p>
          <a:p>
            <a:pPr marL="314959" algn="l" rtl="0" eaLnBrk="0">
              <a:lnSpc>
                <a:spcPct val="83000"/>
              </a:lnSpc>
              <a:spcBef>
                <a:spcPts val="974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竖向隔声片应密缝粘贴于房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间四周墙体、柱的抹灰层及穿越楼板竖向管</a:t>
            </a:r>
            <a:endParaRPr lang="SimSun" altLang="SimSun" sz="1200"/>
          </a:p>
          <a:p>
            <a:pPr marL="12700" algn="l" rtl="0" eaLnBrk="0">
              <a:lnSpc>
                <a:spcPts val="232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道的套管上。</a:t>
            </a:r>
            <a:endParaRPr lang="SimSun" altLang="SimSun" sz="1200"/>
          </a:p>
          <a:p>
            <a:pPr marL="318134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楼面装饰完成面及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竖向隔声片与墙面踢脚线（板）之间应留有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~</a:t>
            </a:r>
            <a:endParaRPr lang="SimSun" altLang="SimSun" sz="1200"/>
          </a:p>
          <a:p>
            <a:pPr marL="16509" algn="l" rtl="0" eaLnBrk="0">
              <a:lnSpc>
                <a:spcPts val="232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8mm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缝隙，缝内应嵌填低烟低毒弹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性材料或建筑密封胶。</a:t>
            </a:r>
            <a:endParaRPr lang="SimSun" altLang="SimSun" sz="1200"/>
          </a:p>
          <a:p>
            <a:pPr marL="314325" algn="l" rtl="0" eaLnBrk="0">
              <a:lnSpc>
                <a:spcPct val="83000"/>
              </a:lnSpc>
              <a:spcBef>
                <a:spcPts val="114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门洞口相邻房间隔断声桥构造如图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5.2.3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所示；门槛处宜采用细石混凝土</a:t>
            </a:r>
            <a:endParaRPr lang="SimSun" altLang="SimSun" sz="1200"/>
          </a:p>
          <a:p>
            <a:pPr marL="14604" algn="l" rtl="0" eaLnBrk="0">
              <a:lnSpc>
                <a:spcPts val="2328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填充。</a:t>
            </a:r>
            <a:endParaRPr lang="SimSun" altLang="SimSun" sz="1200"/>
          </a:p>
        </p:txBody>
      </p:sp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76500" y="7437437"/>
            <a:ext cx="2773679" cy="1982723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1803095" y="9506508"/>
            <a:ext cx="3869054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4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建筑密封胶；2 竖向隔声片；3 保温隔声板；4 装饰面层；5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细石混凝土；</a:t>
            </a:r>
            <a:endParaRPr lang="SimSun" altLang="SimSun" sz="900"/>
          </a:p>
        </p:txBody>
      </p:sp>
      <p:sp>
        <p:nvSpPr>
          <p:cNvPr id="162" name="textbox 162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2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extbox 164"/>
          <p:cNvSpPr/>
          <p:nvPr/>
        </p:nvSpPr>
        <p:spPr>
          <a:xfrm>
            <a:off x="1133500" y="6317709"/>
            <a:ext cx="5254625" cy="3438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00"/>
              </a:lnSpc>
            </a:pPr>
            <a:endParaRPr lang="Arial" altLang="Arial" sz="100"/>
          </a:p>
          <a:p>
            <a:pPr marL="2198370" algn="l" rtl="0" eaLnBrk="0">
              <a:lnSpc>
                <a:spcPct val="99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1-1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剖面图</a:t>
            </a:r>
            <a:endParaRPr lang="SimSun" altLang="SimSun" sz="1000"/>
          </a:p>
          <a:p>
            <a:pPr marL="567690" algn="l" rtl="0" eaLnBrk="0">
              <a:lnSpc>
                <a:spcPct val="83000"/>
              </a:lnSpc>
              <a:spcBef>
                <a:spcPts val="837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建筑密封胶；2 竖向隔声片；3 保温隔声板；4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楼板结构层（含找平处理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 装饰面层</a:t>
            </a:r>
            <a:endParaRPr lang="SimSun" altLang="SimSun" sz="900"/>
          </a:p>
          <a:p>
            <a:pPr marL="1580514" algn="l" rtl="0" eaLnBrk="0">
              <a:lnSpc>
                <a:spcPts val="1916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5.2.4  保温隔声楼板的降板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构造</a:t>
            </a:r>
            <a:endParaRPr lang="SimSun" altLang="SimSun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928495" algn="l" rtl="0" eaLnBrk="0">
              <a:lnSpc>
                <a:spcPct val="96000"/>
              </a:lnSpc>
              <a:spcBef>
                <a:spcPts val="368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5.3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平屋面构造设计</a:t>
            </a:r>
            <a:endParaRPr lang="SimHei" altLang="SimHei" sz="12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14604" algn="l" rtl="0" eaLnBrk="0">
              <a:lnSpc>
                <a:spcPct val="94000"/>
              </a:lnSpc>
              <a:spcBef>
                <a:spcPts val="368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5.3.1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平屋面基本构造应符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合下列规定：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32104" algn="l" rtl="0" eaLnBrk="0">
              <a:lnSpc>
                <a:spcPct val="83000"/>
              </a:lnSpc>
              <a:spcBef>
                <a:spcPts val="37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平屋面保温隔热构造应为倒置式，可用水泥砂浆铺贴保温隔热板。倒置</a:t>
            </a:r>
            <a:endParaRPr lang="SimSun" altLang="SimSun" sz="1200"/>
          </a:p>
          <a:p>
            <a:pPr marL="12700" indent="5714" algn="l" rtl="0" eaLnBrk="0">
              <a:lnSpc>
                <a:spcPct val="166000"/>
              </a:lnSpc>
              <a:spcBef>
                <a:spcPts val="4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式构造应符合《屋面工程技术规程》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 50345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及《倒置式屋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面工程技术规程》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JGJ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230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的规定。保温层使用厚度应符合《倒置式屋面工程技术规程》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JGJ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230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5.2.7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条的规定。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317500" algn="l" rtl="0" eaLnBrk="0">
              <a:lnSpc>
                <a:spcPct val="94000"/>
              </a:lnSpc>
              <a:spcBef>
                <a:spcPts val="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平屋面保温的基本构造示意见表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及图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5.3.1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200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42972" y="4028248"/>
            <a:ext cx="2606039" cy="2282952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360676" y="1766633"/>
            <a:ext cx="2770632" cy="1943100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1135481" y="921238"/>
            <a:ext cx="5201920" cy="737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45"/>
              </a:lnSpc>
            </a:pPr>
            <a:endParaRPr lang="Arial" altLang="Arial" sz="100"/>
          </a:p>
          <a:p>
            <a:pPr marL="1445894" algn="l" rtl="0" eaLnBrk="0">
              <a:lnSpc>
                <a:spcPct val="99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5.2.3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门洞口相邻房间隔断声桥构造</a:t>
            </a:r>
            <a:endParaRPr lang="SimSun" altLang="SimSun" sz="1000"/>
          </a:p>
          <a:p>
            <a:pPr marL="12700" algn="l" rtl="0" eaLnBrk="0">
              <a:lnSpc>
                <a:spcPct val="83000"/>
              </a:lnSpc>
              <a:spcBef>
                <a:spcPts val="884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5.2.4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与阳台门、入户门等非保温隔声楼面相邻处，保温隔声楼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面应采取结构</a:t>
            </a:r>
            <a:endParaRPr lang="SimSun" altLang="SimSun" sz="1200"/>
          </a:p>
          <a:p>
            <a:pPr marL="24765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降板措施。如图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5.2.4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所示。</a:t>
            </a:r>
            <a:endParaRPr lang="SimSun" altLang="SimSun" sz="1200"/>
          </a:p>
        </p:txBody>
      </p:sp>
      <p:sp>
        <p:nvSpPr>
          <p:cNvPr id="172" name="textbox 172"/>
          <p:cNvSpPr/>
          <p:nvPr/>
        </p:nvSpPr>
        <p:spPr>
          <a:xfrm>
            <a:off x="2501437" y="3862558"/>
            <a:ext cx="2490470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  保温隔声楼板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与非保温隔声楼板相邻处</a:t>
            </a:r>
            <a:endParaRPr lang="SimSun" altLang="SimSun" sz="1000"/>
          </a:p>
        </p:txBody>
      </p:sp>
      <p:sp>
        <p:nvSpPr>
          <p:cNvPr id="174" name="textbox 174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9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extbox 176"/>
          <p:cNvSpPr/>
          <p:nvPr/>
        </p:nvSpPr>
        <p:spPr>
          <a:xfrm>
            <a:off x="1135481" y="5253970"/>
            <a:ext cx="5237479" cy="4401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6"/>
              </a:lnSpc>
            </a:pPr>
            <a:endParaRPr lang="Arial" altLang="Arial" sz="100"/>
          </a:p>
          <a:p>
            <a:pPr marL="1273175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保温隔热板平屋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面保温系统基本构造</a:t>
            </a:r>
            <a:endParaRPr lang="SimHei" altLang="SimHei" sz="1000"/>
          </a:p>
          <a:p>
            <a:pPr marL="991869" algn="l" rtl="0" eaLnBrk="0">
              <a:lnSpc>
                <a:spcPct val="99000"/>
              </a:lnSpc>
              <a:spcBef>
                <a:spcPts val="843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找坡层；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endParaRPr lang="SimSun" altLang="SimSun" sz="1000"/>
          </a:p>
          <a:p>
            <a:pPr marL="450215" algn="l" rtl="0" eaLnBrk="0">
              <a:lnSpc>
                <a:spcPct val="98000"/>
              </a:lnSpc>
              <a:spcBef>
                <a:spcPts val="87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厚防水填缝剂填缝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砖缝中嵌同质保温条</a:t>
            </a:r>
            <a:endParaRPr lang="SimSun" altLang="SimSun" sz="1000"/>
          </a:p>
          <a:p>
            <a:pPr marL="12700" algn="l" rtl="0" eaLnBrk="0">
              <a:lnSpc>
                <a:spcPct val="83000"/>
              </a:lnSpc>
              <a:spcBef>
                <a:spcPts val="1488"/>
              </a:spcBef>
            </a:pPr>
            <a:r>
              <a:rPr sz="12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5.3.2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保温隔热板铺贴于平屋面时应留设板缝和分格缝，其构造应符合下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列规</a:t>
            </a:r>
            <a:endParaRPr lang="SimSun" altLang="SimSun" sz="1200"/>
          </a:p>
          <a:p>
            <a:pPr marL="16509" algn="l" rtl="0" eaLnBrk="0">
              <a:lnSpc>
                <a:spcPts val="2327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定：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8929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保温隔热板之间应留设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8～10mm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宽板缝，砖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缝应平直对齐，板铺贴面应</a:t>
            </a:r>
            <a:endParaRPr lang="SimSun" altLang="SimSun" sz="1200"/>
          </a:p>
          <a:p>
            <a:pPr marL="12700" algn="l" rtl="0" eaLnBrk="0">
              <a:lnSpc>
                <a:spcPts val="232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平整，平整度不应大于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4.0mm；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20040" algn="l" rtl="0" eaLnBrk="0">
              <a:lnSpc>
                <a:spcPct val="95000"/>
              </a:lnSpc>
              <a:spcBef>
                <a:spcPts val="37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平屋面应按间距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6m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设置分格缝，缝宽宜设为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15～20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mm；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21309" algn="l" rtl="0" eaLnBrk="0">
              <a:lnSpc>
                <a:spcPct val="83000"/>
              </a:lnSpc>
              <a:spcBef>
                <a:spcPts val="36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分格缝和砖缝内应填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嵌与保温隔热板同材质保温材料，填嵌厚度不应小</a:t>
            </a:r>
            <a:endParaRPr lang="SimSun" altLang="SimSun" sz="1200"/>
          </a:p>
          <a:p>
            <a:pPr marL="15240" algn="l" rtl="0" eaLnBrk="0">
              <a:lnSpc>
                <a:spcPct val="167000"/>
              </a:lnSpc>
              <a:spcBef>
                <a:spcPts val="20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于选用的产品保温层厚度；砖缝表面用防水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填缝剂勾缝，分格缝应用硅酮或改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性硅酮胶、聚氨酯防水密封胶等柔性密封材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料封堵。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63"/>
              </a:spcBef>
            </a:pPr>
            <a:r>
              <a:rPr sz="1200" b="1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5.3.3 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热板铺贴至屋面水落管口和出屋面排气管口部位处的构造见图</a:t>
            </a:r>
            <a:endParaRPr lang="SimSun" altLang="SimSun" sz="1200"/>
          </a:p>
          <a:p>
            <a:pPr marL="16509" algn="l" rtl="0" eaLnBrk="0">
              <a:lnSpc>
                <a:spcPct val="93000"/>
              </a:lnSpc>
              <a:spcBef>
                <a:spcPts val="98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5.3.3-1,5.3.3-2，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并应符合下列规定：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328929" algn="l" rtl="0" eaLnBrk="0">
              <a:lnSpc>
                <a:spcPct val="95000"/>
              </a:lnSpc>
              <a:spcBef>
                <a:spcPts val="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  管口周边应预先做好防水处理，并应满足：</a:t>
            </a:r>
            <a:endParaRPr lang="SimSun" altLang="SimSun" sz="1200"/>
          </a:p>
        </p:txBody>
      </p:sp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10155" y="2380805"/>
            <a:ext cx="3230879" cy="2705100"/>
          </a:xfrm>
          <a:prstGeom prst="rect">
            <a:avLst/>
          </a:prstGeom>
        </p:spPr>
      </p:pic>
      <p:graphicFrame>
        <p:nvGraphicFramePr>
          <p:cNvPr id="180" name="table 180"/>
          <p:cNvGraphicFramePr>
            <a:graphicFrameLocks noGrp="1"/>
          </p:cNvGraphicFramePr>
          <p:nvPr/>
        </p:nvGraphicFramePr>
        <p:xfrm>
          <a:off x="1096263" y="1174432"/>
          <a:ext cx="5299710" cy="908684"/>
        </p:xfrm>
        <a:graphic>
          <a:graphicData uri="http://schemas.openxmlformats.org/drawingml/2006/table">
            <a:tbl>
              <a:tblPr/>
              <a:tblGrid>
                <a:gridCol w="672465"/>
                <a:gridCol w="780415"/>
                <a:gridCol w="861694"/>
                <a:gridCol w="763269"/>
                <a:gridCol w="737869"/>
                <a:gridCol w="737234"/>
                <a:gridCol w="746759"/>
              </a:tblGrid>
              <a:tr h="3403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17526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结构层</a:t>
                      </a:r>
                      <a:endParaRPr lang="SimSun" altLang="SimSun" sz="900"/>
                    </a:p>
                  </a:txBody>
                  <a:tcPr marL="0" marR="0" marT="0" marB="0">
                    <a:lnL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2288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找坡层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6352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2161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0891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隔离层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0066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762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保温及饰面层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8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83"/>
                        </a:lnSpc>
                      </a:pPr>
                      <a:endParaRPr lang="Arial" altLang="Arial" sz="100"/>
                    </a:p>
                    <a:p>
                      <a:pPr marL="173989" algn="l" rtl="0" eaLnBrk="0">
                        <a:lnSpc>
                          <a:spcPct val="94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屋面板</a:t>
                      </a:r>
                      <a:endParaRPr lang="SimSun" altLang="SimSun" sz="900"/>
                    </a:p>
                  </a:txBody>
                  <a:tcPr marL="0" marR="0" marT="0" marB="0">
                    <a:lnL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10858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轻质材料找</a:t>
                      </a:r>
                      <a:endParaRPr lang="SimSun" altLang="SimSun" sz="900"/>
                    </a:p>
                    <a:p>
                      <a:pPr marL="52069" algn="l" rtl="0" eaLnBrk="0">
                        <a:lnSpc>
                          <a:spcPct val="95000"/>
                        </a:lnSpc>
                        <a:spcBef>
                          <a:spcPts val="14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坡，由设计确</a:t>
                      </a:r>
                      <a:endParaRPr lang="SimSun" altLang="SimSun" sz="900"/>
                    </a:p>
                    <a:p>
                      <a:pPr marL="339725" algn="l" rtl="0" eaLnBrk="0">
                        <a:lnSpc>
                          <a:spcPct val="95000"/>
                        </a:lnSpc>
                        <a:spcBef>
                          <a:spcPts val="138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定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36194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20mm</a:t>
                      </a:r>
                      <a:r>
                        <a:rPr sz="9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1∶3</a:t>
                      </a:r>
                      <a:r>
                        <a:rPr sz="9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</a:t>
                      </a:r>
                      <a:endParaRPr lang="SimSun" altLang="SimSun" sz="900"/>
                    </a:p>
                    <a:p>
                      <a:pPr marL="36194" algn="l" rtl="0" eaLnBrk="0">
                        <a:lnSpc>
                          <a:spcPct val="95000"/>
                        </a:lnSpc>
                        <a:spcBef>
                          <a:spcPts val="138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泥砂浆，或由设</a:t>
                      </a:r>
                      <a:endParaRPr lang="SimSun" altLang="SimSun" sz="900"/>
                    </a:p>
                    <a:p>
                      <a:pPr marL="263525" algn="l" rtl="0" eaLnBrk="0">
                        <a:lnSpc>
                          <a:spcPct val="95000"/>
                        </a:lnSpc>
                        <a:spcBef>
                          <a:spcPts val="14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计确定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10477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由设计确定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203834" indent="-179070" algn="l" rtl="0" eaLnBrk="0">
                        <a:lnSpc>
                          <a:spcPct val="101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</a:t>
                      </a:r>
                      <a:r>
                        <a:rPr sz="9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厚低强度等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级砂浆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900"/>
                    </a:p>
                    <a:p>
                      <a:pPr marL="153035" indent="-123189" algn="l" rtl="0" eaLnBrk="0">
                        <a:lnSpc>
                          <a:spcPct val="101000"/>
                        </a:lnSpc>
                        <a:spcBef>
                          <a:spcPts val="7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20mm</a:t>
                      </a:r>
                      <a:r>
                        <a:rPr sz="9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</a:t>
                      </a:r>
                      <a:r>
                        <a:rPr sz="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1:2.5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水泥砂浆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83"/>
                        </a:lnSpc>
                      </a:pPr>
                      <a:endParaRPr lang="Arial" altLang="Arial" sz="100"/>
                    </a:p>
                    <a:p>
                      <a:pPr marL="94614" algn="l" rtl="0" eaLnBrk="0">
                        <a:lnSpc>
                          <a:spcPct val="94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保温隔热板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F0F0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2" name="textbox 182"/>
          <p:cNvSpPr/>
          <p:nvPr/>
        </p:nvSpPr>
        <p:spPr>
          <a:xfrm>
            <a:off x="1283303" y="2128245"/>
            <a:ext cx="2430779" cy="175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45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注：平屋面找坡层最薄处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不应小于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20mm。</a:t>
            </a:r>
            <a:endParaRPr lang="SimSun" altLang="SimSun" sz="1000"/>
          </a:p>
        </p:txBody>
      </p:sp>
      <p:sp>
        <p:nvSpPr>
          <p:cNvPr id="184" name="textbox 184"/>
          <p:cNvSpPr/>
          <p:nvPr/>
        </p:nvSpPr>
        <p:spPr>
          <a:xfrm>
            <a:off x="2692079" y="921238"/>
            <a:ext cx="2117089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平屋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面保温系统基本构造</a:t>
            </a:r>
            <a:endParaRPr lang="SimHei" altLang="SimHei" sz="1000"/>
          </a:p>
        </p:txBody>
      </p:sp>
      <p:sp>
        <p:nvSpPr>
          <p:cNvPr id="186" name="textbox 186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2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textbox 188"/>
          <p:cNvSpPr/>
          <p:nvPr/>
        </p:nvSpPr>
        <p:spPr>
          <a:xfrm>
            <a:off x="1136853" y="924140"/>
            <a:ext cx="5226684" cy="285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60"/>
              </a:lnSpc>
            </a:pPr>
            <a:endParaRPr lang="Arial" altLang="Arial" sz="100"/>
          </a:p>
          <a:p>
            <a:pPr marL="327659" algn="l" rtl="0" eaLnBrk="0">
              <a:lnSpc>
                <a:spcPct val="94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1）管口周围应增设附加防水垫层；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18134" algn="l" rtl="0" eaLnBrk="0">
              <a:lnSpc>
                <a:spcPct val="94000"/>
              </a:lnSpc>
              <a:spcBef>
                <a:spcPts val="36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2）水落口处防水层和附加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层伸入管口内壁不小于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50mm；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72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3） 排气管处防水层和附加层沿管壁向上延伸不少于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250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mm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，并应粘贴牢</a:t>
            </a:r>
            <a:endParaRPr lang="SimSun" altLang="SimSun" sz="1200"/>
          </a:p>
          <a:p>
            <a:pPr marL="24765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固，用密封材料封口。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水落口周围保温隔热板应按以水落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管中心为圆心、直径不小于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500mm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切</a:t>
            </a:r>
            <a:endParaRPr lang="SimSun" altLang="SimSun" sz="1200"/>
          </a:p>
          <a:p>
            <a:pPr marL="13334" algn="l" rtl="0" eaLnBrk="0">
              <a:lnSpc>
                <a:spcPct val="167000"/>
              </a:lnSpc>
              <a:spcBef>
                <a:spcPts val="2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角，圆弧内下部垫铺保温砂浆或高密度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EPS 等保温材料，面层留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20mm 厚用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水砂浆做排水坡，坡度不小于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5%，管口周边用密封材料封堵。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7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排气管周围保温隔热板应按排气管口直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径切角，靠近排气管的保温隔热</a:t>
            </a:r>
            <a:endParaRPr lang="SimSun" altLang="SimSun" sz="1200"/>
          </a:p>
          <a:p>
            <a:pPr marL="12700" algn="l" rtl="0" eaLnBrk="0">
              <a:lnSpc>
                <a:spcPts val="234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板一端抬高不小于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30m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m，管口周边用密封材料封堵。</a:t>
            </a:r>
            <a:endParaRPr lang="SimSun" altLang="SimSun" sz="1200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76500" y="3962717"/>
            <a:ext cx="2881883" cy="2845307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1504814" y="6974566"/>
            <a:ext cx="4453254" cy="935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22"/>
              </a:lnSpc>
            </a:pPr>
            <a:endParaRPr lang="Arial" altLang="Arial" sz="100"/>
          </a:p>
          <a:p>
            <a:pPr marL="1249680" algn="l" rtl="0" eaLnBrk="0">
              <a:lnSpc>
                <a:spcPct val="100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5.3.3-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垂直水落管口部位构造</a:t>
            </a:r>
            <a:endParaRPr lang="SimHei" altLang="SimHei" sz="1000"/>
          </a:p>
          <a:p>
            <a:pPr marL="622934" algn="l" rtl="0" eaLnBrk="0">
              <a:lnSpc>
                <a:spcPct val="99000"/>
              </a:lnSpc>
              <a:spcBef>
                <a:spcPts val="839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找坡层；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endParaRPr lang="SimSun" altLang="SimSun" sz="1000"/>
          </a:p>
          <a:p>
            <a:pPr algn="r" rtl="0" eaLnBrk="0">
              <a:lnSpc>
                <a:spcPct val="87000"/>
              </a:lnSpc>
              <a:spcBef>
                <a:spcPts val="858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保温隔热板；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水落管；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防水密封胶；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防水砂浆抹光；</a:t>
            </a:r>
            <a:endParaRPr lang="SimSun" altLang="SimSun" sz="1000"/>
          </a:p>
          <a:p>
            <a:pPr marL="1024889" algn="l" rtl="0" eaLnBrk="0">
              <a:lnSpc>
                <a:spcPts val="2039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密封材料；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附加防水垫层（按设计）</a:t>
            </a:r>
            <a:endParaRPr lang="SimSun" altLang="SimSun" sz="1000"/>
          </a:p>
        </p:txBody>
      </p:sp>
      <p:sp>
        <p:nvSpPr>
          <p:cNvPr id="194" name="textbox 194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2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textbox 196"/>
          <p:cNvSpPr/>
          <p:nvPr/>
        </p:nvSpPr>
        <p:spPr>
          <a:xfrm>
            <a:off x="1135481" y="4205458"/>
            <a:ext cx="5265420" cy="5530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77"/>
              </a:lnSpc>
            </a:pPr>
            <a:endParaRPr lang="Arial" altLang="Arial" sz="100"/>
          </a:p>
          <a:p>
            <a:pPr marL="1618614" algn="l" rtl="0" eaLnBrk="0">
              <a:lnSpc>
                <a:spcPct val="100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5.3.3-2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出屋面排气管部位构造</a:t>
            </a:r>
            <a:endParaRPr lang="SimHei" altLang="SimHei" sz="1000"/>
          </a:p>
          <a:p>
            <a:pPr marL="586740" algn="l" rtl="0" eaLnBrk="0">
              <a:lnSpc>
                <a:spcPct val="99000"/>
              </a:lnSpc>
              <a:spcBef>
                <a:spcPts val="835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找坡层；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找平层；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防水层（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级防水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endParaRPr lang="SimSun" altLang="SimSun" sz="1000"/>
          </a:p>
          <a:p>
            <a:pPr marL="1082675" algn="l" rtl="0" eaLnBrk="0">
              <a:lnSpc>
                <a:spcPct val="98000"/>
              </a:lnSpc>
              <a:spcBef>
                <a:spcPts val="86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透气管；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密封材料；</a:t>
            </a:r>
            <a:endParaRPr lang="SimSun" altLang="SimSun" sz="1000"/>
          </a:p>
          <a:p>
            <a:pPr marL="1184275" algn="l" rtl="0" eaLnBrk="0">
              <a:lnSpc>
                <a:spcPct val="98000"/>
              </a:lnSpc>
              <a:spcBef>
                <a:spcPts val="86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C20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细石混凝土；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附加防水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垫层（按设计）</a:t>
            </a:r>
            <a:endParaRPr lang="SimSun" altLang="SimSun" sz="1000"/>
          </a:p>
          <a:p>
            <a:pPr marL="15875" indent="-3810" algn="l" rtl="0" eaLnBrk="0">
              <a:lnSpc>
                <a:spcPct val="140000"/>
              </a:lnSpc>
              <a:spcBef>
                <a:spcPts val="1477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5.3.4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屋面和外墙交界处，屋顶开口部位的四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周设置防火隔离带时，宽度不小于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500mm；防火隔离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带应选用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级不燃材料，防火隔离带保温层应与非隔离带保温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隔热板的保温层同厚。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7145" indent="-5080" algn="l" rtl="0" eaLnBrk="0">
              <a:lnSpc>
                <a:spcPct val="129000"/>
              </a:lnSpc>
              <a:spcBef>
                <a:spcPts val="363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5.3.5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保温隔热板铺贴至屋面女儿墙边的构造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见图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5.3.5-1,5.3.5-2，并应符合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下列规定：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29565" algn="l" rtl="0" eaLnBrk="0">
              <a:lnSpc>
                <a:spcPct val="83000"/>
              </a:lnSpc>
              <a:spcBef>
                <a:spcPts val="36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女儿墙泛水高度距保温隔热板面不小于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250mm，该部位防水层下应增设</a:t>
            </a:r>
            <a:endParaRPr lang="SimSun" altLang="SimSun" sz="1200"/>
          </a:p>
          <a:p>
            <a:pPr marL="22859" algn="l" rtl="0" eaLnBrk="0">
              <a:lnSpc>
                <a:spcPts val="234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防水附加层；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20040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 女儿墙部位横式水落口周围的保温隔热板应按直径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500mm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范围切角，圆</a:t>
            </a:r>
            <a:endParaRPr lang="SimSun" altLang="SimSun" sz="1200"/>
          </a:p>
          <a:p>
            <a:pPr marL="13334" indent="2540" algn="l" rtl="0" eaLnBrk="0">
              <a:lnSpc>
                <a:spcPct val="168000"/>
              </a:lnSpc>
              <a:spcBef>
                <a:spcPts val="8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弧内下部应垫铺保温砂浆或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XPS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板等保温材料，面层留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20mm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厚用防水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砂浆抹光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做坡，坡度不应小于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10%；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21309" algn="l" rtl="0" eaLnBrk="0">
              <a:lnSpc>
                <a:spcPct val="83000"/>
              </a:lnSpc>
              <a:spcBef>
                <a:spcPts val="36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  女儿墙阴角部位做屋面排水沟或排水坡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时，排水沟宽度及排水坡长度不</a:t>
            </a:r>
            <a:endParaRPr lang="SimSun" altLang="SimSun" sz="1200"/>
          </a:p>
          <a:p>
            <a:pPr algn="r" rtl="0" eaLnBrk="0">
              <a:lnSpc>
                <a:spcPts val="2328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应小于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300mm，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下部应垫铺保温材料，表面用防水砂浆抹光，厚度不小于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20mm；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17500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 保温隔热板与女儿墙阴角部位、排水坡及排水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沟等接缝处，均应使用柔</a:t>
            </a:r>
            <a:endParaRPr lang="SimSun" altLang="SimSun" sz="1200"/>
          </a:p>
          <a:p>
            <a:pPr marL="15240" algn="l" rtl="0" eaLnBrk="0">
              <a:lnSpc>
                <a:spcPts val="2339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性密封材料封堵。</a:t>
            </a:r>
            <a:endParaRPr lang="SimSun" altLang="SimSun" sz="1200"/>
          </a:p>
        </p:txBody>
      </p:sp>
      <p:pic>
        <p:nvPicPr>
          <p:cNvPr id="198" name="picture 1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09444" y="914717"/>
            <a:ext cx="2673096" cy="3186683"/>
          </a:xfrm>
          <a:prstGeom prst="rect">
            <a:avLst/>
          </a:prstGeom>
        </p:spPr>
      </p:pic>
      <p:sp>
        <p:nvSpPr>
          <p:cNvPr id="200" name="textbox 200"/>
          <p:cNvSpPr/>
          <p:nvPr/>
        </p:nvSpPr>
        <p:spPr>
          <a:xfrm>
            <a:off x="3690277" y="9988041"/>
            <a:ext cx="127635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textbox 202"/>
          <p:cNvSpPr/>
          <p:nvPr/>
        </p:nvSpPr>
        <p:spPr>
          <a:xfrm>
            <a:off x="1135481" y="7613109"/>
            <a:ext cx="5227954" cy="2116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22"/>
              </a:lnSpc>
            </a:pPr>
            <a:endParaRPr lang="Arial" altLang="Arial" sz="100"/>
          </a:p>
          <a:p>
            <a:pPr marL="1618614" algn="l" rtl="0" eaLnBrk="0">
              <a:lnSpc>
                <a:spcPct val="100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5.3.5-2 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女儿墙雨水口穿墙构造</a:t>
            </a:r>
            <a:endParaRPr lang="SimHei" altLang="SimHei" sz="1000"/>
          </a:p>
          <a:p>
            <a:pPr marL="960119" algn="l" rtl="0" eaLnBrk="0">
              <a:lnSpc>
                <a:spcPct val="99000"/>
              </a:lnSpc>
              <a:spcBef>
                <a:spcPts val="85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找坡层；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找平层；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endParaRPr lang="SimSun" altLang="SimSun" sz="1000"/>
          </a:p>
          <a:p>
            <a:pPr marL="715644" algn="l" rtl="0" eaLnBrk="0">
              <a:lnSpc>
                <a:spcPct val="87000"/>
              </a:lnSpc>
              <a:spcBef>
                <a:spcPts val="858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雨水口；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防水砂浆；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保温层；</a:t>
            </a:r>
            <a:endParaRPr lang="SimSun" altLang="SimSun" sz="1000"/>
          </a:p>
          <a:p>
            <a:pPr marL="1184275" algn="l" rtl="0" eaLnBrk="0">
              <a:lnSpc>
                <a:spcPts val="204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附加防水垫层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（按设计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C20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细石混凝土</a:t>
            </a:r>
            <a:endParaRPr lang="SimSun" altLang="SimSun" sz="10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926589" algn="l" rtl="0" eaLnBrk="0">
              <a:lnSpc>
                <a:spcPct val="96000"/>
              </a:lnSpc>
              <a:spcBef>
                <a:spcPts val="368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5.4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坡屋面构造设计</a:t>
            </a:r>
            <a:endParaRPr lang="SimHei" altLang="SimHei" sz="12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364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5.4.1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采用保温隔热瓦的坡屋面的基本构造见表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及图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5.4.1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，坡屋面保温隔</a:t>
            </a:r>
            <a:endParaRPr lang="SimSun" altLang="SimSun" sz="1200"/>
          </a:p>
          <a:p>
            <a:pPr marL="16509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热瓦应用聚合物粘结砂浆铺贴。</a:t>
            </a:r>
            <a:endParaRPr lang="SimSun" altLang="SimSun" sz="1200"/>
          </a:p>
        </p:txBody>
      </p:sp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337816" y="914717"/>
            <a:ext cx="3084576" cy="2750819"/>
          </a:xfrm>
          <a:prstGeom prst="rect">
            <a:avLst/>
          </a:prstGeom>
        </p:spPr>
      </p:pic>
      <p:pic>
        <p:nvPicPr>
          <p:cNvPr id="206" name="picture 2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77795" y="4759769"/>
            <a:ext cx="3136392" cy="2613659"/>
          </a:xfrm>
          <a:prstGeom prst="rect">
            <a:avLst/>
          </a:prstGeom>
        </p:spPr>
      </p:pic>
      <p:sp>
        <p:nvSpPr>
          <p:cNvPr id="208" name="textbox 208"/>
          <p:cNvSpPr/>
          <p:nvPr/>
        </p:nvSpPr>
        <p:spPr>
          <a:xfrm>
            <a:off x="1273894" y="3835125"/>
            <a:ext cx="4937759" cy="695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27"/>
              </a:lnSpc>
            </a:pPr>
            <a:endParaRPr lang="Arial" altLang="Arial" sz="100"/>
          </a:p>
          <a:p>
            <a:pPr marL="1612900" algn="l" rtl="0" eaLnBrk="0">
              <a:lnSpc>
                <a:spcPct val="100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5.3.5-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女儿墙排水坡构造</a:t>
            </a:r>
            <a:endParaRPr lang="SimHei" altLang="SimHei" sz="1000"/>
          </a:p>
          <a:p>
            <a:pPr marL="487680" algn="l" rtl="0" eaLnBrk="0">
              <a:lnSpc>
                <a:spcPct val="99000"/>
              </a:lnSpc>
              <a:spcBef>
                <a:spcPts val="851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找坡层；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找平层；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离层；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endParaRPr lang="SimSun" altLang="SimSun" sz="10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防水砂浆；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密封材料；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附加防水垫层（按设计）</a:t>
            </a:r>
            <a:endParaRPr lang="SimSun" altLang="SimSun" sz="1000"/>
          </a:p>
        </p:txBody>
      </p:sp>
      <p:sp>
        <p:nvSpPr>
          <p:cNvPr id="210" name="textbox 210"/>
          <p:cNvSpPr/>
          <p:nvPr/>
        </p:nvSpPr>
        <p:spPr>
          <a:xfrm>
            <a:off x="3690277" y="9988041"/>
            <a:ext cx="12763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2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textbox 212"/>
          <p:cNvSpPr/>
          <p:nvPr/>
        </p:nvSpPr>
        <p:spPr>
          <a:xfrm>
            <a:off x="1135481" y="5096998"/>
            <a:ext cx="5227954" cy="4620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6"/>
              </a:lnSpc>
            </a:pPr>
            <a:endParaRPr lang="Arial" altLang="Arial" sz="100"/>
          </a:p>
          <a:p>
            <a:pPr marL="1273175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5.3.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保温隔热瓦坡屋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面保温系统基本构造</a:t>
            </a:r>
            <a:endParaRPr lang="SimHei" altLang="SimHei" sz="1000"/>
          </a:p>
          <a:p>
            <a:pPr marL="95250" algn="l" rtl="0" eaLnBrk="0">
              <a:lnSpc>
                <a:spcPct val="99000"/>
              </a:lnSpc>
              <a:spcBef>
                <a:spcPts val="843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找平层；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保温隔热瓦（兼防水层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endParaRPr lang="SimSun" altLang="SimSun" sz="1000"/>
          </a:p>
          <a:p>
            <a:pPr marL="1821179" algn="l" rtl="0" eaLnBrk="0">
              <a:lnSpc>
                <a:spcPct val="96000"/>
              </a:lnSpc>
              <a:spcBef>
                <a:spcPts val="85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防滑条；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泄水管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@2000</a:t>
            </a:r>
            <a:endParaRPr lang="Times New Roman" altLang="Times New Roman" sz="1000"/>
          </a:p>
          <a:p>
            <a:pPr marL="12700" algn="l" rtl="0" eaLnBrk="0">
              <a:lnSpc>
                <a:spcPct val="95000"/>
              </a:lnSpc>
              <a:spcBef>
                <a:spcPts val="91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5.4.2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坡屋面檐口保温构造见图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5.4.2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，并应符合下列规定：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保温隔热瓦应铺贴于防水层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之上，防水层上应设置低强度等级砂浆隔离</a:t>
            </a:r>
            <a:endParaRPr lang="SimSun" altLang="SimSun" sz="1200"/>
          </a:p>
          <a:p>
            <a:pPr marL="13334" algn="l" rtl="0" eaLnBrk="0">
              <a:lnSpc>
                <a:spcPct val="168000"/>
              </a:lnSpc>
              <a:spcBef>
                <a:spcPts val="1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层，隔离层材料和技术要求应符合国家标准《屋面工程技术规范》GB 50345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规定；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屋面防水构造应符合国家标准《屋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面工程技术规范》GB50345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和《倒置</a:t>
            </a:r>
            <a:endParaRPr lang="SimSun" altLang="SimSun" sz="1200"/>
          </a:p>
          <a:p>
            <a:pPr marL="12700" indent="3175" algn="l" rtl="0" eaLnBrk="0">
              <a:lnSpc>
                <a:spcPct val="165000"/>
              </a:lnSpc>
              <a:spcBef>
                <a:spcPts val="42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式屋面工程技术规程》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JGJ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230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的相关规定。保温隔热瓦可作为一道防水层。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在女儿墙阴角、排水沟、水落口、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管口周围、挑檐、檐沟、屋脊等部位应增设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防水附加垫层，防水层收口处和搭接部位用防水密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封材料封严；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18134" algn="l" rtl="0" eaLnBrk="0">
              <a:lnSpc>
                <a:spcPct val="94000"/>
              </a:lnSpc>
              <a:spcBef>
                <a:spcPts val="36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檐口处防滑条及泄水口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设置应符合本规程第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5.4.3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条的规定；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14325" algn="l" rtl="0" eaLnBrk="0">
              <a:lnSpc>
                <a:spcPct val="83000"/>
              </a:lnSpc>
              <a:spcBef>
                <a:spcPts val="372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檐沟底部应垫铺保温材料，沟面用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20mm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厚防水砂浆抹光，沿排水沟纵</a:t>
            </a:r>
            <a:endParaRPr lang="SimSun" altLang="SimSun" sz="1200"/>
          </a:p>
          <a:p>
            <a:pPr marL="28575" algn="l" rtl="0" eaLnBrk="0">
              <a:lnSpc>
                <a:spcPts val="232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向宜按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0.5%～1.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5%设置坡度；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319404" algn="l" rtl="0" eaLnBrk="0">
              <a:lnSpc>
                <a:spcPct val="94000"/>
              </a:lnSpc>
              <a:spcBef>
                <a:spcPts val="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保温隔热瓦在檐口处挑出屋檐或挑入排水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沟的尺寸宜为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50～70mm；</a:t>
            </a:r>
            <a:endParaRPr lang="SimSun" altLang="SimSun" sz="1200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15895" y="2178113"/>
            <a:ext cx="2731007" cy="2813303"/>
          </a:xfrm>
          <a:prstGeom prst="rect">
            <a:avLst/>
          </a:prstGeom>
        </p:spPr>
      </p:pic>
      <p:graphicFrame>
        <p:nvGraphicFramePr>
          <p:cNvPr id="216" name="table 216"/>
          <p:cNvGraphicFramePr>
            <a:graphicFrameLocks noGrp="1"/>
          </p:cNvGraphicFramePr>
          <p:nvPr/>
        </p:nvGraphicFramePr>
        <p:xfrm>
          <a:off x="1059433" y="1174432"/>
          <a:ext cx="5374005" cy="791844"/>
        </p:xfrm>
        <a:graphic>
          <a:graphicData uri="http://schemas.openxmlformats.org/drawingml/2006/table">
            <a:tbl>
              <a:tblPr/>
              <a:tblGrid>
                <a:gridCol w="584200"/>
                <a:gridCol w="1188719"/>
                <a:gridCol w="824865"/>
                <a:gridCol w="838835"/>
                <a:gridCol w="1149985"/>
                <a:gridCol w="787400"/>
              </a:tblGrid>
              <a:tr h="3092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13144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结构层</a:t>
                      </a:r>
                      <a:endParaRPr lang="SimSun" altLang="SimSun" sz="900"/>
                    </a:p>
                  </a:txBody>
                  <a:tcPr marL="0" marR="0" marT="0" marB="0">
                    <a:lnL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42735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找平层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52729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防水层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5844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隔离层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407669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粘结层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50800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保温及饰面层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129539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屋面板</a:t>
                      </a:r>
                      <a:endParaRPr lang="SimSun" altLang="SimSun" sz="900"/>
                    </a:p>
                  </a:txBody>
                  <a:tcPr marL="0" marR="0" marT="0" marB="0">
                    <a:lnL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52095" indent="-242570" algn="l" rtl="0" eaLnBrk="0">
                        <a:lnSpc>
                          <a:spcPct val="101000"/>
                        </a:lnSpc>
                        <a:spcBef>
                          <a:spcPts val="6"/>
                        </a:spcBef>
                      </a:pP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20mm</a:t>
                      </a:r>
                      <a:r>
                        <a:rPr sz="9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</a:t>
                      </a:r>
                      <a:r>
                        <a:rPr sz="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1∶3 水泥砂浆，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或由设计确定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76"/>
                        </a:lnSpc>
                      </a:pPr>
                      <a:endParaRPr lang="Arial" altLang="Arial" sz="100"/>
                    </a:p>
                    <a:p>
                      <a:pPr marL="145414" algn="l" rtl="0" eaLnBrk="0">
                        <a:lnSpc>
                          <a:spcPct val="95000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由设计确定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308609" indent="-290829" algn="l" rtl="0" eaLnBrk="0">
                        <a:lnSpc>
                          <a:spcPct val="101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10</a:t>
                      </a:r>
                      <a:r>
                        <a:rPr sz="9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厚低强度等级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砂浆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521969" indent="-462280" algn="l" rtl="0" eaLnBrk="0">
                        <a:lnSpc>
                          <a:spcPct val="101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15mm</a:t>
                      </a:r>
                      <a:r>
                        <a:rPr sz="9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厚聚合物粘结砂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浆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76"/>
                        </a:lnSpc>
                      </a:pPr>
                      <a:endParaRPr lang="Arial" altLang="Arial" sz="100"/>
                    </a:p>
                    <a:p>
                      <a:pPr marL="107314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保温隔热瓦</a:t>
                      </a:r>
                      <a:endParaRPr lang="SimSun" altLang="SimSun" sz="900"/>
                    </a:p>
                  </a:txBody>
                  <a:tcPr marL="0" marR="0" marT="0" marB="0">
                    <a:lnL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F3B3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8" name="textbox 218"/>
          <p:cNvSpPr/>
          <p:nvPr/>
        </p:nvSpPr>
        <p:spPr>
          <a:xfrm>
            <a:off x="2707319" y="921238"/>
            <a:ext cx="2085339" cy="17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1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</a:t>
            </a:r>
            <a:r>
              <a:rPr sz="10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坡屋面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保温系统基本构造</a:t>
            </a:r>
            <a:endParaRPr lang="SimHei" altLang="SimHei" sz="1000"/>
          </a:p>
        </p:txBody>
      </p:sp>
      <p:sp>
        <p:nvSpPr>
          <p:cNvPr id="220" name="textbox 220"/>
          <p:cNvSpPr/>
          <p:nvPr/>
        </p:nvSpPr>
        <p:spPr>
          <a:xfrm>
            <a:off x="3690277" y="9988041"/>
            <a:ext cx="127635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</a:t>
            </a:r>
            <a:endParaRPr lang="Times New Roman" altLang="Times New Roman" sz="8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textbox 222"/>
          <p:cNvSpPr/>
          <p:nvPr/>
        </p:nvSpPr>
        <p:spPr>
          <a:xfrm>
            <a:off x="1135481" y="4655037"/>
            <a:ext cx="5227954" cy="456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22"/>
              </a:lnSpc>
            </a:pPr>
            <a:endParaRPr lang="Arial" altLang="Arial" sz="100"/>
          </a:p>
          <a:p>
            <a:pPr marL="1473835" algn="l" rtl="0" eaLnBrk="0">
              <a:lnSpc>
                <a:spcPct val="100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5.4.2 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保温隔热瓦坡屋面排水沟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构造</a:t>
            </a:r>
            <a:endParaRPr lang="SimHei" altLang="SimHei" sz="1000"/>
          </a:p>
          <a:p>
            <a:pPr marL="73660" algn="l" rtl="0" eaLnBrk="0">
              <a:lnSpc>
                <a:spcPct val="87000"/>
              </a:lnSpc>
              <a:spcBef>
                <a:spcPts val="84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找平层；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保温隔热瓦（兼防水层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endParaRPr lang="SimSun" altLang="SimSun" sz="1000"/>
          </a:p>
          <a:p>
            <a:pPr marL="19684" algn="l" rtl="0" eaLnBrk="0">
              <a:lnSpc>
                <a:spcPts val="2118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檐口增设防水附加垫层（按设计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防滑条；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泄水管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@2500 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防水砂浆抹光；</a:t>
            </a:r>
            <a:endParaRPr lang="SimSun" altLang="SimSun" sz="1000"/>
          </a:p>
          <a:p>
            <a:pPr marL="1895475" algn="l" rtl="0" eaLnBrk="0">
              <a:lnSpc>
                <a:spcPct val="98000"/>
              </a:lnSpc>
              <a:spcBef>
                <a:spcPts val="932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找坡层；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密封材料</a:t>
            </a:r>
            <a:endParaRPr lang="SimSun" altLang="SimSun" sz="1000"/>
          </a:p>
          <a:p>
            <a:pPr marL="12700" algn="l" rtl="0" eaLnBrk="0">
              <a:lnSpc>
                <a:spcPct val="83000"/>
              </a:lnSpc>
              <a:spcBef>
                <a:spcPts val="1488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5.4.3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坡屋面基层应在檐口、排水沟等部位设置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混凝土防滑条，见图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5.4.3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，其</a:t>
            </a:r>
            <a:endParaRPr lang="SimSun" altLang="SimSun" sz="1200"/>
          </a:p>
          <a:p>
            <a:pPr marL="15240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构造应符合下列规定：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r" rtl="0" eaLnBrk="0">
              <a:lnSpc>
                <a:spcPct val="90000"/>
              </a:lnSpc>
              <a:spcBef>
                <a:spcPts val="366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防滑条的混凝土强度等级不应低于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，内配φ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12@250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长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150mm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短插</a:t>
            </a:r>
            <a:endParaRPr lang="SimSun" altLang="SimSun" sz="1200"/>
          </a:p>
          <a:p>
            <a:pPr marL="13970" indent="1270" algn="l" rtl="0" eaLnBrk="0">
              <a:lnSpc>
                <a:spcPct val="164000"/>
              </a:lnSpc>
              <a:spcBef>
                <a:spcPts val="17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筋，钢筋应在浇筑屋面板时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锚入屋面板内，短插筋应与屋面板配筋焊接或绑扎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连接，防滑条尺寸宽宜为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80mm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，高度不小于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0mm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72"/>
              </a:spcBef>
            </a:pPr>
            <a:r>
              <a:rPr sz="1200" kern="0" spc="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坡屋面坡长大于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12m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时，应在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屋面斜坡方向中间部位增设防滑条，其</a:t>
            </a:r>
            <a:endParaRPr lang="SimSun" altLang="SimSun" sz="1200"/>
          </a:p>
          <a:p>
            <a:pPr marL="13334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做法参照檐口防滑条；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1309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防滑条沿长度方向应设泄水口或埋设泄水管，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间距不大于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2m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，宽度不</a:t>
            </a:r>
            <a:endParaRPr lang="SimSun" altLang="SimSun" sz="1200"/>
          </a:p>
          <a:p>
            <a:pPr marL="17145" algn="l" rtl="0" eaLnBrk="0">
              <a:lnSpc>
                <a:spcPts val="2328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小于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50mm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防滑条应在防水层施工前浇筑，防水层应包覆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防滑条，并增设防水附加</a:t>
            </a:r>
            <a:endParaRPr lang="SimSun" altLang="SimSun" sz="1200"/>
          </a:p>
          <a:p>
            <a:pPr marL="13334" algn="l" rtl="0" eaLnBrk="0">
              <a:lnSpc>
                <a:spcPts val="2327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层；泄水口或泄水管部位应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有防水处理。</a:t>
            </a:r>
            <a:endParaRPr lang="SimSun" altLang="SimSun" sz="1200"/>
          </a:p>
        </p:txBody>
      </p:sp>
      <p:pic>
        <p:nvPicPr>
          <p:cNvPr id="224" name="picture 2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63367" y="1286574"/>
            <a:ext cx="2365247" cy="3197351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1441653" y="924140"/>
            <a:ext cx="2889250" cy="198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60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 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屋面坡度最大应用角度不应超过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45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度。</a:t>
            </a:r>
            <a:endParaRPr lang="SimSun" altLang="SimSun" sz="1200"/>
          </a:p>
        </p:txBody>
      </p:sp>
      <p:sp>
        <p:nvSpPr>
          <p:cNvPr id="228" name="textbox 228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textbox 230"/>
          <p:cNvSpPr/>
          <p:nvPr/>
        </p:nvSpPr>
        <p:spPr>
          <a:xfrm>
            <a:off x="1133500" y="4031708"/>
            <a:ext cx="5280659" cy="3634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83"/>
              </a:lnSpc>
            </a:pPr>
            <a:endParaRPr lang="Arial" altLang="Arial" sz="100"/>
          </a:p>
          <a:p>
            <a:pPr marL="1576705" algn="l" rtl="0" eaLnBrk="0">
              <a:lnSpc>
                <a:spcPct val="100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5.4.3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保温隔热瓦坡屋面檐沟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构造</a:t>
            </a:r>
            <a:endParaRPr lang="SimHei" altLang="SimHei" sz="1000"/>
          </a:p>
          <a:p>
            <a:pPr marL="94614" algn="l" rtl="0" eaLnBrk="0">
              <a:lnSpc>
                <a:spcPct val="87000"/>
              </a:lnSpc>
              <a:spcBef>
                <a:spcPts val="841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结构层；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找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隔离层；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粘结层；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保温隔热瓦（兼防水层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endParaRPr lang="SimSun" altLang="SimSun" sz="1000"/>
          </a:p>
          <a:p>
            <a:pPr marL="245745" algn="l" rtl="0" eaLnBrk="0">
              <a:lnSpc>
                <a:spcPts val="2274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檐口增设防水附加垫层（按设计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防滑条；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φ</a:t>
            </a:r>
            <a:r>
              <a:rPr sz="1200" kern="0" spc="-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12@250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短插筋，长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150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000"/>
          </a:p>
          <a:p>
            <a:pPr marL="1169035" algn="l" rtl="0" eaLnBrk="0">
              <a:lnSpc>
                <a:spcPct val="96000"/>
              </a:lnSpc>
              <a:spcBef>
                <a:spcPts val="1056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泄水管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@200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防水砂浆抹光；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保温层</a:t>
            </a:r>
            <a:endParaRPr lang="SimSun" altLang="SimSun" sz="1000"/>
          </a:p>
          <a:p>
            <a:pPr marL="14604" algn="l" rtl="0" eaLnBrk="0">
              <a:lnSpc>
                <a:spcPct val="83000"/>
              </a:lnSpc>
              <a:spcBef>
                <a:spcPts val="1520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5.4.4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保温隔热瓦在坡屋面铺贴至女儿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墙阴角部位的细部构造见图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5.4.4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，并应</a:t>
            </a:r>
            <a:endParaRPr lang="SimSun" altLang="SimSun" sz="1200"/>
          </a:p>
          <a:p>
            <a:pPr marL="16509" algn="l" rtl="0" eaLnBrk="0">
              <a:lnSpc>
                <a:spcPts val="232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符合下列规定：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32104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保温隔热瓦与女儿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墙接缝处应设置金属泛水板（可采用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0.7mm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厚镀锌</a:t>
            </a:r>
            <a:endParaRPr lang="SimSun" altLang="SimSun" sz="1200"/>
          </a:p>
          <a:p>
            <a:pPr algn="r" rtl="0" eaLnBrk="0">
              <a:lnSpc>
                <a:spcPts val="2339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钢板或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1.0mm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厚铝板制作）覆盖，下部用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1:1:4 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水泥石灰砂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浆加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1.5%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麻刀坐浆。</a:t>
            </a:r>
            <a:endParaRPr lang="SimSun" altLang="SimSun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17500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金属泛水板沿女儿墙上延不应少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于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250mm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，应用密封材料封边，防水</a:t>
            </a:r>
            <a:endParaRPr lang="SimSun" altLang="SimSun" sz="1200"/>
          </a:p>
          <a:p>
            <a:pPr marL="14604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砂浆做收口。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0040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 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泛水板覆盖在保温隔热瓦上，泛水板与保温隔热瓦的搭接长度应大于</a:t>
            </a:r>
            <a:endParaRPr lang="SimSun" altLang="SimSun" sz="1200"/>
          </a:p>
          <a:p>
            <a:pPr marL="12700" algn="l" rtl="0" eaLnBrk="0">
              <a:lnSpc>
                <a:spcPts val="232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250mm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，并用密封材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料封边。</a:t>
            </a:r>
            <a:endParaRPr lang="SimSun" altLang="SimSun" sz="1200"/>
          </a:p>
        </p:txBody>
      </p:sp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99716" y="914717"/>
            <a:ext cx="2894076" cy="2951987"/>
          </a:xfrm>
          <a:prstGeom prst="rect">
            <a:avLst/>
          </a:prstGeom>
        </p:spPr>
      </p:pic>
      <p:sp>
        <p:nvSpPr>
          <p:cNvPr id="234" name="textbox 234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textbox 236"/>
          <p:cNvSpPr/>
          <p:nvPr/>
        </p:nvSpPr>
        <p:spPr>
          <a:xfrm>
            <a:off x="1135481" y="3524229"/>
            <a:ext cx="5241290" cy="3721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83"/>
              </a:lnSpc>
            </a:pPr>
            <a:endParaRPr lang="Arial" altLang="Arial" sz="100"/>
          </a:p>
          <a:p>
            <a:pPr marL="1507489" algn="l" rtl="0" eaLnBrk="0">
              <a:lnSpc>
                <a:spcPct val="100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5.4.4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保温隔热瓦坡女儿墙阴角构造</a:t>
            </a:r>
            <a:endParaRPr lang="SimHei" altLang="SimHei" sz="1000"/>
          </a:p>
          <a:p>
            <a:pPr marL="713740" algn="l" rtl="0" eaLnBrk="0">
              <a:lnSpc>
                <a:spcPct val="99000"/>
              </a:lnSpc>
              <a:spcBef>
                <a:spcPts val="835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一结构层；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一找平层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一防水层；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一隔离层；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一粘结层；</a:t>
            </a:r>
            <a:endParaRPr lang="SimSun" altLang="SimSun" sz="1000"/>
          </a:p>
          <a:p>
            <a:pPr marL="515619" algn="l" rtl="0" eaLnBrk="0">
              <a:lnSpc>
                <a:spcPct val="98000"/>
              </a:lnSpc>
              <a:spcBef>
                <a:spcPts val="87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一保温隔热瓦（兼防水层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一檐口增设防水附加垫层（按设计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endParaRPr lang="SimSun" altLang="SimSun" sz="1000"/>
          </a:p>
          <a:p>
            <a:pPr marL="1135380" algn="l" rtl="0" eaLnBrk="0">
              <a:lnSpc>
                <a:spcPct val="98000"/>
              </a:lnSpc>
              <a:spcBef>
                <a:spcPts val="86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一保温层</a:t>
            </a:r>
            <a:r>
              <a:rPr sz="10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一防水砂浆抹光；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一金属泛水板</a:t>
            </a:r>
            <a:endParaRPr lang="SimSun" altLang="SimSun" sz="1000"/>
          </a:p>
          <a:p>
            <a:pPr marL="12700" algn="l" rtl="0" eaLnBrk="0">
              <a:lnSpc>
                <a:spcPct val="83000"/>
              </a:lnSpc>
              <a:spcBef>
                <a:spcPts val="1488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5.4.5 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坡屋面保温隔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热瓦屋脊细部构造见图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5.4.5，并应符合下列规定：</a:t>
            </a:r>
            <a:endParaRPr lang="SimSun" altLang="SimSun" sz="1200"/>
          </a:p>
          <a:p>
            <a:pPr marL="328929" algn="l" rtl="0" eaLnBrk="0">
              <a:lnSpc>
                <a:spcPts val="2543"/>
              </a:lnSpc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屋脊部位应增设防水附加层，宽度不应小于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600mm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3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屋脊瓦应采用与主瓦相配套的脊瓦，脊瓦在两侧坡面瓦上的搭盖宽度，</a:t>
            </a:r>
            <a:endParaRPr lang="SimSun" altLang="SimSun" sz="1200"/>
          </a:p>
          <a:p>
            <a:pPr marL="13334" algn="l" rtl="0" eaLnBrk="0">
              <a:lnSpc>
                <a:spcPts val="232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每边不小于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75mm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1309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脊瓦宜采用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∶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水泥砂浆卧瓦，脊瓦下与坡瓦面之间的缝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隙应采用防</a:t>
            </a:r>
            <a:endParaRPr lang="SimSun" altLang="SimSun" sz="1200"/>
          </a:p>
          <a:p>
            <a:pPr marL="15240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水砂浆填实抹平。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17500" algn="l" rtl="0" eaLnBrk="0">
              <a:lnSpc>
                <a:spcPct val="94000"/>
              </a:lnSpc>
              <a:spcBef>
                <a:spcPts val="368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屋脊安装避雷带时，应在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卧浆时预埋。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321309" algn="l" rtl="0" eaLnBrk="0">
              <a:lnSpc>
                <a:spcPct val="94000"/>
              </a:lnSpc>
              <a:spcBef>
                <a:spcPts val="3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屋脊端部应采用封头瓦封头，用水泥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砂浆卧铺盖封头瓦。</a:t>
            </a:r>
            <a:endParaRPr lang="SimSun" altLang="SimSun" sz="1200"/>
          </a:p>
        </p:txBody>
      </p:sp>
      <p:pic>
        <p:nvPicPr>
          <p:cNvPr id="238" name="picture 2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43000" y="7411529"/>
            <a:ext cx="5090159" cy="1918716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343911" y="914717"/>
            <a:ext cx="2659379" cy="2446019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4868745" y="9493739"/>
            <a:ext cx="286384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斜脊</a:t>
            </a:r>
            <a:endParaRPr lang="SimSun" altLang="SimSun" sz="1000"/>
          </a:p>
        </p:txBody>
      </p:sp>
      <p:sp>
        <p:nvSpPr>
          <p:cNvPr id="244" name="textbox 244"/>
          <p:cNvSpPr/>
          <p:nvPr/>
        </p:nvSpPr>
        <p:spPr>
          <a:xfrm>
            <a:off x="2337517" y="9493739"/>
            <a:ext cx="28320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正脊</a:t>
            </a:r>
            <a:endParaRPr lang="SimSun" altLang="SimSun" sz="1000"/>
          </a:p>
        </p:txBody>
      </p:sp>
      <p:sp>
        <p:nvSpPr>
          <p:cNvPr id="246" name="textbox 246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textbox 248"/>
          <p:cNvSpPr/>
          <p:nvPr/>
        </p:nvSpPr>
        <p:spPr>
          <a:xfrm>
            <a:off x="1135481" y="921238"/>
            <a:ext cx="5278754" cy="4067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1"/>
              </a:lnSpc>
            </a:pPr>
            <a:endParaRPr lang="Arial" altLang="Arial" sz="100"/>
          </a:p>
          <a:p>
            <a:pPr marL="1707514" algn="l" rtl="0" eaLnBrk="0">
              <a:lnSpc>
                <a:spcPct val="99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5.4.5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坡屋脊构造</a:t>
            </a:r>
            <a:endParaRPr lang="SimHei" altLang="SimHei" sz="1000"/>
          </a:p>
          <a:p>
            <a:pPr marL="713740" algn="l" rtl="0" eaLnBrk="0">
              <a:lnSpc>
                <a:spcPct val="99000"/>
              </a:lnSpc>
              <a:spcBef>
                <a:spcPts val="843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一结构层；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一找平层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一防水层；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一隔离层；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一粘结层；</a:t>
            </a:r>
            <a:endParaRPr lang="SimSun" altLang="SimSun" sz="1000"/>
          </a:p>
          <a:p>
            <a:pPr marL="515619" algn="l" rtl="0" eaLnBrk="0">
              <a:lnSpc>
                <a:spcPct val="98000"/>
              </a:lnSpc>
              <a:spcBef>
                <a:spcPts val="872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一保温隔热瓦（兼防水层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一檐口增设防水附加垫层（按设计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endParaRPr lang="SimSun" altLang="SimSun" sz="1000"/>
          </a:p>
          <a:p>
            <a:pPr marL="1001394" algn="l" rtl="0" eaLnBrk="0">
              <a:lnSpc>
                <a:spcPct val="98000"/>
              </a:lnSpc>
              <a:spcBef>
                <a:spcPts val="864"/>
              </a:spcBef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一保温砂浆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一预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埋避雷带（按设计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一脊瓦</a:t>
            </a:r>
            <a:endParaRPr lang="SimSun" altLang="SimSun" sz="1000"/>
          </a:p>
          <a:p>
            <a:pPr marL="12700" algn="l" rtl="0" eaLnBrk="0">
              <a:lnSpc>
                <a:spcPct val="95000"/>
              </a:lnSpc>
              <a:spcBef>
                <a:spcPts val="1482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5.4.6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坡屋面保温隔热瓦天沟细部构造应符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合下列规定：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7"/>
              </a:spcBef>
            </a:pPr>
            <a:r>
              <a:rPr sz="1200" kern="0" spc="-3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天沟宽度和深度应根据屋面集水区面积设计确定，且不应小于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0mm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200"/>
          </a:p>
          <a:p>
            <a:pPr marL="320040" algn="l" rtl="0" eaLnBrk="0">
              <a:lnSpc>
                <a:spcPts val="2940"/>
              </a:lnSpc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天沟边防滑条处泄水口或泄水管设置应符合本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规程第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5.4.3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条规定。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1309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9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天沟防水层下应增设附加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附加层伸入屋面瓦的宽度不应小于</a:t>
            </a:r>
            <a:endParaRPr lang="SimSun" altLang="SimSun" sz="1200"/>
          </a:p>
          <a:p>
            <a:pPr marL="14604" algn="l" rtl="0" eaLnBrk="0">
              <a:lnSpc>
                <a:spcPts val="2328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500mm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；防水层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应顺流水方向搭接。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17500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沟瓦下部应垫铺保温砂浆或高密度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XPS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等保温材料，表面用</a:t>
            </a:r>
            <a:r>
              <a:rPr sz="12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1:2.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水泥</a:t>
            </a:r>
            <a:endParaRPr lang="SimSun" altLang="SimSun" sz="1200"/>
          </a:p>
          <a:p>
            <a:pPr marL="12700" algn="l" rtl="0" eaLnBrk="0">
              <a:lnSpc>
                <a:spcPts val="2327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砂浆卧浆铺瓦。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21309" algn="l" rtl="0" eaLnBrk="0">
              <a:lnSpc>
                <a:spcPct val="94000"/>
              </a:lnSpc>
              <a:spcBef>
                <a:spcPts val="368"/>
              </a:spcBef>
            </a:pPr>
            <a:r>
              <a:rPr sz="1200" kern="0" spc="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保温隔热瓦挑入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天沟的尺寸宜为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70mm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 保温隔热瓦与沟瓦接缝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6509" algn="l" rtl="0" eaLnBrk="0">
              <a:lnSpc>
                <a:spcPct val="94000"/>
              </a:lnSpc>
              <a:spcBef>
                <a:spcPts val="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处宜采用聚合物水泥砂浆封边。</a:t>
            </a:r>
            <a:endParaRPr lang="SimSun" altLang="SimSun" sz="1200"/>
          </a:p>
        </p:txBody>
      </p:sp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83152" y="5152961"/>
            <a:ext cx="2420111" cy="2093976"/>
          </a:xfrm>
          <a:prstGeom prst="rect">
            <a:avLst/>
          </a:prstGeom>
        </p:spPr>
      </p:pic>
      <p:pic>
        <p:nvPicPr>
          <p:cNvPr id="252" name="picture 2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10055" y="5198681"/>
            <a:ext cx="2406396" cy="2048255"/>
          </a:xfrm>
          <a:prstGeom prst="rect">
            <a:avLst/>
          </a:prstGeom>
        </p:spPr>
      </p:pic>
      <p:sp>
        <p:nvSpPr>
          <p:cNvPr id="254" name="textbox 254"/>
          <p:cNvSpPr/>
          <p:nvPr/>
        </p:nvSpPr>
        <p:spPr>
          <a:xfrm>
            <a:off x="1341075" y="7747221"/>
            <a:ext cx="4822190" cy="975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77"/>
              </a:lnSpc>
            </a:pPr>
            <a:endParaRPr lang="Arial" altLang="Arial" sz="100"/>
          </a:p>
          <a:p>
            <a:pPr marL="1501775" algn="l" rtl="0" eaLnBrk="0">
              <a:lnSpc>
                <a:spcPct val="100000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000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5.4.6 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保温隔热瓦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坡天沟构造</a:t>
            </a:r>
            <a:endParaRPr lang="SimHei" altLang="SimHei" sz="1000"/>
          </a:p>
          <a:p>
            <a:pPr marL="508000" algn="l" rtl="0" eaLnBrk="0">
              <a:lnSpc>
                <a:spcPct val="99000"/>
              </a:lnSpc>
              <a:spcBef>
                <a:spcPts val="84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一结构层；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一找平层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一防水层；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一隔离层；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一粘结层；</a:t>
            </a:r>
            <a:endParaRPr lang="SimSun" altLang="SimSun" sz="1000"/>
          </a:p>
          <a:p>
            <a:pPr marL="310515" algn="l" rtl="0" eaLnBrk="0">
              <a:lnSpc>
                <a:spcPct val="98000"/>
              </a:lnSpc>
              <a:spcBef>
                <a:spcPts val="860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一保温隔热瓦（兼防水层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一沟底增设防水附加垫层（按设计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）；</a:t>
            </a:r>
            <a:endParaRPr lang="SimSun" altLang="SimSun" sz="10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algn="l" rtl="0" eaLnBrk="0">
              <a:lnSpc>
                <a:spcPct val="92000"/>
              </a:lnSpc>
              <a:spcBef>
                <a:spcPts val="5"/>
              </a:spcBef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一保温砂浆</a:t>
            </a:r>
            <a:r>
              <a:rPr sz="1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一防水砂浆抹光；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一防滑条；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φ</a:t>
            </a:r>
            <a:r>
              <a:rPr sz="1200" kern="0" spc="-4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@250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短插筋，长</a:t>
            </a:r>
            <a:r>
              <a:rPr sz="10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150</a:t>
            </a:r>
            <a:endParaRPr lang="Times New Roman" altLang="Times New Roman" sz="1000"/>
          </a:p>
        </p:txBody>
      </p:sp>
      <p:sp>
        <p:nvSpPr>
          <p:cNvPr id="256" name="textbox 256"/>
          <p:cNvSpPr/>
          <p:nvPr/>
        </p:nvSpPr>
        <p:spPr>
          <a:xfrm>
            <a:off x="4868745" y="7411941"/>
            <a:ext cx="286384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斜脊</a:t>
            </a:r>
            <a:endParaRPr lang="SimSun" altLang="SimSun" sz="1000"/>
          </a:p>
        </p:txBody>
      </p:sp>
      <p:sp>
        <p:nvSpPr>
          <p:cNvPr id="258" name="textbox 258"/>
          <p:cNvSpPr/>
          <p:nvPr/>
        </p:nvSpPr>
        <p:spPr>
          <a:xfrm>
            <a:off x="2337517" y="7411941"/>
            <a:ext cx="283209" cy="175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正脊</a:t>
            </a:r>
            <a:endParaRPr lang="SimSun" altLang="SimSun" sz="1000"/>
          </a:p>
        </p:txBody>
      </p:sp>
      <p:sp>
        <p:nvSpPr>
          <p:cNvPr id="260" name="textbox 260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textbox 262"/>
          <p:cNvSpPr/>
          <p:nvPr/>
        </p:nvSpPr>
        <p:spPr>
          <a:xfrm>
            <a:off x="1134414" y="924140"/>
            <a:ext cx="5295900" cy="8507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3"/>
              </a:lnSpc>
            </a:pPr>
            <a:endParaRPr lang="Arial" altLang="Arial" sz="100"/>
          </a:p>
          <a:p>
            <a:pPr marL="1737360" algn="l" rtl="0" eaLnBrk="0">
              <a:lnSpc>
                <a:spcPct val="96000"/>
              </a:lnSpc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5.5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节能计算与隔声设计</a:t>
            </a:r>
            <a:endParaRPr lang="SimHei" altLang="SimHei" sz="12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3334" algn="l" rtl="0" eaLnBrk="0">
              <a:lnSpc>
                <a:spcPct val="95000"/>
              </a:lnSpc>
              <a:spcBef>
                <a:spcPts val="370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5.5.1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楼屋面保温工程的节能计算应满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足下列规定：</a:t>
            </a:r>
            <a:endParaRPr lang="SimSun" altLang="SimSun" sz="1200"/>
          </a:p>
          <a:p>
            <a:pPr marL="330200" algn="l" rtl="0" eaLnBrk="0">
              <a:lnSpc>
                <a:spcPct val="83000"/>
              </a:lnSpc>
              <a:spcBef>
                <a:spcPts val="967"/>
              </a:spcBef>
            </a:pPr>
            <a:r>
              <a:rPr sz="1200" kern="0" spc="-4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保温屋面、楼面的保温材料厚度应按《民用建筑热工设计规范》GB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50176</a:t>
            </a:r>
            <a:endParaRPr lang="SimSun" altLang="SimSun" sz="1200"/>
          </a:p>
          <a:p>
            <a:pPr marL="13970" indent="-635" algn="l" rtl="0" eaLnBrk="0">
              <a:lnSpc>
                <a:spcPct val="166000"/>
              </a:lnSpc>
              <a:spcBef>
                <a:spcPts val="8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及有关建筑节能设计标准规定的方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法经计算确定，其导热系数、修正系数按本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规程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5.1.1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条取值；屋面保温隔热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板（瓦）的保温层使用厚度应为计算厚度的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1.25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倍。</a:t>
            </a:r>
            <a:endParaRPr lang="SimSun" altLang="SimSun" sz="1200"/>
          </a:p>
          <a:p>
            <a:pPr marL="320675" algn="l" rtl="0" eaLnBrk="0">
              <a:lnSpc>
                <a:spcPct val="83000"/>
              </a:lnSpc>
              <a:spcBef>
                <a:spcPts val="962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保温屋面、楼面的热工计算与保温设计在选材用料、厚度、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构造上应一</a:t>
            </a:r>
            <a:endParaRPr lang="SimSun" altLang="SimSun" sz="1200"/>
          </a:p>
          <a:p>
            <a:pPr marL="13970" algn="l" rtl="0" eaLnBrk="0">
              <a:lnSpc>
                <a:spcPts val="2339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致；</a:t>
            </a:r>
            <a:endParaRPr lang="SimSun" altLang="SimSun" sz="1200"/>
          </a:p>
          <a:p>
            <a:pPr marL="32194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居住建筑的厨房、卫生间，公共建筑的厨房、卫生间、浴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室、库房、设</a:t>
            </a:r>
            <a:endParaRPr lang="SimSun" altLang="SimSun" sz="1200"/>
          </a:p>
          <a:p>
            <a:pPr marL="20954" indent="-5080" algn="l" rtl="0" eaLnBrk="0">
              <a:lnSpc>
                <a:spcPct val="167000"/>
              </a:lnSpc>
              <a:spcBef>
                <a:spcPts val="2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备机房等辅助用房可不设保温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层。当设备机房与设有采暖空调的功能用房相邻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时，其楼面应设保温层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</a:t>
            </a:r>
            <a:endParaRPr lang="SimSun" altLang="SimSun" sz="1200"/>
          </a:p>
          <a:p>
            <a:pPr marL="318134" algn="l" rtl="0" eaLnBrk="0">
              <a:lnSpc>
                <a:spcPct val="83000"/>
              </a:lnSpc>
              <a:spcBef>
                <a:spcPts val="979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板下保温已满足相关建筑节能设计标准规定的传热系数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限值指标时，楼</a:t>
            </a:r>
            <a:endParaRPr lang="SimSun" altLang="SimSun" sz="1200"/>
          </a:p>
          <a:p>
            <a:pPr marL="14604" algn="l" rtl="0" eaLnBrk="0">
              <a:lnSpc>
                <a:spcPts val="234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面可不另设保温层。</a:t>
            </a:r>
            <a:endParaRPr lang="SimSun" altLang="SimSun" sz="1200"/>
          </a:p>
          <a:p>
            <a:pPr marL="13334" algn="l" rtl="0" eaLnBrk="0">
              <a:lnSpc>
                <a:spcPct val="95000"/>
              </a:lnSpc>
              <a:spcBef>
                <a:spcPts val="1126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5.5.2  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楼面保温隔声工程的隔声设计应符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合下列规定：</a:t>
            </a:r>
            <a:endParaRPr lang="SimSun" altLang="SimSun" sz="1200"/>
          </a:p>
          <a:p>
            <a:pPr algn="r" rtl="0" eaLnBrk="0">
              <a:lnSpc>
                <a:spcPct val="83000"/>
              </a:lnSpc>
              <a:spcBef>
                <a:spcPts val="979"/>
              </a:spcBef>
            </a:pPr>
            <a:r>
              <a:rPr sz="1200" kern="0" spc="-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隔声楼面的设置范围及撞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击声隔声性能应符合《民用建筑隔声设计规范》</a:t>
            </a:r>
            <a:endParaRPr lang="SimSun" altLang="SimSun" sz="1200"/>
          </a:p>
          <a:p>
            <a:pPr marL="15240" indent="-2540" algn="l" rtl="0" eaLnBrk="0">
              <a:lnSpc>
                <a:spcPct val="167000"/>
              </a:lnSpc>
              <a:spcBef>
                <a:spcPts val="1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GB 50118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等国家、行业和地方现行有关标准的规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定，并应符合本规程第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4.1.2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条的规定；</a:t>
            </a:r>
            <a:endParaRPr lang="SimSun" altLang="SimSun" sz="1200"/>
          </a:p>
          <a:p>
            <a:pPr marL="320675" algn="l" rtl="0" eaLnBrk="0">
              <a:lnSpc>
                <a:spcPct val="83000"/>
              </a:lnSpc>
              <a:spcBef>
                <a:spcPts val="979"/>
              </a:spcBef>
            </a:pPr>
            <a:r>
              <a:rPr sz="1200" kern="0" spc="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不同种类保温隔声材料及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其不同厚度的撞击声隔声单值评价量可参见附</a:t>
            </a:r>
            <a:endParaRPr lang="SimSun" altLang="SimSun" sz="1200"/>
          </a:p>
          <a:p>
            <a:pPr marL="14604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B.0.1；</a:t>
            </a:r>
            <a:endParaRPr lang="SimSun" altLang="SimSun" sz="1200"/>
          </a:p>
          <a:p>
            <a:pPr marL="321945" algn="l" rtl="0" eaLnBrk="0">
              <a:lnSpc>
                <a:spcPct val="95000"/>
              </a:lnSpc>
              <a:spcBef>
                <a:spcPts val="1126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隔声设计应有阻断竖向和侧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向声桥的技术措施；</a:t>
            </a:r>
            <a:endParaRPr lang="SimSun" altLang="SimSun" sz="1200"/>
          </a:p>
          <a:p>
            <a:pPr marL="318134" algn="l" rtl="0" eaLnBrk="0">
              <a:lnSpc>
                <a:spcPct val="83000"/>
              </a:lnSpc>
              <a:spcBef>
                <a:spcPts val="979"/>
              </a:spcBef>
            </a:pPr>
            <a:r>
              <a:rPr sz="1200" kern="0" spc="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居住建筑、公共建筑的主要使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用功能用房及与其相邻的有噪声设备用房</a:t>
            </a:r>
            <a:endParaRPr lang="SimSun" altLang="SimSun" sz="1200"/>
          </a:p>
          <a:p>
            <a:pPr marL="13970" algn="l" rtl="0" eaLnBrk="0">
              <a:lnSpc>
                <a:spcPct val="167000"/>
              </a:lnSpc>
              <a:spcBef>
                <a:spcPts val="2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层间的楼面应按本规程的规定进行隔声设计；对隔声性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能有高要求的民用建筑，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其辅助用房的层间楼面应按本规程的规定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进行隔声设计；</a:t>
            </a:r>
            <a:endParaRPr lang="SimSun" altLang="SimSun" sz="1200"/>
          </a:p>
          <a:p>
            <a:pPr marL="321945" algn="l" rtl="0" eaLnBrk="0">
              <a:lnSpc>
                <a:spcPct val="83000"/>
              </a:lnSpc>
              <a:spcBef>
                <a:spcPts val="984"/>
              </a:spcBef>
            </a:pPr>
            <a:r>
              <a:rPr sz="1200" kern="0" spc="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别墅、跃层式住宅的每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户户内层间楼板可不按本规程的规定进行隔声设</a:t>
            </a:r>
            <a:endParaRPr lang="SimSun" altLang="SimSun" sz="1200"/>
          </a:p>
          <a:p>
            <a:pPr marL="13970" algn="l" rtl="0" eaLnBrk="0">
              <a:lnSpc>
                <a:spcPts val="2328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计，但对隔声性能有高要求时，应按本规程的规定进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行隔声设计；</a:t>
            </a:r>
            <a:endParaRPr lang="SimSun" altLang="SimSun" sz="1200"/>
          </a:p>
          <a:p>
            <a:pPr marL="32004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1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对楼板撞击声隔声有特殊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要求的项目，应进行专项隔声设计，并应明确</a:t>
            </a:r>
            <a:endParaRPr lang="SimSun" altLang="SimSun" sz="1200"/>
          </a:p>
          <a:p>
            <a:pPr marL="13334" algn="l" rtl="0" eaLnBrk="0">
              <a:lnSpc>
                <a:spcPts val="234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撞击声隔声的具体技术措施。</a:t>
            </a:r>
            <a:endParaRPr lang="SimSun" altLang="SimSun" sz="12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322579" algn="l" rtl="0" eaLnBrk="0">
              <a:lnSpc>
                <a:spcPct val="94000"/>
              </a:lnSpc>
              <a:spcBef>
                <a:spcPts val="2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架空楼板面及底层地面除特殊隔声需要外一般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均可不做楼面隔声。</a:t>
            </a:r>
            <a:endParaRPr lang="SimSun" altLang="SimSun" sz="1200"/>
          </a:p>
        </p:txBody>
      </p:sp>
      <p:sp>
        <p:nvSpPr>
          <p:cNvPr id="264" name="textbox 264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textbox 266"/>
          <p:cNvSpPr/>
          <p:nvPr/>
        </p:nvSpPr>
        <p:spPr>
          <a:xfrm>
            <a:off x="1135024" y="927684"/>
            <a:ext cx="5286375" cy="8799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37"/>
              </a:lnSpc>
            </a:pPr>
            <a:endParaRPr lang="Arial" altLang="Arial" sz="100"/>
          </a:p>
          <a:p>
            <a:pPr marL="2402204" algn="l" rtl="0" eaLnBrk="0">
              <a:lnSpc>
                <a:spcPct val="98000"/>
              </a:lnSpc>
            </a:pPr>
            <a:r>
              <a:rPr sz="14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400" b="1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400" kern="0" spc="-40">
                <a:ln w="510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施工</a:t>
            </a:r>
            <a:endParaRPr lang="SimHei" altLang="SimHei" sz="14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2159000" algn="l" rtl="0" eaLnBrk="0">
              <a:lnSpc>
                <a:spcPct val="95000"/>
              </a:lnSpc>
              <a:spcBef>
                <a:spcPts val="372"/>
              </a:spcBef>
            </a:pPr>
            <a:r>
              <a:rPr sz="1200" kern="0" spc="-2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6.1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一般规定</a:t>
            </a:r>
            <a:endParaRPr lang="SimHei" altLang="SimHei" sz="12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9"/>
              </a:spcBef>
            </a:pP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6.1.1 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楼屋面基层施工应符合现行国家标准《屋面工程质量验收规范》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GB50207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endParaRPr lang="SimSun" altLang="SimSun" sz="1200"/>
          </a:p>
          <a:p>
            <a:pPr marL="13334" indent="76200" algn="l" rtl="0" eaLnBrk="0">
              <a:lnSpc>
                <a:spcPct val="164000"/>
              </a:lnSpc>
              <a:spcBef>
                <a:spcPts val="52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《混凝土结构工程施工质量验收规范》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GB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50204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的规定，并检验合格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。楼屋面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保温隔热（隔声）工程的施工应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在楼屋面基层施工及屋面防水层施工质量检验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合格后进行。在施工过程中不得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随意更改屋面节能设计，若确需变更，应有设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计变更文件并经原施工图设计审查机构审查通过，并获得监理和建设单位确认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334" algn="l" rtl="0" eaLnBrk="0">
              <a:lnSpc>
                <a:spcPct val="94000"/>
              </a:lnSpc>
              <a:spcBef>
                <a:spcPts val="363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6.1.2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楼屋面保温系统的配套材料应由材料供应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商统一供应。</a:t>
            </a:r>
            <a:endParaRPr lang="SimSun" altLang="SimSun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3970" indent="-635" algn="l" rtl="0" eaLnBrk="0">
              <a:lnSpc>
                <a:spcPct val="128000"/>
              </a:lnSpc>
              <a:spcBef>
                <a:spcPts val="363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6.1.3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屋面保温工程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施工前，伸出屋面的排气管、管井、屋顶 设备的预埋件、  连接件、水落口配件等应安装完毕，并预留出保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温系统的厚度。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5875" indent="-2540" algn="l" rtl="0" eaLnBrk="0">
              <a:lnSpc>
                <a:spcPct val="128000"/>
              </a:lnSpc>
              <a:spcBef>
                <a:spcPts val="363"/>
              </a:spcBef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6.1.4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楼屋面保温工程施工，环境温度不宜高于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35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12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不宜低于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12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且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24h  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不应低于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1200" kern="0" spc="-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12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风力不应大于</a:t>
            </a:r>
            <a:r>
              <a:rPr sz="12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级。夏季施工时，作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业面应避免阳光暴晒，雨</a:t>
            </a:r>
            <a:endParaRPr lang="SimSun" altLang="SimSun" sz="1200"/>
          </a:p>
          <a:p>
            <a:pPr marL="18415" algn="l" rtl="0" eaLnBrk="0">
              <a:lnSpc>
                <a:spcPct val="95000"/>
              </a:lnSpc>
              <a:spcBef>
                <a:spcPts val="99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雪天不得施工。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r" rtl="0" eaLnBrk="0">
              <a:lnSpc>
                <a:spcPct val="83000"/>
              </a:lnSpc>
              <a:spcBef>
                <a:spcPts val="367"/>
              </a:spcBef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6.1.5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进场材料在地面堆放时，保温隔热（隔声）板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的码放高度不得超过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块，</a:t>
            </a:r>
            <a:endParaRPr lang="SimSun" altLang="SimSun" sz="1200"/>
          </a:p>
          <a:p>
            <a:pPr marL="13334" algn="l" rtl="0" eaLnBrk="0">
              <a:lnSpc>
                <a:spcPct val="165000"/>
              </a:lnSpc>
              <a:spcBef>
                <a:spcPts val="3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保温隔热瓦的码放高度不应超过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片；在屋面堆放时，应分散码放，不得集中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堆放，砖的码放高度不超过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块，瓦的码放高度不超过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片。露天存放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时应做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好防潮、防水等保护措施。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indent="635" algn="l" rtl="0" eaLnBrk="0">
              <a:lnSpc>
                <a:spcPct val="128000"/>
              </a:lnSpc>
              <a:spcBef>
                <a:spcPts val="370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6.1.6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材料垂直吊运时，必须使用物料提升机，并应码放整齐、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轻拿轻放、避免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碰摔，不得散装或捆绑吊运。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334" algn="l" rtl="0" eaLnBrk="0">
              <a:lnSpc>
                <a:spcPct val="95000"/>
              </a:lnSpc>
              <a:spcBef>
                <a:spcPts val="360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6.1.7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楼屋面保温工程程完工后应做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好成品保护。</a:t>
            </a:r>
            <a:endParaRPr lang="SimSun" altLang="SimSun" sz="12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1473200" algn="l" rtl="0" eaLnBrk="0">
              <a:lnSpc>
                <a:spcPct val="95000"/>
              </a:lnSpc>
              <a:spcBef>
                <a:spcPts val="370"/>
              </a:spcBef>
            </a:pP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6.2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ln w="4358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保温隔热（隔声）板施工要求</a:t>
            </a:r>
            <a:endParaRPr lang="SimHei" altLang="SimHei" sz="12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13334" algn="l" rtl="0" eaLnBrk="0">
              <a:lnSpc>
                <a:spcPct val="83000"/>
              </a:lnSpc>
              <a:spcBef>
                <a:spcPts val="369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6.2.1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平屋面铺贴保温隔热板和楼地面铺贴保温隔声板宜采用干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铺法施工，其中</a:t>
            </a:r>
            <a:endParaRPr lang="SimSun" altLang="SimSun" sz="1200"/>
          </a:p>
          <a:p>
            <a:pPr marL="13334" indent="635" algn="l" rtl="0" eaLnBrk="0">
              <a:lnSpc>
                <a:spcPct val="165000"/>
              </a:lnSpc>
              <a:spcBef>
                <a:spcPts val="3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屋面保温工程施工工艺流程宜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按下列程序进行：材料、工具准备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铺贴基面清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分格放线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制备干砂浆或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胶粘剂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铺贴保温隔热板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养护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砖缝处理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分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格缝处理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→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验收。</a:t>
            </a:r>
            <a:endParaRPr lang="SimSun" altLang="SimSun" sz="1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3334" algn="l" rtl="0" eaLnBrk="0">
              <a:lnSpc>
                <a:spcPct val="94000"/>
              </a:lnSpc>
              <a:spcBef>
                <a:spcPts val="3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6.2.2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楼面保温隔声工程施工宜按下列程序进行：材料、工具准备→基面清理→</a:t>
            </a:r>
            <a:endParaRPr lang="SimSun" altLang="SimSun" sz="1200"/>
          </a:p>
        </p:txBody>
      </p:sp>
      <p:sp>
        <p:nvSpPr>
          <p:cNvPr id="268" name="textbox 268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textbox 270"/>
          <p:cNvSpPr/>
          <p:nvPr/>
        </p:nvSpPr>
        <p:spPr>
          <a:xfrm>
            <a:off x="1135633" y="924140"/>
            <a:ext cx="5285740" cy="8669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铺贴隔离层、放置竖向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隔声垫板→放线→制备干砂浆或胶粘剂→铺贴保温隔声板</a:t>
            </a:r>
            <a:endParaRPr lang="SimSun" altLang="SimSun" sz="1200"/>
          </a:p>
          <a:p>
            <a:pPr marL="19684" algn="l" rtl="0" eaLnBrk="0">
              <a:lnSpc>
                <a:spcPts val="234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→养护→验收。</a:t>
            </a:r>
            <a:endParaRPr lang="SimSun" altLang="SimSun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4604" indent="-1905" algn="l" rtl="0" eaLnBrk="0">
              <a:lnSpc>
                <a:spcPct val="129000"/>
              </a:lnSpc>
              <a:spcBef>
                <a:spcPts val="36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6.2.3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铺贴基面要求清洁、干净，表面无影响粘结的附着物，不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符合要求时可用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水冲洗，清理时不得破坏防水层。</a:t>
            </a:r>
            <a:endParaRPr lang="SimSun" altLang="SimSun" sz="1200"/>
          </a:p>
          <a:p>
            <a:pPr marL="15875" indent="-3175" algn="l" rtl="0" eaLnBrk="0">
              <a:lnSpc>
                <a:spcPct val="141000"/>
              </a:lnSpc>
              <a:spcBef>
                <a:spcPts val="154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6.2.4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控制放线，按设计要求沿建筑纵横向设置水平和垂直控制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线，屋面保温隔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热板粘结层的厚度控制在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左右，楼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面保温隔声板粘接层的厚度控制在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15mm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左右。</a:t>
            </a:r>
            <a:endParaRPr lang="SimSun" altLang="SimSun" sz="1200"/>
          </a:p>
          <a:p>
            <a:pPr marL="29844" indent="-17145" algn="l" rtl="0" eaLnBrk="0">
              <a:lnSpc>
                <a:spcPct val="129000"/>
              </a:lnSpc>
              <a:spcBef>
                <a:spcPts val="1528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6.2.5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制备干铺砂浆，将水泥和砂按照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∶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2.5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～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的比例混合后兑少量水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，湿度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以用手篡成团并不粘手为宜。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70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6.2.6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保温隔热板采用干铺法在屋面防水层上铺贴时，应符合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下列要求 ：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21945" algn="l" rtl="0" eaLnBrk="0">
              <a:lnSpc>
                <a:spcPct val="83000"/>
              </a:lnSpc>
              <a:spcBef>
                <a:spcPts val="372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屋面铺贴保温隔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热板应在防水层施工完成并经检验合格后进行，防水层</a:t>
            </a:r>
            <a:endParaRPr lang="SimSun" altLang="SimSun" sz="1200"/>
          </a:p>
          <a:p>
            <a:pPr marL="13970" algn="l" rtl="0" eaLnBrk="0">
              <a:lnSpc>
                <a:spcPts val="2339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上应有隔离保护层或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其他保护构造；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15595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摊铺干砂浆之前，铺贴基面宜浇水湿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润，干砂浆按水平线摊铺均匀、平</a:t>
            </a:r>
            <a:endParaRPr lang="SimSun" altLang="SimSun" sz="1200"/>
          </a:p>
          <a:p>
            <a:pPr marL="13334" algn="l" rtl="0" eaLnBrk="0">
              <a:lnSpc>
                <a:spcPts val="2327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整；</a:t>
            </a:r>
            <a:endParaRPr lang="SimSun" altLang="SimSun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14325" algn="l" rtl="0" eaLnBrk="0">
              <a:lnSpc>
                <a:spcPct val="83000"/>
              </a:lnSpc>
              <a:spcBef>
                <a:spcPts val="365"/>
              </a:spcBef>
            </a:pPr>
            <a:r>
              <a:rPr sz="12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应按控制线将保温隔热（隔声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）板铺放整齐，并用胶皮锤振实，留下明</a:t>
            </a:r>
            <a:endParaRPr lang="SimSun" altLang="SimSun" sz="1200"/>
          </a:p>
          <a:p>
            <a:pPr marL="27305" indent="-10795" algn="l" rtl="0" eaLnBrk="0">
              <a:lnSpc>
                <a:spcPct val="167000"/>
              </a:lnSpc>
              <a:spcBef>
                <a:spcPts val="2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显印记。再取出砖，在铺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砖位置浇水泥净浆或在砖背面抹水泥浆，然后把砖放  回原来位置锤实、整平。砖缝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应对齐、顺直、大小一致，砖面应平整；</a:t>
            </a:r>
            <a:endParaRPr lang="SimSun" altLang="SimSun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315595" algn="l" rtl="0" eaLnBrk="0">
              <a:lnSpc>
                <a:spcPct val="83000"/>
              </a:lnSpc>
              <a:spcBef>
                <a:spcPts val="367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保温隔热（隔声）板铺贴完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后，宜在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12h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内顺砖缝适量淋水养护，使水</a:t>
            </a:r>
            <a:endParaRPr lang="SimSun" altLang="SimSun" sz="1200"/>
          </a:p>
          <a:p>
            <a:pPr marL="13334" algn="l" rtl="0" eaLnBrk="0">
              <a:lnSpc>
                <a:spcPts val="234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顺砖缝渗入粘结层，以利于粘结砂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浆的凝结硬化。</a:t>
            </a:r>
            <a:endParaRPr lang="SimSun" altLang="SimSun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149000"/>
              </a:lnSpc>
              <a:spcBef>
                <a:spcPts val="364"/>
              </a:spcBef>
            </a:pPr>
            <a:r>
              <a:rPr sz="12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6.2.7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屋面砖缝处理应保温隔热板铺贴完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成并经养护不少于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24h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、粘结层凝结硬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化具有一定强度后进行。填缝前，应先清除缝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中杂物，然后填塞保温嵌缝条，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表面留</a:t>
            </a:r>
            <a:r>
              <a:rPr sz="1200" kern="0" spc="-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深，再用聚合物防水填缝剂嵌缝，并用勾缝工具压实、压光，表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面略呈凹圆弧，砖缝应密实、顺滑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。砖缝做勾缝处理时，应及时清理砖面，避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免砖面污染。</a:t>
            </a:r>
            <a:endParaRPr lang="SimSun" altLang="SimSun" sz="12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10703"/>
              </a:lnSpc>
            </a:pPr>
            <a:endParaRPr lang="Arial" altLang="Arial" sz="100"/>
          </a:p>
          <a:p>
            <a:pPr marL="12700" algn="l" rtl="0" eaLnBrk="0">
              <a:lnSpc>
                <a:spcPct val="140000"/>
              </a:lnSpc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6.2.8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屋面分格缝处理应在砖缝处理完工后进行。分格缝填缝前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，应先清理缝内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残留杂物及浮尘，缝内不得有硬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物，应干燥、无积水。分格缝下部先用保温嵌 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缝条填充，表面留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mm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深，填注柔性密封材料。填缝时，应采取措施保护砖</a:t>
            </a:r>
            <a:endParaRPr lang="SimSun" altLang="SimSun" sz="1200"/>
          </a:p>
        </p:txBody>
      </p:sp>
      <p:sp>
        <p:nvSpPr>
          <p:cNvPr id="272" name="textbox 272"/>
          <p:cNvSpPr/>
          <p:nvPr/>
        </p:nvSpPr>
        <p:spPr>
          <a:xfrm>
            <a:off x="3679304" y="9988041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5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0944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https://d.book118.com/005342343341011121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425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6">
      <vt:lpstr>Arial</vt:lpstr>
      <vt:lpstr>Calibri</vt:lpstr>
      <vt:lpstr>SimSun</vt:lpstr>
      <vt:lpstr>SimHei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2024-09-25T06:10:07.462</cp:lastPrinted>
  <dcterms:created xsi:type="dcterms:W3CDTF">2024-09-24T22:10:07Z</dcterms:created>
  <dcterms:modified xsi:type="dcterms:W3CDTF">2024-09-24T22:10:09Z</dcterms:modified>
</cp:coreProperties>
</file>