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9525000" cy="53467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FA64B-00C1-469D-9A27-233CA63B93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6ABB4-213C-4BC1-A141-4C841824B0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7BFBD9-B621-4D3C-B275-7DEA331110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E0A2BE-6DAC-46B4-84B8-74D6FB230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20B14E-873E-48DC-8596-ED9EA08B35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2D81C8-DAD3-4F3B-86AC-BA6A82124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5E8F638-B99B-40EE-A466-CD4E59571A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E9BF3A-09CA-44BB-9EB2-15A1455A33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F3D71F-1D11-455B-B2EA-CC5B2D60FE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1AABBB-1535-46CB-A558-978BBFF7C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29E76-77B6-41AF-922D-0850B616E1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601405003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17867" y="1190099"/>
            <a:ext cx="6489266" cy="16344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copd患者护理知识培训课件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878321" y="3025687"/>
            <a:ext cx="1768358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endParaRPr lang="en-US" sz="1575">
              <a:solidFill>
                <a:srgbClr val="000000"/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3354299" y="3397929"/>
            <a:ext cx="2816403" cy="25137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375"/>
              </a:spcBef>
            </a:pPr>
            <a:r>
              <a:rPr lang="en-US" sz="157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91219" y="0"/>
            <a:ext cx="2194638" cy="2672828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91219" y="1549433"/>
            <a:ext cx="2194638" cy="2194638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472232" y="2075422"/>
            <a:ext cx="1566012" cy="4804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0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8806" y="2202032"/>
            <a:ext cx="1380414" cy="143351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5611" y="1336414"/>
            <a:ext cx="4674587" cy="2815828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COPD患者护理原则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COPD患者的生活方式管理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COPD患者的药物治疗与管理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COPD患者的并发症预防与处理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COPD患者的健康教育与随访计划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2498828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424607" y="2263629"/>
            <a:ext cx="0" cy="102306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477770" y="1939037"/>
            <a:ext cx="202786" cy="1100579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77770" y="1837644"/>
            <a:ext cx="202786" cy="202786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798610" y="3804262"/>
            <a:ext cx="1416414" cy="1416414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358185" y="0"/>
            <a:ext cx="522528" cy="1496375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58185" y="1235111"/>
            <a:ext cx="522528" cy="52252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64600" y="4619275"/>
            <a:ext cx="415038" cy="41503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8421544" y="-397096"/>
            <a:ext cx="1893471" cy="1893471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COPD概述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6741" y="1105319"/>
            <a:ext cx="5262477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6741" y="1635662"/>
            <a:ext cx="5262477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COPD（慢性阻塞性肺疾病）是一种常见的呼吸系统疾病，以持续气流受限为特征，通常是由于长期吸烟或暴露于有害物质引起的。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8745" y="3085265"/>
            <a:ext cx="5100318" cy="68758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8745" y="3629644"/>
            <a:ext cx="5320474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COPD患者通常表现为持续的咳嗽、咳痰和呼吸困难，尤其是在活动或运动时。随着病情的加重，患者可能出现乏力、体重减轻、食欲减退等症状。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54864" y="671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定义与症状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90942" y="4652434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496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183005" y="4652434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>
            <a:off x="1238964" y="4710426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31" name="Picture 31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6096320" y="1015032"/>
            <a:ext cx="2874862" cy="3833150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666156" y="2835515"/>
            <a:ext cx="548022" cy="960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248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1158219" y="2835515"/>
            <a:ext cx="96092" cy="960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>
            <a:off x="1214178" y="2893507"/>
            <a:ext cx="4829668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3182208" y="912874"/>
            <a:ext cx="355788" cy="16165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69066" y="1074531"/>
            <a:ext cx="8786868" cy="3671492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813" r="27813"/>
          <a:stretch>
            <a:fillRect/>
          </a:stretch>
        </p:blipFill>
        <p:spPr>
          <a:xfrm>
            <a:off x="578662" y="912874"/>
            <a:ext cx="2874862" cy="3833150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1952680" y="4872106"/>
            <a:ext cx="7203254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77976" y="4872106"/>
            <a:ext cx="578171" cy="5261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074903" y="4844251"/>
            <a:ext cx="124000" cy="1240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55625" y="4849416"/>
            <a:ext cx="115142" cy="11514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27489" y="4854581"/>
            <a:ext cx="106285" cy="10628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83846" y="4859746"/>
            <a:ext cx="97428" cy="9742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737996" y="4855387"/>
            <a:ext cx="88571" cy="885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714750" y="1349692"/>
            <a:ext cx="5052767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714750" y="1800004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COPD的主要病因是长期吸烟和吸入有害物质，如香烟烟雾、工业废气等。此外，遗传因素、呼吸道疾病、空气污染等也可能增加患病风险。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14750" y="2955785"/>
            <a:ext cx="4875483" cy="5905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8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风险因素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3714750" y="3466266"/>
            <a:ext cx="4875483" cy="94059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0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吸烟是COPD最重要的风险因素，长期吸烟会使肺部受到损伤，引起炎症和氧化应激反应。此外，空气污染、职业暴露、遗传因素等也可能增加患病风险。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病因与风险因素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3351513" y="1170538"/>
            <a:ext cx="3016736" cy="3016736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5135" y="1256874"/>
            <a:ext cx="3958744" cy="956692"/>
            <a:chOff x="35135" y="1256874"/>
            <a:chExt cx="3958744" cy="956692"/>
          </a:xfrm>
        </p:grpSpPr>
        <p:sp>
          <p:nvSpPr>
            <p:cNvPr id="4" name="AutoShape 4"/>
            <p:cNvSpPr/>
            <p:nvPr/>
          </p:nvSpPr>
          <p:spPr>
            <a:xfrm>
              <a:off x="3460479" y="1362542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69375" y="1664986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患者有持续的咳嗽、咳痰和呼吸困难症状，但不影响日常生活。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351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I级（轻度）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3567239" y="1495731"/>
              <a:ext cx="326628" cy="2842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610124" y="1256874"/>
            <a:ext cx="3864715" cy="956692"/>
            <a:chOff x="5610124" y="1256874"/>
            <a:chExt cx="3864715" cy="956692"/>
          </a:xfrm>
        </p:grpSpPr>
        <p:sp>
          <p:nvSpPr>
            <p:cNvPr id="9" name="AutoShape 9"/>
            <p:cNvSpPr/>
            <p:nvPr/>
          </p:nvSpPr>
          <p:spPr>
            <a:xfrm>
              <a:off x="5610124" y="1318787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6271853" y="1664986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症状加重，影响患者的日常生活和工作能力。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42735" y="1256874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II级（中度）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5747111" y="1455773"/>
              <a:ext cx="259428" cy="25942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19050" y="3422586"/>
            <a:ext cx="3958744" cy="956692"/>
            <a:chOff x="19050" y="3422586"/>
            <a:chExt cx="3958744" cy="956692"/>
          </a:xfrm>
        </p:grpSpPr>
        <p:sp>
          <p:nvSpPr>
            <p:cNvPr id="14" name="AutoShape 14"/>
            <p:cNvSpPr/>
            <p:nvPr/>
          </p:nvSpPr>
          <p:spPr>
            <a:xfrm>
              <a:off x="344439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53290" y="3830698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症状进一步加重，患者需要长期氧疗或住院治疗。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19050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III级（重度）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3581381" y="3586697"/>
              <a:ext cx="259428" cy="292688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5610124" y="3422586"/>
            <a:ext cx="3864715" cy="956692"/>
            <a:chOff x="5610124" y="3422586"/>
            <a:chExt cx="3864715" cy="956692"/>
          </a:xfrm>
        </p:grpSpPr>
        <p:sp>
          <p:nvSpPr>
            <p:cNvPr id="19" name="AutoShape 19"/>
            <p:cNvSpPr/>
            <p:nvPr/>
          </p:nvSpPr>
          <p:spPr>
            <a:xfrm>
              <a:off x="5610124" y="3466341"/>
              <a:ext cx="533400" cy="53340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6271853" y="3830698"/>
              <a:ext cx="3051432" cy="54858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2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患者病情严重，需要长期住院治疗和氧疗，常常伴有多种并发症。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5942735" y="3422586"/>
              <a:ext cx="3532104" cy="3113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18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IV级（极重度）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5733806" y="3590023"/>
              <a:ext cx="286036" cy="28603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355440" y="200713"/>
            <a:ext cx="402793" cy="344077"/>
            <a:chOff x="355440" y="200713"/>
            <a:chExt cx="402793" cy="344077"/>
          </a:xfrm>
        </p:grpSpPr>
        <p:sp>
          <p:nvSpPr>
            <p:cNvPr id="24" name="AutoShape 24"/>
            <p:cNvSpPr/>
            <p:nvPr/>
          </p:nvSpPr>
          <p:spPr>
            <a:xfrm>
              <a:off x="355440" y="203017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49257" y="200713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38379" y="202054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24819" y="209062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06988" y="205833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355440" y="295028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49257" y="29272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38379" y="29406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24819" y="30107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06988" y="29784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355440" y="387039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49257" y="384734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38379" y="386075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24819" y="393083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06988" y="389854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355440" y="479050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49257" y="476745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38379" y="478086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24819" y="485094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06988" y="481865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52245" y="155611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COPD的严重程度分级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COPD患者护理原则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21399"/>
            <a:ext cx="402793" cy="344077"/>
            <a:chOff x="355440" y="22139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2370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2139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2274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297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2651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1571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134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147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2175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185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0772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0542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0676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1376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1054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49973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49743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49877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0578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0255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629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72348" y="1178150"/>
            <a:ext cx="2587408" cy="3380323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3430843" y="1178150"/>
            <a:ext cx="2587408" cy="3380323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380588" y="1178150"/>
            <a:ext cx="2587408" cy="3380323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3584583" y="3312804"/>
            <a:ext cx="2279927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鼓励患者进行主动咳嗽、深呼吸等呼吸道清理动作，以保持呼吸道通畅。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534328" y="3312804"/>
            <a:ext cx="2279927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避免接触烟雾、粉尘等刺激性气体，以减少对呼吸道的刺激。</a:t>
            </a:r>
          </a:p>
        </p:txBody>
      </p:sp>
      <p:pic>
        <p:nvPicPr>
          <p:cNvPr id="29" name="Picture 29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720280" y="1384323"/>
            <a:ext cx="2088176" cy="1721869"/>
          </a:xfrm>
          <a:prstGeom prst="round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3"/>
          <a:srcRect l="19682" r="19682"/>
          <a:stretch>
            <a:fillRect/>
          </a:stretch>
        </p:blipFill>
        <p:spPr>
          <a:xfrm>
            <a:off x="3680459" y="1384323"/>
            <a:ext cx="2088176" cy="1721869"/>
          </a:xfrm>
          <a:prstGeom prst="round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6630204" y="1384323"/>
            <a:ext cx="2088176" cy="1721869"/>
          </a:xfrm>
          <a:prstGeom prst="roundRect">
            <a:avLst/>
          </a:prstGeom>
        </p:spPr>
      </p:pic>
      <p:sp>
        <p:nvSpPr>
          <p:cNvPr id="32" name="TextBox 32"/>
          <p:cNvSpPr txBox="1"/>
          <p:nvPr/>
        </p:nvSpPr>
        <p:spPr>
          <a:xfrm>
            <a:off x="596741" y="3312804"/>
            <a:ext cx="227824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鼓励患者进行呼吸操锻炼，以增强膈肌力量，增加肺通气量，减少肺部感染。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627" r="17627"/>
          <a:stretch>
            <a:fillRect/>
          </a:stretch>
        </p:blipFill>
        <p:spPr>
          <a:xfrm>
            <a:off x="3848292" y="2055018"/>
            <a:ext cx="1743365" cy="17433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375" r="17375"/>
          <a:stretch>
            <a:fillRect/>
          </a:stretch>
        </p:blipFill>
        <p:spPr>
          <a:xfrm>
            <a:off x="1123895" y="2055018"/>
            <a:ext cx="1743365" cy="1743365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04351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评估患者缺氧程度，根据医嘱进行适当氧疗。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72690" y="2055018"/>
            <a:ext cx="1743365" cy="1743365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848292" y="2049489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57928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90083" y="835818"/>
            <a:ext cx="76200" cy="2962565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037754" y="3977698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家庭氧疗需要使用便携式氧气瓶，注意安全使用和氧气的充足供应。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756915" y="878973"/>
            <a:ext cx="1553903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定期检查氧气设备是否正常工作，如有问题及时处理。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12" name="AutoShape 12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2" name="TextBox 32"/>
          <p:cNvSpPr txBox="1"/>
          <p:nvPr/>
        </p:nvSpPr>
        <p:spPr>
          <a:xfrm>
            <a:off x="952245" y="225787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氧疗和家庭氧疗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55440" y="270889"/>
            <a:ext cx="402793" cy="344077"/>
            <a:chOff x="355440" y="270889"/>
            <a:chExt cx="402793" cy="344077"/>
          </a:xfrm>
        </p:grpSpPr>
        <p:sp>
          <p:nvSpPr>
            <p:cNvPr id="3" name="AutoShape 3"/>
            <p:cNvSpPr/>
            <p:nvPr/>
          </p:nvSpPr>
          <p:spPr>
            <a:xfrm>
              <a:off x="355440" y="27319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49257" y="27088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38379" y="27223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4819" y="27923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06988" y="27600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355440" y="36520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49257" y="36290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38379" y="36424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24819" y="37124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06988" y="36802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55440" y="45721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49257" y="45491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38379" y="45625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24819" y="46325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06988" y="46003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355440" y="54922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49257" y="54692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38379" y="54826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24819" y="55527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06988" y="55204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3" name="TextBox 23"/>
          <p:cNvSpPr txBox="1"/>
          <p:nvPr/>
        </p:nvSpPr>
        <p:spPr>
          <a:xfrm>
            <a:off x="758233" y="171909"/>
            <a:ext cx="7815272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预防与控制感染</a:t>
            </a:r>
          </a:p>
        </p:txBody>
      </p:sp>
      <p:sp>
        <p:nvSpPr>
          <p:cNvPr id="24" name="AutoShape 24"/>
          <p:cNvSpPr/>
          <p:nvPr/>
        </p:nvSpPr>
        <p:spPr>
          <a:xfrm>
            <a:off x="2179490" y="108477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2708791" y="130619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遵循医嘱使用抗生素治疗感染，并注意观察病情变化。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164868" y="2367338"/>
            <a:ext cx="6256281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284268" y="259828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加强营养支持，提高免疫力，预防感染。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7838" b="7838"/>
          <a:stretch>
            <a:fillRect/>
          </a:stretch>
        </p:blipFill>
        <p:spPr>
          <a:xfrm>
            <a:off x="421180" y="1084773"/>
            <a:ext cx="1762544" cy="99060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7411624" y="2367338"/>
            <a:ext cx="1762544" cy="990600"/>
          </a:xfrm>
          <a:prstGeom prst="rect">
            <a:avLst/>
          </a:prstGeom>
        </p:spPr>
      </p:pic>
      <p:sp>
        <p:nvSpPr>
          <p:cNvPr id="30" name="AutoShape 30"/>
          <p:cNvSpPr/>
          <p:nvPr/>
        </p:nvSpPr>
        <p:spPr>
          <a:xfrm>
            <a:off x="2183913" y="3643823"/>
            <a:ext cx="6256281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2713214" y="3865248"/>
            <a:ext cx="5641166" cy="5485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注意个人卫生，勤洗手、漱口，保持口腔清洁。</a:t>
            </a:r>
          </a:p>
        </p:txBody>
      </p:sp>
      <p:pic>
        <p:nvPicPr>
          <p:cNvPr id="32" name="Picture 32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425603" y="3643823"/>
            <a:ext cx="1762544" cy="9906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85914" y="1249065"/>
            <a:ext cx="2381457" cy="3560611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542114" y="1130816"/>
            <a:ext cx="2381457" cy="3678861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10302" y="1320015"/>
            <a:ext cx="2381457" cy="3489662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" name="Group 5"/>
          <p:cNvGrpSpPr/>
          <p:nvPr/>
        </p:nvGrpSpPr>
        <p:grpSpPr>
          <a:xfrm>
            <a:off x="355440" y="175639"/>
            <a:ext cx="402793" cy="344077"/>
            <a:chOff x="355440" y="175639"/>
            <a:chExt cx="402793" cy="344077"/>
          </a:xfrm>
        </p:grpSpPr>
        <p:sp>
          <p:nvSpPr>
            <p:cNvPr id="6" name="AutoShape 6"/>
            <p:cNvSpPr/>
            <p:nvPr/>
          </p:nvSpPr>
          <p:spPr>
            <a:xfrm>
              <a:off x="355440" y="177943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449257" y="175639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38379" y="176980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24819" y="18398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06988" y="180759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55440" y="269954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49257" y="26765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38379" y="26899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24819" y="275998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06988" y="27277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355440" y="361965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49257" y="359660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38379" y="361001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24819" y="368009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6988" y="364780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355440" y="453976"/>
              <a:ext cx="65740" cy="657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49257" y="451671"/>
              <a:ext cx="61044" cy="61044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38379" y="453012"/>
              <a:ext cx="58363" cy="58363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24819" y="460020"/>
              <a:ext cx="54092" cy="54092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06988" y="456791"/>
              <a:ext cx="51245" cy="51245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6" name="TextBox 26"/>
          <p:cNvSpPr txBox="1"/>
          <p:nvPr/>
        </p:nvSpPr>
        <p:spPr>
          <a:xfrm>
            <a:off x="952245" y="130537"/>
            <a:ext cx="8572755" cy="4342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心理护理与心理支持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5958" r="15958"/>
          <a:stretch>
            <a:fillRect/>
          </a:stretch>
        </p:blipFill>
        <p:spPr>
          <a:xfrm>
            <a:off x="509730" y="1036216"/>
            <a:ext cx="2383156" cy="2383156"/>
          </a:xfrm>
          <a:prstGeom prst="round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3542114" y="1036998"/>
            <a:ext cx="2405987" cy="2405987"/>
          </a:xfrm>
          <a:prstGeom prst="round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5914" y="1036998"/>
            <a:ext cx="2405987" cy="2405987"/>
          </a:xfrm>
          <a:prstGeom prst="roundRect">
            <a:avLst/>
          </a:prstGeom>
        </p:spPr>
      </p:pic>
      <p:sp>
        <p:nvSpPr>
          <p:cNvPr id="30" name="TextBox 30"/>
          <p:cNvSpPr txBox="1"/>
          <p:nvPr/>
        </p:nvSpPr>
        <p:spPr>
          <a:xfrm>
            <a:off x="600823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COPD患者常常面临呼吸困难、疼痛等不适症状，容易出现焦虑、抑郁等情绪问题。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3668338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护理人员需要关注患者的情绪变化，给予心理支持和安慰。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6733586" y="3549447"/>
            <a:ext cx="2205211" cy="10057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可以组织病友交流会等活动，让患者之间互相鼓励和支持。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345781" y="1800476"/>
            <a:ext cx="833438" cy="833438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2540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164315" y="1800476"/>
            <a:ext cx="5196369" cy="8057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27576" y="2795336"/>
            <a:ext cx="4469848" cy="82480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30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COPD患者的生活方式管理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5376413" y="1532396"/>
            <a:ext cx="753732" cy="536160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3420268" y="2142746"/>
            <a:ext cx="753732" cy="536160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33971" y="1105724"/>
            <a:ext cx="3783825" cy="378382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91990" y="1567100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戒烟是COPD患者最重要的治疗措施之一，可以有效减缓疾病的进展和改善生活质量。患者应意识到吸烟对健康的危害，并积极配合医生进行戒烟计划。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891990" y="1056815"/>
            <a:ext cx="3626635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891990" y="3515137"/>
            <a:ext cx="3718928" cy="143053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0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避免长期接触有害气体和颗粒物，如烟雾、工业废气等，以减少对呼吸道的刺激和炎症反应。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891990" y="3023901"/>
            <a:ext cx="4003302" cy="7809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避免空气污染</a:t>
            </a:r>
          </a:p>
        </p:txBody>
      </p:sp>
      <p:sp>
        <p:nvSpPr>
          <p:cNvPr id="7" name="AutoShape 7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855345" y="73342"/>
            <a:ext cx="7815272" cy="8533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戒烟与避免空气污染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104" r="104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440" y="277586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49257" y="27528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8379" y="27662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4819" y="283630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06988" y="28040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55440" y="369597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49257" y="367292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38379" y="368633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24819" y="375641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06988" y="372412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55440" y="46160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9257" y="459303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8379" y="460644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24819" y="467652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988" y="464423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55440" y="553618"/>
            <a:ext cx="65740" cy="657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49257" y="551314"/>
            <a:ext cx="61044" cy="61044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38379" y="552655"/>
            <a:ext cx="58363" cy="58363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24819" y="559663"/>
            <a:ext cx="54092" cy="54092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06988" y="556434"/>
            <a:ext cx="51245" cy="51245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855345" y="73342"/>
            <a:ext cx="7815272" cy="7239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肺康复锻炼：运动与呼吸锻炼</a:t>
            </a:r>
          </a:p>
        </p:txBody>
      </p:sp>
      <p:sp>
        <p:nvSpPr>
          <p:cNvPr id="23" name="AutoShape 23"/>
          <p:cNvSpPr/>
          <p:nvPr/>
        </p:nvSpPr>
        <p:spPr>
          <a:xfrm>
            <a:off x="677012" y="976909"/>
            <a:ext cx="8170977" cy="19050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1015683" y="1699833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COPD患者应进行适量的有氧运动，如散步、慢跑、游泳等，以增强心肺功能和改善呼吸功能。运动时应避免剧烈运动和过度疲劳。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15683" y="1078568"/>
            <a:ext cx="7357045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运动锻炼</a:t>
            </a:r>
          </a:p>
        </p:txBody>
      </p:sp>
      <p:sp>
        <p:nvSpPr>
          <p:cNvPr id="26" name="AutoShape 26"/>
          <p:cNvSpPr/>
          <p:nvPr/>
        </p:nvSpPr>
        <p:spPr>
          <a:xfrm>
            <a:off x="677012" y="3087895"/>
            <a:ext cx="8170977" cy="1905000"/>
          </a:xfrm>
          <a:prstGeom prst="round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06158" y="3804858"/>
            <a:ext cx="7486645" cy="1047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通过深呼吸、腹式呼吸等呼吸锻炼方法，可以增强膈肌和腹肌的活动度，提高肺通气量和氧合能力，缓解呼吸困难症状。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1006158" y="3202643"/>
            <a:ext cx="7562946" cy="66660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00" b="1">
                <a:solidFill>
                  <a:srgbClr val="031A3E"/>
                </a:solidFill>
                <a:latin typeface="Microsoft Yahei"/>
                <a:ea typeface="Microsoft Yahei"/>
                <a:cs typeface="Microsoft Yahei"/>
              </a:rPr>
              <a:t>呼吸锻炼</a:t>
            </a:r>
          </a:p>
        </p:txBody>
      </p:sp>
      <p:cxnSp>
        <p:nvCxnSpPr>
          <p:cNvPr id="29" name="Connector 29"/>
          <p:cNvCxnSpPr/>
          <p:nvPr/>
        </p:nvCxnSpPr>
        <p:spPr>
          <a:xfrm>
            <a:off x="1151296" y="3773010"/>
            <a:ext cx="720335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1157326" y="1699833"/>
            <a:ext cx="7203357" cy="0"/>
          </a:xfrm>
          <a:prstGeom prst="line">
            <a:avLst/>
          </a:prstGeom>
          <a:ln w="9525">
            <a:solidFill>
              <a:schemeClr val="lt2"/>
            </a:solidFill>
            <a:prstDash val="solid"/>
            <a:headEnd type="oval"/>
          </a:ln>
        </p:spPr>
        <p:style>
          <a:lnRef idx="0">
            <a:schemeClr val="lt2"/>
          </a:lnRef>
          <a:fillRef idx="1">
            <a:schemeClr val="lt2"/>
          </a:fillRef>
          <a:effectRef idx="0">
            <a:schemeClr val="lt2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255000" cy="40767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https://d.book118.com/006014050033010053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2024-09-19T20:12:31.215</cp:lastPrinted>
  <dcterms:created xsi:type="dcterms:W3CDTF">2024-09-19T12:12:31Z</dcterms:created>
  <dcterms:modified xsi:type="dcterms:W3CDTF">2024-09-19T12:12:33Z</dcterms:modified>
</cp:coreProperties>
</file>