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A18025-8168-483F-A3D7-F2B51314B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3B06E0-3894-4F8A-BD01-42422E3C7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C3FE33-AFD6-4316-8AB5-EFF4C035A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55E3C0-51CC-4F80-8B76-C36F55C33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F6188B-9C65-4741-AD31-4C3B174776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08EC42-3D4A-4944-A4E3-AACC7B213A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ADC9C6-8894-4D20-99DD-9C9B8F93B6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0CFD8F-5075-47D0-AF07-20BE89DDBE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19A03C-1BA5-40E5-B9B1-E58C65289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0F175-776F-4DFF-A862-0D037ED92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C568C-6E7E-4CE4-AB70-052B93AAD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3120222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侵权的民事责任</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b="1">
              <a:solidFill>
                <a:srgbClr val="000000">
                  <a:alpha val="100000"/>
                </a:srgbClr>
              </a:solidFill>
              <a:latin typeface="Microsoft Yahei"/>
              <a:ea typeface="Microsoft Yahei"/>
              <a:cs typeface="Microsoft Yahei"/>
            </a:endParaRP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侵权行为概述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民事责任承担方式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侵权责任主体及归责原则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抗辩事由与免责条件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侵权责任诉讼时效问题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侵权责任纠纷解决途径</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侵权行为概述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583" r="245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12" r="302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735" r="3073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指行为人违反法定义务或侵害他人合法权益，依法应承担民事责任的行为。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侵权行为定义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根据侵权行为的性质、方式和危害程度，可分为一般侵权行为和特殊侵权行为。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侵权行为分类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侵权行为定义与分类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构成要件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包括行为、过错、损害事实和因果关系四个要素。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认定标准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结合侵权行为的构成要件，根据相关法律法规和司法解释进行综合判断。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构成要件及认定标准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50" r="625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9644" r="964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6801" r="680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9496" r="9496"/>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常见侵权行为举例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如殴打、辱骂、诽谤、侮辱等侵犯他人人身权利的行为。</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如盗窃、抢劫、故意毁坏财物等侵犯他人财产权利的行为。</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如盗版、抄袭、仿冒等侵犯他人知识产权的行为。</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如在网络上散布谣言、侵犯他人隐私等利用网络实施的侵权行为。</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人身侵权</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财产侵权</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知识产权侵权</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网络侵权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民事责任承担方式</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指侵权行为人应立即停止其正在进行的或延续的侵权行为，以防止损害进一步扩大或持续发生。</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停止侵害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33" r="21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排除妨碍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167" r="3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消除危险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167" r="3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指侵权行为人应排除由其侵权行为造成的妨碍他人权益实现的客观状态，以恢复权益人的正常权益。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指侵权行为人应消除由其侵权行为引起的现实存在的某种可能对他人合法权益造成损害的紧急状态。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停止侵害、排除妨碍、消除危险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指侵权行为人应以金钱或实物赔偿的方式，补偿因其侵权行为给他人造成的财产损失或精神损害。</a:t>
            </a:r>
          </a:p>
        </p:txBody>
      </p:sp>
      <p:pic>
        <p:nvPicPr>
          <p:cNvPr id="6" name="Picture 6"/>
          <p:cNvPicPr>
            <a:picLocks noChangeAspect="1"/>
          </p:cNvPicPr>
          <p:nvPr/>
        </p:nvPicPr>
        <p:blipFill>
          <a:blip r:embed="rId2"/>
          <a:srcRect l="11875" r="1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赔偿损失</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指侵权行为人应将其侵权行为造成的损害恢复到损害发生前的状态，如无法恢复，则应折价赔偿。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恢复原状</a:t>
            </a:r>
          </a:p>
        </p:txBody>
      </p:sp>
      <p:pic>
        <p:nvPicPr>
          <p:cNvPr id="10" name="Picture 10"/>
          <p:cNvPicPr>
            <a:picLocks noChangeAspect="1"/>
          </p:cNvPicPr>
          <p:nvPr/>
        </p:nvPicPr>
        <p:blipFill>
          <a:blip r:embed="rId3"/>
          <a:srcRect l="12250" r="12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958" r="7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指侵权行为人应以口头或书面方式向受害人承认错误、表达歉意，以抚慰受害人的精神创伤，恢复受害人的名誉。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赔礼道歉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赔偿损失、恢复原状、赔礼道歉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167" r="15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指在侵权行为人故意侵权或侵权情节严重的情况下，法院可以判决侵权行为人承担超过实际损失数额的赔偿责任，以达到惩罚和遏制侵权行为的目的。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惩罚性赔偿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指因侵权行为人的侵权行为导致受害人精神痛苦或精神利益受到损害时，侵权行为人应承担的以金钱赔偿方式进行救济的责任方式。精神损害赔偿具有抚慰性、补偿性和惩罚性三重功能。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精神损害赔偿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惩罚性赔偿与精神损害赔偿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侵权责任主体及归责原则</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间接侵权行为人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虽未直接实施侵权行为，但对侵权行为的发生有过错或法律规定应当承担责任的人，如教唆、帮助他人实施侵权行为的人。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直接侵权行为人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直接实施侵权行为的人或组织，如故意伤害他人身体健康的加害人。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替代责任主体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对他人的侵权行为承担替代责任的人或组织，如监护人对无民事行为能力人或限制民事行为能力人的侵权行为承担责任。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500" r="13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667" r="13667"/>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侵权责任主体认定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294" b="2129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7533" b="1753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4162" b="2416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过错责任原则适用情形</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一般侵权行为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适用过错责任原则，即行为人因过错侵害他人民事权益造成损害的，应当承担侵权责任。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过错推定的侵权行为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法律规定推定行为人有过错，行为人不能证明自己没有过错的，应当承担侵权责任。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共同侵权行为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两个或两个以上的行为人基于共同的故意或过失，侵害他人民事权益造成损害的，应当承担连带责任。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https://d.book118.com/006031202220010052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2024-09-19T08:50:31.435</cp:lastPrinted>
  <dcterms:created xsi:type="dcterms:W3CDTF">2024-09-19T00:50:31Z</dcterms:created>
  <dcterms:modified xsi:type="dcterms:W3CDTF">2024-09-19T00:50:33Z</dcterms:modified>
</cp:coreProperties>
</file>