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2" r:id="rId41"/>
  </p:sldIdLst>
  <p:sldSz cx="9144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tags" Target="tags/tag1.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6.jpeg"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B26AB5-C5E2-4755-BC30-B23160522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7FA4A-7AD1-48DD-8B71-2E7EEDAF5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656C80-1F42-4A2D-9173-6BD63751A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73A21D-C32D-4646-AD6C-182A985B7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FDC767-E954-4092-A404-900798A90B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EE640D-C88D-4899-8C76-C0BCCD7982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FF0DD5-7F05-40B8-81EE-203986576F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6553E1-24C1-4592-8BF7-8D189BCD1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B0E7DD-CD4C-459A-BF07-DA19160EE7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92192-9866-4A87-B350-B30C85BB7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1DE06-E90E-42CF-A539-2A45F7BA7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1229678" y="1024254"/>
            <a:ext cx="2057400" cy="635000"/>
          </a:xfrm>
          <a:prstGeom prst="rect">
            <a:avLst/>
          </a:prstGeom>
        </p:spPr>
        <p:txBody>
          <a:bodyPr wrap="square" lIns="0" tIns="0" rIns="0" bIns="0">
            <a:spAutoFit/>
          </a:bodyPr>
          <a:lstStyle>
            <a:lvl1pPr>
              <a:defRPr sz="2800" b="0" i="0">
                <a:solidFill>
                  <a:srgbClr val="FF0000"/>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FF0000"/>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sp>
        <p:nvSpPr>
          <p:cNvPr id="16" name="bg object 16"/>
          <p:cNvSpPr/>
          <p:nvPr/>
        </p:nvSpPr>
        <p:spPr>
          <a:xfrm>
            <a:off x="417499" y="1098549"/>
            <a:ext cx="382905" cy="474980"/>
          </a:xfrm>
          <a:custGeom>
            <a:rect l="l" t="t" r="r" b="b"/>
            <a:pathLst>
              <a:path w="382905" h="474980">
                <a:moveTo>
                  <a:pt x="382587" y="0"/>
                </a:moveTo>
                <a:lnTo>
                  <a:pt x="0" y="0"/>
                </a:lnTo>
                <a:lnTo>
                  <a:pt x="0" y="349250"/>
                </a:lnTo>
                <a:lnTo>
                  <a:pt x="0" y="474662"/>
                </a:lnTo>
                <a:lnTo>
                  <a:pt x="382587" y="474662"/>
                </a:lnTo>
                <a:lnTo>
                  <a:pt x="382587" y="349250"/>
                </a:lnTo>
                <a:lnTo>
                  <a:pt x="382587" y="0"/>
                </a:lnTo>
                <a:close/>
              </a:path>
            </a:pathLst>
          </a:custGeom>
          <a:solidFill>
            <a:srgbClr val="FFCF01"/>
          </a:solidFill>
        </p:spPr>
        <p:txBody>
          <a:bodyPr wrap="square" lIns="0" tIns="0" rIns="0" bIns="0" rtlCol="0"/>
          <a:lstStyle/>
          <a:p/>
        </p:txBody>
      </p:sp>
      <p:pic>
        <p:nvPicPr>
          <p:cNvPr id="17" name="bg object 17"/>
          <p:cNvPicPr/>
          <p:nvPr/>
        </p:nvPicPr>
        <p:blipFill>
          <a:blip r:embed="rId1"/>
          <a:stretch>
            <a:fillRect/>
          </a:stretch>
        </p:blipFill>
        <p:spPr>
          <a:xfrm>
            <a:off x="800099" y="1098550"/>
            <a:ext cx="328611" cy="474662"/>
          </a:xfrm>
          <a:prstGeom prst="rect">
            <a:avLst/>
          </a:prstGeom>
        </p:spPr>
      </p:pic>
      <p:sp>
        <p:nvSpPr>
          <p:cNvPr id="18" name="bg object 18"/>
          <p:cNvSpPr/>
          <p:nvPr/>
        </p:nvSpPr>
        <p:spPr>
          <a:xfrm>
            <a:off x="541337" y="1520824"/>
            <a:ext cx="370205" cy="474980"/>
          </a:xfrm>
          <a:custGeom>
            <a:rect l="l" t="t" r="r" b="b"/>
            <a:pathLst>
              <a:path w="370205" h="474980">
                <a:moveTo>
                  <a:pt x="369887" y="0"/>
                </a:moveTo>
                <a:lnTo>
                  <a:pt x="0" y="0"/>
                </a:lnTo>
                <a:lnTo>
                  <a:pt x="0" y="349250"/>
                </a:lnTo>
                <a:lnTo>
                  <a:pt x="0" y="474662"/>
                </a:lnTo>
                <a:lnTo>
                  <a:pt x="369887" y="474662"/>
                </a:lnTo>
                <a:lnTo>
                  <a:pt x="369887" y="349250"/>
                </a:lnTo>
                <a:lnTo>
                  <a:pt x="369887" y="0"/>
                </a:lnTo>
                <a:close/>
              </a:path>
            </a:pathLst>
          </a:custGeom>
          <a:solidFill>
            <a:srgbClr val="3333CC"/>
          </a:solidFill>
        </p:spPr>
        <p:txBody>
          <a:bodyPr wrap="square" lIns="0" tIns="0" rIns="0" bIns="0" rtlCol="0"/>
          <a:lstStyle/>
          <a:p/>
        </p:txBody>
      </p:sp>
      <p:pic>
        <p:nvPicPr>
          <p:cNvPr id="19" name="bg object 19"/>
          <p:cNvPicPr/>
          <p:nvPr/>
        </p:nvPicPr>
        <p:blipFill>
          <a:blip r:embed="rId2"/>
          <a:stretch>
            <a:fillRect/>
          </a:stretch>
        </p:blipFill>
        <p:spPr>
          <a:xfrm>
            <a:off x="911225" y="1520825"/>
            <a:ext cx="368300" cy="474661"/>
          </a:xfrm>
          <a:prstGeom prst="rect">
            <a:avLst/>
          </a:prstGeom>
        </p:spPr>
      </p:pic>
      <p:pic>
        <p:nvPicPr>
          <p:cNvPr id="20" name="bg object 20"/>
          <p:cNvPicPr/>
          <p:nvPr/>
        </p:nvPicPr>
        <p:blipFill>
          <a:blip r:embed="rId3"/>
          <a:stretch>
            <a:fillRect/>
          </a:stretch>
        </p:blipFill>
        <p:spPr>
          <a:xfrm>
            <a:off x="127000" y="1447800"/>
            <a:ext cx="560387" cy="422275"/>
          </a:xfrm>
          <a:prstGeom prst="rect">
            <a:avLst/>
          </a:prstGeom>
        </p:spPr>
      </p:pic>
      <p:sp>
        <p:nvSpPr>
          <p:cNvPr id="21" name="bg object 21"/>
          <p:cNvSpPr/>
          <p:nvPr/>
        </p:nvSpPr>
        <p:spPr>
          <a:xfrm>
            <a:off x="762000" y="990599"/>
            <a:ext cx="31750" cy="1052830"/>
          </a:xfrm>
          <a:custGeom>
            <a:rect l="l" t="t" r="r" b="b"/>
            <a:pathLst>
              <a:path w="31750" h="1052830">
                <a:moveTo>
                  <a:pt x="31750" y="822325"/>
                </a:moveTo>
                <a:lnTo>
                  <a:pt x="0" y="822325"/>
                </a:lnTo>
                <a:lnTo>
                  <a:pt x="0" y="1052512"/>
                </a:lnTo>
                <a:lnTo>
                  <a:pt x="31750" y="1052512"/>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2" name="bg object 22"/>
          <p:cNvPicPr/>
          <p:nvPr/>
        </p:nvPicPr>
        <p:blipFill>
          <a:blip r:embed="rId4"/>
          <a:stretch>
            <a:fillRect/>
          </a:stretch>
        </p:blipFill>
        <p:spPr>
          <a:xfrm>
            <a:off x="442912" y="1781175"/>
            <a:ext cx="8226425" cy="31750"/>
          </a:xfrm>
          <a:prstGeom prst="rect">
            <a:avLst/>
          </a:prstGeom>
        </p:spPr>
      </p:pic>
      <p:sp>
        <p:nvSpPr>
          <p:cNvPr id="23" name="bg object 23"/>
          <p:cNvSpPr/>
          <p:nvPr/>
        </p:nvSpPr>
        <p:spPr>
          <a:xfrm>
            <a:off x="1523999" y="3505199"/>
            <a:ext cx="1295400" cy="1219200"/>
          </a:xfrm>
          <a:custGeom>
            <a:rect l="l" t="t" r="r" b="b"/>
            <a:pathLst>
              <a:path w="1295400" h="1219200">
                <a:moveTo>
                  <a:pt x="0" y="609600"/>
                </a:moveTo>
                <a:lnTo>
                  <a:pt x="1777" y="564105"/>
                </a:lnTo>
                <a:lnTo>
                  <a:pt x="7023" y="519518"/>
                </a:lnTo>
                <a:lnTo>
                  <a:pt x="15613" y="475957"/>
                </a:lnTo>
                <a:lnTo>
                  <a:pt x="27423" y="433540"/>
                </a:lnTo>
                <a:lnTo>
                  <a:pt x="42327" y="392384"/>
                </a:lnTo>
                <a:lnTo>
                  <a:pt x="60199" y="352608"/>
                </a:lnTo>
                <a:lnTo>
                  <a:pt x="80915" y="314330"/>
                </a:lnTo>
                <a:lnTo>
                  <a:pt x="104348" y="277667"/>
                </a:lnTo>
                <a:lnTo>
                  <a:pt x="130375" y="242737"/>
                </a:lnTo>
                <a:lnTo>
                  <a:pt x="158870" y="209658"/>
                </a:lnTo>
                <a:lnTo>
                  <a:pt x="189707" y="178548"/>
                </a:lnTo>
                <a:lnTo>
                  <a:pt x="222761" y="149525"/>
                </a:lnTo>
                <a:lnTo>
                  <a:pt x="257907" y="122706"/>
                </a:lnTo>
                <a:lnTo>
                  <a:pt x="295020" y="98210"/>
                </a:lnTo>
                <a:lnTo>
                  <a:pt x="333975" y="76155"/>
                </a:lnTo>
                <a:lnTo>
                  <a:pt x="374646" y="56658"/>
                </a:lnTo>
                <a:lnTo>
                  <a:pt x="416908" y="39837"/>
                </a:lnTo>
                <a:lnTo>
                  <a:pt x="460635" y="25810"/>
                </a:lnTo>
                <a:lnTo>
                  <a:pt x="505704" y="14695"/>
                </a:lnTo>
                <a:lnTo>
                  <a:pt x="551987" y="6609"/>
                </a:lnTo>
                <a:lnTo>
                  <a:pt x="599361" y="1672"/>
                </a:lnTo>
                <a:lnTo>
                  <a:pt x="647700" y="0"/>
                </a:lnTo>
                <a:lnTo>
                  <a:pt x="696038" y="1672"/>
                </a:lnTo>
                <a:lnTo>
                  <a:pt x="743411" y="6609"/>
                </a:lnTo>
                <a:lnTo>
                  <a:pt x="789695" y="14694"/>
                </a:lnTo>
                <a:lnTo>
                  <a:pt x="834763" y="25809"/>
                </a:lnTo>
                <a:lnTo>
                  <a:pt x="878491" y="39836"/>
                </a:lnTo>
                <a:lnTo>
                  <a:pt x="920753" y="56657"/>
                </a:lnTo>
                <a:lnTo>
                  <a:pt x="961424" y="76154"/>
                </a:lnTo>
                <a:lnTo>
                  <a:pt x="1000379" y="98210"/>
                </a:lnTo>
                <a:lnTo>
                  <a:pt x="1037492" y="122705"/>
                </a:lnTo>
                <a:lnTo>
                  <a:pt x="1072638" y="149524"/>
                </a:lnTo>
                <a:lnTo>
                  <a:pt x="1105692" y="178547"/>
                </a:lnTo>
                <a:lnTo>
                  <a:pt x="1136529" y="209657"/>
                </a:lnTo>
                <a:lnTo>
                  <a:pt x="1165024" y="242736"/>
                </a:lnTo>
                <a:lnTo>
                  <a:pt x="1191051" y="277666"/>
                </a:lnTo>
                <a:lnTo>
                  <a:pt x="1214485" y="314329"/>
                </a:lnTo>
                <a:lnTo>
                  <a:pt x="1235200" y="352607"/>
                </a:lnTo>
                <a:lnTo>
                  <a:pt x="1253073" y="392383"/>
                </a:lnTo>
                <a:lnTo>
                  <a:pt x="1267976" y="433539"/>
                </a:lnTo>
                <a:lnTo>
                  <a:pt x="1279786" y="475956"/>
                </a:lnTo>
                <a:lnTo>
                  <a:pt x="1288377" y="519517"/>
                </a:lnTo>
                <a:lnTo>
                  <a:pt x="1293623" y="564104"/>
                </a:lnTo>
                <a:lnTo>
                  <a:pt x="1295400" y="609599"/>
                </a:lnTo>
                <a:lnTo>
                  <a:pt x="1293623" y="655094"/>
                </a:lnTo>
                <a:lnTo>
                  <a:pt x="1288377" y="699681"/>
                </a:lnTo>
                <a:lnTo>
                  <a:pt x="1279786" y="743242"/>
                </a:lnTo>
                <a:lnTo>
                  <a:pt x="1267976" y="785660"/>
                </a:lnTo>
                <a:lnTo>
                  <a:pt x="1253073" y="826815"/>
                </a:lnTo>
                <a:lnTo>
                  <a:pt x="1235200" y="866591"/>
                </a:lnTo>
                <a:lnTo>
                  <a:pt x="1214485" y="904870"/>
                </a:lnTo>
                <a:lnTo>
                  <a:pt x="1191051" y="941533"/>
                </a:lnTo>
                <a:lnTo>
                  <a:pt x="1165024" y="976463"/>
                </a:lnTo>
                <a:lnTo>
                  <a:pt x="1136529" y="1009542"/>
                </a:lnTo>
                <a:lnTo>
                  <a:pt x="1105692" y="1040651"/>
                </a:lnTo>
                <a:lnTo>
                  <a:pt x="1072638" y="1069675"/>
                </a:lnTo>
                <a:lnTo>
                  <a:pt x="1037492" y="1096493"/>
                </a:lnTo>
                <a:lnTo>
                  <a:pt x="1000379" y="1120989"/>
                </a:lnTo>
                <a:lnTo>
                  <a:pt x="961424" y="1143044"/>
                </a:lnTo>
                <a:lnTo>
                  <a:pt x="920753" y="1162541"/>
                </a:lnTo>
                <a:lnTo>
                  <a:pt x="878492" y="1179362"/>
                </a:lnTo>
                <a:lnTo>
                  <a:pt x="834764" y="1193389"/>
                </a:lnTo>
                <a:lnTo>
                  <a:pt x="789695" y="1204504"/>
                </a:lnTo>
                <a:lnTo>
                  <a:pt x="743412" y="1212589"/>
                </a:lnTo>
                <a:lnTo>
                  <a:pt x="696038" y="1217527"/>
                </a:lnTo>
                <a:lnTo>
                  <a:pt x="647700" y="1219199"/>
                </a:lnTo>
                <a:lnTo>
                  <a:pt x="599361" y="1217527"/>
                </a:lnTo>
                <a:lnTo>
                  <a:pt x="551987" y="1212589"/>
                </a:lnTo>
                <a:lnTo>
                  <a:pt x="505704" y="1204504"/>
                </a:lnTo>
                <a:lnTo>
                  <a:pt x="460635" y="1193389"/>
                </a:lnTo>
                <a:lnTo>
                  <a:pt x="416908" y="1179362"/>
                </a:lnTo>
                <a:lnTo>
                  <a:pt x="374646" y="1162541"/>
                </a:lnTo>
                <a:lnTo>
                  <a:pt x="333975" y="1143044"/>
                </a:lnTo>
                <a:lnTo>
                  <a:pt x="295020" y="1120989"/>
                </a:lnTo>
                <a:lnTo>
                  <a:pt x="257907" y="1096493"/>
                </a:lnTo>
                <a:lnTo>
                  <a:pt x="222761" y="1069674"/>
                </a:lnTo>
                <a:lnTo>
                  <a:pt x="189707" y="1040651"/>
                </a:lnTo>
                <a:lnTo>
                  <a:pt x="158870" y="1009541"/>
                </a:lnTo>
                <a:lnTo>
                  <a:pt x="130375" y="976463"/>
                </a:lnTo>
                <a:lnTo>
                  <a:pt x="104348" y="941533"/>
                </a:lnTo>
                <a:lnTo>
                  <a:pt x="80914" y="904870"/>
                </a:lnTo>
                <a:lnTo>
                  <a:pt x="60198" y="866591"/>
                </a:lnTo>
                <a:lnTo>
                  <a:pt x="42326" y="826815"/>
                </a:lnTo>
                <a:lnTo>
                  <a:pt x="27423" y="785660"/>
                </a:lnTo>
                <a:lnTo>
                  <a:pt x="15613" y="743242"/>
                </a:lnTo>
                <a:lnTo>
                  <a:pt x="7022" y="699681"/>
                </a:lnTo>
                <a:lnTo>
                  <a:pt x="1776" y="655094"/>
                </a:lnTo>
                <a:lnTo>
                  <a:pt x="0" y="609599"/>
                </a:lnTo>
                <a:close/>
              </a:path>
            </a:pathLst>
          </a:custGeom>
          <a:ln w="57150">
            <a:solidFill>
              <a:srgbClr val="66FF33"/>
            </a:solidFill>
          </a:ln>
        </p:spPr>
        <p:txBody>
          <a:bodyPr wrap="square" lIns="0" tIns="0" rIns="0" bIns="0" rtlCol="0"/>
          <a:lstStyle/>
          <a:p/>
        </p:txBody>
      </p:sp>
      <p:pic>
        <p:nvPicPr>
          <p:cNvPr id="24" name="bg object 24"/>
          <p:cNvPicPr/>
          <p:nvPr/>
        </p:nvPicPr>
        <p:blipFill>
          <a:blip r:embed="rId5"/>
          <a:stretch>
            <a:fillRect/>
          </a:stretch>
        </p:blipFill>
        <p:spPr>
          <a:xfrm>
            <a:off x="1138237" y="3119437"/>
            <a:ext cx="2066924" cy="1914524"/>
          </a:xfrm>
          <a:prstGeom prst="rect">
            <a:avLst/>
          </a:prstGeom>
        </p:spPr>
      </p:pic>
      <p:sp>
        <p:nvSpPr>
          <p:cNvPr id="2" name="Holder 2"/>
          <p:cNvSpPr>
            <a:spLocks noGrp="1"/>
          </p:cNvSpPr>
          <p:nvPr>
            <p:ph type="title"/>
          </p:nvPr>
        </p:nvSpPr>
        <p:spPr/>
        <p:txBody>
          <a:bodyPr lIns="0" tIns="0" rIns="0" bIns="0"/>
          <a:lstStyle>
            <a:lvl1pPr>
              <a:defRPr sz="2800" b="0" i="0">
                <a:solidFill>
                  <a:srgbClr val="FF0000"/>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417499" y="1098549"/>
            <a:ext cx="382905" cy="474980"/>
          </a:xfrm>
          <a:custGeom>
            <a:rect l="l" t="t" r="r" b="b"/>
            <a:pathLst>
              <a:path w="382905" h="474980">
                <a:moveTo>
                  <a:pt x="382587" y="0"/>
                </a:moveTo>
                <a:lnTo>
                  <a:pt x="0" y="0"/>
                </a:lnTo>
                <a:lnTo>
                  <a:pt x="0" y="349250"/>
                </a:lnTo>
                <a:lnTo>
                  <a:pt x="0" y="474662"/>
                </a:lnTo>
                <a:lnTo>
                  <a:pt x="382587" y="474662"/>
                </a:lnTo>
                <a:lnTo>
                  <a:pt x="382587" y="349250"/>
                </a:lnTo>
                <a:lnTo>
                  <a:pt x="382587" y="0"/>
                </a:lnTo>
                <a:close/>
              </a:path>
            </a:pathLst>
          </a:custGeom>
          <a:solidFill>
            <a:srgbClr val="FFCF01"/>
          </a:solidFill>
        </p:spPr>
        <p:txBody>
          <a:bodyPr wrap="square" lIns="0" tIns="0" rIns="0" bIns="0" rtlCol="0"/>
          <a:lstStyle/>
          <a:p/>
        </p:txBody>
      </p:sp>
      <p:pic>
        <p:nvPicPr>
          <p:cNvPr id="17" name="bg object 17"/>
          <p:cNvPicPr/>
          <p:nvPr/>
        </p:nvPicPr>
        <p:blipFill>
          <a:blip r:embed="rId1"/>
          <a:stretch>
            <a:fillRect/>
          </a:stretch>
        </p:blipFill>
        <p:spPr>
          <a:xfrm>
            <a:off x="800099" y="1098550"/>
            <a:ext cx="328611" cy="474662"/>
          </a:xfrm>
          <a:prstGeom prst="rect">
            <a:avLst/>
          </a:prstGeom>
        </p:spPr>
      </p:pic>
      <p:sp>
        <p:nvSpPr>
          <p:cNvPr id="18" name="bg object 18"/>
          <p:cNvSpPr/>
          <p:nvPr/>
        </p:nvSpPr>
        <p:spPr>
          <a:xfrm>
            <a:off x="541337" y="1520824"/>
            <a:ext cx="370205" cy="474980"/>
          </a:xfrm>
          <a:custGeom>
            <a:rect l="l" t="t" r="r" b="b"/>
            <a:pathLst>
              <a:path w="370205" h="474980">
                <a:moveTo>
                  <a:pt x="369887" y="0"/>
                </a:moveTo>
                <a:lnTo>
                  <a:pt x="0" y="0"/>
                </a:lnTo>
                <a:lnTo>
                  <a:pt x="0" y="349250"/>
                </a:lnTo>
                <a:lnTo>
                  <a:pt x="0" y="474662"/>
                </a:lnTo>
                <a:lnTo>
                  <a:pt x="369887" y="474662"/>
                </a:lnTo>
                <a:lnTo>
                  <a:pt x="369887" y="349250"/>
                </a:lnTo>
                <a:lnTo>
                  <a:pt x="369887" y="0"/>
                </a:lnTo>
                <a:close/>
              </a:path>
            </a:pathLst>
          </a:custGeom>
          <a:solidFill>
            <a:srgbClr val="3333CC"/>
          </a:solidFill>
        </p:spPr>
        <p:txBody>
          <a:bodyPr wrap="square" lIns="0" tIns="0" rIns="0" bIns="0" rtlCol="0"/>
          <a:lstStyle/>
          <a:p/>
        </p:txBody>
      </p:sp>
      <p:pic>
        <p:nvPicPr>
          <p:cNvPr id="19" name="bg object 19"/>
          <p:cNvPicPr/>
          <p:nvPr/>
        </p:nvPicPr>
        <p:blipFill>
          <a:blip r:embed="rId2"/>
          <a:stretch>
            <a:fillRect/>
          </a:stretch>
        </p:blipFill>
        <p:spPr>
          <a:xfrm>
            <a:off x="911225" y="1520825"/>
            <a:ext cx="368300" cy="474661"/>
          </a:xfrm>
          <a:prstGeom prst="rect">
            <a:avLst/>
          </a:prstGeom>
        </p:spPr>
      </p:pic>
      <p:pic>
        <p:nvPicPr>
          <p:cNvPr id="20" name="bg object 20"/>
          <p:cNvPicPr/>
          <p:nvPr/>
        </p:nvPicPr>
        <p:blipFill>
          <a:blip r:embed="rId3"/>
          <a:stretch>
            <a:fillRect/>
          </a:stretch>
        </p:blipFill>
        <p:spPr>
          <a:xfrm>
            <a:off x="127000" y="1447800"/>
            <a:ext cx="560387" cy="422275"/>
          </a:xfrm>
          <a:prstGeom prst="rect">
            <a:avLst/>
          </a:prstGeom>
        </p:spPr>
      </p:pic>
      <p:sp>
        <p:nvSpPr>
          <p:cNvPr id="21" name="bg object 21"/>
          <p:cNvSpPr/>
          <p:nvPr/>
        </p:nvSpPr>
        <p:spPr>
          <a:xfrm>
            <a:off x="762000" y="990599"/>
            <a:ext cx="31750" cy="1052830"/>
          </a:xfrm>
          <a:custGeom>
            <a:rect l="l" t="t" r="r" b="b"/>
            <a:pathLst>
              <a:path w="31750" h="1052830">
                <a:moveTo>
                  <a:pt x="31750" y="822325"/>
                </a:moveTo>
                <a:lnTo>
                  <a:pt x="0" y="822325"/>
                </a:lnTo>
                <a:lnTo>
                  <a:pt x="0" y="1052512"/>
                </a:lnTo>
                <a:lnTo>
                  <a:pt x="31750" y="1052512"/>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2" name="bg object 22"/>
          <p:cNvPicPr/>
          <p:nvPr/>
        </p:nvPicPr>
        <p:blipFill>
          <a:blip r:embed="rId4"/>
          <a:stretch>
            <a:fillRect/>
          </a:stretch>
        </p:blipFill>
        <p:spPr>
          <a:xfrm>
            <a:off x="442912" y="1781175"/>
            <a:ext cx="8226425" cy="31750"/>
          </a:xfrm>
          <a:prstGeom prst="rect">
            <a:avLst/>
          </a:prstGeom>
        </p:spPr>
      </p:pic>
      <p:pic>
        <p:nvPicPr>
          <p:cNvPr id="23" name="bg object 23"/>
          <p:cNvPicPr/>
          <p:nvPr/>
        </p:nvPicPr>
        <p:blipFill>
          <a:blip r:embed="rId5"/>
          <a:stretch>
            <a:fillRect/>
          </a:stretch>
        </p:blipFill>
        <p:spPr>
          <a:xfrm>
            <a:off x="0" y="0"/>
            <a:ext cx="9144000" cy="6831011"/>
          </a:xfrm>
          <a:prstGeom prst="rect">
            <a:avLst/>
          </a:prstGeom>
        </p:spPr>
      </p:pic>
      <p:sp>
        <p:nvSpPr>
          <p:cNvPr id="24" name="bg object 24"/>
          <p:cNvSpPr/>
          <p:nvPr/>
        </p:nvSpPr>
        <p:spPr>
          <a:xfrm>
            <a:off x="1600200" y="2895600"/>
            <a:ext cx="5715000" cy="589280"/>
          </a:xfrm>
          <a:custGeom>
            <a:rect l="l" t="t" r="r" b="b"/>
            <a:pathLst>
              <a:path w="5715000" h="589279">
                <a:moveTo>
                  <a:pt x="5715000" y="588962"/>
                </a:moveTo>
                <a:lnTo>
                  <a:pt x="0" y="588962"/>
                </a:lnTo>
                <a:lnTo>
                  <a:pt x="0" y="0"/>
                </a:lnTo>
                <a:lnTo>
                  <a:pt x="5715000" y="0"/>
                </a:lnTo>
                <a:lnTo>
                  <a:pt x="5715000" y="588962"/>
                </a:lnTo>
                <a:close/>
              </a:path>
            </a:pathLst>
          </a:custGeom>
          <a:solidFill>
            <a:srgbClr val="00E4A8"/>
          </a:solidFill>
        </p:spPr>
        <p:txBody>
          <a:bodyPr wrap="square" lIns="0" tIns="0" rIns="0" bIns="0" rtlCol="0"/>
          <a:lstStyle/>
          <a:p/>
        </p:txBody>
      </p:sp>
      <p:sp>
        <p:nvSpPr>
          <p:cNvPr id="25" name="bg object 25"/>
          <p:cNvSpPr/>
          <p:nvPr/>
        </p:nvSpPr>
        <p:spPr>
          <a:xfrm>
            <a:off x="1600200" y="2895600"/>
            <a:ext cx="5715000" cy="589280"/>
          </a:xfrm>
          <a:custGeom>
            <a:rect l="l" t="t" r="r" b="b"/>
            <a:pathLst>
              <a:path w="5715000" h="589279">
                <a:moveTo>
                  <a:pt x="0" y="0"/>
                </a:moveTo>
                <a:lnTo>
                  <a:pt x="5715000" y="0"/>
                </a:lnTo>
                <a:lnTo>
                  <a:pt x="5715000" y="588962"/>
                </a:lnTo>
                <a:lnTo>
                  <a:pt x="0" y="588962"/>
                </a:lnTo>
                <a:lnTo>
                  <a:pt x="0" y="0"/>
                </a:lnTo>
                <a:close/>
              </a:path>
            </a:pathLst>
          </a:custGeom>
          <a:ln w="9525">
            <a:solidFill>
              <a:srgbClr val="FF0000"/>
            </a:solidFill>
          </a:ln>
        </p:spPr>
        <p:txBody>
          <a:bodyPr wrap="square" lIns="0" tIns="0" rIns="0" bIns="0" rtlCol="0"/>
          <a:lstStyle/>
          <a:p/>
        </p:txBody>
      </p:sp>
      <p:sp>
        <p:nvSpPr>
          <p:cNvPr id="2" name="Holder 2"/>
          <p:cNvSpPr>
            <a:spLocks noGrp="1"/>
          </p:cNvSpPr>
          <p:nvPr>
            <p:ph type="title"/>
          </p:nvPr>
        </p:nvSpPr>
        <p:spPr/>
        <p:txBody>
          <a:bodyPr lIns="0" tIns="0" rIns="0" bIns="0"/>
          <a:lstStyle>
            <a:lvl1pPr>
              <a:defRPr sz="2800" b="0" i="0">
                <a:solidFill>
                  <a:srgbClr val="FF0000"/>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417499" y="1098549"/>
            <a:ext cx="382905" cy="474980"/>
          </a:xfrm>
          <a:custGeom>
            <a:rect l="l" t="t" r="r" b="b"/>
            <a:pathLst>
              <a:path w="382905" h="474980">
                <a:moveTo>
                  <a:pt x="382587" y="0"/>
                </a:moveTo>
                <a:lnTo>
                  <a:pt x="0" y="0"/>
                </a:lnTo>
                <a:lnTo>
                  <a:pt x="0" y="349250"/>
                </a:lnTo>
                <a:lnTo>
                  <a:pt x="0" y="474662"/>
                </a:lnTo>
                <a:lnTo>
                  <a:pt x="382587" y="474662"/>
                </a:lnTo>
                <a:lnTo>
                  <a:pt x="382587" y="349250"/>
                </a:lnTo>
                <a:lnTo>
                  <a:pt x="382587" y="0"/>
                </a:lnTo>
                <a:close/>
              </a:path>
            </a:pathLst>
          </a:custGeom>
          <a:solidFill>
            <a:srgbClr val="FFCF01"/>
          </a:solidFill>
        </p:spPr>
        <p:txBody>
          <a:bodyPr wrap="square" lIns="0" tIns="0" rIns="0" bIns="0" rtlCol="0"/>
          <a:lstStyle/>
          <a:p/>
        </p:txBody>
      </p:sp>
      <p:pic>
        <p:nvPicPr>
          <p:cNvPr id="17" name="bg object 17"/>
          <p:cNvPicPr/>
          <p:nvPr/>
        </p:nvPicPr>
        <p:blipFill>
          <a:blip r:embed="rId6"/>
          <a:stretch>
            <a:fillRect/>
          </a:stretch>
        </p:blipFill>
        <p:spPr>
          <a:xfrm>
            <a:off x="800099" y="1098550"/>
            <a:ext cx="328611" cy="474662"/>
          </a:xfrm>
          <a:prstGeom prst="rect">
            <a:avLst/>
          </a:prstGeom>
        </p:spPr>
      </p:pic>
      <p:sp>
        <p:nvSpPr>
          <p:cNvPr id="18" name="bg object 18"/>
          <p:cNvSpPr/>
          <p:nvPr/>
        </p:nvSpPr>
        <p:spPr>
          <a:xfrm>
            <a:off x="541337" y="1520824"/>
            <a:ext cx="370205" cy="474980"/>
          </a:xfrm>
          <a:custGeom>
            <a:rect l="l" t="t" r="r" b="b"/>
            <a:pathLst>
              <a:path w="370205" h="474980">
                <a:moveTo>
                  <a:pt x="369887" y="0"/>
                </a:moveTo>
                <a:lnTo>
                  <a:pt x="0" y="0"/>
                </a:lnTo>
                <a:lnTo>
                  <a:pt x="0" y="349250"/>
                </a:lnTo>
                <a:lnTo>
                  <a:pt x="0" y="474662"/>
                </a:lnTo>
                <a:lnTo>
                  <a:pt x="369887" y="474662"/>
                </a:lnTo>
                <a:lnTo>
                  <a:pt x="369887" y="349250"/>
                </a:lnTo>
                <a:lnTo>
                  <a:pt x="369887" y="0"/>
                </a:lnTo>
                <a:close/>
              </a:path>
            </a:pathLst>
          </a:custGeom>
          <a:solidFill>
            <a:srgbClr val="3333CC"/>
          </a:solidFill>
        </p:spPr>
        <p:txBody>
          <a:bodyPr wrap="square" lIns="0" tIns="0" rIns="0" bIns="0" rtlCol="0"/>
          <a:lstStyle/>
          <a:p/>
        </p:txBody>
      </p:sp>
      <p:pic>
        <p:nvPicPr>
          <p:cNvPr id="19" name="bg object 19"/>
          <p:cNvPicPr/>
          <p:nvPr/>
        </p:nvPicPr>
        <p:blipFill>
          <a:blip r:embed="rId7"/>
          <a:stretch>
            <a:fillRect/>
          </a:stretch>
        </p:blipFill>
        <p:spPr>
          <a:xfrm>
            <a:off x="911225" y="1520825"/>
            <a:ext cx="368300" cy="474661"/>
          </a:xfrm>
          <a:prstGeom prst="rect">
            <a:avLst/>
          </a:prstGeom>
        </p:spPr>
      </p:pic>
      <p:pic>
        <p:nvPicPr>
          <p:cNvPr id="20" name="bg object 20"/>
          <p:cNvPicPr/>
          <p:nvPr/>
        </p:nvPicPr>
        <p:blipFill>
          <a:blip r:embed="rId8"/>
          <a:stretch>
            <a:fillRect/>
          </a:stretch>
        </p:blipFill>
        <p:spPr>
          <a:xfrm>
            <a:off x="127000" y="1447800"/>
            <a:ext cx="560387" cy="422275"/>
          </a:xfrm>
          <a:prstGeom prst="rect">
            <a:avLst/>
          </a:prstGeom>
        </p:spPr>
      </p:pic>
      <p:sp>
        <p:nvSpPr>
          <p:cNvPr id="21" name="bg object 21"/>
          <p:cNvSpPr/>
          <p:nvPr/>
        </p:nvSpPr>
        <p:spPr>
          <a:xfrm>
            <a:off x="762000" y="990599"/>
            <a:ext cx="31750" cy="1052830"/>
          </a:xfrm>
          <a:custGeom>
            <a:rect l="l" t="t" r="r" b="b"/>
            <a:pathLst>
              <a:path w="31750" h="1052830">
                <a:moveTo>
                  <a:pt x="31750" y="822325"/>
                </a:moveTo>
                <a:lnTo>
                  <a:pt x="0" y="822325"/>
                </a:lnTo>
                <a:lnTo>
                  <a:pt x="0" y="1052512"/>
                </a:lnTo>
                <a:lnTo>
                  <a:pt x="31750" y="1052512"/>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2" name="bg object 22"/>
          <p:cNvPicPr/>
          <p:nvPr/>
        </p:nvPicPr>
        <p:blipFill>
          <a:blip r:embed="rId9"/>
          <a:stretch>
            <a:fillRect/>
          </a:stretch>
        </p:blipFill>
        <p:spPr>
          <a:xfrm>
            <a:off x="442912" y="1781175"/>
            <a:ext cx="8226425" cy="31750"/>
          </a:xfrm>
          <a:prstGeom prst="rect">
            <a:avLst/>
          </a:prstGeom>
        </p:spPr>
      </p:pic>
      <p:sp>
        <p:nvSpPr>
          <p:cNvPr id="2" name="Holder 2"/>
          <p:cNvSpPr>
            <a:spLocks noGrp="1"/>
          </p:cNvSpPr>
          <p:nvPr>
            <p:ph type="title"/>
          </p:nvPr>
        </p:nvSpPr>
        <p:spPr>
          <a:xfrm>
            <a:off x="764540" y="806132"/>
            <a:ext cx="8026400" cy="878839"/>
          </a:xfrm>
          <a:prstGeom prst="rect">
            <a:avLst/>
          </a:prstGeom>
        </p:spPr>
        <p:txBody>
          <a:bodyPr wrap="square" lIns="0" tIns="0" rIns="0" bIns="0">
            <a:spAutoFit/>
          </a:bodyPr>
          <a:lstStyle>
            <a:lvl1pPr>
              <a:defRPr sz="2800" b="0" i="0">
                <a:solidFill>
                  <a:srgbClr val="FF0000"/>
                </a:solidFill>
                <a:latin typeface="宋体"/>
                <a:cs typeface="宋体"/>
              </a:defRPr>
            </a:lvl1pPr>
          </a:lstStyle>
          <a:p/>
        </p:txBody>
      </p:sp>
      <p:sp>
        <p:nvSpPr>
          <p:cNvPr id="3" name="Holder 3"/>
          <p:cNvSpPr>
            <a:spLocks noGrp="1"/>
          </p:cNvSpPr>
          <p:nvPr>
            <p:ph type="body" idx="1"/>
          </p:nvPr>
        </p:nvSpPr>
        <p:spPr>
          <a:xfrm>
            <a:off x="383540" y="2244788"/>
            <a:ext cx="8204200" cy="241554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623488" y="6428021"/>
            <a:ext cx="283209" cy="240029"/>
          </a:xfrm>
          <a:prstGeom prst="rect">
            <a:avLst/>
          </a:prstGeom>
        </p:spPr>
        <p:txBody>
          <a:bodyPr wrap="square" lIns="0" tIns="0" rIns="0" bIns="0">
            <a:spAutoFit/>
          </a:bodyPr>
          <a:lstStyle>
            <a:defPPr>
              <a:defRPr kern="0"/>
            </a:defPPr>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hyperlink" Target="http://news.sina.com.cn/s/2004-06-17/09312830364s.shtml" TargetMode="Externa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 Id="rId3" Type="http://schemas.openxmlformats.org/officeDocument/2006/relationships/image" Target="../media/image18.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4011012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8339" y="2836227"/>
            <a:ext cx="7883525" cy="2658745"/>
          </a:xfrm>
          <a:prstGeom prst="rect">
            <a:avLst/>
          </a:prstGeom>
        </p:spPr>
        <p:txBody>
          <a:bodyPr vert="horz" wrap="square" lIns="0" tIns="12700" rIns="0" bIns="0" rtlCol="0">
            <a:spAutoFit/>
          </a:bodyPr>
          <a:lstStyle/>
          <a:p>
            <a:pPr marL="12700">
              <a:lnSpc>
                <a:spcPct val="100000"/>
              </a:lnSpc>
              <a:spcBef>
                <a:spcPts val="100"/>
              </a:spcBef>
            </a:pPr>
            <a:r>
              <a:rPr sz="3600" spc="-15">
                <a:solidFill>
                  <a:srgbClr val="333399"/>
                </a:solidFill>
                <a:latin typeface="宋体"/>
                <a:cs typeface="宋体"/>
              </a:rPr>
              <a:t>工作阶段</a:t>
            </a:r>
            <a:endParaRPr sz="3600">
              <a:latin typeface="宋体"/>
              <a:cs typeface="宋体"/>
            </a:endParaRPr>
          </a:p>
          <a:p>
            <a:pPr marL="403225" marR="5080" indent="673100">
              <a:lnSpc>
                <a:spcPct val="100699"/>
              </a:lnSpc>
              <a:spcBef>
                <a:spcPts val="2880"/>
              </a:spcBef>
            </a:pPr>
            <a:r>
              <a:rPr sz="2800" spc="-5">
                <a:latin typeface="宋体"/>
                <a:cs typeface="宋体"/>
              </a:rPr>
              <a:t>采矿工作从发现矿床到开采结束要经历若干</a:t>
            </a:r>
            <a:r>
              <a:rPr sz="2800">
                <a:latin typeface="宋体"/>
                <a:cs typeface="宋体"/>
              </a:rPr>
              <a:t>阶段，每一个采矿阶段都有一个相应的</a:t>
            </a:r>
            <a:r>
              <a:rPr sz="2800" spc="-15">
                <a:solidFill>
                  <a:srgbClr val="FF0000"/>
                </a:solidFill>
                <a:latin typeface="宋体"/>
                <a:cs typeface="宋体"/>
              </a:rPr>
              <a:t>地质-水</a:t>
            </a:r>
            <a:r>
              <a:rPr sz="2800">
                <a:solidFill>
                  <a:srgbClr val="FF0000"/>
                </a:solidFill>
                <a:latin typeface="宋体"/>
                <a:cs typeface="宋体"/>
              </a:rPr>
              <a:t>文地质工作阶段</a:t>
            </a:r>
            <a:r>
              <a:rPr sz="2800" spc="-5">
                <a:latin typeface="宋体"/>
                <a:cs typeface="宋体"/>
              </a:rPr>
              <a:t>与之对应，矿床水文地质工作就是为其提供所需的地质-水文地质依据。</a:t>
            </a:r>
            <a:endParaRPr sz="2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a:t>
            </a:fld>
          </a:p>
        </p:txBody>
      </p:sp>
      <p:sp>
        <p:nvSpPr>
          <p:cNvPr id="3" name="object 3"/>
          <p:cNvSpPr txBox="1">
            <a:spLocks noGrp="1"/>
          </p:cNvSpPr>
          <p:nvPr>
            <p:ph type="title"/>
          </p:nvPr>
        </p:nvSpPr>
        <p:spPr>
          <a:xfrm>
            <a:off x="1755140" y="871854"/>
            <a:ext cx="5391150" cy="635000"/>
          </a:xfrm>
          <a:prstGeom prst="rect">
            <a:avLst/>
          </a:prstGeom>
        </p:spPr>
        <p:txBody>
          <a:bodyPr vert="horz" wrap="square" lIns="0" tIns="12700" rIns="0" bIns="0" rtlCol="0">
            <a:spAutoFit/>
          </a:bodyPr>
          <a:lstStyle/>
          <a:p>
            <a:pPr marL="12700">
              <a:lnSpc>
                <a:spcPct val="100000"/>
              </a:lnSpc>
              <a:spcBef>
                <a:spcPts val="100"/>
              </a:spcBef>
              <a:tabLst>
                <a:tab pos="2329815"/>
              </a:tabLst>
            </a:pPr>
            <a:r>
              <a:rPr sz="4000">
                <a:solidFill>
                  <a:srgbClr val="000000"/>
                </a:solidFill>
              </a:rPr>
              <a:t>第二</a:t>
            </a:r>
            <a:r>
              <a:rPr sz="4000" spc="-50">
                <a:solidFill>
                  <a:srgbClr val="000000"/>
                </a:solidFill>
              </a:rPr>
              <a:t>章</a:t>
            </a:r>
            <a:r>
              <a:rPr sz="4000">
                <a:solidFill>
                  <a:srgbClr val="000000"/>
                </a:solidFill>
              </a:rPr>
              <a:t>	矿井充水条</a:t>
            </a:r>
            <a:r>
              <a:rPr sz="4000" spc="-50">
                <a:solidFill>
                  <a:srgbClr val="000000"/>
                </a:solidFill>
              </a:rPr>
              <a:t>件</a:t>
            </a:r>
            <a:endParaRPr sz="40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4000" spc="-15">
                <a:solidFill>
                  <a:srgbClr val="333399"/>
                </a:solidFill>
              </a:rPr>
              <a:t>章节安排</a:t>
            </a:r>
            <a:endParaRPr sz="4000"/>
          </a:p>
        </p:txBody>
      </p:sp>
      <p:sp>
        <p:nvSpPr>
          <p:cNvPr id="3" name="object 3"/>
          <p:cNvSpPr txBox="1"/>
          <p:nvPr/>
        </p:nvSpPr>
        <p:spPr>
          <a:xfrm>
            <a:off x="1526539" y="2549588"/>
            <a:ext cx="5337175" cy="1562100"/>
          </a:xfrm>
          <a:prstGeom prst="rect">
            <a:avLst/>
          </a:prstGeom>
        </p:spPr>
        <p:txBody>
          <a:bodyPr vert="horz" wrap="square" lIns="0" tIns="12700" rIns="0" bIns="0" rtlCol="0">
            <a:spAutoFit/>
          </a:bodyPr>
          <a:lstStyle/>
          <a:p>
            <a:pPr marL="12700" marR="5080" algn="just">
              <a:lnSpc>
                <a:spcPct val="120000"/>
              </a:lnSpc>
              <a:spcBef>
                <a:spcPts val="100"/>
              </a:spcBef>
            </a:pPr>
            <a:r>
              <a:rPr sz="2800">
                <a:latin typeface="宋体"/>
                <a:cs typeface="宋体"/>
              </a:rPr>
              <a:t>第一节 </a:t>
            </a:r>
            <a:r>
              <a:rPr sz="2800" u="heavy" spc="-5">
                <a:solidFill>
                  <a:srgbClr val="FF0000"/>
                </a:solidFill>
                <a:uFill>
                  <a:solidFill>
                    <a:srgbClr val="FF0000"/>
                  </a:solidFill>
                </a:uFill>
                <a:latin typeface="宋体"/>
                <a:cs typeface="宋体"/>
              </a:rPr>
              <a:t>影响矿井充水的自然因素</a:t>
            </a:r>
            <a:r>
              <a:rPr sz="2800">
                <a:latin typeface="宋体"/>
                <a:cs typeface="宋体"/>
              </a:rPr>
              <a:t>第二节 </a:t>
            </a:r>
            <a:r>
              <a:rPr sz="2800" u="heavy" spc="-5">
                <a:solidFill>
                  <a:srgbClr val="FF0000"/>
                </a:solidFill>
                <a:uFill>
                  <a:solidFill>
                    <a:srgbClr val="FF0000"/>
                  </a:solidFill>
                </a:uFill>
                <a:latin typeface="宋体"/>
                <a:cs typeface="宋体"/>
              </a:rPr>
              <a:t>影响矿井充水的人为因素</a:t>
            </a:r>
            <a:r>
              <a:rPr sz="2800" spc="305">
                <a:latin typeface="宋体"/>
                <a:cs typeface="宋体"/>
              </a:rPr>
              <a:t>第三节 </a:t>
            </a:r>
            <a:r>
              <a:rPr sz="2800" u="heavy" spc="-10">
                <a:solidFill>
                  <a:srgbClr val="FF0000"/>
                </a:solidFill>
                <a:uFill>
                  <a:solidFill>
                    <a:srgbClr val="FF0000"/>
                  </a:solidFill>
                </a:uFill>
                <a:latin typeface="宋体"/>
                <a:cs typeface="宋体"/>
              </a:rPr>
              <a:t>矿井充水条件分析</a:t>
            </a:r>
            <a:endParaRPr sz="2800">
              <a:latin typeface="宋体"/>
              <a:cs typeface="宋体"/>
            </a:endParaRPr>
          </a:p>
        </p:txBody>
      </p:sp>
      <p:pic>
        <p:nvPicPr>
          <p:cNvPr id="4" name="object 4"/>
          <p:cNvPicPr/>
          <p:nvPr/>
        </p:nvPicPr>
        <p:blipFill>
          <a:blip r:embed="rId2"/>
          <a:stretch>
            <a:fillRect/>
          </a:stretch>
        </p:blipFill>
        <p:spPr>
          <a:xfrm>
            <a:off x="6210300" y="5085470"/>
            <a:ext cx="1611629" cy="787790"/>
          </a:xfrm>
          <a:prstGeom prst="rect">
            <a:avLst/>
          </a:prstGeom>
        </p:spPr>
      </p:pic>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707777"/>
            <a:ext cx="8191500" cy="2001520"/>
          </a:xfrm>
          <a:prstGeom prst="rect">
            <a:avLst/>
          </a:prstGeom>
        </p:spPr>
        <p:txBody>
          <a:bodyPr vert="horz" wrap="square" lIns="0" tIns="97790" rIns="0" bIns="0" rtlCol="0">
            <a:spAutoFit/>
          </a:bodyPr>
          <a:lstStyle/>
          <a:p>
            <a:pPr marL="354965" indent="-342265">
              <a:lnSpc>
                <a:spcPct val="100000"/>
              </a:lnSpc>
              <a:spcBef>
                <a:spcPts val="770"/>
              </a:spcBef>
              <a:buClr>
                <a:srgbClr val="3333CC"/>
              </a:buClr>
              <a:buSzPct val="60714"/>
              <a:buFont typeface="Wingdings"/>
              <a:buChar char=""/>
              <a:tabLst>
                <a:tab pos="354965"/>
                <a:tab pos="355600"/>
              </a:tabLst>
            </a:pPr>
            <a:r>
              <a:rPr sz="2800" spc="-135">
                <a:latin typeface="宋体"/>
                <a:cs typeface="宋体"/>
              </a:rPr>
              <a:t>矿井水 </a:t>
            </a:r>
            <a:r>
              <a:rPr sz="2800" spc="-5">
                <a:latin typeface="Tahoma"/>
                <a:cs typeface="Tahoma"/>
              </a:rPr>
              <a:t>——</a:t>
            </a:r>
            <a:r>
              <a:rPr sz="2800" spc="-45">
                <a:latin typeface="宋体"/>
                <a:cs typeface="宋体"/>
              </a:rPr>
              <a:t>采矿过程中涌入矿井巷道的水 。</a:t>
            </a:r>
            <a:endParaRPr sz="2800">
              <a:latin typeface="宋体"/>
              <a:cs typeface="宋体"/>
            </a:endParaRPr>
          </a:p>
          <a:p>
            <a:pPr marL="354965" marR="5080" indent="-342265">
              <a:lnSpc>
                <a:spcPct val="103000"/>
              </a:lnSpc>
              <a:spcBef>
                <a:spcPts val="570"/>
              </a:spcBef>
              <a:buClr>
                <a:srgbClr val="3333CC"/>
              </a:buClr>
              <a:buSzPct val="60714"/>
              <a:buFont typeface="Wingdings"/>
              <a:buChar char=""/>
              <a:tabLst>
                <a:tab pos="354965"/>
                <a:tab pos="355600"/>
              </a:tabLst>
            </a:pPr>
            <a:r>
              <a:rPr sz="2800">
                <a:latin typeface="宋体"/>
                <a:cs typeface="宋体"/>
              </a:rPr>
              <a:t>矿床（井）充水条件</a:t>
            </a:r>
            <a:r>
              <a:rPr sz="2800" spc="-5">
                <a:latin typeface="Tahoma"/>
                <a:cs typeface="Tahoma"/>
              </a:rPr>
              <a:t>——</a:t>
            </a:r>
            <a:r>
              <a:rPr sz="2800" spc="-5">
                <a:latin typeface="宋体"/>
                <a:cs typeface="宋体"/>
              </a:rPr>
              <a:t>矿井充水水源、充水通道和影响矿井充水程度等三类因素的综合作用结果。</a:t>
            </a:r>
            <a:endParaRPr sz="2800">
              <a:latin typeface="宋体"/>
              <a:cs typeface="宋体"/>
            </a:endParaRPr>
          </a:p>
          <a:p>
            <a:pPr marL="354965" indent="-342265">
              <a:lnSpc>
                <a:spcPct val="100000"/>
              </a:lnSpc>
              <a:spcBef>
                <a:spcPts val="675"/>
              </a:spcBef>
              <a:buClr>
                <a:srgbClr val="3333CC"/>
              </a:buClr>
              <a:buSzPct val="60714"/>
              <a:buFont typeface="Wingdings"/>
              <a:buChar char=""/>
              <a:tabLst>
                <a:tab pos="354965"/>
                <a:tab pos="355600"/>
              </a:tabLst>
            </a:pPr>
            <a:r>
              <a:rPr sz="2800" spc="-5">
                <a:latin typeface="宋体"/>
                <a:cs typeface="宋体"/>
              </a:rPr>
              <a:t>矿井充水条件决定因素：</a:t>
            </a:r>
            <a:endParaRPr sz="2800">
              <a:latin typeface="宋体"/>
              <a:cs typeface="宋体"/>
            </a:endParaRPr>
          </a:p>
        </p:txBody>
      </p:sp>
      <p:sp>
        <p:nvSpPr>
          <p:cNvPr id="3" name="object 3"/>
          <p:cNvSpPr txBox="1"/>
          <p:nvPr/>
        </p:nvSpPr>
        <p:spPr>
          <a:xfrm>
            <a:off x="612140" y="2891923"/>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4" name="object 4"/>
          <p:cNvSpPr txBox="1"/>
          <p:nvPr/>
        </p:nvSpPr>
        <p:spPr>
          <a:xfrm>
            <a:off x="3622040" y="2670689"/>
            <a:ext cx="1447800" cy="1049655"/>
          </a:xfrm>
          <a:prstGeom prst="rect">
            <a:avLst/>
          </a:prstGeom>
        </p:spPr>
        <p:txBody>
          <a:bodyPr vert="horz" wrap="square" lIns="0" tIns="12700" rIns="0" bIns="0" rtlCol="0">
            <a:spAutoFit/>
          </a:bodyPr>
          <a:lstStyle/>
          <a:p>
            <a:pPr marL="12700" marR="5080">
              <a:lnSpc>
                <a:spcPct val="120000"/>
              </a:lnSpc>
              <a:spcBef>
                <a:spcPts val="100"/>
              </a:spcBef>
            </a:pPr>
            <a:r>
              <a:rPr sz="2800" spc="-15">
                <a:latin typeface="宋体"/>
                <a:cs typeface="宋体"/>
              </a:rPr>
              <a:t>自然因素人为因素</a:t>
            </a:r>
            <a:endParaRPr sz="2800">
              <a:latin typeface="宋体"/>
              <a:cs typeface="宋体"/>
            </a:endParaRPr>
          </a:p>
        </p:txBody>
      </p:sp>
      <p:sp>
        <p:nvSpPr>
          <p:cNvPr id="5" name="object 5"/>
          <p:cNvSpPr txBox="1"/>
          <p:nvPr/>
        </p:nvSpPr>
        <p:spPr>
          <a:xfrm>
            <a:off x="612140" y="3403987"/>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6" name="object 6"/>
          <p:cNvSpPr txBox="1"/>
          <p:nvPr/>
        </p:nvSpPr>
        <p:spPr>
          <a:xfrm>
            <a:off x="612140" y="3707828"/>
            <a:ext cx="8235950" cy="2573655"/>
          </a:xfrm>
          <a:prstGeom prst="rect">
            <a:avLst/>
          </a:prstGeom>
        </p:spPr>
        <p:txBody>
          <a:bodyPr vert="horz" wrap="square" lIns="0" tIns="97790" rIns="0" bIns="0" rtlCol="0">
            <a:spAutoFit/>
          </a:bodyPr>
          <a:lstStyle/>
          <a:p>
            <a:pPr marL="354965" indent="-342265">
              <a:lnSpc>
                <a:spcPct val="100000"/>
              </a:lnSpc>
              <a:spcBef>
                <a:spcPts val="770"/>
              </a:spcBef>
              <a:buClr>
                <a:srgbClr val="3333CC"/>
              </a:buClr>
              <a:buSzPct val="60714"/>
              <a:buFont typeface="Wingdings"/>
              <a:buChar char=""/>
              <a:tabLst>
                <a:tab pos="354965"/>
                <a:tab pos="355600"/>
              </a:tabLst>
            </a:pPr>
            <a:r>
              <a:rPr sz="2800" spc="-10">
                <a:latin typeface="宋体"/>
                <a:cs typeface="宋体"/>
              </a:rPr>
              <a:t>煤田普查勘探阶段：</a:t>
            </a:r>
            <a:endParaRPr sz="2800">
              <a:latin typeface="宋体"/>
              <a:cs typeface="宋体"/>
            </a:endParaRPr>
          </a:p>
          <a:p>
            <a:pPr marL="755015" lvl="1" indent="-285115">
              <a:lnSpc>
                <a:spcPct val="100000"/>
              </a:lnSpc>
              <a:spcBef>
                <a:spcPts val="675"/>
              </a:spcBef>
              <a:buClr>
                <a:srgbClr val="FF0000"/>
              </a:buClr>
              <a:buSzPct val="55357"/>
              <a:buFont typeface="Wingdings"/>
              <a:buChar char=""/>
              <a:tabLst>
                <a:tab pos="755015"/>
                <a:tab pos="755650"/>
              </a:tabLst>
            </a:pPr>
            <a:r>
              <a:rPr sz="2800" spc="-5">
                <a:latin typeface="宋体"/>
                <a:cs typeface="宋体"/>
              </a:rPr>
              <a:t>初步预测煤田开采时的可能充水来源和充水途径</a:t>
            </a:r>
            <a:endParaRPr sz="2800">
              <a:latin typeface="宋体"/>
              <a:cs typeface="宋体"/>
            </a:endParaRPr>
          </a:p>
          <a:p>
            <a:pPr marL="354965" indent="-342265">
              <a:lnSpc>
                <a:spcPct val="100000"/>
              </a:lnSpc>
              <a:spcBef>
                <a:spcPts val="745"/>
              </a:spcBef>
              <a:buClr>
                <a:srgbClr val="3333CC"/>
              </a:buClr>
              <a:buSzPct val="60937"/>
              <a:buFont typeface="Wingdings"/>
              <a:buChar char=""/>
              <a:tabLst>
                <a:tab pos="354965"/>
                <a:tab pos="355600"/>
              </a:tabLst>
            </a:pPr>
            <a:r>
              <a:rPr sz="3200" spc="-10">
                <a:latin typeface="宋体"/>
                <a:cs typeface="宋体"/>
              </a:rPr>
              <a:t>煤矿建设生产阶段：</a:t>
            </a:r>
            <a:endParaRPr sz="3200">
              <a:latin typeface="宋体"/>
              <a:cs typeface="宋体"/>
            </a:endParaRPr>
          </a:p>
          <a:p>
            <a:pPr marL="755015" marR="5080" lvl="1" indent="-285115">
              <a:lnSpc>
                <a:spcPct val="100000"/>
              </a:lnSpc>
              <a:spcBef>
                <a:spcPts val="695"/>
              </a:spcBef>
              <a:buClr>
                <a:srgbClr val="FF0000"/>
              </a:buClr>
              <a:buSzPct val="55357"/>
              <a:buFont typeface="Wingdings"/>
              <a:buChar char=""/>
              <a:tabLst>
                <a:tab pos="755015"/>
                <a:tab pos="755650"/>
              </a:tabLst>
            </a:pPr>
            <a:r>
              <a:rPr sz="2800" spc="-5">
                <a:latin typeface="宋体"/>
                <a:cs typeface="宋体"/>
              </a:rPr>
              <a:t>确定矿井充水的水源和通道，预测矿井正常和最</a:t>
            </a:r>
            <a:r>
              <a:rPr sz="2800" spc="-15">
                <a:latin typeface="宋体"/>
                <a:cs typeface="宋体"/>
              </a:rPr>
              <a:t>大涌水量</a:t>
            </a:r>
            <a:endParaRPr sz="2800">
              <a:latin typeface="宋体"/>
              <a:cs typeface="宋体"/>
            </a:endParaRPr>
          </a:p>
        </p:txBody>
      </p:sp>
      <p:sp>
        <p:nvSpPr>
          <p:cNvPr id="7" name="object 7"/>
          <p:cNvSpPr/>
          <p:nvPr/>
        </p:nvSpPr>
        <p:spPr>
          <a:xfrm>
            <a:off x="3428999" y="2819399"/>
            <a:ext cx="144780" cy="792480"/>
          </a:xfrm>
          <a:custGeom>
            <a:rect l="l" t="t" r="r" b="b"/>
            <a:pathLst>
              <a:path w="144779" h="792479">
                <a:moveTo>
                  <a:pt x="144462" y="792161"/>
                </a:moveTo>
                <a:lnTo>
                  <a:pt x="116346" y="786973"/>
                </a:lnTo>
                <a:lnTo>
                  <a:pt x="93387" y="772826"/>
                </a:lnTo>
                <a:lnTo>
                  <a:pt x="77907" y="751843"/>
                </a:lnTo>
                <a:lnTo>
                  <a:pt x="72231" y="726148"/>
                </a:lnTo>
                <a:lnTo>
                  <a:pt x="72231" y="462094"/>
                </a:lnTo>
                <a:lnTo>
                  <a:pt x="66554" y="436398"/>
                </a:lnTo>
                <a:lnTo>
                  <a:pt x="51075" y="415415"/>
                </a:lnTo>
                <a:lnTo>
                  <a:pt x="28115" y="401268"/>
                </a:lnTo>
                <a:lnTo>
                  <a:pt x="0" y="396080"/>
                </a:lnTo>
                <a:lnTo>
                  <a:pt x="28115" y="390892"/>
                </a:lnTo>
                <a:lnTo>
                  <a:pt x="51074" y="376745"/>
                </a:lnTo>
                <a:lnTo>
                  <a:pt x="66554" y="355762"/>
                </a:lnTo>
                <a:lnTo>
                  <a:pt x="72230" y="330066"/>
                </a:lnTo>
                <a:lnTo>
                  <a:pt x="72231" y="66013"/>
                </a:lnTo>
                <a:lnTo>
                  <a:pt x="77907" y="40317"/>
                </a:lnTo>
                <a:lnTo>
                  <a:pt x="93386" y="19334"/>
                </a:lnTo>
                <a:lnTo>
                  <a:pt x="116346" y="5187"/>
                </a:lnTo>
                <a:lnTo>
                  <a:pt x="144461" y="0"/>
                </a:lnTo>
              </a:path>
            </a:pathLst>
          </a:custGeom>
          <a:ln w="38100">
            <a:solidFill>
              <a:srgbClr val="00FF00"/>
            </a:solidFill>
          </a:ln>
        </p:spPr>
        <p:txBody>
          <a:bodyPr wrap="square" lIns="0" tIns="0" rIns="0" bIns="0" rtlCol="0"/>
          <a:lstStyle/>
          <a:p/>
        </p:txBody>
      </p:sp>
      <p:sp>
        <p:nvSpPr>
          <p:cNvPr id="8" name="object 8"/>
          <p:cNvSpPr/>
          <p:nvPr/>
        </p:nvSpPr>
        <p:spPr>
          <a:xfrm>
            <a:off x="457199" y="3962399"/>
            <a:ext cx="144780" cy="1295400"/>
          </a:xfrm>
          <a:custGeom>
            <a:rect l="l" t="t" r="r" b="b"/>
            <a:pathLst>
              <a:path w="144779" h="1295400">
                <a:moveTo>
                  <a:pt x="144462" y="1295400"/>
                </a:moveTo>
                <a:lnTo>
                  <a:pt x="116346" y="1286917"/>
                </a:lnTo>
                <a:lnTo>
                  <a:pt x="93387" y="1263782"/>
                </a:lnTo>
                <a:lnTo>
                  <a:pt x="77907" y="1229469"/>
                </a:lnTo>
                <a:lnTo>
                  <a:pt x="72231" y="1187451"/>
                </a:lnTo>
                <a:lnTo>
                  <a:pt x="72231" y="755649"/>
                </a:lnTo>
                <a:lnTo>
                  <a:pt x="66554" y="713630"/>
                </a:lnTo>
                <a:lnTo>
                  <a:pt x="51075" y="679317"/>
                </a:lnTo>
                <a:lnTo>
                  <a:pt x="28115" y="656183"/>
                </a:lnTo>
                <a:lnTo>
                  <a:pt x="0" y="647700"/>
                </a:lnTo>
                <a:lnTo>
                  <a:pt x="28115" y="639216"/>
                </a:lnTo>
                <a:lnTo>
                  <a:pt x="51075" y="616082"/>
                </a:lnTo>
                <a:lnTo>
                  <a:pt x="66554" y="581769"/>
                </a:lnTo>
                <a:lnTo>
                  <a:pt x="72230" y="539750"/>
                </a:lnTo>
                <a:lnTo>
                  <a:pt x="72231" y="107949"/>
                </a:lnTo>
                <a:lnTo>
                  <a:pt x="77907" y="65930"/>
                </a:lnTo>
                <a:lnTo>
                  <a:pt x="93387" y="31617"/>
                </a:lnTo>
                <a:lnTo>
                  <a:pt x="116346" y="8483"/>
                </a:lnTo>
                <a:lnTo>
                  <a:pt x="144462" y="0"/>
                </a:lnTo>
              </a:path>
            </a:pathLst>
          </a:custGeom>
          <a:ln w="38100">
            <a:solidFill>
              <a:srgbClr val="00FF00"/>
            </a:solidFill>
          </a:ln>
        </p:spPr>
        <p:txBody>
          <a:bodyPr wrap="square" lIns="0" tIns="0" rIns="0" bIns="0" rtlCol="0"/>
          <a:lstStyle/>
          <a:p/>
        </p:txBody>
      </p:sp>
      <p:sp>
        <p:nvSpPr>
          <p:cNvPr id="9" name="object 9"/>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61428" y="1263332"/>
            <a:ext cx="50038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000000"/>
                </a:solidFill>
              </a:rPr>
              <a:t>例：矿区水文地质勘查阶段划分</a:t>
            </a:r>
          </a:p>
        </p:txBody>
      </p:sp>
      <p:sp>
        <p:nvSpPr>
          <p:cNvPr id="3" name="object 3"/>
          <p:cNvSpPr txBox="1"/>
          <p:nvPr/>
        </p:nvSpPr>
        <p:spPr>
          <a:xfrm>
            <a:off x="1447799" y="2630488"/>
            <a:ext cx="2057400" cy="457200"/>
          </a:xfrm>
          <a:prstGeom prst="rect">
            <a:avLst/>
          </a:prstGeom>
          <a:solidFill>
            <a:srgbClr val="00E4A8"/>
          </a:solidFill>
        </p:spPr>
        <p:txBody>
          <a:bodyPr vert="horz" wrap="square" lIns="0" tIns="55244" rIns="0" bIns="0" rtlCol="0">
            <a:spAutoFit/>
          </a:bodyPr>
          <a:lstStyle/>
          <a:p>
            <a:pPr marL="90805">
              <a:lnSpc>
                <a:spcPct val="100000"/>
              </a:lnSpc>
              <a:spcBef>
                <a:spcPts val="434"/>
              </a:spcBef>
            </a:pPr>
            <a:r>
              <a:rPr sz="2400" spc="-10">
                <a:latin typeface="宋体"/>
                <a:cs typeface="宋体"/>
              </a:rPr>
              <a:t>普查勘探阶段</a:t>
            </a:r>
            <a:endParaRPr sz="2400">
              <a:latin typeface="宋体"/>
              <a:cs typeface="宋体"/>
            </a:endParaRPr>
          </a:p>
        </p:txBody>
      </p:sp>
      <p:sp>
        <p:nvSpPr>
          <p:cNvPr id="4" name="object 4"/>
          <p:cNvSpPr txBox="1"/>
          <p:nvPr/>
        </p:nvSpPr>
        <p:spPr>
          <a:xfrm>
            <a:off x="1447799" y="3621087"/>
            <a:ext cx="2057400" cy="457200"/>
          </a:xfrm>
          <a:prstGeom prst="rect">
            <a:avLst/>
          </a:prstGeom>
          <a:solidFill>
            <a:srgbClr val="00E4A8"/>
          </a:solidFill>
        </p:spPr>
        <p:txBody>
          <a:bodyPr vert="horz" wrap="square" lIns="0" tIns="55244" rIns="0" bIns="0" rtlCol="0">
            <a:spAutoFit/>
          </a:bodyPr>
          <a:lstStyle/>
          <a:p>
            <a:pPr marL="90805">
              <a:lnSpc>
                <a:spcPct val="100000"/>
              </a:lnSpc>
              <a:spcBef>
                <a:spcPts val="434"/>
              </a:spcBef>
            </a:pPr>
            <a:r>
              <a:rPr sz="2400" spc="-10">
                <a:latin typeface="宋体"/>
                <a:cs typeface="宋体"/>
              </a:rPr>
              <a:t>生产建设阶段</a:t>
            </a:r>
            <a:endParaRPr sz="2400">
              <a:latin typeface="宋体"/>
              <a:cs typeface="宋体"/>
            </a:endParaRPr>
          </a:p>
        </p:txBody>
      </p:sp>
      <p:sp>
        <p:nvSpPr>
          <p:cNvPr id="5" name="object 5"/>
          <p:cNvSpPr txBox="1"/>
          <p:nvPr/>
        </p:nvSpPr>
        <p:spPr>
          <a:xfrm>
            <a:off x="3733800" y="2097088"/>
            <a:ext cx="2667000" cy="1552575"/>
          </a:xfrm>
          <a:prstGeom prst="rect">
            <a:avLst/>
          </a:prstGeom>
          <a:solidFill>
            <a:srgbClr val="7AEEF1"/>
          </a:solidFill>
        </p:spPr>
        <p:txBody>
          <a:bodyPr vert="horz" wrap="square" lIns="0" tIns="55244" rIns="0" bIns="0" rtlCol="0">
            <a:spAutoFit/>
          </a:bodyPr>
          <a:lstStyle/>
          <a:p>
            <a:pPr marL="91440">
              <a:lnSpc>
                <a:spcPct val="100000"/>
              </a:lnSpc>
              <a:spcBef>
                <a:spcPts val="434"/>
              </a:spcBef>
            </a:pPr>
            <a:r>
              <a:rPr sz="2400" spc="-25">
                <a:latin typeface="宋体"/>
                <a:cs typeface="宋体"/>
              </a:rPr>
              <a:t>普查</a:t>
            </a:r>
            <a:endParaRPr sz="2400">
              <a:latin typeface="宋体"/>
              <a:cs typeface="宋体"/>
            </a:endParaRPr>
          </a:p>
          <a:p>
            <a:pPr marL="91440" marR="130175">
              <a:lnSpc>
                <a:spcPct val="150000"/>
              </a:lnSpc>
            </a:pPr>
            <a:r>
              <a:rPr sz="2400">
                <a:latin typeface="宋体"/>
                <a:cs typeface="宋体"/>
              </a:rPr>
              <a:t>详查（初步勘探</a:t>
            </a:r>
            <a:r>
              <a:rPr sz="2400" spc="-50">
                <a:latin typeface="宋体"/>
                <a:cs typeface="宋体"/>
              </a:rPr>
              <a:t>）</a:t>
            </a:r>
            <a:r>
              <a:rPr sz="2400">
                <a:latin typeface="宋体"/>
                <a:cs typeface="宋体"/>
              </a:rPr>
              <a:t>精查（详细勘探</a:t>
            </a:r>
            <a:r>
              <a:rPr sz="2400" spc="-50">
                <a:latin typeface="宋体"/>
                <a:cs typeface="宋体"/>
              </a:rPr>
              <a:t>）</a:t>
            </a:r>
            <a:endParaRPr sz="2400">
              <a:latin typeface="宋体"/>
              <a:cs typeface="宋体"/>
            </a:endParaRPr>
          </a:p>
        </p:txBody>
      </p:sp>
      <p:sp>
        <p:nvSpPr>
          <p:cNvPr id="6" name="object 6"/>
          <p:cNvSpPr/>
          <p:nvPr/>
        </p:nvSpPr>
        <p:spPr>
          <a:xfrm>
            <a:off x="3581400" y="2325687"/>
            <a:ext cx="152400" cy="1219200"/>
          </a:xfrm>
          <a:custGeom>
            <a:rect l="l" t="t" r="r" b="b"/>
            <a:pathLst>
              <a:path w="152400" h="1219200">
                <a:moveTo>
                  <a:pt x="152400" y="1219200"/>
                </a:moveTo>
                <a:lnTo>
                  <a:pt x="122739" y="1211215"/>
                </a:lnTo>
                <a:lnTo>
                  <a:pt x="98518" y="1189442"/>
                </a:lnTo>
                <a:lnTo>
                  <a:pt x="82188" y="1157147"/>
                </a:lnTo>
                <a:lnTo>
                  <a:pt x="76200" y="1117599"/>
                </a:lnTo>
                <a:lnTo>
                  <a:pt x="76200" y="711200"/>
                </a:lnTo>
                <a:lnTo>
                  <a:pt x="70211" y="671652"/>
                </a:lnTo>
                <a:lnTo>
                  <a:pt x="53881" y="639358"/>
                </a:lnTo>
                <a:lnTo>
                  <a:pt x="29660" y="617584"/>
                </a:lnTo>
                <a:lnTo>
                  <a:pt x="0" y="609600"/>
                </a:lnTo>
                <a:lnTo>
                  <a:pt x="29660" y="601615"/>
                </a:lnTo>
                <a:lnTo>
                  <a:pt x="53881" y="579841"/>
                </a:lnTo>
                <a:lnTo>
                  <a:pt x="70211" y="547546"/>
                </a:lnTo>
                <a:lnTo>
                  <a:pt x="76199" y="507999"/>
                </a:lnTo>
                <a:lnTo>
                  <a:pt x="76200" y="101600"/>
                </a:lnTo>
                <a:lnTo>
                  <a:pt x="82188" y="62053"/>
                </a:lnTo>
                <a:lnTo>
                  <a:pt x="98518" y="29758"/>
                </a:lnTo>
                <a:lnTo>
                  <a:pt x="122739" y="7984"/>
                </a:lnTo>
                <a:lnTo>
                  <a:pt x="152400" y="0"/>
                </a:lnTo>
              </a:path>
            </a:pathLst>
          </a:custGeom>
          <a:ln w="9525">
            <a:solidFill>
              <a:srgbClr val="000000"/>
            </a:solidFill>
          </a:ln>
        </p:spPr>
        <p:txBody>
          <a:bodyPr wrap="square" lIns="0" tIns="0" rIns="0" bIns="0" rtlCol="0"/>
          <a:lstStyle/>
          <a:p/>
        </p:txBody>
      </p:sp>
      <p:sp>
        <p:nvSpPr>
          <p:cNvPr id="7" name="object 7"/>
          <p:cNvSpPr/>
          <p:nvPr/>
        </p:nvSpPr>
        <p:spPr>
          <a:xfrm>
            <a:off x="1142999" y="2819400"/>
            <a:ext cx="152400" cy="1219200"/>
          </a:xfrm>
          <a:custGeom>
            <a:rect l="l" t="t" r="r" b="b"/>
            <a:pathLst>
              <a:path w="152400" h="1219200">
                <a:moveTo>
                  <a:pt x="152400" y="1219200"/>
                </a:moveTo>
                <a:lnTo>
                  <a:pt x="122739" y="1211215"/>
                </a:lnTo>
                <a:lnTo>
                  <a:pt x="98518" y="1189442"/>
                </a:lnTo>
                <a:lnTo>
                  <a:pt x="82188" y="1157147"/>
                </a:lnTo>
                <a:lnTo>
                  <a:pt x="76200" y="1117599"/>
                </a:lnTo>
                <a:lnTo>
                  <a:pt x="76200" y="711200"/>
                </a:lnTo>
                <a:lnTo>
                  <a:pt x="70211" y="671652"/>
                </a:lnTo>
                <a:lnTo>
                  <a:pt x="53881" y="639357"/>
                </a:lnTo>
                <a:lnTo>
                  <a:pt x="29660" y="617584"/>
                </a:lnTo>
                <a:lnTo>
                  <a:pt x="0" y="609599"/>
                </a:lnTo>
                <a:lnTo>
                  <a:pt x="29660" y="601615"/>
                </a:lnTo>
                <a:lnTo>
                  <a:pt x="53881" y="579841"/>
                </a:lnTo>
                <a:lnTo>
                  <a:pt x="70211" y="547546"/>
                </a:lnTo>
                <a:lnTo>
                  <a:pt x="76199" y="507998"/>
                </a:lnTo>
                <a:lnTo>
                  <a:pt x="76200" y="101600"/>
                </a:lnTo>
                <a:lnTo>
                  <a:pt x="82188" y="62053"/>
                </a:lnTo>
                <a:lnTo>
                  <a:pt x="98518" y="29758"/>
                </a:lnTo>
                <a:lnTo>
                  <a:pt x="122739" y="7984"/>
                </a:lnTo>
                <a:lnTo>
                  <a:pt x="152400" y="0"/>
                </a:lnTo>
              </a:path>
            </a:pathLst>
          </a:custGeom>
          <a:ln w="9524">
            <a:solidFill>
              <a:srgbClr val="000000"/>
            </a:solidFill>
          </a:ln>
        </p:spPr>
        <p:txBody>
          <a:bodyPr wrap="square" lIns="0" tIns="0" rIns="0" bIns="0" rtlCol="0"/>
          <a:lstStyle/>
          <a:p/>
        </p:txBody>
      </p:sp>
      <p:sp>
        <p:nvSpPr>
          <p:cNvPr id="8" name="object 8"/>
          <p:cNvSpPr/>
          <p:nvPr/>
        </p:nvSpPr>
        <p:spPr>
          <a:xfrm>
            <a:off x="6476999" y="2819400"/>
            <a:ext cx="76200" cy="762000"/>
          </a:xfrm>
          <a:custGeom>
            <a:rect l="l" t="t" r="r" b="b"/>
            <a:pathLst>
              <a:path w="76200" h="762000">
                <a:moveTo>
                  <a:pt x="0" y="0"/>
                </a:moveTo>
                <a:lnTo>
                  <a:pt x="14830" y="4990"/>
                </a:lnTo>
                <a:lnTo>
                  <a:pt x="26940" y="18598"/>
                </a:lnTo>
                <a:lnTo>
                  <a:pt x="35105" y="38782"/>
                </a:lnTo>
                <a:lnTo>
                  <a:pt x="38099" y="63499"/>
                </a:lnTo>
                <a:lnTo>
                  <a:pt x="38100" y="317500"/>
                </a:lnTo>
                <a:lnTo>
                  <a:pt x="41094" y="342217"/>
                </a:lnTo>
                <a:lnTo>
                  <a:pt x="49259" y="362401"/>
                </a:lnTo>
                <a:lnTo>
                  <a:pt x="61370" y="376009"/>
                </a:lnTo>
                <a:lnTo>
                  <a:pt x="76200" y="380999"/>
                </a:lnTo>
                <a:lnTo>
                  <a:pt x="61369" y="385989"/>
                </a:lnTo>
                <a:lnTo>
                  <a:pt x="49259" y="399598"/>
                </a:lnTo>
                <a:lnTo>
                  <a:pt x="41093" y="419782"/>
                </a:lnTo>
                <a:lnTo>
                  <a:pt x="38099" y="444499"/>
                </a:lnTo>
                <a:lnTo>
                  <a:pt x="38100" y="698500"/>
                </a:lnTo>
                <a:lnTo>
                  <a:pt x="35105" y="723217"/>
                </a:lnTo>
                <a:lnTo>
                  <a:pt x="26940" y="743401"/>
                </a:lnTo>
                <a:lnTo>
                  <a:pt x="14830" y="757009"/>
                </a:lnTo>
                <a:lnTo>
                  <a:pt x="0" y="762000"/>
                </a:lnTo>
              </a:path>
            </a:pathLst>
          </a:custGeom>
          <a:ln w="9525">
            <a:solidFill>
              <a:srgbClr val="000000"/>
            </a:solidFill>
          </a:ln>
        </p:spPr>
        <p:txBody>
          <a:bodyPr wrap="square" lIns="0" tIns="0" rIns="0" bIns="0" rtlCol="0"/>
          <a:lstStyle/>
          <a:p/>
        </p:txBody>
      </p:sp>
      <p:sp>
        <p:nvSpPr>
          <p:cNvPr id="9" name="object 9"/>
          <p:cNvSpPr txBox="1"/>
          <p:nvPr/>
        </p:nvSpPr>
        <p:spPr>
          <a:xfrm>
            <a:off x="6629400" y="2706688"/>
            <a:ext cx="533400" cy="822325"/>
          </a:xfrm>
          <a:prstGeom prst="rect">
            <a:avLst/>
          </a:prstGeom>
          <a:solidFill>
            <a:srgbClr val="00FFFF"/>
          </a:solidFill>
        </p:spPr>
        <p:txBody>
          <a:bodyPr vert="horz" wrap="square" lIns="0" tIns="55244" rIns="0" bIns="0" rtlCol="0">
            <a:spAutoFit/>
          </a:bodyPr>
          <a:lstStyle/>
          <a:p>
            <a:pPr marL="91440" marR="130175">
              <a:lnSpc>
                <a:spcPct val="100000"/>
              </a:lnSpc>
              <a:spcBef>
                <a:spcPts val="434"/>
              </a:spcBef>
            </a:pPr>
            <a:r>
              <a:rPr sz="2400" spc="-50">
                <a:latin typeface="宋体"/>
                <a:cs typeface="宋体"/>
              </a:rPr>
              <a:t>勘探</a:t>
            </a:r>
            <a:endParaRPr sz="2400">
              <a:latin typeface="宋体"/>
              <a:cs typeface="宋体"/>
            </a:endParaRPr>
          </a:p>
        </p:txBody>
      </p:sp>
      <p:sp>
        <p:nvSpPr>
          <p:cNvPr id="11" name="object 11"/>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4</a:t>
            </a:fld>
          </a:p>
        </p:txBody>
      </p:sp>
      <p:sp>
        <p:nvSpPr>
          <p:cNvPr id="10" name="object 10"/>
          <p:cNvSpPr txBox="1"/>
          <p:nvPr/>
        </p:nvSpPr>
        <p:spPr>
          <a:xfrm>
            <a:off x="993140" y="4697621"/>
            <a:ext cx="7188200" cy="989965"/>
          </a:xfrm>
          <a:prstGeom prst="rect">
            <a:avLst/>
          </a:prstGeom>
        </p:spPr>
        <p:txBody>
          <a:bodyPr vert="horz" wrap="square" lIns="0" tIns="79375" rIns="0" bIns="0" rtlCol="0">
            <a:spAutoFit/>
          </a:bodyPr>
          <a:lstStyle/>
          <a:p>
            <a:pPr marL="12700" marR="5080" indent="152400">
              <a:lnSpc>
                <a:spcPct val="81800"/>
              </a:lnSpc>
              <a:spcBef>
                <a:spcPts val="625"/>
              </a:spcBef>
            </a:pPr>
            <a:r>
              <a:rPr sz="2400">
                <a:latin typeface="宋体"/>
                <a:cs typeface="宋体"/>
              </a:rPr>
              <a:t>通常，水文地质工作是地质工作的一部分（从属</a:t>
            </a:r>
            <a:r>
              <a:rPr sz="2400" spc="-25">
                <a:latin typeface="宋体"/>
                <a:cs typeface="宋体"/>
              </a:rPr>
              <a:t>），</a:t>
            </a:r>
            <a:r>
              <a:rPr sz="2400" spc="-5">
                <a:latin typeface="宋体"/>
                <a:cs typeface="宋体"/>
              </a:rPr>
              <a:t>只有当水文地质条件极复杂或部分复杂的矿区，才进行专门的水文地质勘查工作。</a:t>
            </a:r>
            <a:endParaRPr sz="24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78940" y="1083627"/>
            <a:ext cx="23114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333399"/>
                </a:solidFill>
              </a:rPr>
              <a:t>矿床地下水</a:t>
            </a:r>
            <a:endParaRPr sz="36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5</a:t>
            </a:fld>
          </a:p>
        </p:txBody>
      </p:sp>
      <p:sp>
        <p:nvSpPr>
          <p:cNvPr id="3" name="object 3"/>
          <p:cNvSpPr txBox="1"/>
          <p:nvPr/>
        </p:nvSpPr>
        <p:spPr>
          <a:xfrm>
            <a:off x="307340" y="1950096"/>
            <a:ext cx="8191500" cy="3909060"/>
          </a:xfrm>
          <a:prstGeom prst="rect">
            <a:avLst/>
          </a:prstGeom>
        </p:spPr>
        <p:txBody>
          <a:bodyPr vert="horz" wrap="square" lIns="0" tIns="55244" rIns="0" bIns="0" rtlCol="0">
            <a:spAutoFit/>
          </a:bodyPr>
          <a:lstStyle/>
          <a:p>
            <a:pPr marL="12700">
              <a:lnSpc>
                <a:spcPct val="100000"/>
              </a:lnSpc>
              <a:spcBef>
                <a:spcPts val="434"/>
              </a:spcBef>
            </a:pPr>
            <a:r>
              <a:rPr sz="2800">
                <a:latin typeface="宋体"/>
                <a:cs typeface="宋体"/>
              </a:rPr>
              <a:t>1、</a:t>
            </a:r>
            <a:r>
              <a:rPr sz="2800" spc="-10">
                <a:solidFill>
                  <a:srgbClr val="FF0000"/>
                </a:solidFill>
                <a:latin typeface="宋体"/>
                <a:cs typeface="宋体"/>
              </a:rPr>
              <a:t>矿床地下水的特点</a:t>
            </a:r>
            <a:endParaRPr sz="2800">
              <a:latin typeface="宋体"/>
              <a:cs typeface="宋体"/>
            </a:endParaRPr>
          </a:p>
          <a:p>
            <a:pPr marL="546100">
              <a:lnSpc>
                <a:spcPct val="100000"/>
              </a:lnSpc>
              <a:spcBef>
                <a:spcPts val="335"/>
              </a:spcBef>
            </a:pPr>
            <a:r>
              <a:rPr sz="2800" spc="-5">
                <a:latin typeface="宋体"/>
                <a:cs typeface="宋体"/>
              </a:rPr>
              <a:t>⑴危害性—矿井突水、水害</a:t>
            </a:r>
            <a:endParaRPr sz="2800">
              <a:latin typeface="宋体"/>
              <a:cs typeface="宋体"/>
            </a:endParaRPr>
          </a:p>
          <a:p>
            <a:pPr marL="12700" marR="4081779" indent="533400">
              <a:lnSpc>
                <a:spcPct val="110000"/>
              </a:lnSpc>
            </a:pPr>
            <a:r>
              <a:rPr sz="2800" spc="-5">
                <a:latin typeface="宋体"/>
                <a:cs typeface="宋体"/>
              </a:rPr>
              <a:t>⑵生产生活—必不可少</a:t>
            </a:r>
            <a:r>
              <a:rPr sz="2800" spc="-50">
                <a:latin typeface="宋体"/>
                <a:cs typeface="宋体"/>
              </a:rPr>
              <a:t> </a:t>
            </a:r>
            <a:r>
              <a:rPr sz="2800">
                <a:latin typeface="宋体"/>
                <a:cs typeface="宋体"/>
              </a:rPr>
              <a:t>2、</a:t>
            </a:r>
            <a:r>
              <a:rPr sz="2800" spc="-10">
                <a:solidFill>
                  <a:srgbClr val="FF0000"/>
                </a:solidFill>
                <a:latin typeface="宋体"/>
                <a:cs typeface="宋体"/>
              </a:rPr>
              <a:t>水文地质条件复杂性</a:t>
            </a:r>
            <a:endParaRPr sz="2800">
              <a:latin typeface="宋体"/>
              <a:cs typeface="宋体"/>
            </a:endParaRPr>
          </a:p>
          <a:p>
            <a:pPr marL="354965" marR="5080" indent="657225" algn="just">
              <a:lnSpc>
                <a:spcPct val="90700"/>
              </a:lnSpc>
              <a:spcBef>
                <a:spcPts val="555"/>
              </a:spcBef>
            </a:pPr>
            <a:r>
              <a:rPr sz="2800" spc="-5">
                <a:latin typeface="宋体"/>
                <a:cs typeface="宋体"/>
              </a:rPr>
              <a:t>由于自然地理、地质和水文地质条件的差异，我国不同地区，甚至同一矿区的不同矿井或同一矿井的不同采区、不同煤层、同一煤层的不同开采水平，水文地质条件的复杂程度多存在一定、甚至较</a:t>
            </a:r>
            <a:r>
              <a:rPr sz="2800" spc="-10">
                <a:latin typeface="宋体"/>
                <a:cs typeface="宋体"/>
              </a:rPr>
              <a:t>大的差异。</a:t>
            </a:r>
            <a:endParaRPr sz="28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2952" y="594995"/>
            <a:ext cx="3619500" cy="513080"/>
          </a:xfrm>
          <a:prstGeom prst="rect">
            <a:avLst/>
          </a:prstGeom>
        </p:spPr>
        <p:txBody>
          <a:bodyPr vert="horz" wrap="square" lIns="0" tIns="12700" rIns="0" bIns="0" rtlCol="0">
            <a:spAutoFit/>
          </a:bodyPr>
          <a:lstStyle/>
          <a:p>
            <a:pPr marL="354965" indent="-342265">
              <a:lnSpc>
                <a:spcPct val="100000"/>
              </a:lnSpc>
              <a:spcBef>
                <a:spcPts val="100"/>
              </a:spcBef>
              <a:buClr>
                <a:srgbClr val="3333CC"/>
              </a:buClr>
              <a:buSzPct val="60937"/>
              <a:buFont typeface="Wingdings"/>
              <a:buChar char=""/>
              <a:tabLst>
                <a:tab pos="354965"/>
                <a:tab pos="355600"/>
              </a:tabLst>
            </a:pPr>
            <a:r>
              <a:rPr sz="3200" b="1" spc="-10">
                <a:latin typeface="Microsoft JhengHei"/>
                <a:cs typeface="Microsoft JhengHei"/>
              </a:rPr>
              <a:t>我国煤矿水害分区</a:t>
            </a:r>
            <a:endParaRPr sz="3200">
              <a:latin typeface="Microsoft JhengHei"/>
              <a:cs typeface="Microsoft JhengHei"/>
            </a:endParaRPr>
          </a:p>
        </p:txBody>
      </p:sp>
      <p:pic>
        <p:nvPicPr>
          <p:cNvPr id="3" name="object 3"/>
          <p:cNvPicPr/>
          <p:nvPr/>
        </p:nvPicPr>
        <p:blipFill>
          <a:blip r:embed="rId2"/>
          <a:stretch>
            <a:fillRect/>
          </a:stretch>
        </p:blipFill>
        <p:spPr>
          <a:xfrm>
            <a:off x="1187450" y="655638"/>
            <a:ext cx="6553200" cy="6202361"/>
          </a:xfrm>
          <a:prstGeom prst="rect">
            <a:avLst/>
          </a:prstGeom>
        </p:spPr>
      </p:pic>
      <p:sp>
        <p:nvSpPr>
          <p:cNvPr id="4" name="object 4"/>
          <p:cNvSpPr txBox="1"/>
          <p:nvPr/>
        </p:nvSpPr>
        <p:spPr>
          <a:xfrm>
            <a:off x="7459028" y="4044632"/>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solidFill>
                  <a:srgbClr val="0033CC"/>
                </a:solidFill>
                <a:latin typeface="Microsoft JhengHei"/>
                <a:cs typeface="Microsoft JhengHei"/>
              </a:rPr>
              <a:t>台湾</a:t>
            </a:r>
            <a:endParaRPr sz="1600">
              <a:latin typeface="Microsoft JhengHei"/>
              <a:cs typeface="Microsoft JhengHei"/>
            </a:endParaRPr>
          </a:p>
        </p:txBody>
      </p:sp>
      <p:sp>
        <p:nvSpPr>
          <p:cNvPr id="10" name="object 10"/>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6</a:t>
            </a:fld>
          </a:p>
        </p:txBody>
      </p:sp>
      <p:sp>
        <p:nvSpPr>
          <p:cNvPr id="5" name="object 5"/>
          <p:cNvSpPr txBox="1"/>
          <p:nvPr/>
        </p:nvSpPr>
        <p:spPr>
          <a:xfrm>
            <a:off x="2850514" y="2244408"/>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solidFill>
                  <a:srgbClr val="0033CC"/>
                </a:solidFill>
                <a:latin typeface="Microsoft JhengHei"/>
                <a:cs typeface="Microsoft JhengHei"/>
              </a:rPr>
              <a:t>西北</a:t>
            </a:r>
            <a:endParaRPr sz="1600">
              <a:latin typeface="Microsoft JhengHei"/>
              <a:cs typeface="Microsoft JhengHei"/>
            </a:endParaRPr>
          </a:p>
        </p:txBody>
      </p:sp>
      <p:sp>
        <p:nvSpPr>
          <p:cNvPr id="6" name="object 6"/>
          <p:cNvSpPr txBox="1"/>
          <p:nvPr/>
        </p:nvSpPr>
        <p:spPr>
          <a:xfrm>
            <a:off x="6666865" y="1164907"/>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solidFill>
                  <a:srgbClr val="0033CC"/>
                </a:solidFill>
                <a:latin typeface="Microsoft JhengHei"/>
                <a:cs typeface="Microsoft JhengHei"/>
              </a:rPr>
              <a:t>东北</a:t>
            </a:r>
            <a:endParaRPr sz="1600">
              <a:latin typeface="Microsoft JhengHei"/>
              <a:cs typeface="Microsoft JhengHei"/>
            </a:endParaRPr>
          </a:p>
        </p:txBody>
      </p:sp>
      <p:sp>
        <p:nvSpPr>
          <p:cNvPr id="7" name="object 7"/>
          <p:cNvSpPr txBox="1"/>
          <p:nvPr/>
        </p:nvSpPr>
        <p:spPr>
          <a:xfrm>
            <a:off x="5730240" y="2604770"/>
            <a:ext cx="1054100" cy="412115"/>
          </a:xfrm>
          <a:prstGeom prst="rect">
            <a:avLst/>
          </a:prstGeom>
        </p:spPr>
        <p:txBody>
          <a:bodyPr vert="horz" wrap="square" lIns="0" tIns="12700" rIns="0" bIns="0" rtlCol="0">
            <a:spAutoFit/>
          </a:bodyPr>
          <a:lstStyle/>
          <a:p>
            <a:pPr marL="12700">
              <a:lnSpc>
                <a:spcPts val="1525"/>
              </a:lnSpc>
              <a:spcBef>
                <a:spcPts val="100"/>
              </a:spcBef>
            </a:pPr>
            <a:r>
              <a:rPr sz="1600" b="1" spc="-25">
                <a:solidFill>
                  <a:srgbClr val="0033CC"/>
                </a:solidFill>
                <a:latin typeface="Microsoft JhengHei"/>
                <a:cs typeface="Microsoft JhengHei"/>
              </a:rPr>
              <a:t>北方</a:t>
            </a:r>
            <a:endParaRPr sz="1600">
              <a:latin typeface="Microsoft JhengHei"/>
              <a:cs typeface="Microsoft JhengHei"/>
            </a:endParaRPr>
          </a:p>
          <a:p>
            <a:pPr marL="228600">
              <a:lnSpc>
                <a:spcPts val="1520"/>
              </a:lnSpc>
            </a:pPr>
            <a:r>
              <a:rPr sz="1600" b="1">
                <a:solidFill>
                  <a:srgbClr val="0033CC"/>
                </a:solidFill>
                <a:latin typeface="Microsoft JhengHei"/>
                <a:cs typeface="Microsoft JhengHei"/>
              </a:rPr>
              <a:t>（华北</a:t>
            </a:r>
            <a:r>
              <a:rPr sz="1600" b="1" spc="-50">
                <a:solidFill>
                  <a:srgbClr val="0033CC"/>
                </a:solidFill>
                <a:latin typeface="Microsoft JhengHei"/>
                <a:cs typeface="Microsoft JhengHei"/>
              </a:rPr>
              <a:t>）</a:t>
            </a:r>
            <a:endParaRPr sz="1600">
              <a:latin typeface="Microsoft JhengHei"/>
              <a:cs typeface="Microsoft JhengHei"/>
            </a:endParaRPr>
          </a:p>
        </p:txBody>
      </p:sp>
      <p:sp>
        <p:nvSpPr>
          <p:cNvPr id="8" name="object 8"/>
          <p:cNvSpPr txBox="1"/>
          <p:nvPr/>
        </p:nvSpPr>
        <p:spPr>
          <a:xfrm>
            <a:off x="5803265" y="3684270"/>
            <a:ext cx="647700" cy="485140"/>
          </a:xfrm>
          <a:prstGeom prst="rect">
            <a:avLst/>
          </a:prstGeom>
        </p:spPr>
        <p:txBody>
          <a:bodyPr vert="horz" wrap="square" lIns="0" tIns="12700" rIns="0" bIns="0" rtlCol="0">
            <a:spAutoFit/>
          </a:bodyPr>
          <a:lstStyle/>
          <a:p>
            <a:pPr marL="12700">
              <a:lnSpc>
                <a:spcPts val="1810"/>
              </a:lnSpc>
              <a:spcBef>
                <a:spcPts val="100"/>
              </a:spcBef>
            </a:pPr>
            <a:r>
              <a:rPr sz="1600" b="1" spc="-25">
                <a:solidFill>
                  <a:srgbClr val="0033CC"/>
                </a:solidFill>
                <a:latin typeface="Microsoft JhengHei"/>
                <a:cs typeface="Microsoft JhengHei"/>
              </a:rPr>
              <a:t>南方</a:t>
            </a:r>
            <a:endParaRPr sz="1600">
              <a:latin typeface="Microsoft JhengHei"/>
              <a:cs typeface="Microsoft JhengHei"/>
            </a:endParaRPr>
          </a:p>
          <a:p>
            <a:pPr marL="228600">
              <a:lnSpc>
                <a:spcPts val="1810"/>
              </a:lnSpc>
            </a:pPr>
            <a:r>
              <a:rPr sz="1600" b="1" spc="-25">
                <a:solidFill>
                  <a:srgbClr val="0033CC"/>
                </a:solidFill>
                <a:latin typeface="Microsoft JhengHei"/>
                <a:cs typeface="Microsoft JhengHei"/>
              </a:rPr>
              <a:t>华南</a:t>
            </a:r>
            <a:endParaRPr sz="1600">
              <a:latin typeface="Microsoft JhengHei"/>
              <a:cs typeface="Microsoft JhengHei"/>
            </a:endParaRPr>
          </a:p>
        </p:txBody>
      </p:sp>
      <p:sp>
        <p:nvSpPr>
          <p:cNvPr id="9" name="object 9"/>
          <p:cNvSpPr txBox="1"/>
          <p:nvPr/>
        </p:nvSpPr>
        <p:spPr>
          <a:xfrm>
            <a:off x="3137851" y="3396932"/>
            <a:ext cx="838200" cy="513080"/>
          </a:xfrm>
          <a:prstGeom prst="rect">
            <a:avLst/>
          </a:prstGeom>
        </p:spPr>
        <p:txBody>
          <a:bodyPr vert="horz" wrap="square" lIns="0" tIns="12700" rIns="0" bIns="0" rtlCol="0">
            <a:spAutoFit/>
          </a:bodyPr>
          <a:lstStyle/>
          <a:p>
            <a:pPr marL="12700">
              <a:lnSpc>
                <a:spcPct val="100000"/>
              </a:lnSpc>
              <a:spcBef>
                <a:spcPts val="100"/>
              </a:spcBef>
            </a:pPr>
            <a:r>
              <a:rPr sz="1600" b="1" spc="-25">
                <a:solidFill>
                  <a:srgbClr val="0033CC"/>
                </a:solidFill>
                <a:latin typeface="Microsoft JhengHei"/>
                <a:cs typeface="Microsoft JhengHei"/>
              </a:rPr>
              <a:t>西南</a:t>
            </a:r>
            <a:endParaRPr sz="1600">
              <a:latin typeface="Microsoft JhengHei"/>
              <a:cs typeface="Microsoft JhengHei"/>
            </a:endParaRPr>
          </a:p>
          <a:p>
            <a:pPr marL="12700">
              <a:lnSpc>
                <a:spcPct val="100000"/>
              </a:lnSpc>
            </a:pPr>
            <a:r>
              <a:rPr sz="1600" b="1">
                <a:solidFill>
                  <a:srgbClr val="0033CC"/>
                </a:solidFill>
                <a:latin typeface="Microsoft JhengHei"/>
                <a:cs typeface="Microsoft JhengHei"/>
              </a:rPr>
              <a:t>（藏边</a:t>
            </a:r>
            <a:r>
              <a:rPr sz="1600" b="1" spc="-50">
                <a:solidFill>
                  <a:srgbClr val="0033CC"/>
                </a:solidFill>
                <a:latin typeface="Microsoft JhengHei"/>
                <a:cs typeface="Microsoft JhengHei"/>
              </a:rPr>
              <a:t>）</a:t>
            </a:r>
            <a:endParaRPr sz="16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707777"/>
            <a:ext cx="8418195" cy="1562100"/>
          </a:xfrm>
          <a:prstGeom prst="rect">
            <a:avLst/>
          </a:prstGeom>
        </p:spPr>
        <p:txBody>
          <a:bodyPr vert="horz" wrap="square" lIns="0" tIns="12700" rIns="0" bIns="0" rtlCol="0">
            <a:spAutoFit/>
          </a:bodyPr>
          <a:lstStyle/>
          <a:p>
            <a:pPr marL="354965" marR="5080" indent="-342900">
              <a:lnSpc>
                <a:spcPct val="120000"/>
              </a:lnSpc>
              <a:spcBef>
                <a:spcPts val="100"/>
              </a:spcBef>
              <a:buClr>
                <a:srgbClr val="3333CC"/>
              </a:buClr>
              <a:buSzPct val="60714"/>
              <a:buFont typeface="Wingdings"/>
              <a:buChar char=""/>
              <a:tabLst>
                <a:tab pos="355600"/>
                <a:tab pos="1470660"/>
              </a:tabLst>
            </a:pPr>
            <a:r>
              <a:rPr sz="2800" b="1">
                <a:latin typeface="Microsoft JhengHei"/>
                <a:cs typeface="Microsoft JhengHei"/>
              </a:rPr>
              <a:t>（</a:t>
            </a:r>
            <a:r>
              <a:rPr sz="2800" b="1">
                <a:latin typeface="Tahoma"/>
                <a:cs typeface="Tahoma"/>
              </a:rPr>
              <a:t>1</a:t>
            </a:r>
            <a:r>
              <a:rPr sz="2800" b="1">
                <a:latin typeface="Microsoft JhengHei"/>
                <a:cs typeface="Microsoft JhengHei"/>
              </a:rPr>
              <a:t>）华北石炭二叠岩溶裂隙水害区（</a:t>
            </a:r>
            <a:r>
              <a:rPr sz="2800" b="1" spc="-10">
                <a:latin typeface="Microsoft JhengHei"/>
                <a:cs typeface="Microsoft JhengHei"/>
              </a:rPr>
              <a:t>北方；山西；		</a:t>
            </a:r>
            <a:r>
              <a:rPr sz="2800" b="1">
                <a:latin typeface="Microsoft JhengHei"/>
                <a:cs typeface="Microsoft JhengHei"/>
              </a:rPr>
              <a:t>河北</a:t>
            </a:r>
            <a:r>
              <a:rPr sz="2800" b="1" spc="-25">
                <a:latin typeface="Tahoma"/>
                <a:cs typeface="Tahoma"/>
              </a:rPr>
              <a:t>…</a:t>
            </a:r>
            <a:r>
              <a:rPr sz="2800" b="1" spc="-25">
                <a:latin typeface="Microsoft JhengHei"/>
                <a:cs typeface="Microsoft JhengHei"/>
              </a:rPr>
              <a:t>）</a:t>
            </a:r>
            <a:endParaRPr sz="2800">
              <a:latin typeface="Microsoft JhengHei"/>
              <a:cs typeface="Microsoft JhengHei"/>
            </a:endParaRPr>
          </a:p>
          <a:p>
            <a:pPr marL="354965" indent="-342265">
              <a:lnSpc>
                <a:spcPct val="100000"/>
              </a:lnSpc>
              <a:spcBef>
                <a:spcPts val="670"/>
              </a:spcBef>
              <a:buClr>
                <a:srgbClr val="3333CC"/>
              </a:buClr>
              <a:buSzPct val="60714"/>
              <a:buFont typeface="Wingdings"/>
              <a:buChar char=""/>
              <a:tabLst>
                <a:tab pos="354965"/>
                <a:tab pos="355600"/>
                <a:tab pos="3157220"/>
              </a:tabLst>
            </a:pPr>
            <a:r>
              <a:rPr sz="2800" b="1">
                <a:latin typeface="Microsoft JhengHei"/>
                <a:cs typeface="Microsoft JhengHei"/>
              </a:rPr>
              <a:t>充水基本条件</a:t>
            </a:r>
            <a:r>
              <a:rPr sz="2800" b="1" spc="120">
                <a:latin typeface="Microsoft JhengHei"/>
                <a:cs typeface="Microsoft JhengHei"/>
              </a:rPr>
              <a:t> </a:t>
            </a:r>
            <a:r>
              <a:rPr sz="2800" b="1" spc="-50">
                <a:latin typeface="Microsoft JhengHei"/>
                <a:cs typeface="Microsoft JhengHei"/>
              </a:rPr>
              <a:t>：</a:t>
            </a:r>
            <a:r>
              <a:rPr sz="2800" b="1">
                <a:latin typeface="Microsoft JhengHei"/>
                <a:cs typeface="Microsoft JhengHei"/>
              </a:rPr>
              <a:t>	</a:t>
            </a:r>
            <a:r>
              <a:rPr sz="2800" b="1" spc="-35">
                <a:latin typeface="MS Gothic"/>
                <a:cs typeface="MS Gothic"/>
              </a:rPr>
              <a:t>①</a:t>
            </a:r>
            <a:r>
              <a:rPr sz="2800" b="1">
                <a:latin typeface="Microsoft JhengHei"/>
                <a:cs typeface="Microsoft JhengHei"/>
              </a:rPr>
              <a:t>顶板松散</a:t>
            </a:r>
            <a:r>
              <a:rPr sz="2800" b="1" spc="-50">
                <a:latin typeface="Microsoft JhengHei"/>
                <a:cs typeface="Microsoft JhengHei"/>
              </a:rPr>
              <a:t>层</a:t>
            </a:r>
            <a:endParaRPr sz="2800">
              <a:latin typeface="Microsoft JhengHei"/>
              <a:cs typeface="Microsoft JhengHei"/>
            </a:endParaRPr>
          </a:p>
        </p:txBody>
      </p:sp>
      <p:sp>
        <p:nvSpPr>
          <p:cNvPr id="3" name="object 3"/>
          <p:cNvSpPr txBox="1"/>
          <p:nvPr/>
        </p:nvSpPr>
        <p:spPr>
          <a:xfrm>
            <a:off x="474028" y="2465203"/>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4" name="object 4"/>
          <p:cNvSpPr txBox="1"/>
          <p:nvPr/>
        </p:nvSpPr>
        <p:spPr>
          <a:xfrm>
            <a:off x="3629779" y="2243969"/>
            <a:ext cx="2514600" cy="1049655"/>
          </a:xfrm>
          <a:prstGeom prst="rect">
            <a:avLst/>
          </a:prstGeom>
        </p:spPr>
        <p:txBody>
          <a:bodyPr vert="horz" wrap="square" lIns="0" tIns="97790" rIns="0" bIns="0" rtlCol="0">
            <a:spAutoFit/>
          </a:bodyPr>
          <a:lstStyle/>
          <a:p>
            <a:pPr marL="12700">
              <a:lnSpc>
                <a:spcPct val="100000"/>
              </a:lnSpc>
              <a:spcBef>
                <a:spcPts val="770"/>
              </a:spcBef>
            </a:pPr>
            <a:r>
              <a:rPr sz="2800" b="1" spc="-35">
                <a:latin typeface="MS Gothic"/>
                <a:cs typeface="MS Gothic"/>
              </a:rPr>
              <a:t>②</a:t>
            </a:r>
            <a:r>
              <a:rPr sz="2800" b="1" spc="-15">
                <a:latin typeface="Microsoft JhengHei"/>
                <a:cs typeface="Microsoft JhengHei"/>
              </a:rPr>
              <a:t>顶板砂岩</a:t>
            </a:r>
            <a:endParaRPr sz="2800">
              <a:latin typeface="Microsoft JhengHei"/>
              <a:cs typeface="Microsoft JhengHei"/>
            </a:endParaRPr>
          </a:p>
          <a:p>
            <a:pPr marL="12700">
              <a:lnSpc>
                <a:spcPct val="100000"/>
              </a:lnSpc>
              <a:spcBef>
                <a:spcPts val="675"/>
              </a:spcBef>
            </a:pPr>
            <a:r>
              <a:rPr sz="2800" b="1" spc="-35">
                <a:latin typeface="MS Gothic"/>
                <a:cs typeface="MS Gothic"/>
              </a:rPr>
              <a:t>③</a:t>
            </a:r>
            <a:r>
              <a:rPr sz="2800" b="1" spc="-10">
                <a:latin typeface="Microsoft JhengHei"/>
                <a:cs typeface="Microsoft JhengHei"/>
              </a:rPr>
              <a:t>底板灰岩岩溶</a:t>
            </a:r>
            <a:endParaRPr sz="2800">
              <a:latin typeface="Microsoft JhengHei"/>
              <a:cs typeface="Microsoft JhengHei"/>
            </a:endParaRPr>
          </a:p>
        </p:txBody>
      </p:sp>
      <p:sp>
        <p:nvSpPr>
          <p:cNvPr id="5" name="object 5"/>
          <p:cNvSpPr txBox="1"/>
          <p:nvPr/>
        </p:nvSpPr>
        <p:spPr>
          <a:xfrm>
            <a:off x="474028" y="2977267"/>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6" name="object 6"/>
          <p:cNvSpPr txBox="1"/>
          <p:nvPr/>
        </p:nvSpPr>
        <p:spPr>
          <a:xfrm>
            <a:off x="474028" y="3353441"/>
            <a:ext cx="8504555" cy="452120"/>
          </a:xfrm>
          <a:prstGeom prst="rect">
            <a:avLst/>
          </a:prstGeom>
        </p:spPr>
        <p:txBody>
          <a:bodyPr vert="horz" wrap="square" lIns="0" tIns="12700" rIns="0" bIns="0" rtlCol="0">
            <a:spAutoFit/>
          </a:bodyPr>
          <a:lstStyle/>
          <a:p>
            <a:pPr marL="354965" indent="-342265">
              <a:lnSpc>
                <a:spcPct val="100000"/>
              </a:lnSpc>
              <a:spcBef>
                <a:spcPts val="100"/>
              </a:spcBef>
              <a:buClr>
                <a:srgbClr val="3333CC"/>
              </a:buClr>
              <a:buSzPct val="60714"/>
              <a:buFont typeface="Wingdings"/>
              <a:buChar char=""/>
              <a:tabLst>
                <a:tab pos="354965"/>
                <a:tab pos="355600"/>
                <a:tab pos="2446020"/>
              </a:tabLst>
            </a:pPr>
            <a:r>
              <a:rPr sz="2800" b="1">
                <a:latin typeface="Microsoft JhengHei"/>
                <a:cs typeface="Microsoft JhengHei"/>
              </a:rPr>
              <a:t>充水特点</a:t>
            </a:r>
            <a:r>
              <a:rPr sz="2800" b="1" spc="120">
                <a:latin typeface="Microsoft JhengHei"/>
                <a:cs typeface="Microsoft JhengHei"/>
              </a:rPr>
              <a:t> </a:t>
            </a:r>
            <a:r>
              <a:rPr sz="2800" b="1" spc="-50">
                <a:latin typeface="Microsoft JhengHei"/>
                <a:cs typeface="Microsoft JhengHei"/>
              </a:rPr>
              <a:t>：</a:t>
            </a:r>
            <a:r>
              <a:rPr sz="2800" b="1">
                <a:latin typeface="Microsoft JhengHei"/>
                <a:cs typeface="Microsoft JhengHei"/>
              </a:rPr>
              <a:t>	</a:t>
            </a:r>
            <a:r>
              <a:rPr sz="2800" b="1" spc="-35">
                <a:latin typeface="MS Gothic"/>
                <a:cs typeface="MS Gothic"/>
              </a:rPr>
              <a:t>①</a:t>
            </a:r>
            <a:r>
              <a:rPr sz="2800" b="1">
                <a:latin typeface="Microsoft JhengHei"/>
                <a:cs typeface="Microsoft JhengHei"/>
              </a:rPr>
              <a:t>突水特大事故多发区，水害事故频</a:t>
            </a:r>
            <a:r>
              <a:rPr sz="2800" b="1" spc="-50">
                <a:latin typeface="Microsoft JhengHei"/>
                <a:cs typeface="Microsoft JhengHei"/>
              </a:rPr>
              <a:t>繁</a:t>
            </a:r>
            <a:endParaRPr sz="2800">
              <a:latin typeface="Microsoft JhengHei"/>
              <a:cs typeface="Microsoft JhengHei"/>
            </a:endParaRPr>
          </a:p>
        </p:txBody>
      </p:sp>
      <p:sp>
        <p:nvSpPr>
          <p:cNvPr id="7" name="object 7"/>
          <p:cNvSpPr txBox="1"/>
          <p:nvPr/>
        </p:nvSpPr>
        <p:spPr>
          <a:xfrm>
            <a:off x="474028" y="4001395"/>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8" name="object 8"/>
          <p:cNvSpPr txBox="1"/>
          <p:nvPr/>
        </p:nvSpPr>
        <p:spPr>
          <a:xfrm>
            <a:off x="2900521" y="3780161"/>
            <a:ext cx="4292600" cy="1562100"/>
          </a:xfrm>
          <a:prstGeom prst="rect">
            <a:avLst/>
          </a:prstGeom>
        </p:spPr>
        <p:txBody>
          <a:bodyPr vert="horz" wrap="square" lIns="0" tIns="97790" rIns="0" bIns="0" rtlCol="0">
            <a:spAutoFit/>
          </a:bodyPr>
          <a:lstStyle/>
          <a:p>
            <a:pPr marL="12700">
              <a:lnSpc>
                <a:spcPct val="100000"/>
              </a:lnSpc>
              <a:spcBef>
                <a:spcPts val="770"/>
              </a:spcBef>
            </a:pPr>
            <a:r>
              <a:rPr sz="2800" b="1" spc="-35">
                <a:latin typeface="MS Gothic"/>
                <a:cs typeface="MS Gothic"/>
              </a:rPr>
              <a:t>②</a:t>
            </a:r>
            <a:r>
              <a:rPr sz="2800" b="1" spc="-10">
                <a:latin typeface="Microsoft JhengHei"/>
                <a:cs typeface="Microsoft JhengHei"/>
              </a:rPr>
              <a:t>水量大，淹井事故多</a:t>
            </a:r>
            <a:endParaRPr sz="2800">
              <a:latin typeface="Microsoft JhengHei"/>
              <a:cs typeface="Microsoft JhengHei"/>
            </a:endParaRPr>
          </a:p>
          <a:p>
            <a:pPr marL="12700">
              <a:lnSpc>
                <a:spcPct val="100000"/>
              </a:lnSpc>
              <a:spcBef>
                <a:spcPts val="675"/>
              </a:spcBef>
            </a:pPr>
            <a:r>
              <a:rPr sz="2800" b="1" spc="-35">
                <a:latin typeface="MS Gothic"/>
                <a:cs typeface="MS Gothic"/>
              </a:rPr>
              <a:t>③</a:t>
            </a:r>
            <a:r>
              <a:rPr sz="2800" b="1" spc="-5">
                <a:latin typeface="Microsoft JhengHei"/>
                <a:cs typeface="Microsoft JhengHei"/>
              </a:rPr>
              <a:t>以底板巨厚岩溶水害为主</a:t>
            </a:r>
            <a:endParaRPr sz="2800">
              <a:latin typeface="Microsoft JhengHei"/>
              <a:cs typeface="Microsoft JhengHei"/>
            </a:endParaRPr>
          </a:p>
          <a:p>
            <a:pPr marL="12700">
              <a:lnSpc>
                <a:spcPct val="100000"/>
              </a:lnSpc>
              <a:spcBef>
                <a:spcPts val="670"/>
              </a:spcBef>
            </a:pPr>
            <a:r>
              <a:rPr sz="2800" b="1" spc="-35">
                <a:latin typeface="MS Gothic"/>
                <a:cs typeface="MS Gothic"/>
              </a:rPr>
              <a:t>④</a:t>
            </a:r>
            <a:r>
              <a:rPr sz="2800" b="1" spc="-10">
                <a:latin typeface="Microsoft JhengHei"/>
                <a:cs typeface="Microsoft JhengHei"/>
              </a:rPr>
              <a:t>巨额的排水费</a:t>
            </a:r>
            <a:endParaRPr sz="2800">
              <a:latin typeface="Microsoft JhengHei"/>
              <a:cs typeface="Microsoft JhengHei"/>
            </a:endParaRPr>
          </a:p>
        </p:txBody>
      </p:sp>
      <p:sp>
        <p:nvSpPr>
          <p:cNvPr id="9" name="object 9"/>
          <p:cNvSpPr txBox="1"/>
          <p:nvPr/>
        </p:nvSpPr>
        <p:spPr>
          <a:xfrm>
            <a:off x="474028" y="4513459"/>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10" name="object 10"/>
          <p:cNvSpPr txBox="1"/>
          <p:nvPr/>
        </p:nvSpPr>
        <p:spPr>
          <a:xfrm>
            <a:off x="474028" y="5025523"/>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11" name="object 11"/>
          <p:cNvSpPr/>
          <p:nvPr/>
        </p:nvSpPr>
        <p:spPr>
          <a:xfrm>
            <a:off x="3200399" y="1812924"/>
            <a:ext cx="288925" cy="1224280"/>
          </a:xfrm>
          <a:custGeom>
            <a:rect l="l" t="t" r="r" b="b"/>
            <a:pathLst>
              <a:path w="288925" h="1224280">
                <a:moveTo>
                  <a:pt x="288925" y="1223962"/>
                </a:moveTo>
                <a:lnTo>
                  <a:pt x="232693" y="1215946"/>
                </a:lnTo>
                <a:lnTo>
                  <a:pt x="186774" y="1194088"/>
                </a:lnTo>
                <a:lnTo>
                  <a:pt x="155815" y="1161667"/>
                </a:lnTo>
                <a:lnTo>
                  <a:pt x="144462" y="1121965"/>
                </a:lnTo>
                <a:lnTo>
                  <a:pt x="144462" y="713977"/>
                </a:lnTo>
                <a:lnTo>
                  <a:pt x="133109" y="674275"/>
                </a:lnTo>
                <a:lnTo>
                  <a:pt x="102150" y="641855"/>
                </a:lnTo>
                <a:lnTo>
                  <a:pt x="56231" y="619996"/>
                </a:lnTo>
                <a:lnTo>
                  <a:pt x="0" y="611981"/>
                </a:lnTo>
                <a:lnTo>
                  <a:pt x="56231" y="603965"/>
                </a:lnTo>
                <a:lnTo>
                  <a:pt x="102150" y="582106"/>
                </a:lnTo>
                <a:lnTo>
                  <a:pt x="133109" y="549686"/>
                </a:lnTo>
                <a:lnTo>
                  <a:pt x="144462" y="509984"/>
                </a:lnTo>
                <a:lnTo>
                  <a:pt x="144462" y="101996"/>
                </a:lnTo>
                <a:lnTo>
                  <a:pt x="155814" y="62294"/>
                </a:lnTo>
                <a:lnTo>
                  <a:pt x="186774" y="29874"/>
                </a:lnTo>
                <a:lnTo>
                  <a:pt x="232693" y="8015"/>
                </a:lnTo>
                <a:lnTo>
                  <a:pt x="288924" y="0"/>
                </a:lnTo>
              </a:path>
            </a:pathLst>
          </a:custGeom>
          <a:ln w="9525">
            <a:solidFill>
              <a:srgbClr val="0033CC"/>
            </a:solidFill>
          </a:ln>
        </p:spPr>
        <p:txBody>
          <a:bodyPr wrap="square" lIns="0" tIns="0" rIns="0" bIns="0" rtlCol="0"/>
          <a:lstStyle/>
          <a:p/>
        </p:txBody>
      </p:sp>
      <p:sp>
        <p:nvSpPr>
          <p:cNvPr id="12" name="object 12"/>
          <p:cNvSpPr/>
          <p:nvPr/>
        </p:nvSpPr>
        <p:spPr>
          <a:xfrm>
            <a:off x="2411411" y="3425824"/>
            <a:ext cx="360680" cy="1729105"/>
          </a:xfrm>
          <a:custGeom>
            <a:rect l="l" t="t" r="r" b="b"/>
            <a:pathLst>
              <a:path w="360680" h="1729104">
                <a:moveTo>
                  <a:pt x="360362" y="1728787"/>
                </a:moveTo>
                <a:lnTo>
                  <a:pt x="312463" y="1723641"/>
                </a:lnTo>
                <a:lnTo>
                  <a:pt x="269421" y="1709118"/>
                </a:lnTo>
                <a:lnTo>
                  <a:pt x="232955" y="1686592"/>
                </a:lnTo>
                <a:lnTo>
                  <a:pt x="204781" y="1657435"/>
                </a:lnTo>
                <a:lnTo>
                  <a:pt x="186617" y="1623020"/>
                </a:lnTo>
                <a:lnTo>
                  <a:pt x="180181" y="1584722"/>
                </a:lnTo>
                <a:lnTo>
                  <a:pt x="180181" y="1008459"/>
                </a:lnTo>
                <a:lnTo>
                  <a:pt x="173745" y="970160"/>
                </a:lnTo>
                <a:lnTo>
                  <a:pt x="155581" y="935746"/>
                </a:lnTo>
                <a:lnTo>
                  <a:pt x="127407" y="906589"/>
                </a:lnTo>
                <a:lnTo>
                  <a:pt x="90940" y="884062"/>
                </a:lnTo>
                <a:lnTo>
                  <a:pt x="47899" y="869539"/>
                </a:lnTo>
                <a:lnTo>
                  <a:pt x="0" y="864393"/>
                </a:lnTo>
                <a:lnTo>
                  <a:pt x="47899" y="859246"/>
                </a:lnTo>
                <a:lnTo>
                  <a:pt x="90940" y="844723"/>
                </a:lnTo>
                <a:lnTo>
                  <a:pt x="127407" y="822197"/>
                </a:lnTo>
                <a:lnTo>
                  <a:pt x="155580" y="793040"/>
                </a:lnTo>
                <a:lnTo>
                  <a:pt x="173744" y="758625"/>
                </a:lnTo>
                <a:lnTo>
                  <a:pt x="180180" y="720327"/>
                </a:lnTo>
                <a:lnTo>
                  <a:pt x="180181" y="144066"/>
                </a:lnTo>
                <a:lnTo>
                  <a:pt x="186617" y="105767"/>
                </a:lnTo>
                <a:lnTo>
                  <a:pt x="204781" y="71352"/>
                </a:lnTo>
                <a:lnTo>
                  <a:pt x="232955" y="42195"/>
                </a:lnTo>
                <a:lnTo>
                  <a:pt x="269421" y="19669"/>
                </a:lnTo>
                <a:lnTo>
                  <a:pt x="312463" y="5146"/>
                </a:lnTo>
                <a:lnTo>
                  <a:pt x="360362" y="0"/>
                </a:lnTo>
              </a:path>
            </a:pathLst>
          </a:custGeom>
          <a:ln w="9525">
            <a:solidFill>
              <a:srgbClr val="0033CC"/>
            </a:solidFill>
          </a:ln>
        </p:spPr>
        <p:txBody>
          <a:bodyPr wrap="square" lIns="0" tIns="0" rIns="0" bIns="0" rtlCol="0"/>
          <a:lstStyle/>
          <a:p/>
        </p:txBody>
      </p:sp>
      <p:sp>
        <p:nvSpPr>
          <p:cNvPr id="13" name="object 1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83552" y="1312574"/>
            <a:ext cx="7308215" cy="452120"/>
          </a:xfrm>
          <a:prstGeom prst="rect">
            <a:avLst/>
          </a:prstGeom>
        </p:spPr>
        <p:txBody>
          <a:bodyPr vert="horz" wrap="square" lIns="0" tIns="12700" rIns="0" bIns="0" rtlCol="0">
            <a:spAutoFit/>
          </a:bodyPr>
          <a:lstStyle/>
          <a:p>
            <a:pPr marL="668020" indent="-655955">
              <a:lnSpc>
                <a:spcPct val="100000"/>
              </a:lnSpc>
              <a:spcBef>
                <a:spcPts val="100"/>
              </a:spcBef>
              <a:buClr>
                <a:srgbClr val="3333CC"/>
              </a:buClr>
              <a:buSzPct val="60714"/>
              <a:buFont typeface="Wingdings"/>
              <a:buChar char=""/>
              <a:tabLst>
                <a:tab pos="668020"/>
                <a:tab pos="668655"/>
              </a:tabLst>
            </a:pPr>
            <a:r>
              <a:rPr sz="2800" b="1">
                <a:latin typeface="Microsoft JhengHei"/>
                <a:cs typeface="Microsoft JhengHei"/>
              </a:rPr>
              <a:t>（</a:t>
            </a:r>
            <a:r>
              <a:rPr sz="2800" b="1">
                <a:latin typeface="Tahoma"/>
                <a:cs typeface="Tahoma"/>
              </a:rPr>
              <a:t>2</a:t>
            </a:r>
            <a:r>
              <a:rPr sz="2800" b="1">
                <a:latin typeface="Microsoft JhengHei"/>
                <a:cs typeface="Microsoft JhengHei"/>
              </a:rPr>
              <a:t>）华南晚二叠统岩溶水害区（南方</a:t>
            </a:r>
            <a:r>
              <a:rPr sz="2800" b="1" spc="-25">
                <a:latin typeface="Microsoft JhengHei"/>
                <a:cs typeface="Microsoft JhengHei"/>
              </a:rPr>
              <a:t>）；</a:t>
            </a:r>
            <a:endParaRPr sz="2800">
              <a:latin typeface="Microsoft JhengHei"/>
              <a:cs typeface="Microsoft JhengHei"/>
            </a:endParaRPr>
          </a:p>
        </p:txBody>
      </p:sp>
      <p:sp>
        <p:nvSpPr>
          <p:cNvPr id="3" name="object 3"/>
          <p:cNvSpPr txBox="1"/>
          <p:nvPr/>
        </p:nvSpPr>
        <p:spPr>
          <a:xfrm>
            <a:off x="483552" y="1781966"/>
            <a:ext cx="4237355" cy="452120"/>
          </a:xfrm>
          <a:prstGeom prst="rect">
            <a:avLst/>
          </a:prstGeom>
        </p:spPr>
        <p:txBody>
          <a:bodyPr vert="horz" wrap="square" lIns="0" tIns="12700" rIns="0" bIns="0" rtlCol="0">
            <a:spAutoFit/>
          </a:bodyPr>
          <a:lstStyle/>
          <a:p>
            <a:pPr marL="668020" indent="-655955">
              <a:lnSpc>
                <a:spcPct val="100000"/>
              </a:lnSpc>
              <a:spcBef>
                <a:spcPts val="100"/>
              </a:spcBef>
              <a:buClr>
                <a:srgbClr val="3333CC"/>
              </a:buClr>
              <a:buSzPct val="60714"/>
              <a:buFont typeface="Wingdings"/>
              <a:buChar char=""/>
              <a:tabLst>
                <a:tab pos="668020"/>
                <a:tab pos="668655"/>
              </a:tabLst>
            </a:pPr>
            <a:r>
              <a:rPr sz="2800" b="1" spc="-10">
                <a:latin typeface="Microsoft JhengHei"/>
                <a:cs typeface="Microsoft JhengHei"/>
              </a:rPr>
              <a:t>条件：</a:t>
            </a:r>
            <a:r>
              <a:rPr sz="2800" b="1" spc="-20">
                <a:latin typeface="MS Gothic"/>
                <a:cs typeface="MS Gothic"/>
              </a:rPr>
              <a:t>①</a:t>
            </a:r>
            <a:r>
              <a:rPr sz="2800" b="1" spc="-10">
                <a:latin typeface="Microsoft JhengHei"/>
                <a:cs typeface="Microsoft JhengHei"/>
              </a:rPr>
              <a:t>顶底板为灰岩</a:t>
            </a:r>
            <a:endParaRPr sz="2800">
              <a:latin typeface="Microsoft JhengHei"/>
              <a:cs typeface="Microsoft JhengHei"/>
            </a:endParaRPr>
          </a:p>
        </p:txBody>
      </p:sp>
      <p:sp>
        <p:nvSpPr>
          <p:cNvPr id="4" name="object 4"/>
          <p:cNvSpPr txBox="1"/>
          <p:nvPr/>
        </p:nvSpPr>
        <p:spPr>
          <a:xfrm>
            <a:off x="5618717" y="1739294"/>
            <a:ext cx="1461770" cy="964565"/>
          </a:xfrm>
          <a:prstGeom prst="rect">
            <a:avLst/>
          </a:prstGeom>
        </p:spPr>
        <p:txBody>
          <a:bodyPr vert="horz" wrap="square" lIns="0" tIns="12700" rIns="0" bIns="0" rtlCol="0">
            <a:spAutoFit/>
          </a:bodyPr>
          <a:lstStyle/>
          <a:p>
            <a:pPr marL="12700" marR="5080" indent="13335">
              <a:lnSpc>
                <a:spcPct val="110000"/>
              </a:lnSpc>
              <a:spcBef>
                <a:spcPts val="100"/>
              </a:spcBef>
            </a:pPr>
            <a:r>
              <a:rPr sz="2800" b="1" spc="-15">
                <a:latin typeface="Microsoft JhengHei"/>
                <a:cs typeface="Microsoft JhengHei"/>
              </a:rPr>
              <a:t>长兴灰岩茅口灰岩</a:t>
            </a:r>
            <a:endParaRPr sz="2800">
              <a:latin typeface="Microsoft JhengHei"/>
              <a:cs typeface="Microsoft JhengHei"/>
            </a:endParaRPr>
          </a:p>
        </p:txBody>
      </p:sp>
      <p:sp>
        <p:nvSpPr>
          <p:cNvPr id="5" name="object 5"/>
          <p:cNvSpPr txBox="1"/>
          <p:nvPr/>
        </p:nvSpPr>
        <p:spPr>
          <a:xfrm>
            <a:off x="483552" y="2387248"/>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6" name="object 6"/>
          <p:cNvSpPr txBox="1"/>
          <p:nvPr/>
        </p:nvSpPr>
        <p:spPr>
          <a:xfrm>
            <a:off x="496252" y="2856640"/>
            <a:ext cx="164465" cy="289560"/>
          </a:xfrm>
          <a:prstGeom prst="rect">
            <a:avLst/>
          </a:prstGeom>
        </p:spPr>
        <p:txBody>
          <a:bodyPr vert="horz" wrap="square" lIns="0" tIns="16510" rIns="0" bIns="0" rtlCol="0">
            <a:spAutoFit/>
          </a:bodyPr>
          <a:lstStyle/>
          <a:p>
            <a:pPr>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7" name="object 7"/>
          <p:cNvSpPr txBox="1"/>
          <p:nvPr/>
        </p:nvSpPr>
        <p:spPr>
          <a:xfrm>
            <a:off x="2180788" y="2678079"/>
            <a:ext cx="6807200" cy="2372360"/>
          </a:xfrm>
          <a:prstGeom prst="rect">
            <a:avLst/>
          </a:prstGeom>
        </p:spPr>
        <p:txBody>
          <a:bodyPr vert="horz" wrap="square" lIns="0" tIns="55244" rIns="0" bIns="0" rtlCol="0">
            <a:spAutoFit/>
          </a:bodyPr>
          <a:lstStyle/>
          <a:p>
            <a:pPr marL="12700">
              <a:lnSpc>
                <a:spcPct val="100000"/>
              </a:lnSpc>
              <a:spcBef>
                <a:spcPts val="434"/>
              </a:spcBef>
            </a:pPr>
            <a:r>
              <a:rPr sz="2800" b="1" spc="-35">
                <a:latin typeface="MS Gothic"/>
                <a:cs typeface="MS Gothic"/>
              </a:rPr>
              <a:t>②</a:t>
            </a:r>
            <a:r>
              <a:rPr sz="2800" b="1" spc="-5">
                <a:latin typeface="Microsoft JhengHei"/>
                <a:cs typeface="Microsoft JhengHei"/>
              </a:rPr>
              <a:t>浅部近地表岩溶发育，以溶洞为主</a:t>
            </a:r>
            <a:endParaRPr sz="2800">
              <a:latin typeface="Microsoft JhengHei"/>
              <a:cs typeface="Microsoft JhengHei"/>
            </a:endParaRPr>
          </a:p>
          <a:p>
            <a:pPr marL="37465">
              <a:lnSpc>
                <a:spcPct val="100000"/>
              </a:lnSpc>
              <a:spcBef>
                <a:spcPts val="335"/>
              </a:spcBef>
            </a:pPr>
            <a:r>
              <a:rPr sz="2800" b="1" spc="-35">
                <a:latin typeface="MS Gothic"/>
                <a:cs typeface="MS Gothic"/>
              </a:rPr>
              <a:t>①</a:t>
            </a:r>
            <a:r>
              <a:rPr sz="2800" b="1">
                <a:latin typeface="Microsoft JhengHei"/>
                <a:cs typeface="Microsoft JhengHei"/>
              </a:rPr>
              <a:t>突水频繁，水量大（淹井事故相对较少</a:t>
            </a:r>
            <a:r>
              <a:rPr sz="2800" b="1" spc="-50">
                <a:latin typeface="Microsoft JhengHei"/>
                <a:cs typeface="Microsoft JhengHei"/>
              </a:rPr>
              <a:t>）</a:t>
            </a:r>
            <a:endParaRPr sz="2800">
              <a:latin typeface="Microsoft JhengHei"/>
              <a:cs typeface="Microsoft JhengHei"/>
            </a:endParaRPr>
          </a:p>
          <a:p>
            <a:pPr marL="220979">
              <a:lnSpc>
                <a:spcPct val="100000"/>
              </a:lnSpc>
              <a:spcBef>
                <a:spcPts val="335"/>
              </a:spcBef>
            </a:pPr>
            <a:r>
              <a:rPr sz="2800" b="1" spc="-35">
                <a:latin typeface="MS Gothic"/>
                <a:cs typeface="MS Gothic"/>
              </a:rPr>
              <a:t>②</a:t>
            </a:r>
            <a:r>
              <a:rPr sz="2800" b="1" spc="-10">
                <a:latin typeface="Microsoft JhengHei"/>
                <a:cs typeface="Microsoft JhengHei"/>
              </a:rPr>
              <a:t>常影响矿井生产</a:t>
            </a:r>
            <a:endParaRPr sz="2800">
              <a:latin typeface="Microsoft JhengHei"/>
              <a:cs typeface="Microsoft JhengHei"/>
            </a:endParaRPr>
          </a:p>
          <a:p>
            <a:pPr marL="325120">
              <a:lnSpc>
                <a:spcPct val="100000"/>
              </a:lnSpc>
              <a:spcBef>
                <a:spcPts val="335"/>
              </a:spcBef>
            </a:pPr>
            <a:r>
              <a:rPr sz="2800" b="1" spc="-35">
                <a:latin typeface="MS Gothic"/>
                <a:cs typeface="MS Gothic"/>
              </a:rPr>
              <a:t>③</a:t>
            </a:r>
            <a:r>
              <a:rPr sz="2800" b="1" spc="-10">
                <a:latin typeface="Microsoft JhengHei"/>
                <a:cs typeface="Microsoft JhengHei"/>
              </a:rPr>
              <a:t>承担巨额排水费</a:t>
            </a:r>
            <a:endParaRPr sz="2800">
              <a:latin typeface="Microsoft JhengHei"/>
              <a:cs typeface="Microsoft JhengHei"/>
            </a:endParaRPr>
          </a:p>
          <a:p>
            <a:pPr marL="429259">
              <a:lnSpc>
                <a:spcPct val="100000"/>
              </a:lnSpc>
              <a:spcBef>
                <a:spcPts val="340"/>
              </a:spcBef>
            </a:pPr>
            <a:r>
              <a:rPr sz="2800" b="1" spc="-35">
                <a:latin typeface="MS Gothic"/>
                <a:cs typeface="MS Gothic"/>
              </a:rPr>
              <a:t>④</a:t>
            </a:r>
            <a:r>
              <a:rPr sz="2800" b="1" spc="-10">
                <a:latin typeface="Microsoft JhengHei"/>
                <a:cs typeface="Microsoft JhengHei"/>
              </a:rPr>
              <a:t>以顶板灰岩水害为主</a:t>
            </a:r>
            <a:endParaRPr sz="2800">
              <a:latin typeface="Microsoft JhengHei"/>
              <a:cs typeface="Microsoft JhengHei"/>
            </a:endParaRPr>
          </a:p>
        </p:txBody>
      </p:sp>
      <p:sp>
        <p:nvSpPr>
          <p:cNvPr id="8" name="object 8"/>
          <p:cNvSpPr txBox="1"/>
          <p:nvPr/>
        </p:nvSpPr>
        <p:spPr>
          <a:xfrm>
            <a:off x="496252" y="3190142"/>
            <a:ext cx="1409700" cy="452120"/>
          </a:xfrm>
          <a:prstGeom prst="rect">
            <a:avLst/>
          </a:prstGeom>
        </p:spPr>
        <p:txBody>
          <a:bodyPr vert="horz" wrap="square" lIns="0" tIns="12700" rIns="0" bIns="0" rtlCol="0">
            <a:spAutoFit/>
          </a:bodyPr>
          <a:lstStyle/>
          <a:p>
            <a:pPr marL="342265" indent="-342265">
              <a:lnSpc>
                <a:spcPct val="100000"/>
              </a:lnSpc>
              <a:spcBef>
                <a:spcPts val="100"/>
              </a:spcBef>
              <a:buClr>
                <a:srgbClr val="3333CC"/>
              </a:buClr>
              <a:buSzPct val="60714"/>
              <a:buFont typeface="Wingdings"/>
              <a:buChar char=""/>
              <a:tabLst>
                <a:tab pos="342265"/>
                <a:tab pos="342900"/>
              </a:tabLst>
            </a:pPr>
            <a:r>
              <a:rPr sz="2800" b="1" spc="-20">
                <a:latin typeface="Microsoft JhengHei"/>
                <a:cs typeface="Microsoft JhengHei"/>
              </a:rPr>
              <a:t>特点：</a:t>
            </a:r>
            <a:endParaRPr sz="2800">
              <a:latin typeface="Microsoft JhengHei"/>
              <a:cs typeface="Microsoft JhengHei"/>
            </a:endParaRPr>
          </a:p>
        </p:txBody>
      </p:sp>
      <p:sp>
        <p:nvSpPr>
          <p:cNvPr id="9" name="object 9"/>
          <p:cNvSpPr txBox="1"/>
          <p:nvPr/>
        </p:nvSpPr>
        <p:spPr>
          <a:xfrm>
            <a:off x="496252" y="3795424"/>
            <a:ext cx="164465" cy="289560"/>
          </a:xfrm>
          <a:prstGeom prst="rect">
            <a:avLst/>
          </a:prstGeom>
        </p:spPr>
        <p:txBody>
          <a:bodyPr vert="horz" wrap="square" lIns="0" tIns="16510" rIns="0" bIns="0" rtlCol="0">
            <a:spAutoFit/>
          </a:bodyPr>
          <a:lstStyle/>
          <a:p>
            <a:pPr>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10" name="object 10"/>
          <p:cNvSpPr txBox="1"/>
          <p:nvPr/>
        </p:nvSpPr>
        <p:spPr>
          <a:xfrm>
            <a:off x="483552" y="4264817"/>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11" name="object 11"/>
          <p:cNvSpPr txBox="1"/>
          <p:nvPr/>
        </p:nvSpPr>
        <p:spPr>
          <a:xfrm>
            <a:off x="483552" y="4734209"/>
            <a:ext cx="189865" cy="289560"/>
          </a:xfrm>
          <a:prstGeom prst="rect">
            <a:avLst/>
          </a:prstGeom>
        </p:spPr>
        <p:txBody>
          <a:bodyPr vert="horz" wrap="square" lIns="0" tIns="16510" rIns="0" bIns="0" rtlCol="0">
            <a:spAutoFit/>
          </a:bodyPr>
          <a:lstStyle/>
          <a:p>
            <a:pPr marL="12700">
              <a:lnSpc>
                <a:spcPct val="100000"/>
              </a:lnSpc>
              <a:spcBef>
                <a:spcPts val="130"/>
              </a:spcBef>
            </a:pPr>
            <a:r>
              <a:rPr sz="1700" spc="20">
                <a:solidFill>
                  <a:srgbClr val="3333CC"/>
                </a:solidFill>
                <a:latin typeface="Wingdings"/>
                <a:cs typeface="Wingdings"/>
              </a:rPr>
              <a:t></a:t>
            </a:r>
            <a:endParaRPr sz="1700">
              <a:latin typeface="Wingdings"/>
              <a:cs typeface="Wingdings"/>
            </a:endParaRPr>
          </a:p>
        </p:txBody>
      </p:sp>
      <p:sp>
        <p:nvSpPr>
          <p:cNvPr id="12" name="object 12"/>
          <p:cNvSpPr/>
          <p:nvPr/>
        </p:nvSpPr>
        <p:spPr>
          <a:xfrm>
            <a:off x="2133599" y="1981199"/>
            <a:ext cx="71755" cy="1016000"/>
          </a:xfrm>
          <a:custGeom>
            <a:rect l="l" t="t" r="r" b="b"/>
            <a:pathLst>
              <a:path w="71755" h="1016000">
                <a:moveTo>
                  <a:pt x="71438" y="1015999"/>
                </a:moveTo>
                <a:lnTo>
                  <a:pt x="57534" y="1009346"/>
                </a:lnTo>
                <a:lnTo>
                  <a:pt x="46181" y="991201"/>
                </a:lnTo>
                <a:lnTo>
                  <a:pt x="38526" y="964288"/>
                </a:lnTo>
                <a:lnTo>
                  <a:pt x="35719" y="931332"/>
                </a:lnTo>
                <a:lnTo>
                  <a:pt x="35719" y="592667"/>
                </a:lnTo>
                <a:lnTo>
                  <a:pt x="32912" y="559711"/>
                </a:lnTo>
                <a:lnTo>
                  <a:pt x="25257" y="532798"/>
                </a:lnTo>
                <a:lnTo>
                  <a:pt x="13903" y="514653"/>
                </a:lnTo>
                <a:lnTo>
                  <a:pt x="0" y="508000"/>
                </a:lnTo>
                <a:lnTo>
                  <a:pt x="13903" y="501346"/>
                </a:lnTo>
                <a:lnTo>
                  <a:pt x="25257" y="483201"/>
                </a:lnTo>
                <a:lnTo>
                  <a:pt x="32911" y="456288"/>
                </a:lnTo>
                <a:lnTo>
                  <a:pt x="35718" y="423332"/>
                </a:lnTo>
                <a:lnTo>
                  <a:pt x="35719" y="84667"/>
                </a:lnTo>
                <a:lnTo>
                  <a:pt x="38525" y="51711"/>
                </a:lnTo>
                <a:lnTo>
                  <a:pt x="46180" y="24798"/>
                </a:lnTo>
                <a:lnTo>
                  <a:pt x="57534" y="6653"/>
                </a:lnTo>
                <a:lnTo>
                  <a:pt x="71437" y="0"/>
                </a:lnTo>
              </a:path>
            </a:pathLst>
          </a:custGeom>
          <a:ln w="9525">
            <a:solidFill>
              <a:srgbClr val="FF0000"/>
            </a:solidFill>
          </a:ln>
        </p:spPr>
        <p:txBody>
          <a:bodyPr wrap="square" lIns="0" tIns="0" rIns="0" bIns="0" rtlCol="0"/>
          <a:lstStyle/>
          <a:p/>
        </p:txBody>
      </p:sp>
      <p:sp>
        <p:nvSpPr>
          <p:cNvPr id="13" name="object 13"/>
          <p:cNvSpPr/>
          <p:nvPr/>
        </p:nvSpPr>
        <p:spPr>
          <a:xfrm>
            <a:off x="1893887" y="3473449"/>
            <a:ext cx="215900" cy="1624330"/>
          </a:xfrm>
          <a:custGeom>
            <a:rect l="l" t="t" r="r" b="b"/>
            <a:pathLst>
              <a:path w="215900" h="1624329">
                <a:moveTo>
                  <a:pt x="215900" y="1624011"/>
                </a:moveTo>
                <a:lnTo>
                  <a:pt x="173881" y="1613376"/>
                </a:lnTo>
                <a:lnTo>
                  <a:pt x="139567" y="1584373"/>
                </a:lnTo>
                <a:lnTo>
                  <a:pt x="116433" y="1541355"/>
                </a:lnTo>
                <a:lnTo>
                  <a:pt x="107950" y="1488677"/>
                </a:lnTo>
                <a:lnTo>
                  <a:pt x="107950" y="947341"/>
                </a:lnTo>
                <a:lnTo>
                  <a:pt x="99466" y="894661"/>
                </a:lnTo>
                <a:lnTo>
                  <a:pt x="76332" y="851644"/>
                </a:lnTo>
                <a:lnTo>
                  <a:pt x="42019" y="822640"/>
                </a:lnTo>
                <a:lnTo>
                  <a:pt x="0" y="812005"/>
                </a:lnTo>
                <a:lnTo>
                  <a:pt x="42018" y="801369"/>
                </a:lnTo>
                <a:lnTo>
                  <a:pt x="76332" y="772366"/>
                </a:lnTo>
                <a:lnTo>
                  <a:pt x="99466" y="729348"/>
                </a:lnTo>
                <a:lnTo>
                  <a:pt x="107949" y="676670"/>
                </a:lnTo>
                <a:lnTo>
                  <a:pt x="107950" y="135335"/>
                </a:lnTo>
                <a:lnTo>
                  <a:pt x="116433" y="82656"/>
                </a:lnTo>
                <a:lnTo>
                  <a:pt x="139567" y="39638"/>
                </a:lnTo>
                <a:lnTo>
                  <a:pt x="173880" y="10635"/>
                </a:lnTo>
                <a:lnTo>
                  <a:pt x="215900" y="0"/>
                </a:lnTo>
              </a:path>
            </a:pathLst>
          </a:custGeom>
          <a:ln w="9525">
            <a:solidFill>
              <a:srgbClr val="FF0000"/>
            </a:solidFill>
          </a:ln>
        </p:spPr>
        <p:txBody>
          <a:bodyPr wrap="square" lIns="0" tIns="0" rIns="0" bIns="0" rtlCol="0"/>
          <a:lstStyle/>
          <a:p/>
        </p:txBody>
      </p:sp>
      <p:sp>
        <p:nvSpPr>
          <p:cNvPr id="14" name="object 14"/>
          <p:cNvSpPr/>
          <p:nvPr/>
        </p:nvSpPr>
        <p:spPr>
          <a:xfrm>
            <a:off x="5410199" y="1904999"/>
            <a:ext cx="142875" cy="596900"/>
          </a:xfrm>
          <a:custGeom>
            <a:rect l="l" t="t" r="r" b="b"/>
            <a:pathLst>
              <a:path w="142875" h="596900">
                <a:moveTo>
                  <a:pt x="142875" y="596900"/>
                </a:moveTo>
                <a:lnTo>
                  <a:pt x="115068" y="592991"/>
                </a:lnTo>
                <a:lnTo>
                  <a:pt x="92361" y="582331"/>
                </a:lnTo>
                <a:lnTo>
                  <a:pt x="77051" y="566520"/>
                </a:lnTo>
                <a:lnTo>
                  <a:pt x="71437" y="547158"/>
                </a:lnTo>
                <a:lnTo>
                  <a:pt x="71437" y="348192"/>
                </a:lnTo>
                <a:lnTo>
                  <a:pt x="65823" y="328830"/>
                </a:lnTo>
                <a:lnTo>
                  <a:pt x="50514" y="313019"/>
                </a:lnTo>
                <a:lnTo>
                  <a:pt x="27806" y="302358"/>
                </a:lnTo>
                <a:lnTo>
                  <a:pt x="0" y="298450"/>
                </a:lnTo>
                <a:lnTo>
                  <a:pt x="27806" y="294540"/>
                </a:lnTo>
                <a:lnTo>
                  <a:pt x="50513" y="283880"/>
                </a:lnTo>
                <a:lnTo>
                  <a:pt x="65823" y="268069"/>
                </a:lnTo>
                <a:lnTo>
                  <a:pt x="71437" y="248707"/>
                </a:lnTo>
                <a:lnTo>
                  <a:pt x="71437" y="49742"/>
                </a:lnTo>
                <a:lnTo>
                  <a:pt x="77051" y="30380"/>
                </a:lnTo>
                <a:lnTo>
                  <a:pt x="92361" y="14569"/>
                </a:lnTo>
                <a:lnTo>
                  <a:pt x="115068" y="3909"/>
                </a:lnTo>
                <a:lnTo>
                  <a:pt x="142875" y="0"/>
                </a:lnTo>
              </a:path>
            </a:pathLst>
          </a:custGeom>
          <a:ln w="9525">
            <a:solidFill>
              <a:srgbClr val="FF0000"/>
            </a:solidFill>
          </a:ln>
        </p:spPr>
        <p:txBody>
          <a:bodyPr wrap="square" lIns="0" tIns="0" rIns="0" bIns="0" rtlCol="0"/>
          <a:lstStyle/>
          <a:p/>
        </p:txBody>
      </p:sp>
      <p:sp>
        <p:nvSpPr>
          <p:cNvPr id="15" name="object 1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40740" y="1137644"/>
            <a:ext cx="5895975" cy="1796414"/>
          </a:xfrm>
          <a:prstGeom prst="rect">
            <a:avLst/>
          </a:prstGeom>
        </p:spPr>
        <p:txBody>
          <a:bodyPr vert="horz" wrap="square" lIns="0" tIns="125095" rIns="0" bIns="0" rtlCol="0">
            <a:spAutoFit/>
          </a:bodyPr>
          <a:lstStyle/>
          <a:p>
            <a:pPr marL="354965" indent="-342265">
              <a:lnSpc>
                <a:spcPct val="100000"/>
              </a:lnSpc>
              <a:spcBef>
                <a:spcPts val="985"/>
              </a:spcBef>
              <a:buClr>
                <a:srgbClr val="3333CC"/>
              </a:buClr>
              <a:buSzPct val="60714"/>
              <a:buFont typeface="Wingdings"/>
              <a:buChar char=""/>
              <a:tabLst>
                <a:tab pos="354965"/>
                <a:tab pos="355600"/>
              </a:tabLst>
            </a:pPr>
            <a:r>
              <a:rPr sz="2800" b="1">
                <a:latin typeface="Microsoft JhengHei"/>
                <a:cs typeface="Microsoft JhengHei"/>
              </a:rPr>
              <a:t>（</a:t>
            </a:r>
            <a:r>
              <a:rPr sz="2800" b="1">
                <a:latin typeface="Tahoma"/>
                <a:cs typeface="Tahoma"/>
              </a:rPr>
              <a:t>3</a:t>
            </a:r>
            <a:r>
              <a:rPr sz="2800" b="1">
                <a:latin typeface="Microsoft JhengHei"/>
                <a:cs typeface="Microsoft JhengHei"/>
              </a:rPr>
              <a:t>）</a:t>
            </a:r>
            <a:r>
              <a:rPr sz="2800" b="1" spc="235">
                <a:latin typeface="Microsoft JhengHei"/>
                <a:cs typeface="Microsoft JhengHei"/>
              </a:rPr>
              <a:t> </a:t>
            </a:r>
            <a:r>
              <a:rPr sz="3200" b="1" spc="-5">
                <a:latin typeface="Microsoft JhengHei"/>
                <a:cs typeface="Microsoft JhengHei"/>
              </a:rPr>
              <a:t>东北侏罗系裂隙水害区；</a:t>
            </a:r>
            <a:endParaRPr sz="3200">
              <a:latin typeface="Microsoft JhengHei"/>
              <a:cs typeface="Microsoft JhengHei"/>
            </a:endParaRPr>
          </a:p>
          <a:p>
            <a:pPr marL="354965" indent="-342265">
              <a:lnSpc>
                <a:spcPct val="100000"/>
              </a:lnSpc>
              <a:spcBef>
                <a:spcPts val="885"/>
              </a:spcBef>
              <a:buClr>
                <a:srgbClr val="3333CC"/>
              </a:buClr>
              <a:buSzPct val="60937"/>
              <a:buFont typeface="Wingdings"/>
              <a:buChar char=""/>
              <a:tabLst>
                <a:tab pos="354965"/>
                <a:tab pos="355600"/>
              </a:tabLst>
            </a:pPr>
            <a:r>
              <a:rPr sz="3200" b="1" spc="-5">
                <a:latin typeface="Microsoft JhengHei"/>
                <a:cs typeface="Microsoft JhengHei"/>
              </a:rPr>
              <a:t>条件：顶板砂岩、裂隙</a:t>
            </a:r>
            <a:endParaRPr sz="3200">
              <a:latin typeface="Microsoft JhengHei"/>
              <a:cs typeface="Microsoft JhengHei"/>
            </a:endParaRPr>
          </a:p>
          <a:p>
            <a:pPr marL="354965" indent="-342265">
              <a:lnSpc>
                <a:spcPct val="100000"/>
              </a:lnSpc>
              <a:spcBef>
                <a:spcPts val="650"/>
              </a:spcBef>
              <a:buClr>
                <a:srgbClr val="3333CC"/>
              </a:buClr>
              <a:buSzPct val="60937"/>
              <a:buFont typeface="Wingdings"/>
              <a:buChar char=""/>
              <a:tabLst>
                <a:tab pos="354965"/>
                <a:tab pos="355600"/>
              </a:tabLst>
            </a:pPr>
            <a:r>
              <a:rPr sz="3200" b="1" spc="35">
                <a:latin typeface="Microsoft JhengHei"/>
                <a:cs typeface="Microsoft JhengHei"/>
              </a:rPr>
              <a:t>特点： </a:t>
            </a:r>
            <a:r>
              <a:rPr sz="3200" b="1" spc="-40">
                <a:latin typeface="MS Gothic"/>
                <a:cs typeface="MS Gothic"/>
              </a:rPr>
              <a:t>①</a:t>
            </a:r>
            <a:r>
              <a:rPr sz="3200" b="1" spc="-10">
                <a:latin typeface="Microsoft JhengHei"/>
                <a:cs typeface="Microsoft JhengHei"/>
              </a:rPr>
              <a:t>一般不影响生产</a:t>
            </a:r>
            <a:endParaRPr sz="3200">
              <a:latin typeface="Microsoft JhengHei"/>
              <a:cs typeface="Microsoft JhengHei"/>
            </a:endParaRPr>
          </a:p>
        </p:txBody>
      </p:sp>
      <p:sp>
        <p:nvSpPr>
          <p:cNvPr id="3" name="object 3"/>
          <p:cNvSpPr txBox="1"/>
          <p:nvPr/>
        </p:nvSpPr>
        <p:spPr>
          <a:xfrm>
            <a:off x="840740" y="3161907"/>
            <a:ext cx="212725" cy="325755"/>
          </a:xfrm>
          <a:prstGeom prst="rect">
            <a:avLst/>
          </a:prstGeom>
        </p:spPr>
        <p:txBody>
          <a:bodyPr vert="horz" wrap="square" lIns="0" tIns="15240" rIns="0" bIns="0" rtlCol="0">
            <a:spAutoFit/>
          </a:bodyPr>
          <a:lstStyle/>
          <a:p>
            <a:pPr marL="12700">
              <a:lnSpc>
                <a:spcPct val="100000"/>
              </a:lnSpc>
              <a:spcBef>
                <a:spcPts val="120"/>
              </a:spcBef>
            </a:pPr>
            <a:r>
              <a:rPr sz="1950" spc="10">
                <a:solidFill>
                  <a:srgbClr val="3333CC"/>
                </a:solidFill>
                <a:latin typeface="Wingdings"/>
                <a:cs typeface="Wingdings"/>
              </a:rPr>
              <a:t></a:t>
            </a:r>
            <a:endParaRPr sz="1950">
              <a:latin typeface="Wingdings"/>
              <a:cs typeface="Wingdings"/>
            </a:endParaRPr>
          </a:p>
        </p:txBody>
      </p:sp>
      <p:sp>
        <p:nvSpPr>
          <p:cNvPr id="4" name="object 4"/>
          <p:cNvSpPr txBox="1"/>
          <p:nvPr/>
        </p:nvSpPr>
        <p:spPr>
          <a:xfrm>
            <a:off x="2612390" y="2908161"/>
            <a:ext cx="6223000" cy="1196340"/>
          </a:xfrm>
          <a:prstGeom prst="rect">
            <a:avLst/>
          </a:prstGeom>
        </p:spPr>
        <p:txBody>
          <a:bodyPr vert="horz" wrap="square" lIns="0" tIns="109855" rIns="0" bIns="0" rtlCol="0">
            <a:spAutoFit/>
          </a:bodyPr>
          <a:lstStyle/>
          <a:p>
            <a:pPr marL="12700">
              <a:lnSpc>
                <a:spcPct val="100000"/>
              </a:lnSpc>
              <a:spcBef>
                <a:spcPts val="865"/>
              </a:spcBef>
            </a:pPr>
            <a:r>
              <a:rPr sz="3200" b="1" spc="-40">
                <a:latin typeface="MS Gothic"/>
                <a:cs typeface="MS Gothic"/>
              </a:rPr>
              <a:t>②</a:t>
            </a:r>
            <a:r>
              <a:rPr sz="3200" b="1">
                <a:latin typeface="Microsoft JhengHei"/>
                <a:cs typeface="Microsoft JhengHei"/>
              </a:rPr>
              <a:t>局部水害严重</a:t>
            </a:r>
            <a:r>
              <a:rPr sz="2400" b="1">
                <a:latin typeface="Microsoft JhengHei"/>
                <a:cs typeface="Microsoft JhengHei"/>
              </a:rPr>
              <a:t>（构造破碎程度比较高</a:t>
            </a:r>
            <a:r>
              <a:rPr sz="2400" b="1" spc="-50">
                <a:latin typeface="Microsoft JhengHei"/>
                <a:cs typeface="Microsoft JhengHei"/>
              </a:rPr>
              <a:t>）</a:t>
            </a:r>
            <a:endParaRPr sz="2400">
              <a:latin typeface="Microsoft JhengHei"/>
              <a:cs typeface="Microsoft JhengHei"/>
            </a:endParaRPr>
          </a:p>
          <a:p>
            <a:pPr marL="131445">
              <a:lnSpc>
                <a:spcPct val="100000"/>
              </a:lnSpc>
              <a:spcBef>
                <a:spcPts val="770"/>
              </a:spcBef>
            </a:pPr>
            <a:r>
              <a:rPr sz="3200" b="1" spc="-40">
                <a:latin typeface="MS Gothic"/>
                <a:cs typeface="MS Gothic"/>
              </a:rPr>
              <a:t>③</a:t>
            </a:r>
            <a:r>
              <a:rPr sz="3200" b="1" spc="-15">
                <a:latin typeface="Microsoft JhengHei"/>
                <a:cs typeface="Microsoft JhengHei"/>
              </a:rPr>
              <a:t>有时淹井</a:t>
            </a:r>
            <a:endParaRPr sz="3200">
              <a:latin typeface="Microsoft JhengHei"/>
              <a:cs typeface="Microsoft JhengHei"/>
            </a:endParaRPr>
          </a:p>
        </p:txBody>
      </p:sp>
      <p:sp>
        <p:nvSpPr>
          <p:cNvPr id="5" name="object 5"/>
          <p:cNvSpPr txBox="1"/>
          <p:nvPr/>
        </p:nvSpPr>
        <p:spPr>
          <a:xfrm>
            <a:off x="840740" y="3747123"/>
            <a:ext cx="212725" cy="325755"/>
          </a:xfrm>
          <a:prstGeom prst="rect">
            <a:avLst/>
          </a:prstGeom>
        </p:spPr>
        <p:txBody>
          <a:bodyPr vert="horz" wrap="square" lIns="0" tIns="15240" rIns="0" bIns="0" rtlCol="0">
            <a:spAutoFit/>
          </a:bodyPr>
          <a:lstStyle/>
          <a:p>
            <a:pPr marL="12700">
              <a:lnSpc>
                <a:spcPct val="100000"/>
              </a:lnSpc>
              <a:spcBef>
                <a:spcPts val="120"/>
              </a:spcBef>
            </a:pPr>
            <a:r>
              <a:rPr sz="1950" spc="10">
                <a:solidFill>
                  <a:srgbClr val="3333CC"/>
                </a:solidFill>
                <a:latin typeface="Wingdings"/>
                <a:cs typeface="Wingdings"/>
              </a:rPr>
              <a:t></a:t>
            </a:r>
            <a:endParaRPr sz="1950">
              <a:latin typeface="Wingdings"/>
              <a:cs typeface="Wingdings"/>
            </a:endParaRPr>
          </a:p>
        </p:txBody>
      </p:sp>
      <p:sp>
        <p:nvSpPr>
          <p:cNvPr id="6" name="object 6"/>
          <p:cNvSpPr txBox="1"/>
          <p:nvPr/>
        </p:nvSpPr>
        <p:spPr>
          <a:xfrm>
            <a:off x="815340" y="4749425"/>
            <a:ext cx="5694680" cy="452120"/>
          </a:xfrm>
          <a:prstGeom prst="rect">
            <a:avLst/>
          </a:prstGeom>
        </p:spPr>
        <p:txBody>
          <a:bodyPr vert="horz" wrap="square" lIns="0" tIns="12700" rIns="0" bIns="0" rtlCol="0">
            <a:spAutoFit/>
          </a:bodyPr>
          <a:lstStyle/>
          <a:p>
            <a:pPr marL="380365" indent="-342265">
              <a:lnSpc>
                <a:spcPct val="100000"/>
              </a:lnSpc>
              <a:spcBef>
                <a:spcPts val="100"/>
              </a:spcBef>
              <a:buClr>
                <a:srgbClr val="3333CC"/>
              </a:buClr>
              <a:buSzPct val="60714"/>
              <a:buFont typeface="Wingdings"/>
              <a:buChar char=""/>
              <a:tabLst>
                <a:tab pos="380365"/>
                <a:tab pos="381000"/>
              </a:tabLst>
            </a:pPr>
            <a:r>
              <a:rPr sz="2800" b="1">
                <a:latin typeface="Microsoft JhengHei"/>
                <a:cs typeface="Microsoft JhengHei"/>
              </a:rPr>
              <a:t>矿井涌水量一般</a:t>
            </a:r>
            <a:r>
              <a:rPr sz="2800" b="1" spc="-10">
                <a:latin typeface="Tahoma"/>
                <a:cs typeface="Tahoma"/>
              </a:rPr>
              <a:t>0.5~5.0m</a:t>
            </a:r>
            <a:r>
              <a:rPr sz="2775" b="1" spc="-15" baseline="25525">
                <a:latin typeface="Tahoma"/>
                <a:cs typeface="Tahoma"/>
              </a:rPr>
              <a:t>3</a:t>
            </a:r>
            <a:r>
              <a:rPr sz="2800" b="1" spc="-10">
                <a:latin typeface="Tahoma"/>
                <a:cs typeface="Tahoma"/>
              </a:rPr>
              <a:t>/min</a:t>
            </a:r>
            <a:endParaRPr sz="2800">
              <a:latin typeface="Tahoma"/>
              <a:cs typeface="Tahoma"/>
            </a:endParaRPr>
          </a:p>
        </p:txBody>
      </p:sp>
      <p:sp>
        <p:nvSpPr>
          <p:cNvPr id="7" name="object 7"/>
          <p:cNvSpPr/>
          <p:nvPr/>
        </p:nvSpPr>
        <p:spPr>
          <a:xfrm>
            <a:off x="2201861" y="2659061"/>
            <a:ext cx="288925" cy="1368425"/>
          </a:xfrm>
          <a:custGeom>
            <a:rect l="l" t="t" r="r" b="b"/>
            <a:pathLst>
              <a:path w="288925" h="1368425">
                <a:moveTo>
                  <a:pt x="288925" y="1368425"/>
                </a:moveTo>
                <a:lnTo>
                  <a:pt x="232693" y="1359463"/>
                </a:lnTo>
                <a:lnTo>
                  <a:pt x="186774" y="1335024"/>
                </a:lnTo>
                <a:lnTo>
                  <a:pt x="155815" y="1298777"/>
                </a:lnTo>
                <a:lnTo>
                  <a:pt x="144462" y="1254389"/>
                </a:lnTo>
                <a:lnTo>
                  <a:pt x="144462" y="798248"/>
                </a:lnTo>
                <a:lnTo>
                  <a:pt x="133109" y="753860"/>
                </a:lnTo>
                <a:lnTo>
                  <a:pt x="102150" y="717612"/>
                </a:lnTo>
                <a:lnTo>
                  <a:pt x="56231" y="693173"/>
                </a:lnTo>
                <a:lnTo>
                  <a:pt x="0" y="684212"/>
                </a:lnTo>
                <a:lnTo>
                  <a:pt x="56231" y="675250"/>
                </a:lnTo>
                <a:lnTo>
                  <a:pt x="102150" y="650811"/>
                </a:lnTo>
                <a:lnTo>
                  <a:pt x="133109" y="614563"/>
                </a:lnTo>
                <a:lnTo>
                  <a:pt x="144462" y="570176"/>
                </a:lnTo>
                <a:lnTo>
                  <a:pt x="144462" y="114036"/>
                </a:lnTo>
                <a:lnTo>
                  <a:pt x="155815" y="69647"/>
                </a:lnTo>
                <a:lnTo>
                  <a:pt x="186774" y="33400"/>
                </a:lnTo>
                <a:lnTo>
                  <a:pt x="232693" y="8961"/>
                </a:lnTo>
                <a:lnTo>
                  <a:pt x="288925" y="0"/>
                </a:lnTo>
              </a:path>
            </a:pathLst>
          </a:custGeom>
          <a:ln w="9525">
            <a:solidFill>
              <a:srgbClr val="0033CC"/>
            </a:solidFill>
          </a:ln>
        </p:spPr>
        <p:txBody>
          <a:bodyPr wrap="square" lIns="0" tIns="0" rIns="0" bIns="0" rtlCol="0"/>
          <a:lstStyle/>
          <a:p/>
        </p:txBody>
      </p:sp>
      <p:sp>
        <p:nvSpPr>
          <p:cNvPr id="8" name="object 8"/>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9340" y="404287"/>
            <a:ext cx="6658609" cy="925830"/>
          </a:xfrm>
          <a:prstGeom prst="rect">
            <a:avLst/>
          </a:prstGeom>
        </p:spPr>
        <p:txBody>
          <a:bodyPr vert="horz" wrap="square" lIns="0" tIns="96520" rIns="0" bIns="0" rtlCol="0">
            <a:spAutoFit/>
          </a:bodyPr>
          <a:lstStyle/>
          <a:p>
            <a:pPr marL="354965" indent="-342265">
              <a:lnSpc>
                <a:spcPct val="100000"/>
              </a:lnSpc>
              <a:spcBef>
                <a:spcPts val="760"/>
              </a:spcBef>
              <a:buClr>
                <a:srgbClr val="3333CC"/>
              </a:buClr>
              <a:buSzPct val="60416"/>
              <a:buFont typeface="Wingdings"/>
              <a:buChar char=""/>
              <a:tabLst>
                <a:tab pos="354965"/>
                <a:tab pos="355600"/>
              </a:tabLst>
            </a:pPr>
            <a:r>
              <a:rPr sz="2400" b="1">
                <a:latin typeface="Microsoft JhengHei"/>
                <a:cs typeface="Microsoft JhengHei"/>
              </a:rPr>
              <a:t>（</a:t>
            </a:r>
            <a:r>
              <a:rPr sz="2400" b="1">
                <a:latin typeface="Tahoma"/>
                <a:cs typeface="Tahoma"/>
              </a:rPr>
              <a:t>4</a:t>
            </a:r>
            <a:r>
              <a:rPr sz="2400" b="1">
                <a:latin typeface="Microsoft JhengHei"/>
                <a:cs typeface="Microsoft JhengHei"/>
              </a:rPr>
              <a:t>）西北侏罗系裂隙水害区（陕、甘、蒙</a:t>
            </a:r>
            <a:r>
              <a:rPr sz="2400" b="1" spc="-25">
                <a:latin typeface="Microsoft JhengHei"/>
                <a:cs typeface="Microsoft JhengHei"/>
              </a:rPr>
              <a:t>）；</a:t>
            </a:r>
            <a:endParaRPr sz="2400">
              <a:latin typeface="Microsoft JhengHei"/>
              <a:cs typeface="Microsoft JhengHei"/>
            </a:endParaRPr>
          </a:p>
          <a:p>
            <a:pPr marL="354965" indent="-342265">
              <a:lnSpc>
                <a:spcPct val="100000"/>
              </a:lnSpc>
              <a:spcBef>
                <a:spcPts val="665"/>
              </a:spcBef>
              <a:buClr>
                <a:srgbClr val="3333CC"/>
              </a:buClr>
              <a:buSzPct val="60416"/>
              <a:buFont typeface="Wingdings"/>
              <a:buChar char=""/>
              <a:tabLst>
                <a:tab pos="354965"/>
                <a:tab pos="355600"/>
              </a:tabLst>
            </a:pPr>
            <a:r>
              <a:rPr sz="2400" b="1" spc="-5">
                <a:latin typeface="Microsoft JhengHei"/>
                <a:cs typeface="Microsoft JhengHei"/>
              </a:rPr>
              <a:t>条件：侏罗系薄基岩，贫水，降水少</a:t>
            </a:r>
            <a:endParaRPr sz="2400">
              <a:latin typeface="Microsoft JhengHei"/>
              <a:cs typeface="Microsoft JhengHei"/>
            </a:endParaRPr>
          </a:p>
        </p:txBody>
      </p:sp>
      <p:sp>
        <p:nvSpPr>
          <p:cNvPr id="3" name="object 3"/>
          <p:cNvSpPr txBox="1"/>
          <p:nvPr/>
        </p:nvSpPr>
        <p:spPr>
          <a:xfrm>
            <a:off x="1082040" y="1366416"/>
            <a:ext cx="1257300" cy="391160"/>
          </a:xfrm>
          <a:prstGeom prst="rect">
            <a:avLst/>
          </a:prstGeom>
        </p:spPr>
        <p:txBody>
          <a:bodyPr vert="horz" wrap="square" lIns="0" tIns="12700" rIns="0" bIns="0" rtlCol="0">
            <a:spAutoFit/>
          </a:bodyPr>
          <a:lstStyle/>
          <a:p>
            <a:pPr marL="342265" indent="-342265">
              <a:lnSpc>
                <a:spcPct val="100000"/>
              </a:lnSpc>
              <a:spcBef>
                <a:spcPts val="100"/>
              </a:spcBef>
              <a:buClr>
                <a:srgbClr val="3333CC"/>
              </a:buClr>
              <a:buSzPct val="60416"/>
              <a:buFont typeface="Wingdings"/>
              <a:buChar char=""/>
              <a:tabLst>
                <a:tab pos="342265"/>
                <a:tab pos="342900"/>
              </a:tabLst>
            </a:pPr>
            <a:r>
              <a:rPr sz="2400" b="1" spc="-20">
                <a:latin typeface="Microsoft JhengHei"/>
                <a:cs typeface="Microsoft JhengHei"/>
              </a:rPr>
              <a:t>特点：</a:t>
            </a:r>
            <a:endParaRPr sz="2400">
              <a:latin typeface="Microsoft JhengHei"/>
              <a:cs typeface="Microsoft JhengHei"/>
            </a:endParaRPr>
          </a:p>
        </p:txBody>
      </p:sp>
      <p:sp>
        <p:nvSpPr>
          <p:cNvPr id="4" name="object 4"/>
          <p:cNvSpPr txBox="1"/>
          <p:nvPr/>
        </p:nvSpPr>
        <p:spPr>
          <a:xfrm>
            <a:off x="1082040" y="1920898"/>
            <a:ext cx="141605" cy="252729"/>
          </a:xfrm>
          <a:prstGeom prst="rect">
            <a:avLst/>
          </a:prstGeom>
        </p:spPr>
        <p:txBody>
          <a:bodyPr vert="horz" wrap="square" lIns="0" tIns="17780" rIns="0" bIns="0" rtlCol="0">
            <a:spAutoFit/>
          </a:bodyPr>
          <a:lstStyle/>
          <a:p>
            <a:pPr>
              <a:lnSpc>
                <a:spcPct val="100000"/>
              </a:lnSpc>
              <a:spcBef>
                <a:spcPts val="140"/>
              </a:spcBef>
            </a:pPr>
            <a:r>
              <a:rPr sz="1450" spc="25">
                <a:solidFill>
                  <a:srgbClr val="3333CC"/>
                </a:solidFill>
                <a:latin typeface="Wingdings"/>
                <a:cs typeface="Wingdings"/>
              </a:rPr>
              <a:t></a:t>
            </a:r>
            <a:endParaRPr sz="1450">
              <a:latin typeface="Wingdings"/>
              <a:cs typeface="Wingdings"/>
            </a:endParaRPr>
          </a:p>
        </p:txBody>
      </p:sp>
      <p:sp>
        <p:nvSpPr>
          <p:cNvPr id="5" name="object 5"/>
          <p:cNvSpPr txBox="1"/>
          <p:nvPr/>
        </p:nvSpPr>
        <p:spPr>
          <a:xfrm>
            <a:off x="2683827" y="1293264"/>
            <a:ext cx="3104515" cy="1342390"/>
          </a:xfrm>
          <a:prstGeom prst="rect">
            <a:avLst/>
          </a:prstGeom>
        </p:spPr>
        <p:txBody>
          <a:bodyPr vert="horz" wrap="square" lIns="0" tIns="85725" rIns="0" bIns="0" rtlCol="0">
            <a:spAutoFit/>
          </a:bodyPr>
          <a:lstStyle/>
          <a:p>
            <a:pPr marR="632460" algn="ctr">
              <a:lnSpc>
                <a:spcPct val="100000"/>
              </a:lnSpc>
              <a:spcBef>
                <a:spcPts val="675"/>
              </a:spcBef>
            </a:pPr>
            <a:r>
              <a:rPr sz="2400" b="1" spc="-30">
                <a:latin typeface="MS Gothic"/>
                <a:cs typeface="MS Gothic"/>
              </a:rPr>
              <a:t>①</a:t>
            </a:r>
            <a:r>
              <a:rPr sz="2400" b="1" spc="-10">
                <a:latin typeface="Microsoft JhengHei"/>
                <a:cs typeface="Microsoft JhengHei"/>
              </a:rPr>
              <a:t>水害集中于浅部</a:t>
            </a:r>
            <a:endParaRPr sz="2400">
              <a:latin typeface="Microsoft JhengHei"/>
              <a:cs typeface="Microsoft JhengHei"/>
            </a:endParaRPr>
          </a:p>
          <a:p>
            <a:pPr marR="622935" algn="ctr">
              <a:lnSpc>
                <a:spcPct val="100000"/>
              </a:lnSpc>
              <a:spcBef>
                <a:spcPts val="575"/>
              </a:spcBef>
            </a:pPr>
            <a:r>
              <a:rPr sz="2400" b="1" spc="-30">
                <a:latin typeface="MS Gothic"/>
                <a:cs typeface="MS Gothic"/>
              </a:rPr>
              <a:t>②</a:t>
            </a:r>
            <a:r>
              <a:rPr sz="2400" b="1" spc="-10">
                <a:latin typeface="Microsoft JhengHei"/>
                <a:cs typeface="Microsoft JhengHei"/>
              </a:rPr>
              <a:t>地表水影响大</a:t>
            </a:r>
            <a:endParaRPr sz="2400">
              <a:latin typeface="Microsoft JhengHei"/>
              <a:cs typeface="Microsoft JhengHei"/>
            </a:endParaRPr>
          </a:p>
          <a:p>
            <a:pPr marL="335280" algn="ctr">
              <a:lnSpc>
                <a:spcPct val="100000"/>
              </a:lnSpc>
              <a:spcBef>
                <a:spcPts val="575"/>
              </a:spcBef>
            </a:pPr>
            <a:r>
              <a:rPr sz="2400" b="1" spc="-30">
                <a:latin typeface="MS Gothic"/>
                <a:cs typeface="MS Gothic"/>
              </a:rPr>
              <a:t>③</a:t>
            </a:r>
            <a:r>
              <a:rPr sz="2400" b="1" spc="-10">
                <a:latin typeface="Microsoft JhengHei"/>
                <a:cs typeface="Microsoft JhengHei"/>
              </a:rPr>
              <a:t>缺失，以保水为主</a:t>
            </a:r>
            <a:endParaRPr sz="2400">
              <a:latin typeface="Microsoft JhengHei"/>
              <a:cs typeface="Microsoft JhengHei"/>
            </a:endParaRPr>
          </a:p>
        </p:txBody>
      </p:sp>
      <p:sp>
        <p:nvSpPr>
          <p:cNvPr id="6" name="object 6"/>
          <p:cNvSpPr txBox="1"/>
          <p:nvPr/>
        </p:nvSpPr>
        <p:spPr>
          <a:xfrm>
            <a:off x="1069340" y="2359810"/>
            <a:ext cx="167005" cy="252729"/>
          </a:xfrm>
          <a:prstGeom prst="rect">
            <a:avLst/>
          </a:prstGeom>
        </p:spPr>
        <p:txBody>
          <a:bodyPr vert="horz" wrap="square" lIns="0" tIns="17780" rIns="0" bIns="0" rtlCol="0">
            <a:spAutoFit/>
          </a:bodyPr>
          <a:lstStyle/>
          <a:p>
            <a:pPr marL="12700">
              <a:lnSpc>
                <a:spcPct val="100000"/>
              </a:lnSpc>
              <a:spcBef>
                <a:spcPts val="140"/>
              </a:spcBef>
            </a:pPr>
            <a:r>
              <a:rPr sz="1450" spc="25">
                <a:solidFill>
                  <a:srgbClr val="3333CC"/>
                </a:solidFill>
                <a:latin typeface="Wingdings"/>
                <a:cs typeface="Wingdings"/>
              </a:rPr>
              <a:t></a:t>
            </a:r>
            <a:endParaRPr sz="1450">
              <a:latin typeface="Wingdings"/>
              <a:cs typeface="Wingdings"/>
            </a:endParaRPr>
          </a:p>
        </p:txBody>
      </p:sp>
      <p:sp>
        <p:nvSpPr>
          <p:cNvPr id="7" name="object 7"/>
          <p:cNvSpPr/>
          <p:nvPr/>
        </p:nvSpPr>
        <p:spPr>
          <a:xfrm>
            <a:off x="2466974" y="1465261"/>
            <a:ext cx="215900" cy="1008380"/>
          </a:xfrm>
          <a:custGeom>
            <a:rect l="l" t="t" r="r" b="b"/>
            <a:pathLst>
              <a:path w="215900" h="1008380">
                <a:moveTo>
                  <a:pt x="215900" y="1008061"/>
                </a:moveTo>
                <a:lnTo>
                  <a:pt x="173881" y="1001460"/>
                </a:lnTo>
                <a:lnTo>
                  <a:pt x="139567" y="983457"/>
                </a:lnTo>
                <a:lnTo>
                  <a:pt x="116433" y="956755"/>
                </a:lnTo>
                <a:lnTo>
                  <a:pt x="107950" y="924057"/>
                </a:lnTo>
                <a:lnTo>
                  <a:pt x="107950" y="588035"/>
                </a:lnTo>
                <a:lnTo>
                  <a:pt x="99466" y="555336"/>
                </a:lnTo>
                <a:lnTo>
                  <a:pt x="76332" y="528635"/>
                </a:lnTo>
                <a:lnTo>
                  <a:pt x="42019" y="510632"/>
                </a:lnTo>
                <a:lnTo>
                  <a:pt x="0" y="504030"/>
                </a:lnTo>
                <a:lnTo>
                  <a:pt x="42018" y="497428"/>
                </a:lnTo>
                <a:lnTo>
                  <a:pt x="76332" y="479426"/>
                </a:lnTo>
                <a:lnTo>
                  <a:pt x="99466" y="452724"/>
                </a:lnTo>
                <a:lnTo>
                  <a:pt x="107949" y="420025"/>
                </a:lnTo>
                <a:lnTo>
                  <a:pt x="107950" y="84004"/>
                </a:lnTo>
                <a:lnTo>
                  <a:pt x="116433" y="51306"/>
                </a:lnTo>
                <a:lnTo>
                  <a:pt x="139567" y="24604"/>
                </a:lnTo>
                <a:lnTo>
                  <a:pt x="173881" y="6601"/>
                </a:lnTo>
                <a:lnTo>
                  <a:pt x="215900" y="0"/>
                </a:lnTo>
              </a:path>
            </a:pathLst>
          </a:custGeom>
          <a:ln w="9525">
            <a:solidFill>
              <a:srgbClr val="0033CC"/>
            </a:solidFill>
          </a:ln>
        </p:spPr>
        <p:txBody>
          <a:bodyPr wrap="square" lIns="0" tIns="0" rIns="0" bIns="0" rtlCol="0"/>
          <a:lstStyle/>
          <a:p/>
        </p:txBody>
      </p:sp>
      <p:sp>
        <p:nvSpPr>
          <p:cNvPr id="8" name="object 8"/>
          <p:cNvSpPr txBox="1"/>
          <p:nvPr/>
        </p:nvSpPr>
        <p:spPr>
          <a:xfrm>
            <a:off x="653415" y="2926865"/>
            <a:ext cx="4829810" cy="903605"/>
          </a:xfrm>
          <a:prstGeom prst="rect">
            <a:avLst/>
          </a:prstGeom>
        </p:spPr>
        <p:txBody>
          <a:bodyPr vert="horz" wrap="square" lIns="0" tIns="85725" rIns="0" bIns="0" rtlCol="0">
            <a:spAutoFit/>
          </a:bodyPr>
          <a:lstStyle/>
          <a:p>
            <a:pPr marL="354965" indent="-342265">
              <a:lnSpc>
                <a:spcPct val="100000"/>
              </a:lnSpc>
              <a:spcBef>
                <a:spcPts val="675"/>
              </a:spcBef>
              <a:buClr>
                <a:srgbClr val="3333CC"/>
              </a:buClr>
              <a:buSzPct val="60416"/>
              <a:buFont typeface="Wingdings"/>
              <a:buChar char=""/>
              <a:tabLst>
                <a:tab pos="354965"/>
                <a:tab pos="355600"/>
              </a:tabLst>
            </a:pPr>
            <a:r>
              <a:rPr sz="2400" b="1">
                <a:latin typeface="Microsoft JhengHei"/>
                <a:cs typeface="Microsoft JhengHei"/>
              </a:rPr>
              <a:t>（</a:t>
            </a:r>
            <a:r>
              <a:rPr sz="2400" b="1">
                <a:latin typeface="Tahoma"/>
                <a:cs typeface="Tahoma"/>
              </a:rPr>
              <a:t>5</a:t>
            </a:r>
            <a:r>
              <a:rPr sz="2400" b="1">
                <a:latin typeface="Microsoft JhengHei"/>
                <a:cs typeface="Microsoft JhengHei"/>
              </a:rPr>
              <a:t>）</a:t>
            </a:r>
            <a:r>
              <a:rPr sz="2400" b="1" spc="-5">
                <a:latin typeface="Microsoft JhengHei"/>
                <a:cs typeface="Microsoft JhengHei"/>
              </a:rPr>
              <a:t>藏边中生界裂隙水水害区；</a:t>
            </a:r>
            <a:endParaRPr sz="2400">
              <a:latin typeface="Microsoft JhengHei"/>
              <a:cs typeface="Microsoft JhengHei"/>
            </a:endParaRPr>
          </a:p>
          <a:p>
            <a:pPr marL="354965" indent="-342265">
              <a:lnSpc>
                <a:spcPct val="100000"/>
              </a:lnSpc>
              <a:spcBef>
                <a:spcPts val="575"/>
              </a:spcBef>
              <a:buClr>
                <a:srgbClr val="3333CC"/>
              </a:buClr>
              <a:buSzPct val="60416"/>
              <a:buFont typeface="Wingdings"/>
              <a:buChar char=""/>
              <a:tabLst>
                <a:tab pos="354965"/>
                <a:tab pos="355600"/>
                <a:tab pos="1448435"/>
              </a:tabLst>
            </a:pPr>
            <a:r>
              <a:rPr sz="2400" b="1">
                <a:latin typeface="Microsoft JhengHei"/>
                <a:cs typeface="Microsoft JhengHei"/>
              </a:rPr>
              <a:t>条件</a:t>
            </a:r>
            <a:r>
              <a:rPr sz="2400" b="1" spc="-50">
                <a:latin typeface="Microsoft JhengHei"/>
                <a:cs typeface="Microsoft JhengHei"/>
              </a:rPr>
              <a:t>：</a:t>
            </a:r>
            <a:r>
              <a:rPr sz="2400" b="1">
                <a:latin typeface="Microsoft JhengHei"/>
                <a:cs typeface="Microsoft JhengHei"/>
              </a:rPr>
              <a:t>	</a:t>
            </a:r>
            <a:r>
              <a:rPr sz="2400" b="1" spc="-30">
                <a:latin typeface="MS Gothic"/>
                <a:cs typeface="MS Gothic"/>
              </a:rPr>
              <a:t>①</a:t>
            </a:r>
            <a:r>
              <a:rPr sz="2400" b="1">
                <a:latin typeface="Microsoft JhengHei"/>
                <a:cs typeface="Microsoft JhengHei"/>
              </a:rPr>
              <a:t>水文地质条件简</a:t>
            </a:r>
            <a:r>
              <a:rPr sz="2400" b="1" spc="-50">
                <a:latin typeface="Microsoft JhengHei"/>
                <a:cs typeface="Microsoft JhengHei"/>
              </a:rPr>
              <a:t>单</a:t>
            </a:r>
            <a:endParaRPr sz="2400">
              <a:latin typeface="Microsoft JhengHei"/>
              <a:cs typeface="Microsoft JhengHei"/>
            </a:endParaRPr>
          </a:p>
        </p:txBody>
      </p:sp>
      <p:sp>
        <p:nvSpPr>
          <p:cNvPr id="9" name="object 9"/>
          <p:cNvSpPr txBox="1"/>
          <p:nvPr/>
        </p:nvSpPr>
        <p:spPr>
          <a:xfrm>
            <a:off x="653415" y="3993411"/>
            <a:ext cx="167005" cy="252729"/>
          </a:xfrm>
          <a:prstGeom prst="rect">
            <a:avLst/>
          </a:prstGeom>
        </p:spPr>
        <p:txBody>
          <a:bodyPr vert="horz" wrap="square" lIns="0" tIns="17780" rIns="0" bIns="0" rtlCol="0">
            <a:spAutoFit/>
          </a:bodyPr>
          <a:lstStyle/>
          <a:p>
            <a:pPr marL="12700">
              <a:lnSpc>
                <a:spcPct val="100000"/>
              </a:lnSpc>
              <a:spcBef>
                <a:spcPts val="140"/>
              </a:spcBef>
            </a:pPr>
            <a:r>
              <a:rPr sz="1450" spc="25">
                <a:solidFill>
                  <a:srgbClr val="3333CC"/>
                </a:solidFill>
                <a:latin typeface="Wingdings"/>
                <a:cs typeface="Wingdings"/>
              </a:rPr>
              <a:t></a:t>
            </a:r>
            <a:endParaRPr sz="1450">
              <a:latin typeface="Wingdings"/>
              <a:cs typeface="Wingdings"/>
            </a:endParaRPr>
          </a:p>
        </p:txBody>
      </p:sp>
      <p:sp>
        <p:nvSpPr>
          <p:cNvPr id="10" name="object 10"/>
          <p:cNvSpPr txBox="1"/>
          <p:nvPr/>
        </p:nvSpPr>
        <p:spPr>
          <a:xfrm>
            <a:off x="2246471" y="3804689"/>
            <a:ext cx="2463800" cy="903605"/>
          </a:xfrm>
          <a:prstGeom prst="rect">
            <a:avLst/>
          </a:prstGeom>
        </p:spPr>
        <p:txBody>
          <a:bodyPr vert="horz" wrap="square" lIns="0" tIns="85725" rIns="0" bIns="0" rtlCol="0">
            <a:spAutoFit/>
          </a:bodyPr>
          <a:lstStyle/>
          <a:p>
            <a:pPr algn="ctr">
              <a:lnSpc>
                <a:spcPct val="100000"/>
              </a:lnSpc>
              <a:spcBef>
                <a:spcPts val="675"/>
              </a:spcBef>
            </a:pPr>
            <a:r>
              <a:rPr sz="2400" b="1" spc="-30">
                <a:latin typeface="MS Gothic"/>
                <a:cs typeface="MS Gothic"/>
              </a:rPr>
              <a:t>②</a:t>
            </a:r>
            <a:r>
              <a:rPr sz="2400" b="1" spc="-10">
                <a:latin typeface="Microsoft JhengHei"/>
                <a:cs typeface="Microsoft JhengHei"/>
              </a:rPr>
              <a:t>水害影响不严重</a:t>
            </a:r>
            <a:endParaRPr sz="2400">
              <a:latin typeface="Microsoft JhengHei"/>
              <a:cs typeface="Microsoft JhengHei"/>
            </a:endParaRPr>
          </a:p>
          <a:p>
            <a:pPr marL="52069" algn="ctr">
              <a:lnSpc>
                <a:spcPct val="100000"/>
              </a:lnSpc>
              <a:spcBef>
                <a:spcPts val="575"/>
              </a:spcBef>
            </a:pPr>
            <a:r>
              <a:rPr sz="2400" b="1" spc="-30">
                <a:latin typeface="MS Gothic"/>
                <a:cs typeface="MS Gothic"/>
              </a:rPr>
              <a:t>③</a:t>
            </a:r>
            <a:r>
              <a:rPr sz="2400" b="1" spc="-10">
                <a:latin typeface="Microsoft JhengHei"/>
                <a:cs typeface="Microsoft JhengHei"/>
              </a:rPr>
              <a:t>主要是露天矿</a:t>
            </a:r>
            <a:endParaRPr sz="2400">
              <a:latin typeface="Microsoft JhengHei"/>
              <a:cs typeface="Microsoft JhengHei"/>
            </a:endParaRPr>
          </a:p>
        </p:txBody>
      </p:sp>
      <p:sp>
        <p:nvSpPr>
          <p:cNvPr id="11" name="object 11"/>
          <p:cNvSpPr txBox="1"/>
          <p:nvPr/>
        </p:nvSpPr>
        <p:spPr>
          <a:xfrm>
            <a:off x="653415" y="4432323"/>
            <a:ext cx="167005" cy="252729"/>
          </a:xfrm>
          <a:prstGeom prst="rect">
            <a:avLst/>
          </a:prstGeom>
        </p:spPr>
        <p:txBody>
          <a:bodyPr vert="horz" wrap="square" lIns="0" tIns="17780" rIns="0" bIns="0" rtlCol="0">
            <a:spAutoFit/>
          </a:bodyPr>
          <a:lstStyle/>
          <a:p>
            <a:pPr marL="12700">
              <a:lnSpc>
                <a:spcPct val="100000"/>
              </a:lnSpc>
              <a:spcBef>
                <a:spcPts val="140"/>
              </a:spcBef>
            </a:pPr>
            <a:r>
              <a:rPr sz="1450" spc="25">
                <a:solidFill>
                  <a:srgbClr val="3333CC"/>
                </a:solidFill>
                <a:latin typeface="Wingdings"/>
                <a:cs typeface="Wingdings"/>
              </a:rPr>
              <a:t></a:t>
            </a:r>
            <a:endParaRPr sz="1450">
              <a:latin typeface="Wingdings"/>
              <a:cs typeface="Wingdings"/>
            </a:endParaRPr>
          </a:p>
        </p:txBody>
      </p:sp>
      <p:sp>
        <p:nvSpPr>
          <p:cNvPr id="12" name="object 12"/>
          <p:cNvSpPr txBox="1"/>
          <p:nvPr/>
        </p:nvSpPr>
        <p:spPr>
          <a:xfrm>
            <a:off x="653415" y="5110272"/>
            <a:ext cx="5134610" cy="925830"/>
          </a:xfrm>
          <a:prstGeom prst="rect">
            <a:avLst/>
          </a:prstGeom>
        </p:spPr>
        <p:txBody>
          <a:bodyPr vert="horz" wrap="square" lIns="0" tIns="96520" rIns="0" bIns="0" rtlCol="0">
            <a:spAutoFit/>
          </a:bodyPr>
          <a:lstStyle/>
          <a:p>
            <a:pPr marL="354965" indent="-342265">
              <a:lnSpc>
                <a:spcPct val="100000"/>
              </a:lnSpc>
              <a:spcBef>
                <a:spcPts val="760"/>
              </a:spcBef>
              <a:buClr>
                <a:srgbClr val="3333CC"/>
              </a:buClr>
              <a:buSzPct val="60416"/>
              <a:buFont typeface="Wingdings"/>
              <a:buChar char=""/>
              <a:tabLst>
                <a:tab pos="354965"/>
                <a:tab pos="355600"/>
              </a:tabLst>
            </a:pPr>
            <a:r>
              <a:rPr sz="2400" b="1">
                <a:latin typeface="Microsoft JhengHei"/>
                <a:cs typeface="Microsoft JhengHei"/>
              </a:rPr>
              <a:t>（</a:t>
            </a:r>
            <a:r>
              <a:rPr sz="2400" b="1">
                <a:latin typeface="Tahoma"/>
                <a:cs typeface="Tahoma"/>
              </a:rPr>
              <a:t>6</a:t>
            </a:r>
            <a:r>
              <a:rPr sz="2400" b="1">
                <a:latin typeface="Microsoft JhengHei"/>
                <a:cs typeface="Microsoft JhengHei"/>
              </a:rPr>
              <a:t>）</a:t>
            </a:r>
            <a:r>
              <a:rPr sz="2400" b="1" spc="-5">
                <a:latin typeface="Microsoft JhengHei"/>
                <a:cs typeface="Microsoft JhengHei"/>
              </a:rPr>
              <a:t>台湾第三系裂隙、孔隙水害区</a:t>
            </a:r>
            <a:endParaRPr sz="2400">
              <a:latin typeface="Microsoft JhengHei"/>
              <a:cs typeface="Microsoft JhengHei"/>
            </a:endParaRPr>
          </a:p>
          <a:p>
            <a:pPr marL="354965" indent="-342265">
              <a:lnSpc>
                <a:spcPct val="100000"/>
              </a:lnSpc>
              <a:spcBef>
                <a:spcPts val="665"/>
              </a:spcBef>
              <a:buClr>
                <a:srgbClr val="3333CC"/>
              </a:buClr>
              <a:buSzPct val="60416"/>
              <a:buFont typeface="Wingdings"/>
              <a:buChar char=""/>
              <a:tabLst>
                <a:tab pos="354965"/>
                <a:tab pos="355600"/>
              </a:tabLst>
            </a:pPr>
            <a:r>
              <a:rPr sz="2400" b="1" spc="-5">
                <a:latin typeface="Microsoft JhengHei"/>
                <a:cs typeface="Microsoft JhengHei"/>
              </a:rPr>
              <a:t>特点：水害不多，影响不大</a:t>
            </a:r>
            <a:endParaRPr sz="2400">
              <a:latin typeface="Microsoft JhengHei"/>
              <a:cs typeface="Microsoft JhengHei"/>
            </a:endParaRPr>
          </a:p>
        </p:txBody>
      </p:sp>
      <p:sp>
        <p:nvSpPr>
          <p:cNvPr id="13" name="object 13"/>
          <p:cNvSpPr/>
          <p:nvPr/>
        </p:nvSpPr>
        <p:spPr>
          <a:xfrm>
            <a:off x="1871661" y="3617911"/>
            <a:ext cx="287655" cy="847725"/>
          </a:xfrm>
          <a:custGeom>
            <a:rect l="l" t="t" r="r" b="b"/>
            <a:pathLst>
              <a:path w="287655" h="847725">
                <a:moveTo>
                  <a:pt x="287338" y="847725"/>
                </a:moveTo>
                <a:lnTo>
                  <a:pt x="231415" y="842173"/>
                </a:lnTo>
                <a:lnTo>
                  <a:pt x="185748" y="827033"/>
                </a:lnTo>
                <a:lnTo>
                  <a:pt x="154959" y="804578"/>
                </a:lnTo>
                <a:lnTo>
                  <a:pt x="143668" y="777080"/>
                </a:lnTo>
                <a:lnTo>
                  <a:pt x="143669" y="494507"/>
                </a:lnTo>
                <a:lnTo>
                  <a:pt x="132378" y="467009"/>
                </a:lnTo>
                <a:lnTo>
                  <a:pt x="101589" y="444554"/>
                </a:lnTo>
                <a:lnTo>
                  <a:pt x="55922" y="429414"/>
                </a:lnTo>
                <a:lnTo>
                  <a:pt x="0" y="423862"/>
                </a:lnTo>
                <a:lnTo>
                  <a:pt x="55922" y="418310"/>
                </a:lnTo>
                <a:lnTo>
                  <a:pt x="101589" y="403170"/>
                </a:lnTo>
                <a:lnTo>
                  <a:pt x="132378" y="380715"/>
                </a:lnTo>
                <a:lnTo>
                  <a:pt x="143668" y="353217"/>
                </a:lnTo>
                <a:lnTo>
                  <a:pt x="143669" y="70645"/>
                </a:lnTo>
                <a:lnTo>
                  <a:pt x="154959" y="43147"/>
                </a:lnTo>
                <a:lnTo>
                  <a:pt x="185748" y="20691"/>
                </a:lnTo>
                <a:lnTo>
                  <a:pt x="231415" y="5551"/>
                </a:lnTo>
                <a:lnTo>
                  <a:pt x="287337" y="0"/>
                </a:lnTo>
              </a:path>
            </a:pathLst>
          </a:custGeom>
          <a:ln w="9525">
            <a:solidFill>
              <a:srgbClr val="0033CC"/>
            </a:solidFill>
          </a:ln>
        </p:spPr>
        <p:txBody>
          <a:bodyPr wrap="square" lIns="0" tIns="0" rIns="0" bIns="0" rtlCol="0"/>
          <a:lstStyle/>
          <a:p/>
        </p:txBody>
      </p:sp>
      <p:sp>
        <p:nvSpPr>
          <p:cNvPr id="14" name="object 1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257175" rIns="0" bIns="0" rtlCol="0">
            <a:spAutoFit/>
          </a:bodyPr>
          <a:lstStyle/>
          <a:p>
            <a:pPr marL="469900">
              <a:lnSpc>
                <a:spcPct val="100000"/>
              </a:lnSpc>
              <a:spcBef>
                <a:spcPts val="100"/>
              </a:spcBef>
            </a:pPr>
            <a:r>
              <a:rPr sz="3200" spc="-5">
                <a:solidFill>
                  <a:srgbClr val="333399"/>
                </a:solidFill>
              </a:rPr>
              <a:t>据《煤矿水害事故典型案例汇编》统计：</a:t>
            </a:r>
            <a:endParaRPr sz="32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11</a:t>
            </a:fld>
          </a:p>
        </p:txBody>
      </p:sp>
      <p:graphicFrame>
        <p:nvGraphicFramePr>
          <p:cNvPr id="3" name="object 3"/>
          <p:cNvGraphicFramePr>
            <a:graphicFrameLocks noGrp="1"/>
          </p:cNvGraphicFramePr>
          <p:nvPr/>
        </p:nvGraphicFramePr>
        <p:xfrm>
          <a:off x="442912" y="2500312"/>
          <a:ext cx="7953375" cy="2878455"/>
        </p:xfrm>
        <a:graphic>
          <a:graphicData uri="http://schemas.openxmlformats.org/drawingml/2006/table">
            <a:tbl>
              <a:tblPr firstRow="1" bandRow="1">
                <a:tableStyleId>{2D5ABB26-0587-4C30-8999-92F81FD0307C}</a:tableStyleId>
              </a:tblPr>
              <a:tblGrid>
                <a:gridCol w="457200"/>
                <a:gridCol w="1371600"/>
                <a:gridCol w="1219200"/>
                <a:gridCol w="1447800"/>
                <a:gridCol w="3429000"/>
              </a:tblGrid>
              <a:tr h="685800">
                <a:tc>
                  <a:txBody>
                    <a:bodyPr vert="horz" wrap="square"/>
                    <a:lstStyle/>
                    <a:p>
                      <a:pPr marL="114300" marR="107314">
                        <a:lnSpc>
                          <a:spcPct val="100000"/>
                        </a:lnSpc>
                        <a:spcBef>
                          <a:spcPts val="595"/>
                        </a:spcBef>
                      </a:pPr>
                      <a:r>
                        <a:rPr sz="1800" b="1" spc="-50">
                          <a:latin typeface="Microsoft JhengHei"/>
                          <a:cs typeface="Microsoft JhengHei"/>
                        </a:rPr>
                        <a:t>序号</a:t>
                      </a:r>
                      <a:endParaRPr sz="1800">
                        <a:latin typeface="Microsoft JhengHei"/>
                        <a:cs typeface="Microsoft JhengHei"/>
                      </a:endParaRPr>
                    </a:p>
                  </a:txBody>
                  <a:tcPr marL="0" marR="0" marT="7556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CEF9FA"/>
                    </a:solidFill>
                  </a:tcPr>
                </a:tc>
                <a:tc>
                  <a:txBody>
                    <a:bodyPr vert="horz" wrap="square"/>
                    <a:lstStyle/>
                    <a:p>
                      <a:pPr>
                        <a:lnSpc>
                          <a:spcPct val="100000"/>
                        </a:lnSpc>
                        <a:spcBef>
                          <a:spcPts val="5"/>
                        </a:spcBef>
                      </a:pPr>
                      <a:endParaRPr sz="1450">
                        <a:latin typeface="Times New Roman"/>
                        <a:cs typeface="Times New Roman"/>
                      </a:endParaRPr>
                    </a:p>
                    <a:p>
                      <a:pPr algn="ctr">
                        <a:lnSpc>
                          <a:spcPct val="100000"/>
                        </a:lnSpc>
                      </a:pPr>
                      <a:r>
                        <a:rPr sz="1800" b="1" spc="-15">
                          <a:latin typeface="Microsoft JhengHei"/>
                          <a:cs typeface="Microsoft JhengHei"/>
                        </a:rPr>
                        <a:t>充水水源</a:t>
                      </a:r>
                      <a:endParaRPr sz="1800">
                        <a:latin typeface="Microsoft JhengHei"/>
                        <a:cs typeface="Microsoft JhengHei"/>
                      </a:endParaRPr>
                    </a:p>
                  </a:txBody>
                  <a:tcPr marL="0" marR="0" marT="63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CEF9FA"/>
                    </a:solidFill>
                  </a:tcPr>
                </a:tc>
                <a:tc>
                  <a:txBody>
                    <a:bodyPr vert="horz" wrap="square"/>
                    <a:lstStyle/>
                    <a:p>
                      <a:pPr>
                        <a:lnSpc>
                          <a:spcPct val="100000"/>
                        </a:lnSpc>
                        <a:spcBef>
                          <a:spcPts val="5"/>
                        </a:spcBef>
                      </a:pPr>
                      <a:endParaRPr sz="1450">
                        <a:latin typeface="Times New Roman"/>
                        <a:cs typeface="Times New Roman"/>
                      </a:endParaRPr>
                    </a:p>
                    <a:p>
                      <a:pPr algn="ctr">
                        <a:lnSpc>
                          <a:spcPct val="100000"/>
                        </a:lnSpc>
                      </a:pPr>
                      <a:r>
                        <a:rPr sz="1800" b="1" spc="-10">
                          <a:latin typeface="Microsoft JhengHei"/>
                          <a:cs typeface="Microsoft JhengHei"/>
                        </a:rPr>
                        <a:t>所占比例 ％</a:t>
                      </a:r>
                      <a:endParaRPr sz="1800">
                        <a:latin typeface="Microsoft JhengHei"/>
                        <a:cs typeface="Microsoft JhengHei"/>
                      </a:endParaRPr>
                    </a:p>
                  </a:txBody>
                  <a:tcPr marL="0" marR="0" marT="63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380"/>
                        </a:spcBef>
                      </a:pPr>
                      <a:r>
                        <a:rPr sz="1800" b="1" spc="-10">
                          <a:latin typeface="Microsoft JhengHei"/>
                          <a:cs typeface="Microsoft JhengHei"/>
                        </a:rPr>
                        <a:t>最大突水量</a:t>
                      </a:r>
                      <a:endParaRPr sz="1800">
                        <a:latin typeface="Microsoft JhengHei"/>
                        <a:cs typeface="Microsoft JhengHei"/>
                      </a:endParaRPr>
                    </a:p>
                    <a:p>
                      <a:pPr algn="ctr">
                        <a:lnSpc>
                          <a:spcPct val="100000"/>
                        </a:lnSpc>
                        <a:spcBef>
                          <a:spcPts val="315"/>
                        </a:spcBef>
                      </a:pPr>
                      <a:r>
                        <a:rPr sz="1800" b="1" spc="-10">
                          <a:latin typeface="Times New Roman"/>
                          <a:cs typeface="Times New Roman"/>
                        </a:rPr>
                        <a:t>m</a:t>
                      </a:r>
                      <a:r>
                        <a:rPr sz="1725" b="1" spc="-15" baseline="26570">
                          <a:latin typeface="Times New Roman"/>
                          <a:cs typeface="Times New Roman"/>
                        </a:rPr>
                        <a:t>3</a:t>
                      </a:r>
                      <a:r>
                        <a:rPr sz="1800" b="1" spc="-10">
                          <a:latin typeface="Microsoft JhengHei"/>
                          <a:cs typeface="Microsoft JhengHei"/>
                        </a:rPr>
                        <a:t>／</a:t>
                      </a:r>
                      <a:r>
                        <a:rPr sz="1800" b="1" spc="-10">
                          <a:latin typeface="Times New Roman"/>
                          <a:cs typeface="Times New Roman"/>
                        </a:rPr>
                        <a:t>min</a:t>
                      </a:r>
                      <a:endParaRPr sz="1800">
                        <a:latin typeface="Times New Roman"/>
                        <a:cs typeface="Times New Roman"/>
                      </a:endParaRPr>
                    </a:p>
                  </a:txBody>
                  <a:tcPr marL="0" marR="0" marT="48260"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CEF9FA"/>
                    </a:solidFill>
                  </a:tcPr>
                </a:tc>
                <a:tc>
                  <a:txBody>
                    <a:bodyPr vert="horz" wrap="square"/>
                    <a:lstStyle/>
                    <a:p>
                      <a:pPr>
                        <a:lnSpc>
                          <a:spcPct val="100000"/>
                        </a:lnSpc>
                        <a:spcBef>
                          <a:spcPts val="5"/>
                        </a:spcBef>
                      </a:pPr>
                      <a:endParaRPr sz="1450">
                        <a:latin typeface="Times New Roman"/>
                        <a:cs typeface="Times New Roman"/>
                      </a:endParaRPr>
                    </a:p>
                    <a:p>
                      <a:pPr marL="1085850">
                        <a:lnSpc>
                          <a:spcPct val="100000"/>
                        </a:lnSpc>
                      </a:pPr>
                      <a:r>
                        <a:rPr sz="1800" b="1" spc="185">
                          <a:latin typeface="Microsoft JhengHei"/>
                          <a:cs typeface="Microsoft JhengHei"/>
                        </a:rPr>
                        <a:t>事 故 案 例</a:t>
                      </a:r>
                      <a:endParaRPr sz="1800">
                        <a:latin typeface="Microsoft JhengHei"/>
                        <a:cs typeface="Microsoft JhengHei"/>
                      </a:endParaRPr>
                    </a:p>
                  </a:txBody>
                  <a:tcPr marL="0" marR="0" marT="63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CEF9FA"/>
                    </a:solidFill>
                  </a:tcPr>
                </a:tc>
              </a:tr>
              <a:tr h="548005">
                <a:tc>
                  <a:txBody>
                    <a:bodyPr vert="horz" wrap="square"/>
                    <a:lstStyle/>
                    <a:p>
                      <a:pPr algn="ctr">
                        <a:lnSpc>
                          <a:spcPct val="100000"/>
                        </a:lnSpc>
                        <a:spcBef>
                          <a:spcPts val="1015"/>
                        </a:spcBef>
                      </a:pPr>
                      <a:r>
                        <a:rPr sz="1800">
                          <a:latin typeface="Times New Roman"/>
                          <a:cs typeface="Times New Roman"/>
                        </a:rPr>
                        <a:t>1</a:t>
                      </a:r>
                      <a:endParaRPr sz="1800">
                        <a:latin typeface="Times New Roman"/>
                        <a:cs typeface="Times New Roman"/>
                      </a:endParaRPr>
                    </a:p>
                  </a:txBody>
                  <a:tcPr marL="0" marR="0" marT="1289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135"/>
                        </a:spcBef>
                      </a:pPr>
                      <a:r>
                        <a:rPr sz="1800" spc="-10">
                          <a:latin typeface="宋体"/>
                          <a:cs typeface="宋体"/>
                        </a:rPr>
                        <a:t>厚层灰岩水</a:t>
                      </a:r>
                      <a:endParaRPr sz="1800">
                        <a:latin typeface="宋体"/>
                        <a:cs typeface="宋体"/>
                      </a:endParaRPr>
                    </a:p>
                  </a:txBody>
                  <a:tcPr marL="0" marR="0" marT="1441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015"/>
                        </a:spcBef>
                      </a:pPr>
                      <a:r>
                        <a:rPr sz="1800" spc="-25">
                          <a:latin typeface="Times New Roman"/>
                          <a:cs typeface="Times New Roman"/>
                        </a:rPr>
                        <a:t>25</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015"/>
                        </a:spcBef>
                      </a:pPr>
                      <a:r>
                        <a:rPr sz="1800" spc="-20">
                          <a:latin typeface="Times New Roman"/>
                          <a:cs typeface="Times New Roman"/>
                        </a:rPr>
                        <a:t>2053</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marL="114300">
                        <a:lnSpc>
                          <a:spcPts val="2100"/>
                        </a:lnSpc>
                      </a:pPr>
                      <a:r>
                        <a:rPr sz="1800">
                          <a:latin typeface="宋体"/>
                          <a:cs typeface="宋体"/>
                        </a:rPr>
                        <a:t>开滦范各庄矿</a:t>
                      </a:r>
                      <a:r>
                        <a:rPr sz="1800">
                          <a:latin typeface="Times New Roman"/>
                          <a:cs typeface="Times New Roman"/>
                        </a:rPr>
                        <a:t>2171</a:t>
                      </a:r>
                      <a:r>
                        <a:rPr sz="1800" spc="-10">
                          <a:latin typeface="宋体"/>
                          <a:cs typeface="宋体"/>
                        </a:rPr>
                        <a:t>工作面陷落柱</a:t>
                      </a:r>
                      <a:endParaRPr sz="1800">
                        <a:latin typeface="宋体"/>
                        <a:cs typeface="宋体"/>
                      </a:endParaRPr>
                    </a:p>
                    <a:p>
                      <a:pPr marL="114300">
                        <a:lnSpc>
                          <a:spcPts val="2005"/>
                        </a:lnSpc>
                        <a:spcBef>
                          <a:spcPts val="114"/>
                        </a:spcBef>
                      </a:pPr>
                      <a:r>
                        <a:rPr sz="1800" spc="-15">
                          <a:latin typeface="宋体"/>
                          <a:cs typeface="宋体"/>
                        </a:rPr>
                        <a:t>奥灰突水</a:t>
                      </a:r>
                      <a:endParaRPr sz="1800">
                        <a:latin typeface="宋体"/>
                        <a:cs typeface="宋体"/>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CEF9FA"/>
                    </a:solidFill>
                  </a:tcPr>
                </a:tc>
              </a:tr>
              <a:tr h="548005">
                <a:tc>
                  <a:txBody>
                    <a:bodyPr vert="horz" wrap="square"/>
                    <a:lstStyle/>
                    <a:p>
                      <a:pPr algn="ctr">
                        <a:lnSpc>
                          <a:spcPct val="100000"/>
                        </a:lnSpc>
                        <a:spcBef>
                          <a:spcPts val="1015"/>
                        </a:spcBef>
                      </a:pPr>
                      <a:r>
                        <a:rPr sz="1800">
                          <a:latin typeface="Times New Roman"/>
                          <a:cs typeface="Times New Roman"/>
                        </a:rPr>
                        <a:t>2</a:t>
                      </a:r>
                      <a:endParaRPr sz="1800">
                        <a:latin typeface="Times New Roman"/>
                        <a:cs typeface="Times New Roman"/>
                      </a:endParaRPr>
                    </a:p>
                  </a:txBody>
                  <a:tcPr marL="0" marR="0" marT="1289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135"/>
                        </a:spcBef>
                      </a:pPr>
                      <a:r>
                        <a:rPr sz="1800" spc="-10">
                          <a:latin typeface="宋体"/>
                          <a:cs typeface="宋体"/>
                        </a:rPr>
                        <a:t>薄层灰岩水</a:t>
                      </a:r>
                      <a:endParaRPr sz="1800">
                        <a:latin typeface="宋体"/>
                        <a:cs typeface="宋体"/>
                      </a:endParaRPr>
                    </a:p>
                  </a:txBody>
                  <a:tcPr marL="0" marR="0" marT="1441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015"/>
                        </a:spcBef>
                      </a:pPr>
                      <a:r>
                        <a:rPr sz="1800" spc="-25">
                          <a:latin typeface="Times New Roman"/>
                          <a:cs typeface="Times New Roman"/>
                        </a:rPr>
                        <a:t>30</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015"/>
                        </a:spcBef>
                      </a:pPr>
                      <a:r>
                        <a:rPr sz="1800" spc="-25">
                          <a:latin typeface="Times New Roman"/>
                          <a:cs typeface="Times New Roman"/>
                        </a:rPr>
                        <a:t>320</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marL="114300" marR="107314">
                        <a:lnSpc>
                          <a:spcPct val="100000"/>
                        </a:lnSpc>
                      </a:pPr>
                      <a:r>
                        <a:rPr sz="1800" spc="-5">
                          <a:latin typeface="宋体"/>
                          <a:cs typeface="宋体"/>
                        </a:rPr>
                        <a:t>河南焦作演马庄矿二一车场第二次太原组二层灰岩突水</a:t>
                      </a:r>
                      <a:endParaRPr sz="1800">
                        <a:latin typeface="宋体"/>
                        <a:cs typeface="宋体"/>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CEF9FA"/>
                    </a:solidFill>
                  </a:tcPr>
                </a:tc>
              </a:tr>
              <a:tr h="548640">
                <a:tc>
                  <a:txBody>
                    <a:bodyPr vert="horz" wrap="square"/>
                    <a:lstStyle/>
                    <a:p>
                      <a:pPr algn="ctr">
                        <a:lnSpc>
                          <a:spcPct val="100000"/>
                        </a:lnSpc>
                        <a:spcBef>
                          <a:spcPts val="1015"/>
                        </a:spcBef>
                      </a:pPr>
                      <a:r>
                        <a:rPr sz="1800">
                          <a:latin typeface="Times New Roman"/>
                          <a:cs typeface="Times New Roman"/>
                        </a:rPr>
                        <a:t>3</a:t>
                      </a:r>
                      <a:endParaRPr sz="1800">
                        <a:latin typeface="Times New Roman"/>
                        <a:cs typeface="Times New Roman"/>
                      </a:endParaRPr>
                    </a:p>
                  </a:txBody>
                  <a:tcPr marL="0" marR="0" marT="1289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marL="114300" marR="107314">
                        <a:lnSpc>
                          <a:spcPct val="100000"/>
                        </a:lnSpc>
                      </a:pPr>
                      <a:r>
                        <a:rPr sz="1800" spc="-10">
                          <a:latin typeface="宋体"/>
                          <a:cs typeface="宋体"/>
                        </a:rPr>
                        <a:t>地表水和松散层孔隙水</a:t>
                      </a:r>
                      <a:endParaRPr sz="1800">
                        <a:latin typeface="宋体"/>
                        <a:cs typeface="宋体"/>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015"/>
                        </a:spcBef>
                      </a:pPr>
                      <a:r>
                        <a:rPr sz="1800" spc="-25">
                          <a:latin typeface="Times New Roman"/>
                          <a:cs typeface="Times New Roman"/>
                        </a:rPr>
                        <a:t>14</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algn="ctr">
                        <a:lnSpc>
                          <a:spcPct val="100000"/>
                        </a:lnSpc>
                        <a:spcBef>
                          <a:spcPts val="1015"/>
                        </a:spcBef>
                      </a:pPr>
                      <a:r>
                        <a:rPr sz="1800" spc="-25">
                          <a:latin typeface="Times New Roman"/>
                          <a:cs typeface="Times New Roman"/>
                        </a:rPr>
                        <a:t>300</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CEF9FA"/>
                    </a:solidFill>
                  </a:tcPr>
                </a:tc>
                <a:tc>
                  <a:txBody>
                    <a:bodyPr vert="horz" wrap="square"/>
                    <a:lstStyle/>
                    <a:p>
                      <a:pPr marL="114300">
                        <a:lnSpc>
                          <a:spcPts val="2100"/>
                        </a:lnSpc>
                      </a:pPr>
                      <a:r>
                        <a:rPr sz="1800">
                          <a:latin typeface="宋体"/>
                          <a:cs typeface="宋体"/>
                        </a:rPr>
                        <a:t>山东新汶张庄矿</a:t>
                      </a:r>
                      <a:r>
                        <a:rPr sz="1800">
                          <a:latin typeface="Times New Roman"/>
                          <a:cs typeface="Times New Roman"/>
                        </a:rPr>
                        <a:t>11</a:t>
                      </a:r>
                      <a:r>
                        <a:rPr sz="1800" spc="-10">
                          <a:latin typeface="宋体"/>
                          <a:cs typeface="宋体"/>
                        </a:rPr>
                        <a:t>煤层西南风井</a:t>
                      </a:r>
                      <a:endParaRPr sz="1800">
                        <a:latin typeface="宋体"/>
                        <a:cs typeface="宋体"/>
                      </a:endParaRPr>
                    </a:p>
                    <a:p>
                      <a:pPr marL="114300">
                        <a:lnSpc>
                          <a:spcPts val="2005"/>
                        </a:lnSpc>
                        <a:spcBef>
                          <a:spcPts val="114"/>
                        </a:spcBef>
                      </a:pPr>
                      <a:r>
                        <a:rPr sz="1800" spc="-10">
                          <a:latin typeface="宋体"/>
                          <a:cs typeface="宋体"/>
                        </a:rPr>
                        <a:t>西侧冲沟溃水事故</a:t>
                      </a:r>
                      <a:endParaRPr sz="1800">
                        <a:latin typeface="宋体"/>
                        <a:cs typeface="宋体"/>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CEF9FA"/>
                    </a:solidFill>
                  </a:tcPr>
                </a:tc>
              </a:tr>
              <a:tr h="548005">
                <a:tc>
                  <a:txBody>
                    <a:bodyPr vert="horz" wrap="square"/>
                    <a:lstStyle/>
                    <a:p>
                      <a:pPr algn="ctr">
                        <a:lnSpc>
                          <a:spcPct val="100000"/>
                        </a:lnSpc>
                        <a:spcBef>
                          <a:spcPts val="1015"/>
                        </a:spcBef>
                      </a:pPr>
                      <a:r>
                        <a:rPr sz="1800">
                          <a:latin typeface="Times New Roman"/>
                          <a:cs typeface="Times New Roman"/>
                        </a:rPr>
                        <a:t>4</a:t>
                      </a:r>
                      <a:endParaRPr sz="1800">
                        <a:latin typeface="Times New Roman"/>
                        <a:cs typeface="Times New Roman"/>
                      </a:endParaRPr>
                    </a:p>
                  </a:txBody>
                  <a:tcPr marL="0" marR="0" marT="12890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CEF9FA"/>
                    </a:solidFill>
                  </a:tcPr>
                </a:tc>
                <a:tc>
                  <a:txBody>
                    <a:bodyPr vert="horz" wrap="square"/>
                    <a:lstStyle/>
                    <a:p>
                      <a:pPr algn="ctr">
                        <a:lnSpc>
                          <a:spcPct val="100000"/>
                        </a:lnSpc>
                        <a:spcBef>
                          <a:spcPts val="1135"/>
                        </a:spcBef>
                      </a:pPr>
                      <a:r>
                        <a:rPr sz="1800" spc="-20">
                          <a:latin typeface="宋体"/>
                          <a:cs typeface="宋体"/>
                        </a:rPr>
                        <a:t>砂岩水</a:t>
                      </a:r>
                      <a:endParaRPr sz="1800">
                        <a:latin typeface="宋体"/>
                        <a:cs typeface="宋体"/>
                      </a:endParaRPr>
                    </a:p>
                  </a:txBody>
                  <a:tcPr marL="0" marR="0" marT="14414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CEF9FA"/>
                    </a:solidFill>
                  </a:tcPr>
                </a:tc>
                <a:tc>
                  <a:txBody>
                    <a:bodyPr vert="horz" wrap="square"/>
                    <a:lstStyle/>
                    <a:p>
                      <a:pPr algn="ctr">
                        <a:lnSpc>
                          <a:spcPct val="100000"/>
                        </a:lnSpc>
                        <a:spcBef>
                          <a:spcPts val="1015"/>
                        </a:spcBef>
                      </a:pPr>
                      <a:r>
                        <a:rPr sz="1800">
                          <a:latin typeface="Times New Roman"/>
                          <a:cs typeface="Times New Roman"/>
                        </a:rPr>
                        <a:t>1</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CEF9FA"/>
                    </a:solidFill>
                  </a:tcPr>
                </a:tc>
                <a:tc>
                  <a:txBody>
                    <a:bodyPr vert="horz" wrap="square"/>
                    <a:lstStyle/>
                    <a:p>
                      <a:pPr algn="ctr">
                        <a:lnSpc>
                          <a:spcPct val="100000"/>
                        </a:lnSpc>
                        <a:spcBef>
                          <a:spcPts val="1015"/>
                        </a:spcBef>
                      </a:pPr>
                      <a:r>
                        <a:rPr sz="1800" spc="-20">
                          <a:latin typeface="Times New Roman"/>
                          <a:cs typeface="Times New Roman"/>
                        </a:rPr>
                        <a:t>46</a:t>
                      </a:r>
                      <a:r>
                        <a:rPr sz="1800" spc="-20">
                          <a:latin typeface="宋体"/>
                          <a:cs typeface="宋体"/>
                        </a:rPr>
                        <a:t>．</a:t>
                      </a:r>
                      <a:r>
                        <a:rPr sz="1800" spc="-20">
                          <a:latin typeface="Times New Roman"/>
                          <a:cs typeface="Times New Roman"/>
                        </a:rPr>
                        <a:t>8</a:t>
                      </a:r>
                      <a:endParaRPr sz="1800">
                        <a:latin typeface="Times New Roman"/>
                        <a:cs typeface="Times New Roman"/>
                      </a:endParaRPr>
                    </a:p>
                  </a:txBody>
                  <a:tcPr marL="0" marR="0" marT="12890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CEF9FA"/>
                    </a:solidFill>
                  </a:tcPr>
                </a:tc>
                <a:tc>
                  <a:txBody>
                    <a:bodyPr vert="horz" wrap="square"/>
                    <a:lstStyle/>
                    <a:p>
                      <a:pPr marL="101600" marR="93980">
                        <a:lnSpc>
                          <a:spcPts val="2160"/>
                        </a:lnSpc>
                      </a:pPr>
                      <a:r>
                        <a:rPr sz="1800">
                          <a:latin typeface="宋体"/>
                          <a:cs typeface="宋体"/>
                        </a:rPr>
                        <a:t>开滦范各庄矿</a:t>
                      </a:r>
                      <a:r>
                        <a:rPr sz="1800">
                          <a:latin typeface="Times New Roman"/>
                          <a:cs typeface="Times New Roman"/>
                        </a:rPr>
                        <a:t>-490m</a:t>
                      </a:r>
                      <a:r>
                        <a:rPr sz="1800">
                          <a:latin typeface="宋体"/>
                          <a:cs typeface="宋体"/>
                        </a:rPr>
                        <a:t>水平</a:t>
                      </a:r>
                      <a:r>
                        <a:rPr sz="1800">
                          <a:latin typeface="Times New Roman"/>
                          <a:cs typeface="Times New Roman"/>
                        </a:rPr>
                        <a:t>204</a:t>
                      </a:r>
                      <a:r>
                        <a:rPr sz="1800" spc="-25">
                          <a:latin typeface="宋体"/>
                          <a:cs typeface="宋体"/>
                        </a:rPr>
                        <a:t>工作</a:t>
                      </a:r>
                      <a:r>
                        <a:rPr sz="1800">
                          <a:latin typeface="宋体"/>
                          <a:cs typeface="宋体"/>
                        </a:rPr>
                        <a:t>面</a:t>
                      </a:r>
                      <a:r>
                        <a:rPr sz="1800">
                          <a:latin typeface="Times New Roman"/>
                          <a:cs typeface="Times New Roman"/>
                        </a:rPr>
                        <a:t>12</a:t>
                      </a:r>
                      <a:r>
                        <a:rPr sz="1800" spc="-10">
                          <a:latin typeface="宋体"/>
                          <a:cs typeface="宋体"/>
                        </a:rPr>
                        <a:t>煤层底板砂岩水</a:t>
                      </a:r>
                      <a:endParaRPr sz="1800">
                        <a:latin typeface="宋体"/>
                        <a:cs typeface="宋体"/>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CEF9FA"/>
                    </a:solidFill>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3640" y="1163790"/>
            <a:ext cx="5240655" cy="2966720"/>
          </a:xfrm>
          <a:prstGeom prst="rect">
            <a:avLst/>
          </a:prstGeom>
        </p:spPr>
        <p:txBody>
          <a:bodyPr vert="horz" wrap="square" lIns="0" tIns="12700" rIns="0" bIns="0" rtlCol="0">
            <a:spAutoFit/>
          </a:bodyPr>
          <a:lstStyle/>
          <a:p>
            <a:pPr marL="50165">
              <a:lnSpc>
                <a:spcPct val="100000"/>
              </a:lnSpc>
              <a:spcBef>
                <a:spcPts val="100"/>
              </a:spcBef>
            </a:pPr>
            <a:r>
              <a:rPr sz="2800">
                <a:solidFill>
                  <a:srgbClr val="FF0000"/>
                </a:solidFill>
                <a:latin typeface="Times New Roman"/>
                <a:cs typeface="Times New Roman"/>
              </a:rPr>
              <a:t>3</a:t>
            </a:r>
            <a:r>
              <a:rPr sz="2800" spc="-5">
                <a:solidFill>
                  <a:srgbClr val="FF0000"/>
                </a:solidFill>
                <a:latin typeface="宋体"/>
                <a:cs typeface="宋体"/>
              </a:rPr>
              <a:t>、水文地质条件的多变性</a:t>
            </a:r>
            <a:endParaRPr sz="2800">
              <a:latin typeface="宋体"/>
              <a:cs typeface="宋体"/>
            </a:endParaRPr>
          </a:p>
          <a:p>
            <a:pPr marL="761365">
              <a:lnSpc>
                <a:spcPct val="100000"/>
              </a:lnSpc>
              <a:spcBef>
                <a:spcPts val="2220"/>
              </a:spcBef>
              <a:tabLst>
                <a:tab pos="1294765"/>
              </a:tabLst>
            </a:pPr>
            <a:r>
              <a:rPr sz="2800" spc="-50">
                <a:latin typeface="宋体"/>
                <a:cs typeface="宋体"/>
              </a:rPr>
              <a:t>⑴</a:t>
            </a:r>
            <a:r>
              <a:rPr sz="2800">
                <a:latin typeface="宋体"/>
                <a:cs typeface="宋体"/>
              </a:rPr>
              <a:t>	</a:t>
            </a:r>
            <a:r>
              <a:rPr sz="2800" spc="-10">
                <a:latin typeface="宋体"/>
                <a:cs typeface="宋体"/>
              </a:rPr>
              <a:t>随季节变化</a:t>
            </a:r>
            <a:endParaRPr sz="2800">
              <a:latin typeface="宋体"/>
              <a:cs typeface="宋体"/>
            </a:endParaRPr>
          </a:p>
          <a:p>
            <a:pPr marL="761365">
              <a:lnSpc>
                <a:spcPct val="100000"/>
              </a:lnSpc>
              <a:spcBef>
                <a:spcPts val="675"/>
              </a:spcBef>
              <a:tabLst>
                <a:tab pos="1294765"/>
              </a:tabLst>
            </a:pPr>
            <a:r>
              <a:rPr sz="2800" spc="-50">
                <a:latin typeface="宋体"/>
                <a:cs typeface="宋体"/>
              </a:rPr>
              <a:t>⑵</a:t>
            </a:r>
            <a:r>
              <a:rPr sz="2800">
                <a:latin typeface="宋体"/>
                <a:cs typeface="宋体"/>
              </a:rPr>
              <a:t>	</a:t>
            </a:r>
            <a:r>
              <a:rPr sz="2800" spc="-10">
                <a:latin typeface="宋体"/>
                <a:cs typeface="宋体"/>
              </a:rPr>
              <a:t>随采矿活动</a:t>
            </a:r>
            <a:endParaRPr sz="2800">
              <a:latin typeface="宋体"/>
              <a:cs typeface="宋体"/>
            </a:endParaRPr>
          </a:p>
          <a:p>
            <a:pPr marL="761365">
              <a:lnSpc>
                <a:spcPct val="100000"/>
              </a:lnSpc>
              <a:spcBef>
                <a:spcPts val="670"/>
              </a:spcBef>
              <a:tabLst>
                <a:tab pos="1294765"/>
              </a:tabLst>
            </a:pPr>
            <a:r>
              <a:rPr sz="2800" spc="-50">
                <a:latin typeface="宋体"/>
                <a:cs typeface="宋体"/>
              </a:rPr>
              <a:t>⑶</a:t>
            </a:r>
            <a:r>
              <a:rPr sz="2800">
                <a:latin typeface="宋体"/>
                <a:cs typeface="宋体"/>
              </a:rPr>
              <a:t>	</a:t>
            </a:r>
            <a:r>
              <a:rPr sz="2800" spc="-10">
                <a:latin typeface="宋体"/>
                <a:cs typeface="宋体"/>
              </a:rPr>
              <a:t>随矿区排水面变化</a:t>
            </a:r>
            <a:endParaRPr sz="2800">
              <a:latin typeface="宋体"/>
              <a:cs typeface="宋体"/>
            </a:endParaRPr>
          </a:p>
          <a:p>
            <a:pPr>
              <a:lnSpc>
                <a:spcPct val="100000"/>
              </a:lnSpc>
              <a:spcBef>
                <a:spcPts val="40"/>
              </a:spcBef>
            </a:pPr>
            <a:endParaRPr sz="2150">
              <a:latin typeface="宋体"/>
              <a:cs typeface="宋体"/>
            </a:endParaRPr>
          </a:p>
          <a:p>
            <a:pPr marL="12700">
              <a:lnSpc>
                <a:spcPct val="100000"/>
              </a:lnSpc>
            </a:pPr>
            <a:r>
              <a:rPr sz="2800" spc="-10">
                <a:solidFill>
                  <a:srgbClr val="FF0000"/>
                </a:solidFill>
                <a:latin typeface="Times New Roman"/>
                <a:cs typeface="Times New Roman"/>
              </a:rPr>
              <a:t>NOTE</a:t>
            </a:r>
            <a:r>
              <a:rPr sz="2800" spc="-10">
                <a:solidFill>
                  <a:srgbClr val="FF0000"/>
                </a:solidFill>
                <a:latin typeface="宋体"/>
                <a:cs typeface="宋体"/>
              </a:rPr>
              <a:t>：</a:t>
            </a:r>
            <a:r>
              <a:rPr sz="2800" spc="-5">
                <a:latin typeface="宋体"/>
                <a:cs typeface="宋体"/>
              </a:rPr>
              <a:t>矿区水文地质工作的要求</a:t>
            </a:r>
            <a:endParaRPr sz="2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12</a:t>
            </a:fld>
          </a:p>
        </p:txBody>
      </p:sp>
      <p:graphicFrame>
        <p:nvGraphicFramePr>
          <p:cNvPr id="3" name="object 3"/>
          <p:cNvGraphicFramePr>
            <a:graphicFrameLocks noGrp="1"/>
          </p:cNvGraphicFramePr>
          <p:nvPr/>
        </p:nvGraphicFramePr>
        <p:xfrm>
          <a:off x="897890" y="4276502"/>
          <a:ext cx="7153275" cy="1379220"/>
        </p:xfrm>
        <a:graphic>
          <a:graphicData uri="http://schemas.openxmlformats.org/drawingml/2006/table">
            <a:tbl>
              <a:tblPr firstRow="1" bandRow="1">
                <a:tableStyleId>{2D5ABB26-0587-4C30-8999-92F81FD0307C}</a:tableStyleId>
              </a:tblPr>
              <a:tblGrid>
                <a:gridCol w="476250"/>
                <a:gridCol w="2655570"/>
                <a:gridCol w="4020820"/>
              </a:tblGrid>
              <a:tr h="433705">
                <a:tc>
                  <a:txBody>
                    <a:bodyPr vert="horz" wrap="square"/>
                    <a:lstStyle/>
                    <a:p>
                      <a:pPr marL="31750">
                        <a:lnSpc>
                          <a:spcPts val="2965"/>
                        </a:lnSpc>
                      </a:pPr>
                      <a:r>
                        <a:rPr sz="2800">
                          <a:latin typeface="宋体"/>
                          <a:cs typeface="宋体"/>
                        </a:rPr>
                        <a:t>①</a:t>
                      </a:r>
                      <a:endParaRPr sz="2800">
                        <a:latin typeface="宋体"/>
                        <a:cs typeface="宋体"/>
                      </a:endParaRPr>
                    </a:p>
                  </a:txBody>
                  <a:tcPr marL="0" marR="0" marT="0" marB="0"/>
                </a:tc>
                <a:tc>
                  <a:txBody>
                    <a:bodyPr vert="horz" wrap="square"/>
                    <a:lstStyle/>
                    <a:p>
                      <a:pPr marL="10795" algn="ctr">
                        <a:lnSpc>
                          <a:spcPts val="2965"/>
                        </a:lnSpc>
                      </a:pPr>
                      <a:r>
                        <a:rPr sz="2800" spc="-10">
                          <a:latin typeface="宋体"/>
                          <a:cs typeface="宋体"/>
                        </a:rPr>
                        <a:t>水文地质条件--</a:t>
                      </a:r>
                      <a:endParaRPr sz="2800">
                        <a:latin typeface="宋体"/>
                        <a:cs typeface="宋体"/>
                      </a:endParaRPr>
                    </a:p>
                  </a:txBody>
                  <a:tcPr marL="0" marR="0" marT="0" marB="0"/>
                </a:tc>
                <a:tc>
                  <a:txBody>
                    <a:bodyPr vert="horz" wrap="square"/>
                    <a:lstStyle/>
                    <a:p>
                      <a:pPr marL="99695">
                        <a:lnSpc>
                          <a:spcPts val="2965"/>
                        </a:lnSpc>
                      </a:pPr>
                      <a:r>
                        <a:rPr sz="2800" spc="-10">
                          <a:latin typeface="宋体"/>
                          <a:cs typeface="宋体"/>
                        </a:rPr>
                        <a:t>分阶段，由浅入深；</a:t>
                      </a:r>
                      <a:endParaRPr sz="2800">
                        <a:latin typeface="宋体"/>
                        <a:cs typeface="宋体"/>
                      </a:endParaRPr>
                    </a:p>
                  </a:txBody>
                  <a:tcPr marL="0" marR="0" marT="0" marB="0"/>
                </a:tc>
              </a:tr>
              <a:tr h="511809">
                <a:tc>
                  <a:txBody>
                    <a:bodyPr vert="horz" wrap="square"/>
                    <a:lstStyle/>
                    <a:p>
                      <a:pPr marL="31750">
                        <a:lnSpc>
                          <a:spcPct val="100000"/>
                        </a:lnSpc>
                        <a:spcBef>
                          <a:spcPts val="220"/>
                        </a:spcBef>
                      </a:pPr>
                      <a:r>
                        <a:rPr sz="2800">
                          <a:latin typeface="宋体"/>
                          <a:cs typeface="宋体"/>
                        </a:rPr>
                        <a:t>②</a:t>
                      </a:r>
                      <a:endParaRPr sz="2800">
                        <a:latin typeface="宋体"/>
                        <a:cs typeface="宋体"/>
                      </a:endParaRPr>
                    </a:p>
                  </a:txBody>
                  <a:tcPr marL="0" marR="0" marT="27940" marB="0"/>
                </a:tc>
                <a:tc>
                  <a:txBody>
                    <a:bodyPr vert="horz" wrap="square"/>
                    <a:lstStyle/>
                    <a:p>
                      <a:pPr marR="3175" algn="ctr">
                        <a:lnSpc>
                          <a:spcPct val="100000"/>
                        </a:lnSpc>
                        <a:spcBef>
                          <a:spcPts val="220"/>
                        </a:spcBef>
                        <a:tabLst>
                          <a:tab pos="2110740"/>
                        </a:tabLst>
                      </a:pPr>
                      <a:r>
                        <a:rPr sz="2800">
                          <a:latin typeface="宋体"/>
                          <a:cs typeface="宋体"/>
                        </a:rPr>
                        <a:t>地下水规</a:t>
                      </a:r>
                      <a:r>
                        <a:rPr sz="2800" spc="-50">
                          <a:latin typeface="宋体"/>
                          <a:cs typeface="宋体"/>
                        </a:rPr>
                        <a:t>律</a:t>
                      </a:r>
                      <a:r>
                        <a:rPr sz="2800">
                          <a:latin typeface="宋体"/>
                          <a:cs typeface="宋体"/>
                        </a:rPr>
                        <a:t>	-</a:t>
                      </a:r>
                      <a:r>
                        <a:rPr sz="2800" spc="-50">
                          <a:latin typeface="宋体"/>
                          <a:cs typeface="宋体"/>
                        </a:rPr>
                        <a:t>-</a:t>
                      </a:r>
                      <a:endParaRPr sz="2800">
                        <a:latin typeface="宋体"/>
                        <a:cs typeface="宋体"/>
                      </a:endParaRPr>
                    </a:p>
                  </a:txBody>
                  <a:tcPr marL="0" marR="0" marT="27940" marB="0"/>
                </a:tc>
                <a:tc>
                  <a:txBody>
                    <a:bodyPr vert="horz" wrap="square"/>
                    <a:lstStyle/>
                    <a:p>
                      <a:pPr marL="77470">
                        <a:lnSpc>
                          <a:spcPct val="100000"/>
                        </a:lnSpc>
                        <a:spcBef>
                          <a:spcPts val="220"/>
                        </a:spcBef>
                      </a:pPr>
                      <a:r>
                        <a:rPr sz="2800" spc="-5">
                          <a:latin typeface="宋体"/>
                          <a:cs typeface="宋体"/>
                        </a:rPr>
                        <a:t>空间和时间上变化规律；</a:t>
                      </a:r>
                      <a:endParaRPr sz="2800">
                        <a:latin typeface="宋体"/>
                        <a:cs typeface="宋体"/>
                      </a:endParaRPr>
                    </a:p>
                  </a:txBody>
                  <a:tcPr marL="0" marR="0" marT="27940" marB="0"/>
                </a:tc>
              </a:tr>
              <a:tr h="433705">
                <a:tc>
                  <a:txBody>
                    <a:bodyPr vert="horz" wrap="square"/>
                    <a:lstStyle/>
                    <a:p>
                      <a:pPr marL="31750">
                        <a:lnSpc>
                          <a:spcPts val="3095"/>
                        </a:lnSpc>
                        <a:spcBef>
                          <a:spcPts val="220"/>
                        </a:spcBef>
                      </a:pPr>
                      <a:r>
                        <a:rPr sz="2800">
                          <a:latin typeface="宋体"/>
                          <a:cs typeface="宋体"/>
                        </a:rPr>
                        <a:t>③</a:t>
                      </a:r>
                      <a:endParaRPr sz="2800">
                        <a:latin typeface="宋体"/>
                        <a:cs typeface="宋体"/>
                      </a:endParaRPr>
                    </a:p>
                  </a:txBody>
                  <a:tcPr marL="0" marR="0" marT="27940" marB="0"/>
                </a:tc>
                <a:tc>
                  <a:txBody>
                    <a:bodyPr vert="horz" wrap="square"/>
                    <a:lstStyle/>
                    <a:p>
                      <a:pPr marR="3175" algn="ctr">
                        <a:lnSpc>
                          <a:spcPts val="3095"/>
                        </a:lnSpc>
                        <a:spcBef>
                          <a:spcPts val="220"/>
                        </a:spcBef>
                        <a:tabLst>
                          <a:tab pos="2110740"/>
                        </a:tabLst>
                      </a:pPr>
                      <a:r>
                        <a:rPr sz="2800">
                          <a:latin typeface="宋体"/>
                          <a:cs typeface="宋体"/>
                        </a:rPr>
                        <a:t>治理地下</a:t>
                      </a:r>
                      <a:r>
                        <a:rPr sz="2800" spc="-50">
                          <a:latin typeface="宋体"/>
                          <a:cs typeface="宋体"/>
                        </a:rPr>
                        <a:t>水</a:t>
                      </a:r>
                      <a:r>
                        <a:rPr sz="2800">
                          <a:latin typeface="宋体"/>
                          <a:cs typeface="宋体"/>
                        </a:rPr>
                        <a:t>	-</a:t>
                      </a:r>
                      <a:r>
                        <a:rPr sz="2800" spc="-50">
                          <a:latin typeface="宋体"/>
                          <a:cs typeface="宋体"/>
                        </a:rPr>
                        <a:t>-</a:t>
                      </a:r>
                      <a:endParaRPr sz="2800">
                        <a:latin typeface="宋体"/>
                        <a:cs typeface="宋体"/>
                      </a:endParaRPr>
                    </a:p>
                  </a:txBody>
                  <a:tcPr marL="0" marR="0" marT="27940" marB="0"/>
                </a:tc>
                <a:tc>
                  <a:txBody>
                    <a:bodyPr vert="horz" wrap="square"/>
                    <a:lstStyle/>
                    <a:p>
                      <a:pPr marL="77470">
                        <a:lnSpc>
                          <a:spcPts val="3095"/>
                        </a:lnSpc>
                        <a:spcBef>
                          <a:spcPts val="220"/>
                        </a:spcBef>
                      </a:pPr>
                      <a:r>
                        <a:rPr sz="2800" spc="-5">
                          <a:latin typeface="宋体"/>
                          <a:cs typeface="宋体"/>
                        </a:rPr>
                        <a:t>除弊兴利，变害为利。</a:t>
                      </a:r>
                      <a:endParaRPr sz="2800">
                        <a:latin typeface="宋体"/>
                        <a:cs typeface="宋体"/>
                      </a:endParaRPr>
                    </a:p>
                  </a:txBody>
                  <a:tcPr marL="0" marR="0" marT="27940" marB="0"/>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964882"/>
            <a:ext cx="3378200" cy="695960"/>
          </a:xfrm>
          <a:prstGeom prst="rect">
            <a:avLst/>
          </a:prstGeom>
        </p:spPr>
        <p:txBody>
          <a:bodyPr vert="horz" wrap="square" lIns="0" tIns="12700" rIns="0" bIns="0" rtlCol="0">
            <a:spAutoFit/>
          </a:bodyPr>
          <a:lstStyle/>
          <a:p>
            <a:pPr marL="12700">
              <a:lnSpc>
                <a:spcPct val="100000"/>
              </a:lnSpc>
              <a:spcBef>
                <a:spcPts val="100"/>
              </a:spcBef>
            </a:pPr>
            <a:r>
              <a:rPr sz="4400" spc="-10">
                <a:solidFill>
                  <a:srgbClr val="000000"/>
                </a:solidFill>
              </a:rPr>
              <a:t>矿井充水条件</a:t>
            </a:r>
            <a:endParaRPr sz="4400"/>
          </a:p>
        </p:txBody>
      </p:sp>
      <p:sp>
        <p:nvSpPr>
          <p:cNvPr id="3" name="object 3"/>
          <p:cNvSpPr txBox="1"/>
          <p:nvPr/>
        </p:nvSpPr>
        <p:spPr>
          <a:xfrm>
            <a:off x="688340" y="1929342"/>
            <a:ext cx="7493000" cy="2052320"/>
          </a:xfrm>
          <a:prstGeom prst="rect">
            <a:avLst/>
          </a:prstGeom>
        </p:spPr>
        <p:txBody>
          <a:bodyPr vert="horz" wrap="square" lIns="0" tIns="64135" rIns="0" bIns="0" rtlCol="0">
            <a:spAutoFit/>
          </a:bodyPr>
          <a:lstStyle/>
          <a:p>
            <a:pPr marL="469265">
              <a:lnSpc>
                <a:spcPct val="100000"/>
              </a:lnSpc>
              <a:spcBef>
                <a:spcPts val="505"/>
              </a:spcBef>
            </a:pPr>
            <a:r>
              <a:rPr sz="2400" spc="-20">
                <a:solidFill>
                  <a:srgbClr val="FF0000"/>
                </a:solidFill>
                <a:latin typeface="宋体"/>
                <a:cs typeface="宋体"/>
              </a:rPr>
              <a:t>概念！</a:t>
            </a:r>
            <a:endParaRPr sz="2400">
              <a:latin typeface="宋体"/>
              <a:cs typeface="宋体"/>
            </a:endParaRPr>
          </a:p>
          <a:p>
            <a:pPr marL="12700" marR="614680">
              <a:lnSpc>
                <a:spcPct val="110000"/>
              </a:lnSpc>
              <a:spcBef>
                <a:spcPts val="114"/>
              </a:spcBef>
            </a:pPr>
            <a:r>
              <a:rPr sz="2400">
                <a:solidFill>
                  <a:srgbClr val="3333CC"/>
                </a:solidFill>
                <a:latin typeface="宋体"/>
                <a:cs typeface="宋体"/>
              </a:rPr>
              <a:t>A、矿床充水</a:t>
            </a:r>
            <a:r>
              <a:rPr sz="2400" spc="-5">
                <a:latin typeface="宋体"/>
                <a:cs typeface="宋体"/>
              </a:rPr>
              <a:t>：自然状态下矿床和围岩中赋存的水；</a:t>
            </a:r>
            <a:r>
              <a:rPr sz="2400" spc="-50">
                <a:latin typeface="宋体"/>
                <a:cs typeface="宋体"/>
              </a:rPr>
              <a:t> </a:t>
            </a:r>
            <a:r>
              <a:rPr sz="2400">
                <a:solidFill>
                  <a:srgbClr val="3333CC"/>
                </a:solidFill>
                <a:latin typeface="宋体"/>
                <a:cs typeface="宋体"/>
              </a:rPr>
              <a:t>B、矿井涌水</a:t>
            </a:r>
            <a:r>
              <a:rPr sz="2400" spc="-5">
                <a:latin typeface="宋体"/>
                <a:cs typeface="宋体"/>
              </a:rPr>
              <a:t>：采矿时流入井巷的水；</a:t>
            </a:r>
            <a:endParaRPr sz="2400">
              <a:latin typeface="宋体"/>
              <a:cs typeface="宋体"/>
            </a:endParaRPr>
          </a:p>
          <a:p>
            <a:pPr marL="12700" marR="5080">
              <a:lnSpc>
                <a:spcPct val="105900"/>
              </a:lnSpc>
              <a:spcBef>
                <a:spcPts val="120"/>
              </a:spcBef>
            </a:pPr>
            <a:r>
              <a:rPr sz="2400">
                <a:solidFill>
                  <a:srgbClr val="3333CC"/>
                </a:solidFill>
                <a:latin typeface="宋体"/>
                <a:cs typeface="宋体"/>
              </a:rPr>
              <a:t>C、矿井突水</a:t>
            </a:r>
            <a:r>
              <a:rPr sz="2400" spc="-5">
                <a:latin typeface="宋体"/>
                <a:cs typeface="宋体"/>
              </a:rPr>
              <a:t>：超过矿井正常排水能力的瞬时大量涌水。</a:t>
            </a:r>
            <a:r>
              <a:rPr sz="2400" spc="-50">
                <a:latin typeface="宋体"/>
                <a:cs typeface="宋体"/>
              </a:rPr>
              <a:t> </a:t>
            </a:r>
            <a:r>
              <a:rPr sz="2400">
                <a:solidFill>
                  <a:srgbClr val="FF0000"/>
                </a:solidFill>
                <a:latin typeface="宋体"/>
                <a:cs typeface="宋体"/>
              </a:rPr>
              <a:t>D</a:t>
            </a:r>
            <a:r>
              <a:rPr sz="2400" spc="-10">
                <a:solidFill>
                  <a:srgbClr val="FF0000"/>
                </a:solidFill>
                <a:latin typeface="宋体"/>
                <a:cs typeface="宋体"/>
              </a:rPr>
              <a:t>、矿井充水条件：</a:t>
            </a:r>
            <a:endParaRPr sz="2400">
              <a:latin typeface="宋体"/>
              <a:cs typeface="宋体"/>
            </a:endParaRPr>
          </a:p>
        </p:txBody>
      </p:sp>
      <p:sp>
        <p:nvSpPr>
          <p:cNvPr id="4" name="object 4"/>
          <p:cNvSpPr txBox="1"/>
          <p:nvPr/>
        </p:nvSpPr>
        <p:spPr>
          <a:xfrm>
            <a:off x="2971800" y="3962400"/>
            <a:ext cx="1905000" cy="1383030"/>
          </a:xfrm>
          <a:prstGeom prst="rect">
            <a:avLst/>
          </a:prstGeom>
          <a:solidFill>
            <a:srgbClr val="00FFFF"/>
          </a:solidFill>
          <a:ln w="9525">
            <a:solidFill>
              <a:srgbClr val="3333CC"/>
            </a:solidFill>
          </a:ln>
        </p:spPr>
        <p:txBody>
          <a:bodyPr vert="horz" wrap="square" lIns="0" tIns="62865" rIns="0" bIns="0" rtlCol="0">
            <a:spAutoFit/>
          </a:bodyPr>
          <a:lstStyle/>
          <a:p>
            <a:pPr marL="241300" marR="177800" algn="just">
              <a:lnSpc>
                <a:spcPct val="98500"/>
              </a:lnSpc>
              <a:spcBef>
                <a:spcPts val="495"/>
              </a:spcBef>
            </a:pPr>
            <a:r>
              <a:rPr sz="2800" spc="-15">
                <a:latin typeface="宋体"/>
                <a:cs typeface="宋体"/>
              </a:rPr>
              <a:t>充水水源充水通道影响因素</a:t>
            </a:r>
            <a:endParaRPr sz="2800">
              <a:latin typeface="宋体"/>
              <a:cs typeface="宋体"/>
            </a:endParaRPr>
          </a:p>
        </p:txBody>
      </p:sp>
      <p:sp>
        <p:nvSpPr>
          <p:cNvPr id="5" name="object 5"/>
          <p:cNvSpPr txBox="1"/>
          <p:nvPr/>
        </p:nvSpPr>
        <p:spPr>
          <a:xfrm>
            <a:off x="5329237" y="4191000"/>
            <a:ext cx="3394075" cy="528955"/>
          </a:xfrm>
          <a:prstGeom prst="rect">
            <a:avLst/>
          </a:prstGeom>
          <a:solidFill>
            <a:srgbClr val="00FFFF"/>
          </a:solidFill>
          <a:ln w="9525">
            <a:solidFill>
              <a:srgbClr val="3333CC"/>
            </a:solidFill>
          </a:ln>
        </p:spPr>
        <p:txBody>
          <a:bodyPr vert="horz" wrap="square" lIns="0" tIns="56515" rIns="0" bIns="0" rtlCol="0">
            <a:spAutoFit/>
          </a:bodyPr>
          <a:lstStyle/>
          <a:p>
            <a:pPr marL="96520">
              <a:lnSpc>
                <a:spcPct val="100000"/>
              </a:lnSpc>
              <a:spcBef>
                <a:spcPts val="445"/>
              </a:spcBef>
            </a:pPr>
            <a:r>
              <a:rPr sz="2800" spc="-10">
                <a:latin typeface="宋体"/>
                <a:cs typeface="宋体"/>
              </a:rPr>
              <a:t>矿井涌水的必备条件</a:t>
            </a:r>
            <a:endParaRPr sz="2800">
              <a:latin typeface="宋体"/>
              <a:cs typeface="宋体"/>
            </a:endParaRPr>
          </a:p>
        </p:txBody>
      </p:sp>
      <p:sp>
        <p:nvSpPr>
          <p:cNvPr id="6" name="object 6"/>
          <p:cNvSpPr txBox="1"/>
          <p:nvPr/>
        </p:nvSpPr>
        <p:spPr>
          <a:xfrm>
            <a:off x="1066800" y="4419599"/>
            <a:ext cx="1616075" cy="528955"/>
          </a:xfrm>
          <a:prstGeom prst="rect">
            <a:avLst/>
          </a:prstGeom>
          <a:solidFill>
            <a:srgbClr val="00FFFF"/>
          </a:solidFill>
          <a:ln w="9525">
            <a:solidFill>
              <a:srgbClr val="3333CC"/>
            </a:solidFill>
          </a:ln>
        </p:spPr>
        <p:txBody>
          <a:bodyPr vert="horz" wrap="square" lIns="0" tIns="56515" rIns="0" bIns="0" rtlCol="0">
            <a:spAutoFit/>
          </a:bodyPr>
          <a:lstStyle/>
          <a:p>
            <a:pPr marL="91440">
              <a:lnSpc>
                <a:spcPct val="100000"/>
              </a:lnSpc>
              <a:spcBef>
                <a:spcPts val="445"/>
              </a:spcBef>
            </a:pPr>
            <a:r>
              <a:rPr sz="2800" spc="-15">
                <a:latin typeface="宋体"/>
                <a:cs typeface="宋体"/>
              </a:rPr>
              <a:t>综合作用</a:t>
            </a:r>
            <a:endParaRPr sz="2800">
              <a:latin typeface="宋体"/>
              <a:cs typeface="宋体"/>
            </a:endParaRPr>
          </a:p>
        </p:txBody>
      </p:sp>
      <p:sp>
        <p:nvSpPr>
          <p:cNvPr id="7" name="object 7"/>
          <p:cNvSpPr/>
          <p:nvPr/>
        </p:nvSpPr>
        <p:spPr>
          <a:xfrm>
            <a:off x="2743199" y="4190999"/>
            <a:ext cx="228600" cy="1030605"/>
          </a:xfrm>
          <a:custGeom>
            <a:rect l="l" t="t" r="r" b="b"/>
            <a:pathLst>
              <a:path w="228600" h="1030603">
                <a:moveTo>
                  <a:pt x="228600" y="1030287"/>
                </a:moveTo>
                <a:lnTo>
                  <a:pt x="184109" y="1023540"/>
                </a:lnTo>
                <a:lnTo>
                  <a:pt x="147778" y="1005140"/>
                </a:lnTo>
                <a:lnTo>
                  <a:pt x="123282" y="977849"/>
                </a:lnTo>
                <a:lnTo>
                  <a:pt x="114300" y="944429"/>
                </a:lnTo>
                <a:lnTo>
                  <a:pt x="114300" y="601001"/>
                </a:lnTo>
                <a:lnTo>
                  <a:pt x="105317" y="567581"/>
                </a:lnTo>
                <a:lnTo>
                  <a:pt x="80822" y="540290"/>
                </a:lnTo>
                <a:lnTo>
                  <a:pt x="44490" y="521890"/>
                </a:lnTo>
                <a:lnTo>
                  <a:pt x="0" y="515143"/>
                </a:lnTo>
                <a:lnTo>
                  <a:pt x="44490" y="508396"/>
                </a:lnTo>
                <a:lnTo>
                  <a:pt x="80822" y="489996"/>
                </a:lnTo>
                <a:lnTo>
                  <a:pt x="105317" y="462705"/>
                </a:lnTo>
                <a:lnTo>
                  <a:pt x="114299" y="429285"/>
                </a:lnTo>
                <a:lnTo>
                  <a:pt x="114300" y="85857"/>
                </a:lnTo>
                <a:lnTo>
                  <a:pt x="123282" y="52438"/>
                </a:lnTo>
                <a:lnTo>
                  <a:pt x="147777" y="25147"/>
                </a:lnTo>
                <a:lnTo>
                  <a:pt x="184109" y="6747"/>
                </a:lnTo>
                <a:lnTo>
                  <a:pt x="228600" y="0"/>
                </a:lnTo>
              </a:path>
            </a:pathLst>
          </a:custGeom>
          <a:ln w="19050">
            <a:solidFill>
              <a:srgbClr val="FF0000"/>
            </a:solidFill>
          </a:ln>
        </p:spPr>
        <p:txBody>
          <a:bodyPr wrap="square" lIns="0" tIns="0" rIns="0" bIns="0" rtlCol="0"/>
          <a:lstStyle/>
          <a:p/>
        </p:txBody>
      </p:sp>
      <p:sp>
        <p:nvSpPr>
          <p:cNvPr id="8" name="object 8"/>
          <p:cNvSpPr/>
          <p:nvPr/>
        </p:nvSpPr>
        <p:spPr>
          <a:xfrm>
            <a:off x="4953000" y="4114799"/>
            <a:ext cx="228600" cy="685800"/>
          </a:xfrm>
          <a:custGeom>
            <a:rect l="l" t="t" r="r" b="b"/>
            <a:pathLst>
              <a:path w="228600" h="685800">
                <a:moveTo>
                  <a:pt x="0" y="685799"/>
                </a:moveTo>
                <a:lnTo>
                  <a:pt x="44490" y="681308"/>
                </a:lnTo>
                <a:lnTo>
                  <a:pt x="80822" y="669060"/>
                </a:lnTo>
                <a:lnTo>
                  <a:pt x="105317" y="650894"/>
                </a:lnTo>
                <a:lnTo>
                  <a:pt x="114300" y="628649"/>
                </a:lnTo>
                <a:lnTo>
                  <a:pt x="114299" y="400050"/>
                </a:lnTo>
                <a:lnTo>
                  <a:pt x="123282" y="377804"/>
                </a:lnTo>
                <a:lnTo>
                  <a:pt x="147777" y="359638"/>
                </a:lnTo>
                <a:lnTo>
                  <a:pt x="184109" y="347390"/>
                </a:lnTo>
                <a:lnTo>
                  <a:pt x="228600" y="342900"/>
                </a:lnTo>
                <a:lnTo>
                  <a:pt x="184110" y="338408"/>
                </a:lnTo>
                <a:lnTo>
                  <a:pt x="147778" y="326160"/>
                </a:lnTo>
                <a:lnTo>
                  <a:pt x="123283" y="307994"/>
                </a:lnTo>
                <a:lnTo>
                  <a:pt x="114301" y="285749"/>
                </a:lnTo>
                <a:lnTo>
                  <a:pt x="114299" y="57150"/>
                </a:lnTo>
                <a:lnTo>
                  <a:pt x="105317" y="34904"/>
                </a:lnTo>
                <a:lnTo>
                  <a:pt x="80822" y="16738"/>
                </a:lnTo>
                <a:lnTo>
                  <a:pt x="44491" y="4491"/>
                </a:lnTo>
                <a:lnTo>
                  <a:pt x="0" y="0"/>
                </a:lnTo>
              </a:path>
            </a:pathLst>
          </a:custGeom>
          <a:ln w="19050">
            <a:solidFill>
              <a:srgbClr val="FF0000"/>
            </a:solidFill>
          </a:ln>
        </p:spPr>
        <p:txBody>
          <a:bodyPr wrap="square" lIns="0" tIns="0" rIns="0" bIns="0" rtlCol="0"/>
          <a:lstStyle/>
          <a:p/>
        </p:txBody>
      </p:sp>
      <p:sp>
        <p:nvSpPr>
          <p:cNvPr id="9" name="object 9"/>
          <p:cNvSpPr txBox="1"/>
          <p:nvPr/>
        </p:nvSpPr>
        <p:spPr>
          <a:xfrm>
            <a:off x="1371600" y="5527675"/>
            <a:ext cx="5867400" cy="955675"/>
          </a:xfrm>
          <a:prstGeom prst="rect">
            <a:avLst/>
          </a:prstGeom>
          <a:solidFill>
            <a:srgbClr val="FFFF99"/>
          </a:solidFill>
          <a:ln w="9525">
            <a:solidFill>
              <a:srgbClr val="3333CC"/>
            </a:solidFill>
          </a:ln>
        </p:spPr>
        <p:txBody>
          <a:bodyPr vert="horz" wrap="square" lIns="0" tIns="24130" rIns="0" bIns="0" rtlCol="0">
            <a:spAutoFit/>
          </a:bodyPr>
          <a:lstStyle/>
          <a:p>
            <a:pPr algn="ctr">
              <a:lnSpc>
                <a:spcPct val="100000"/>
              </a:lnSpc>
              <a:spcBef>
                <a:spcPts val="190"/>
              </a:spcBef>
            </a:pPr>
            <a:r>
              <a:rPr sz="2800" spc="-5">
                <a:latin typeface="宋体"/>
                <a:cs typeface="宋体"/>
              </a:rPr>
              <a:t>正确地掌握矿床充水条件，</a:t>
            </a:r>
            <a:endParaRPr sz="2800">
              <a:latin typeface="宋体"/>
              <a:cs typeface="宋体"/>
            </a:endParaRPr>
          </a:p>
          <a:p>
            <a:pPr algn="ctr">
              <a:lnSpc>
                <a:spcPct val="100000"/>
              </a:lnSpc>
              <a:spcBef>
                <a:spcPts val="335"/>
              </a:spcBef>
            </a:pPr>
            <a:r>
              <a:rPr sz="2800">
                <a:latin typeface="宋体"/>
                <a:cs typeface="宋体"/>
              </a:rPr>
              <a:t>是进行矿床水文地质工作的</a:t>
            </a:r>
            <a:r>
              <a:rPr sz="2800">
                <a:solidFill>
                  <a:srgbClr val="FF0000"/>
                </a:solidFill>
                <a:latin typeface="宋体"/>
                <a:cs typeface="宋体"/>
              </a:rPr>
              <a:t>基础</a:t>
            </a:r>
            <a:r>
              <a:rPr sz="2800" spc="-50">
                <a:latin typeface="宋体"/>
                <a:cs typeface="宋体"/>
              </a:rPr>
              <a:t>。</a:t>
            </a:r>
            <a:endParaRPr sz="2800">
              <a:latin typeface="宋体"/>
              <a:cs typeface="宋体"/>
            </a:endParaRPr>
          </a:p>
        </p:txBody>
      </p:sp>
      <p:sp>
        <p:nvSpPr>
          <p:cNvPr id="10" name="object 10"/>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671195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333399"/>
                </a:solidFill>
              </a:rPr>
              <a:t>第一节 影响矿井充水的自然因素</a:t>
            </a:r>
            <a:endParaRPr sz="3600"/>
          </a:p>
        </p:txBody>
      </p:sp>
      <p:sp>
        <p:nvSpPr>
          <p:cNvPr id="3" name="object 3"/>
          <p:cNvSpPr txBox="1"/>
          <p:nvPr/>
        </p:nvSpPr>
        <p:spPr>
          <a:xfrm>
            <a:off x="4038600" y="2514600"/>
            <a:ext cx="2895600" cy="3276600"/>
          </a:xfrm>
          <a:prstGeom prst="rect">
            <a:avLst/>
          </a:prstGeom>
          <a:solidFill>
            <a:srgbClr val="99FF66"/>
          </a:solidFill>
          <a:ln w="9525">
            <a:solidFill>
              <a:srgbClr val="00FF00"/>
            </a:solidFill>
          </a:ln>
        </p:spPr>
        <p:txBody>
          <a:bodyPr vert="horz" wrap="square" lIns="0" tIns="2540" rIns="0" bIns="0" rtlCol="0">
            <a:spAutoFit/>
          </a:bodyPr>
          <a:lstStyle/>
          <a:p>
            <a:pPr marL="91440" marR="1374775">
              <a:lnSpc>
                <a:spcPts val="4029"/>
              </a:lnSpc>
              <a:spcBef>
                <a:spcPts val="20"/>
              </a:spcBef>
            </a:pPr>
            <a:r>
              <a:rPr sz="2800" spc="-15">
                <a:latin typeface="宋体"/>
                <a:cs typeface="宋体"/>
              </a:rPr>
              <a:t>大气降水</a:t>
            </a:r>
            <a:r>
              <a:rPr sz="2800" spc="-25">
                <a:latin typeface="宋体"/>
                <a:cs typeface="宋体"/>
              </a:rPr>
              <a:t>地形</a:t>
            </a:r>
            <a:endParaRPr sz="2800">
              <a:latin typeface="宋体"/>
              <a:cs typeface="宋体"/>
            </a:endParaRPr>
          </a:p>
          <a:p>
            <a:pPr marL="91440">
              <a:lnSpc>
                <a:spcPct val="100000"/>
              </a:lnSpc>
              <a:spcBef>
                <a:spcPts val="430"/>
              </a:spcBef>
            </a:pPr>
            <a:r>
              <a:rPr sz="2800" spc="-20">
                <a:latin typeface="宋体"/>
                <a:cs typeface="宋体"/>
              </a:rPr>
              <a:t>地表水</a:t>
            </a:r>
            <a:endParaRPr sz="2800">
              <a:latin typeface="宋体"/>
              <a:cs typeface="宋体"/>
            </a:endParaRPr>
          </a:p>
          <a:p>
            <a:pPr marL="91440" marR="307975">
              <a:lnSpc>
                <a:spcPct val="120000"/>
              </a:lnSpc>
            </a:pPr>
            <a:r>
              <a:rPr sz="2800" spc="-10">
                <a:latin typeface="宋体"/>
                <a:cs typeface="宋体"/>
              </a:rPr>
              <a:t>井巷围岩的性质</a:t>
            </a:r>
            <a:r>
              <a:rPr sz="2800" spc="-15">
                <a:latin typeface="宋体"/>
                <a:cs typeface="宋体"/>
              </a:rPr>
              <a:t>地质构造</a:t>
            </a:r>
            <a:endParaRPr sz="2800">
              <a:latin typeface="宋体"/>
              <a:cs typeface="宋体"/>
            </a:endParaRPr>
          </a:p>
          <a:p>
            <a:pPr marL="91440">
              <a:lnSpc>
                <a:spcPct val="100000"/>
              </a:lnSpc>
              <a:spcBef>
                <a:spcPts val="1065"/>
              </a:spcBef>
            </a:pPr>
            <a:r>
              <a:rPr sz="2800" spc="-10">
                <a:latin typeface="宋体"/>
                <a:cs typeface="宋体"/>
              </a:rPr>
              <a:t>岩溶陷落柱</a:t>
            </a:r>
            <a:endParaRPr sz="2800">
              <a:latin typeface="宋体"/>
              <a:cs typeface="宋体"/>
            </a:endParaRPr>
          </a:p>
        </p:txBody>
      </p:sp>
      <p:sp>
        <p:nvSpPr>
          <p:cNvPr id="4" name="object 4"/>
          <p:cNvSpPr txBox="1"/>
          <p:nvPr/>
        </p:nvSpPr>
        <p:spPr>
          <a:xfrm>
            <a:off x="1450339" y="3857307"/>
            <a:ext cx="1854200" cy="574040"/>
          </a:xfrm>
          <a:prstGeom prst="rect">
            <a:avLst/>
          </a:prstGeom>
        </p:spPr>
        <p:txBody>
          <a:bodyPr vert="horz" wrap="square" lIns="0" tIns="12700" rIns="0" bIns="0" rtlCol="0">
            <a:spAutoFit/>
          </a:bodyPr>
          <a:lstStyle/>
          <a:p>
            <a:pPr marL="12700">
              <a:lnSpc>
                <a:spcPct val="100000"/>
              </a:lnSpc>
              <a:spcBef>
                <a:spcPts val="100"/>
              </a:spcBef>
            </a:pPr>
            <a:r>
              <a:rPr sz="3600" spc="-15">
                <a:latin typeface="宋体"/>
                <a:cs typeface="宋体"/>
              </a:rPr>
              <a:t>自然因素</a:t>
            </a:r>
            <a:endParaRPr sz="3600">
              <a:latin typeface="宋体"/>
              <a:cs typeface="宋体"/>
            </a:endParaRPr>
          </a:p>
        </p:txBody>
      </p:sp>
      <p:sp>
        <p:nvSpPr>
          <p:cNvPr id="5" name="object 5"/>
          <p:cNvSpPr/>
          <p:nvPr/>
        </p:nvSpPr>
        <p:spPr>
          <a:xfrm>
            <a:off x="3581399" y="2743199"/>
            <a:ext cx="304800" cy="2971800"/>
          </a:xfrm>
          <a:custGeom>
            <a:rect l="l" t="t" r="r" b="b"/>
            <a:pathLst>
              <a:path w="304800" h="2971800">
                <a:moveTo>
                  <a:pt x="304800" y="2971799"/>
                </a:moveTo>
                <a:lnTo>
                  <a:pt x="237778" y="2946628"/>
                </a:lnTo>
                <a:lnTo>
                  <a:pt x="209481" y="2917394"/>
                </a:lnTo>
                <a:lnTo>
                  <a:pt x="185880" y="2879042"/>
                </a:lnTo>
                <a:lnTo>
                  <a:pt x="167890" y="2833060"/>
                </a:lnTo>
                <a:lnTo>
                  <a:pt x="156425" y="2780934"/>
                </a:lnTo>
                <a:lnTo>
                  <a:pt x="152400" y="2724150"/>
                </a:lnTo>
                <a:lnTo>
                  <a:pt x="152400" y="1733550"/>
                </a:lnTo>
                <a:lnTo>
                  <a:pt x="148375" y="1676766"/>
                </a:lnTo>
                <a:lnTo>
                  <a:pt x="136909" y="1624639"/>
                </a:lnTo>
                <a:lnTo>
                  <a:pt x="118919" y="1578657"/>
                </a:lnTo>
                <a:lnTo>
                  <a:pt x="95318" y="1540305"/>
                </a:lnTo>
                <a:lnTo>
                  <a:pt x="67021" y="1511071"/>
                </a:lnTo>
                <a:lnTo>
                  <a:pt x="0" y="1485899"/>
                </a:lnTo>
                <a:lnTo>
                  <a:pt x="34943" y="1479359"/>
                </a:lnTo>
                <a:lnTo>
                  <a:pt x="67021" y="1460728"/>
                </a:lnTo>
                <a:lnTo>
                  <a:pt x="95318" y="1431493"/>
                </a:lnTo>
                <a:lnTo>
                  <a:pt x="118919" y="1393142"/>
                </a:lnTo>
                <a:lnTo>
                  <a:pt x="136909" y="1347160"/>
                </a:lnTo>
                <a:lnTo>
                  <a:pt x="148374" y="1295033"/>
                </a:lnTo>
                <a:lnTo>
                  <a:pt x="152399" y="1238249"/>
                </a:lnTo>
                <a:lnTo>
                  <a:pt x="152400" y="247650"/>
                </a:lnTo>
                <a:lnTo>
                  <a:pt x="156424" y="190866"/>
                </a:lnTo>
                <a:lnTo>
                  <a:pt x="167890" y="138740"/>
                </a:lnTo>
                <a:lnTo>
                  <a:pt x="185880" y="92757"/>
                </a:lnTo>
                <a:lnTo>
                  <a:pt x="209481" y="54406"/>
                </a:lnTo>
                <a:lnTo>
                  <a:pt x="237778" y="25171"/>
                </a:lnTo>
                <a:lnTo>
                  <a:pt x="269856" y="6540"/>
                </a:lnTo>
                <a:lnTo>
                  <a:pt x="304800" y="0"/>
                </a:lnTo>
              </a:path>
            </a:pathLst>
          </a:custGeom>
          <a:ln w="19050">
            <a:solidFill>
              <a:srgbClr val="FF0000"/>
            </a:solidFill>
          </a:ln>
        </p:spPr>
        <p:txBody>
          <a:bodyPr wrap="square" lIns="0" tIns="0" rIns="0" bIns="0" rtlCol="0"/>
          <a:lstStyle/>
          <a:p/>
        </p:txBody>
      </p:sp>
      <p:sp>
        <p:nvSpPr>
          <p:cNvPr id="6" name="object 6"/>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212340" y="1083627"/>
            <a:ext cx="27686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333399"/>
                </a:solidFill>
              </a:rPr>
              <a:t>一、大气降水</a:t>
            </a:r>
            <a:endParaRPr sz="3600"/>
          </a:p>
        </p:txBody>
      </p:sp>
      <p:sp>
        <p:nvSpPr>
          <p:cNvPr id="7" name="object 7"/>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15</a:t>
            </a:fld>
          </a:p>
        </p:txBody>
      </p:sp>
      <p:sp>
        <p:nvSpPr>
          <p:cNvPr id="3" name="object 3"/>
          <p:cNvSpPr txBox="1"/>
          <p:nvPr/>
        </p:nvSpPr>
        <p:spPr>
          <a:xfrm>
            <a:off x="231140" y="1989704"/>
            <a:ext cx="7340600" cy="513080"/>
          </a:xfrm>
          <a:prstGeom prst="rect">
            <a:avLst/>
          </a:prstGeom>
        </p:spPr>
        <p:txBody>
          <a:bodyPr vert="horz" wrap="square" lIns="0" tIns="12700" rIns="0" bIns="0" rtlCol="0">
            <a:spAutoFit/>
          </a:bodyPr>
          <a:lstStyle/>
          <a:p>
            <a:pPr marL="12700">
              <a:lnSpc>
                <a:spcPct val="100000"/>
              </a:lnSpc>
              <a:spcBef>
                <a:spcPts val="100"/>
              </a:spcBef>
            </a:pPr>
            <a:r>
              <a:rPr sz="3200">
                <a:latin typeface="宋体"/>
                <a:cs typeface="宋体"/>
              </a:rPr>
              <a:t>1、直接受大气降水补给的矿床-</a:t>
            </a:r>
            <a:r>
              <a:rPr sz="3200" spc="-15">
                <a:solidFill>
                  <a:srgbClr val="FF0000"/>
                </a:solidFill>
                <a:latin typeface="宋体"/>
                <a:cs typeface="宋体"/>
              </a:rPr>
              <a:t>分布特征</a:t>
            </a:r>
            <a:endParaRPr sz="3200">
              <a:latin typeface="宋体"/>
              <a:cs typeface="宋体"/>
            </a:endParaRPr>
          </a:p>
        </p:txBody>
      </p:sp>
      <p:sp>
        <p:nvSpPr>
          <p:cNvPr id="4" name="object 4"/>
          <p:cNvSpPr txBox="1"/>
          <p:nvPr/>
        </p:nvSpPr>
        <p:spPr>
          <a:xfrm>
            <a:off x="1856740" y="2470228"/>
            <a:ext cx="2057400" cy="1085850"/>
          </a:xfrm>
          <a:prstGeom prst="rect">
            <a:avLst/>
          </a:prstGeom>
        </p:spPr>
        <p:txBody>
          <a:bodyPr vert="horz" wrap="square" lIns="0" tIns="12700" rIns="0" bIns="0" rtlCol="0">
            <a:spAutoFit/>
          </a:bodyPr>
          <a:lstStyle/>
          <a:p>
            <a:pPr marL="12700" marR="5080" indent="25400">
              <a:lnSpc>
                <a:spcPct val="108700"/>
              </a:lnSpc>
              <a:spcBef>
                <a:spcPts val="100"/>
              </a:spcBef>
            </a:pPr>
            <a:r>
              <a:rPr sz="3200" spc="-15">
                <a:solidFill>
                  <a:srgbClr val="3333CC"/>
                </a:solidFill>
                <a:latin typeface="宋体"/>
                <a:cs typeface="宋体"/>
              </a:rPr>
              <a:t>包气带中</a:t>
            </a:r>
            <a:r>
              <a:rPr sz="3200" spc="-10">
                <a:solidFill>
                  <a:srgbClr val="3333CC"/>
                </a:solidFill>
                <a:latin typeface="宋体"/>
                <a:cs typeface="宋体"/>
              </a:rPr>
              <a:t>充水层裸露</a:t>
            </a:r>
            <a:endParaRPr sz="3200">
              <a:latin typeface="宋体"/>
              <a:cs typeface="宋体"/>
            </a:endParaRPr>
          </a:p>
        </p:txBody>
      </p:sp>
      <p:sp>
        <p:nvSpPr>
          <p:cNvPr id="5" name="object 5"/>
          <p:cNvSpPr txBox="1"/>
          <p:nvPr/>
        </p:nvSpPr>
        <p:spPr>
          <a:xfrm>
            <a:off x="4701540" y="2470228"/>
            <a:ext cx="1676400" cy="1085850"/>
          </a:xfrm>
          <a:prstGeom prst="rect">
            <a:avLst/>
          </a:prstGeom>
        </p:spPr>
        <p:txBody>
          <a:bodyPr vert="horz" wrap="square" lIns="0" tIns="12700" rIns="0" bIns="0" rtlCol="0">
            <a:spAutoFit/>
          </a:bodyPr>
          <a:lstStyle/>
          <a:p>
            <a:pPr marL="12700" marR="5080" indent="25400">
              <a:lnSpc>
                <a:spcPct val="108700"/>
              </a:lnSpc>
              <a:spcBef>
                <a:spcPts val="100"/>
              </a:spcBef>
            </a:pPr>
            <a:r>
              <a:rPr sz="3200" spc="-15">
                <a:solidFill>
                  <a:srgbClr val="3333CC"/>
                </a:solidFill>
                <a:latin typeface="宋体"/>
                <a:cs typeface="宋体"/>
              </a:rPr>
              <a:t>埋藏较浅分水岭处</a:t>
            </a:r>
            <a:endParaRPr sz="3200">
              <a:latin typeface="宋体"/>
              <a:cs typeface="宋体"/>
            </a:endParaRPr>
          </a:p>
        </p:txBody>
      </p:sp>
      <p:sp>
        <p:nvSpPr>
          <p:cNvPr id="6" name="object 6"/>
          <p:cNvSpPr txBox="1"/>
          <p:nvPr/>
        </p:nvSpPr>
        <p:spPr>
          <a:xfrm>
            <a:off x="231140" y="4100277"/>
            <a:ext cx="6121400" cy="2144395"/>
          </a:xfrm>
          <a:prstGeom prst="rect">
            <a:avLst/>
          </a:prstGeom>
        </p:spPr>
        <p:txBody>
          <a:bodyPr vert="horz" wrap="square" lIns="0" tIns="47625" rIns="0" bIns="0" rtlCol="0">
            <a:spAutoFit/>
          </a:bodyPr>
          <a:lstStyle/>
          <a:p>
            <a:pPr marL="12700">
              <a:lnSpc>
                <a:spcPct val="100000"/>
              </a:lnSpc>
              <a:spcBef>
                <a:spcPts val="375"/>
              </a:spcBef>
            </a:pPr>
            <a:r>
              <a:rPr sz="3200">
                <a:latin typeface="宋体"/>
                <a:cs typeface="宋体"/>
              </a:rPr>
              <a:t>2、入渗过程-</a:t>
            </a:r>
            <a:r>
              <a:rPr sz="3200" spc="-10">
                <a:solidFill>
                  <a:srgbClr val="FF0000"/>
                </a:solidFill>
                <a:latin typeface="宋体"/>
                <a:cs typeface="宋体"/>
              </a:rPr>
              <a:t>矿井充水影响分类</a:t>
            </a:r>
            <a:endParaRPr sz="3200">
              <a:latin typeface="宋体"/>
              <a:cs typeface="宋体"/>
            </a:endParaRPr>
          </a:p>
          <a:p>
            <a:pPr marL="2044064">
              <a:lnSpc>
                <a:spcPct val="100000"/>
              </a:lnSpc>
              <a:spcBef>
                <a:spcPts val="280"/>
              </a:spcBef>
            </a:pPr>
            <a:r>
              <a:rPr sz="3200" spc="-20">
                <a:solidFill>
                  <a:srgbClr val="3333CC"/>
                </a:solidFill>
                <a:latin typeface="宋体"/>
                <a:cs typeface="宋体"/>
              </a:rPr>
              <a:t>露天矿</a:t>
            </a:r>
            <a:endParaRPr sz="3200">
              <a:latin typeface="宋体"/>
              <a:cs typeface="宋体"/>
            </a:endParaRPr>
          </a:p>
          <a:p>
            <a:pPr marL="2044064" marR="5080">
              <a:lnSpc>
                <a:spcPct val="110000"/>
              </a:lnSpc>
            </a:pPr>
            <a:r>
              <a:rPr sz="3200" spc="-5">
                <a:solidFill>
                  <a:srgbClr val="3333CC"/>
                </a:solidFill>
                <a:latin typeface="宋体"/>
                <a:cs typeface="宋体"/>
              </a:rPr>
              <a:t>有集中入渗通道的矿井沿孔隙裂隙入渗的矿井</a:t>
            </a:r>
            <a:endParaRPr sz="32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43000"/>
            <a:ext cx="2260600" cy="513080"/>
          </a:xfrm>
          <a:prstGeom prst="rect">
            <a:avLst/>
          </a:prstGeom>
        </p:spPr>
        <p:txBody>
          <a:bodyPr vert="horz" wrap="square" lIns="0" tIns="12700" rIns="0" bIns="0" rtlCol="0">
            <a:spAutoFit/>
          </a:bodyPr>
          <a:lstStyle/>
          <a:p>
            <a:pPr marL="12700">
              <a:lnSpc>
                <a:spcPct val="100000"/>
              </a:lnSpc>
              <a:spcBef>
                <a:spcPts val="100"/>
              </a:spcBef>
              <a:tabLst>
                <a:tab pos="621665"/>
              </a:tabLst>
            </a:pPr>
            <a:r>
              <a:rPr sz="3200" spc="-50">
                <a:solidFill>
                  <a:srgbClr val="333399"/>
                </a:solidFill>
              </a:rPr>
              <a:t>⑴</a:t>
            </a:r>
            <a:r>
              <a:rPr sz="3200">
                <a:solidFill>
                  <a:srgbClr val="333399"/>
                </a:solidFill>
              </a:rPr>
              <a:t>	</a:t>
            </a:r>
            <a:r>
              <a:rPr sz="3200" spc="-15">
                <a:solidFill>
                  <a:srgbClr val="333399"/>
                </a:solidFill>
              </a:rPr>
              <a:t>露天矿：</a:t>
            </a:r>
            <a:endParaRPr sz="3200"/>
          </a:p>
        </p:txBody>
      </p:sp>
      <p:sp>
        <p:nvSpPr>
          <p:cNvPr id="3" name="object 3"/>
          <p:cNvSpPr txBox="1"/>
          <p:nvPr/>
        </p:nvSpPr>
        <p:spPr>
          <a:xfrm>
            <a:off x="459740" y="2057112"/>
            <a:ext cx="7959725" cy="1305560"/>
          </a:xfrm>
          <a:prstGeom prst="rect">
            <a:avLst/>
          </a:prstGeom>
        </p:spPr>
        <p:txBody>
          <a:bodyPr vert="horz" wrap="square" lIns="0" tIns="51435" rIns="0" bIns="0" rtlCol="0">
            <a:spAutoFit/>
          </a:bodyPr>
          <a:lstStyle/>
          <a:p>
            <a:pPr marL="355600" marR="5080" indent="-342900">
              <a:lnSpc>
                <a:spcPts val="3120"/>
              </a:lnSpc>
              <a:spcBef>
                <a:spcPts val="405"/>
              </a:spcBef>
            </a:pPr>
            <a:r>
              <a:rPr sz="2800" spc="-265">
                <a:latin typeface="MS Gothic"/>
                <a:cs typeface="MS Gothic"/>
              </a:rPr>
              <a:t>① </a:t>
            </a:r>
            <a:r>
              <a:rPr sz="2800" spc="-5">
                <a:latin typeface="宋体"/>
                <a:cs typeface="宋体"/>
              </a:rPr>
              <a:t>降水直接落在矿坑内，其水量决定于降水量、矿</a:t>
            </a:r>
            <a:r>
              <a:rPr sz="2800" spc="-10">
                <a:latin typeface="宋体"/>
                <a:cs typeface="宋体"/>
              </a:rPr>
              <a:t>坑范围及汇水条件；</a:t>
            </a:r>
            <a:endParaRPr sz="2800">
              <a:latin typeface="宋体"/>
              <a:cs typeface="宋体"/>
            </a:endParaRPr>
          </a:p>
          <a:p>
            <a:pPr marL="12700">
              <a:lnSpc>
                <a:spcPct val="100000"/>
              </a:lnSpc>
              <a:spcBef>
                <a:spcPts val="175"/>
              </a:spcBef>
            </a:pPr>
            <a:r>
              <a:rPr sz="2800" spc="-265">
                <a:latin typeface="MS Gothic"/>
                <a:cs typeface="MS Gothic"/>
              </a:rPr>
              <a:t>② </a:t>
            </a:r>
            <a:r>
              <a:rPr sz="2800" spc="-5">
                <a:latin typeface="宋体"/>
                <a:cs typeface="宋体"/>
              </a:rPr>
              <a:t>矿坑充水与降水关系极为密切，雨后水量增大。</a:t>
            </a:r>
            <a:endParaRPr sz="2800">
              <a:latin typeface="宋体"/>
              <a:cs typeface="宋体"/>
            </a:endParaRPr>
          </a:p>
        </p:txBody>
      </p:sp>
      <p:pic>
        <p:nvPicPr>
          <p:cNvPr id="4" name="object 4"/>
          <p:cNvPicPr/>
          <p:nvPr/>
        </p:nvPicPr>
        <p:blipFill>
          <a:blip r:embed="rId2"/>
          <a:stretch>
            <a:fillRect/>
          </a:stretch>
        </p:blipFill>
        <p:spPr>
          <a:xfrm>
            <a:off x="2819400" y="3429000"/>
            <a:ext cx="4191000" cy="3143250"/>
          </a:xfrm>
          <a:prstGeom prst="rect">
            <a:avLst/>
          </a:prstGeom>
        </p:spPr>
      </p:pic>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43000"/>
            <a:ext cx="5105400" cy="513080"/>
          </a:xfrm>
          <a:prstGeom prst="rect">
            <a:avLst/>
          </a:prstGeom>
        </p:spPr>
        <p:txBody>
          <a:bodyPr vert="horz" wrap="square" lIns="0" tIns="12700" rIns="0" bIns="0" rtlCol="0">
            <a:spAutoFit/>
          </a:bodyPr>
          <a:lstStyle/>
          <a:p>
            <a:pPr marL="12700">
              <a:lnSpc>
                <a:spcPct val="100000"/>
              </a:lnSpc>
              <a:spcBef>
                <a:spcPts val="100"/>
              </a:spcBef>
              <a:tabLst>
                <a:tab pos="621665"/>
              </a:tabLst>
            </a:pPr>
            <a:r>
              <a:rPr sz="3200" spc="-50">
                <a:solidFill>
                  <a:srgbClr val="333399"/>
                </a:solidFill>
              </a:rPr>
              <a:t>⑵</a:t>
            </a:r>
            <a:r>
              <a:rPr sz="3200">
                <a:solidFill>
                  <a:srgbClr val="333399"/>
                </a:solidFill>
              </a:rPr>
              <a:t>	</a:t>
            </a:r>
            <a:r>
              <a:rPr sz="3200" spc="-5">
                <a:solidFill>
                  <a:srgbClr val="333399"/>
                </a:solidFill>
              </a:rPr>
              <a:t>有集中入渗通道的矿井：</a:t>
            </a:r>
            <a:endParaRPr sz="3200"/>
          </a:p>
        </p:txBody>
      </p:sp>
      <p:sp>
        <p:nvSpPr>
          <p:cNvPr id="3" name="object 3"/>
          <p:cNvSpPr txBox="1"/>
          <p:nvPr/>
        </p:nvSpPr>
        <p:spPr>
          <a:xfrm>
            <a:off x="624840" y="4348892"/>
            <a:ext cx="7620000" cy="687070"/>
          </a:xfrm>
          <a:prstGeom prst="rect">
            <a:avLst/>
          </a:prstGeom>
        </p:spPr>
        <p:txBody>
          <a:bodyPr vert="horz" wrap="square" lIns="0" tIns="0" rIns="0" bIns="0" rtlCol="0">
            <a:spAutoFit/>
          </a:bodyPr>
          <a:lstStyle/>
          <a:p>
            <a:pPr marL="608965">
              <a:lnSpc>
                <a:spcPts val="2545"/>
              </a:lnSpc>
            </a:pPr>
            <a:r>
              <a:rPr sz="2400" spc="-5">
                <a:latin typeface="宋体"/>
                <a:cs typeface="宋体"/>
              </a:rPr>
              <a:t>如南方岩溶地区的矿井，落水洞、天窗、溶斗常形成</a:t>
            </a:r>
            <a:endParaRPr sz="2400">
              <a:latin typeface="宋体"/>
              <a:cs typeface="宋体"/>
            </a:endParaRPr>
          </a:p>
          <a:p>
            <a:pPr>
              <a:lnSpc>
                <a:spcPts val="2735"/>
              </a:lnSpc>
              <a:spcBef>
                <a:spcPts val="130"/>
              </a:spcBef>
            </a:pPr>
            <a:r>
              <a:rPr sz="2400" spc="-5">
                <a:latin typeface="宋体"/>
                <a:cs typeface="宋体"/>
              </a:rPr>
              <a:t>集中入渗通道，或导通的小煤窑、老空水和采空区。</a:t>
            </a:r>
            <a:endParaRPr sz="2400">
              <a:latin typeface="宋体"/>
              <a:cs typeface="宋体"/>
            </a:endParaRPr>
          </a:p>
        </p:txBody>
      </p:sp>
      <p:grpSp>
        <p:nvGrpSpPr>
          <p:cNvPr id="4" name="object 4"/>
          <p:cNvGrpSpPr/>
          <p:nvPr/>
        </p:nvGrpSpPr>
        <p:grpSpPr>
          <a:xfrm>
            <a:off x="452437" y="3881437"/>
            <a:ext cx="8239125" cy="2301875"/>
            <a:chOff x="452437" y="3881437"/>
            <a:chExt cx="8239125" cy="2301875"/>
          </a:xfrm>
        </p:grpSpPr>
        <p:sp>
          <p:nvSpPr>
            <p:cNvPr id="5" name="object 5"/>
            <p:cNvSpPr/>
            <p:nvPr/>
          </p:nvSpPr>
          <p:spPr>
            <a:xfrm>
              <a:off x="457200" y="3886200"/>
              <a:ext cx="8229600" cy="2292350"/>
            </a:xfrm>
            <a:custGeom>
              <a:rect l="l" t="t" r="r" b="b"/>
              <a:pathLst>
                <a:path w="8229600" h="2292350">
                  <a:moveTo>
                    <a:pt x="8229600" y="2292350"/>
                  </a:moveTo>
                  <a:lnTo>
                    <a:pt x="0" y="2292350"/>
                  </a:lnTo>
                  <a:lnTo>
                    <a:pt x="0" y="0"/>
                  </a:lnTo>
                  <a:lnTo>
                    <a:pt x="8229600" y="0"/>
                  </a:lnTo>
                  <a:lnTo>
                    <a:pt x="8229600" y="2292350"/>
                  </a:lnTo>
                  <a:close/>
                </a:path>
              </a:pathLst>
            </a:custGeom>
            <a:solidFill>
              <a:srgbClr val="99FFCC"/>
            </a:solidFill>
          </p:spPr>
          <p:txBody>
            <a:bodyPr wrap="square" lIns="0" tIns="0" rIns="0" bIns="0" rtlCol="0"/>
            <a:lstStyle/>
            <a:p/>
          </p:txBody>
        </p:sp>
        <p:sp>
          <p:nvSpPr>
            <p:cNvPr id="6" name="object 6"/>
            <p:cNvSpPr/>
            <p:nvPr/>
          </p:nvSpPr>
          <p:spPr>
            <a:xfrm>
              <a:off x="457200" y="3886200"/>
              <a:ext cx="8229600" cy="2292350"/>
            </a:xfrm>
            <a:custGeom>
              <a:rect l="l" t="t" r="r" b="b"/>
              <a:pathLst>
                <a:path w="8229600" h="2292350">
                  <a:moveTo>
                    <a:pt x="0" y="0"/>
                  </a:moveTo>
                  <a:lnTo>
                    <a:pt x="8229600" y="0"/>
                  </a:lnTo>
                  <a:lnTo>
                    <a:pt x="8229600" y="2292350"/>
                  </a:lnTo>
                  <a:lnTo>
                    <a:pt x="0" y="2292350"/>
                  </a:lnTo>
                  <a:lnTo>
                    <a:pt x="0" y="0"/>
                  </a:lnTo>
                  <a:close/>
                </a:path>
              </a:pathLst>
            </a:custGeom>
            <a:ln w="9525">
              <a:solidFill>
                <a:srgbClr val="00FF00"/>
              </a:solidFill>
            </a:ln>
          </p:spPr>
          <p:txBody>
            <a:bodyPr wrap="square" lIns="0" tIns="0" rIns="0" bIns="0" rtlCol="0"/>
            <a:lstStyle/>
            <a:p/>
          </p:txBody>
        </p:sp>
      </p:grpSp>
      <p:sp>
        <p:nvSpPr>
          <p:cNvPr id="7" name="object 7"/>
          <p:cNvSpPr txBox="1"/>
          <p:nvPr/>
        </p:nvSpPr>
        <p:spPr>
          <a:xfrm>
            <a:off x="497840" y="2176145"/>
            <a:ext cx="8026400" cy="3975735"/>
          </a:xfrm>
          <a:prstGeom prst="rect">
            <a:avLst/>
          </a:prstGeom>
        </p:spPr>
        <p:txBody>
          <a:bodyPr vert="horz" wrap="square" lIns="0" tIns="12700" rIns="0" bIns="0" rtlCol="0">
            <a:spAutoFit/>
          </a:bodyPr>
          <a:lstStyle/>
          <a:p>
            <a:pPr marL="469900" marR="119380" indent="-342900">
              <a:lnSpc>
                <a:spcPct val="100000"/>
              </a:lnSpc>
              <a:spcBef>
                <a:spcPts val="100"/>
              </a:spcBef>
              <a:tabLst>
                <a:tab pos="583565"/>
              </a:tabLst>
            </a:pPr>
            <a:r>
              <a:rPr sz="2400" spc="-50">
                <a:latin typeface="宋体"/>
                <a:cs typeface="宋体"/>
              </a:rPr>
              <a:t>①</a:t>
            </a:r>
            <a:r>
              <a:rPr sz="2400">
                <a:latin typeface="宋体"/>
                <a:cs typeface="宋体"/>
              </a:rPr>
              <a:t>		降水沿</a:t>
            </a:r>
            <a:r>
              <a:rPr sz="2400">
                <a:solidFill>
                  <a:srgbClr val="FF0000"/>
                </a:solidFill>
                <a:latin typeface="宋体"/>
                <a:cs typeface="宋体"/>
              </a:rPr>
              <a:t>集中入渗通道</a:t>
            </a:r>
            <a:r>
              <a:rPr sz="2400" spc="-5">
                <a:latin typeface="宋体"/>
                <a:cs typeface="宋体"/>
              </a:rPr>
              <a:t>灌入矿井造成涌水，水量取决于降水量、汇水条件和通道的过水断面积、长度；</a:t>
            </a:r>
            <a:endParaRPr sz="2400">
              <a:latin typeface="宋体"/>
              <a:cs typeface="宋体"/>
            </a:endParaRPr>
          </a:p>
          <a:p>
            <a:pPr marL="469900" marR="119380" indent="-342900">
              <a:lnSpc>
                <a:spcPct val="100000"/>
              </a:lnSpc>
              <a:spcBef>
                <a:spcPts val="575"/>
              </a:spcBef>
              <a:tabLst>
                <a:tab pos="583565"/>
              </a:tabLst>
            </a:pPr>
            <a:r>
              <a:rPr sz="2400" spc="-50">
                <a:latin typeface="宋体"/>
                <a:cs typeface="宋体"/>
              </a:rPr>
              <a:t>②</a:t>
            </a:r>
            <a:r>
              <a:rPr sz="2400">
                <a:latin typeface="宋体"/>
                <a:cs typeface="宋体"/>
              </a:rPr>
              <a:t>		矿井充水与降水关系密切，矿井充水</a:t>
            </a:r>
            <a:r>
              <a:rPr sz="2400">
                <a:solidFill>
                  <a:srgbClr val="FF0000"/>
                </a:solidFill>
                <a:latin typeface="宋体"/>
                <a:cs typeface="宋体"/>
              </a:rPr>
              <a:t>滞后</a:t>
            </a:r>
            <a:r>
              <a:rPr sz="2400" spc="-10">
                <a:latin typeface="宋体"/>
                <a:cs typeface="宋体"/>
              </a:rPr>
              <a:t>于降水时间，</a:t>
            </a:r>
            <a:r>
              <a:rPr sz="2400" spc="-5">
                <a:latin typeface="宋体"/>
                <a:cs typeface="宋体"/>
              </a:rPr>
              <a:t>一般为数小时至数日，有时构成水害。</a:t>
            </a:r>
            <a:endParaRPr sz="2400">
              <a:latin typeface="宋体"/>
              <a:cs typeface="宋体"/>
            </a:endParaRPr>
          </a:p>
          <a:p>
            <a:pPr marL="50800" marR="43180" indent="609600">
              <a:lnSpc>
                <a:spcPct val="100899"/>
              </a:lnSpc>
              <a:spcBef>
                <a:spcPts val="1575"/>
              </a:spcBef>
            </a:pPr>
            <a:r>
              <a:rPr sz="2400">
                <a:latin typeface="宋体"/>
                <a:cs typeface="宋体"/>
              </a:rPr>
              <a:t>2006年7</a:t>
            </a:r>
            <a:r>
              <a:rPr sz="2400" spc="-5">
                <a:latin typeface="宋体"/>
                <a:cs typeface="宋体"/>
              </a:rPr>
              <a:t>月，受碧利斯台风影响，湖南省郴州、衡阳普</a:t>
            </a:r>
            <a:r>
              <a:rPr sz="2400">
                <a:latin typeface="宋体"/>
                <a:cs typeface="宋体"/>
              </a:rPr>
              <a:t>降暴雨，白沙煤电集团-前进煤矿从15日13时20分至16时</a:t>
            </a:r>
            <a:r>
              <a:rPr sz="2400" spc="-25">
                <a:latin typeface="宋体"/>
                <a:cs typeface="宋体"/>
              </a:rPr>
              <a:t>10</a:t>
            </a:r>
            <a:r>
              <a:rPr sz="2400">
                <a:latin typeface="宋体"/>
                <a:cs typeface="宋体"/>
              </a:rPr>
              <a:t>分仅</a:t>
            </a:r>
            <a:r>
              <a:rPr sz="2400">
                <a:solidFill>
                  <a:srgbClr val="FF0000"/>
                </a:solidFill>
                <a:latin typeface="宋体"/>
                <a:cs typeface="宋体"/>
              </a:rPr>
              <a:t>3个小时</a:t>
            </a:r>
            <a:r>
              <a:rPr sz="2400">
                <a:latin typeface="宋体"/>
                <a:cs typeface="宋体"/>
              </a:rPr>
              <a:t>，矿井涌水量由</a:t>
            </a:r>
            <a:r>
              <a:rPr sz="2400">
                <a:solidFill>
                  <a:srgbClr val="FF0000"/>
                </a:solidFill>
                <a:latin typeface="宋体"/>
                <a:cs typeface="宋体"/>
              </a:rPr>
              <a:t>200m</a:t>
            </a:r>
            <a:r>
              <a:rPr sz="2325" baseline="25089">
                <a:solidFill>
                  <a:srgbClr val="FF0000"/>
                </a:solidFill>
                <a:latin typeface="宋体"/>
                <a:cs typeface="宋体"/>
              </a:rPr>
              <a:t>3</a:t>
            </a:r>
            <a:r>
              <a:rPr sz="2400">
                <a:solidFill>
                  <a:srgbClr val="FF0000"/>
                </a:solidFill>
                <a:latin typeface="宋体"/>
                <a:cs typeface="宋体"/>
              </a:rPr>
              <a:t>/h上升至1300m</a:t>
            </a:r>
            <a:r>
              <a:rPr sz="2325" baseline="25089">
                <a:solidFill>
                  <a:srgbClr val="FF0000"/>
                </a:solidFill>
                <a:latin typeface="宋体"/>
                <a:cs typeface="宋体"/>
              </a:rPr>
              <a:t>3</a:t>
            </a:r>
            <a:r>
              <a:rPr sz="2400">
                <a:solidFill>
                  <a:srgbClr val="FF0000"/>
                </a:solidFill>
                <a:latin typeface="宋体"/>
                <a:cs typeface="宋体"/>
              </a:rPr>
              <a:t>/h</a:t>
            </a:r>
            <a:r>
              <a:rPr sz="2400" spc="-20">
                <a:latin typeface="宋体"/>
                <a:cs typeface="宋体"/>
              </a:rPr>
              <a:t>，矿井</a:t>
            </a:r>
            <a:r>
              <a:rPr sz="2400" spc="-5">
                <a:latin typeface="宋体"/>
                <a:cs typeface="宋体"/>
              </a:rPr>
              <a:t>处于应急状态，广大干部职工全力抗洪保井，与洪水抗衡了</a:t>
            </a:r>
            <a:r>
              <a:rPr sz="2400" spc="-50">
                <a:latin typeface="宋体"/>
                <a:cs typeface="宋体"/>
              </a:rPr>
              <a:t> </a:t>
            </a:r>
            <a:r>
              <a:rPr sz="2400">
                <a:latin typeface="宋体"/>
                <a:cs typeface="宋体"/>
              </a:rPr>
              <a:t>40多个小时，最终没有保住矿井，于17日凌晨5时12</a:t>
            </a:r>
            <a:r>
              <a:rPr sz="2400" spc="-20">
                <a:latin typeface="宋体"/>
                <a:cs typeface="宋体"/>
              </a:rPr>
              <a:t>分被洪</a:t>
            </a:r>
            <a:r>
              <a:rPr sz="2400" spc="-15">
                <a:latin typeface="宋体"/>
                <a:cs typeface="宋体"/>
              </a:rPr>
              <a:t>水吞噬。</a:t>
            </a:r>
            <a:endParaRPr sz="2400">
              <a:latin typeface="宋体"/>
              <a:cs typeface="宋体"/>
            </a:endParaRPr>
          </a:p>
        </p:txBody>
      </p:sp>
      <p:sp>
        <p:nvSpPr>
          <p:cNvPr id="8" name="object 8"/>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02740" y="1143000"/>
            <a:ext cx="5105400" cy="513080"/>
          </a:xfrm>
          <a:prstGeom prst="rect">
            <a:avLst/>
          </a:prstGeom>
        </p:spPr>
        <p:txBody>
          <a:bodyPr vert="horz" wrap="square" lIns="0" tIns="12700" rIns="0" bIns="0" rtlCol="0">
            <a:spAutoFit/>
          </a:bodyPr>
          <a:lstStyle/>
          <a:p>
            <a:pPr marL="12700">
              <a:lnSpc>
                <a:spcPct val="100000"/>
              </a:lnSpc>
              <a:spcBef>
                <a:spcPts val="100"/>
              </a:spcBef>
              <a:tabLst>
                <a:tab pos="621665"/>
              </a:tabLst>
            </a:pPr>
            <a:r>
              <a:rPr sz="3200" spc="-50">
                <a:solidFill>
                  <a:srgbClr val="333399"/>
                </a:solidFill>
              </a:rPr>
              <a:t>⑶</a:t>
            </a:r>
            <a:r>
              <a:rPr sz="3200">
                <a:solidFill>
                  <a:srgbClr val="333399"/>
                </a:solidFill>
              </a:rPr>
              <a:t>	</a:t>
            </a:r>
            <a:r>
              <a:rPr sz="3200" spc="-5">
                <a:solidFill>
                  <a:srgbClr val="333399"/>
                </a:solidFill>
              </a:rPr>
              <a:t>沿孔隙裂隙入渗的矿井：</a:t>
            </a:r>
            <a:endParaRPr sz="3200"/>
          </a:p>
        </p:txBody>
      </p:sp>
      <p:sp>
        <p:nvSpPr>
          <p:cNvPr id="3" name="object 3"/>
          <p:cNvSpPr txBox="1"/>
          <p:nvPr/>
        </p:nvSpPr>
        <p:spPr>
          <a:xfrm>
            <a:off x="764540" y="2088521"/>
            <a:ext cx="7604125" cy="1830705"/>
          </a:xfrm>
          <a:prstGeom prst="rect">
            <a:avLst/>
          </a:prstGeom>
        </p:spPr>
        <p:txBody>
          <a:bodyPr vert="horz" wrap="square" lIns="0" tIns="0" rIns="0" bIns="0" rtlCol="0">
            <a:spAutoFit/>
          </a:bodyPr>
          <a:lstStyle/>
          <a:p>
            <a:pPr marL="355600" marR="5080" indent="-342900">
              <a:lnSpc>
                <a:spcPct val="103000"/>
              </a:lnSpc>
            </a:pPr>
            <a:r>
              <a:rPr sz="2800" spc="-265">
                <a:latin typeface="MS Gothic"/>
                <a:cs typeface="MS Gothic"/>
              </a:rPr>
              <a:t>① </a:t>
            </a:r>
            <a:r>
              <a:rPr sz="2800">
                <a:solidFill>
                  <a:srgbClr val="FF0000"/>
                </a:solidFill>
                <a:latin typeface="宋体"/>
                <a:cs typeface="宋体"/>
              </a:rPr>
              <a:t>入渗机制</a:t>
            </a:r>
            <a:r>
              <a:rPr sz="2800" spc="-5">
                <a:latin typeface="宋体"/>
                <a:cs typeface="宋体"/>
              </a:rPr>
              <a:t>比较复杂，水量决定于降水量、降水强度、降水历时和入渗条件；</a:t>
            </a:r>
            <a:endParaRPr sz="2800">
              <a:latin typeface="宋体"/>
              <a:cs typeface="宋体"/>
            </a:endParaRPr>
          </a:p>
          <a:p>
            <a:pPr marL="355600" marR="5080" indent="-342900">
              <a:lnSpc>
                <a:spcPct val="103000"/>
              </a:lnSpc>
              <a:spcBef>
                <a:spcPts val="465"/>
              </a:spcBef>
            </a:pPr>
            <a:r>
              <a:rPr sz="2800" spc="-265">
                <a:latin typeface="MS Gothic"/>
                <a:cs typeface="MS Gothic"/>
              </a:rPr>
              <a:t>② </a:t>
            </a:r>
            <a:r>
              <a:rPr sz="2800" spc="-5">
                <a:latin typeface="宋体"/>
                <a:cs typeface="宋体"/>
              </a:rPr>
              <a:t>矿井充水与降水的关系不密切，矿井涌水量增</a:t>
            </a:r>
            <a:r>
              <a:rPr sz="2800">
                <a:latin typeface="宋体"/>
                <a:cs typeface="宋体"/>
              </a:rPr>
              <a:t>大</a:t>
            </a:r>
            <a:r>
              <a:rPr sz="2800">
                <a:solidFill>
                  <a:srgbClr val="FF0000"/>
                </a:solidFill>
                <a:latin typeface="宋体"/>
                <a:cs typeface="宋体"/>
              </a:rPr>
              <a:t>滞后</a:t>
            </a:r>
            <a:r>
              <a:rPr sz="2800">
                <a:latin typeface="宋体"/>
                <a:cs typeface="宋体"/>
              </a:rPr>
              <a:t>于降水的</a:t>
            </a:r>
            <a:r>
              <a:rPr sz="2800">
                <a:solidFill>
                  <a:srgbClr val="FF0000"/>
                </a:solidFill>
                <a:latin typeface="宋体"/>
                <a:cs typeface="宋体"/>
              </a:rPr>
              <a:t>时间较长</a:t>
            </a:r>
            <a:r>
              <a:rPr sz="2800" spc="-50">
                <a:latin typeface="宋体"/>
                <a:cs typeface="宋体"/>
              </a:rPr>
              <a:t>。</a:t>
            </a:r>
            <a:endParaRPr sz="2800">
              <a:latin typeface="宋体"/>
              <a:cs typeface="宋体"/>
            </a:endParaRPr>
          </a:p>
        </p:txBody>
      </p:sp>
      <p:pic>
        <p:nvPicPr>
          <p:cNvPr id="4" name="object 4"/>
          <p:cNvPicPr/>
          <p:nvPr/>
        </p:nvPicPr>
        <p:blipFill>
          <a:blip r:embed="rId2"/>
          <a:stretch>
            <a:fillRect/>
          </a:stretch>
        </p:blipFill>
        <p:spPr>
          <a:xfrm>
            <a:off x="2209800" y="4191000"/>
            <a:ext cx="4572000" cy="2286000"/>
          </a:xfrm>
          <a:prstGeom prst="rect">
            <a:avLst/>
          </a:prstGeom>
        </p:spPr>
      </p:pic>
      <p:sp>
        <p:nvSpPr>
          <p:cNvPr id="5" name="object 5"/>
          <p:cNvSpPr txBox="1"/>
          <p:nvPr/>
        </p:nvSpPr>
        <p:spPr>
          <a:xfrm>
            <a:off x="2209800" y="4191000"/>
            <a:ext cx="4572000" cy="2286000"/>
          </a:xfrm>
          <a:prstGeom prst="rect">
            <a:avLst/>
          </a:prstGeom>
          <a:ln w="9525">
            <a:solidFill>
              <a:srgbClr val="0066FF"/>
            </a:solidFill>
          </a:ln>
        </p:spPr>
        <p:txBody>
          <a:bodyPr vert="horz" wrap="square" lIns="0" tIns="128905" rIns="0" bIns="0" rtlCol="0">
            <a:spAutoFit/>
          </a:bodyPr>
          <a:lstStyle/>
          <a:p>
            <a:pPr marL="1076960">
              <a:lnSpc>
                <a:spcPct val="100000"/>
              </a:lnSpc>
              <a:spcBef>
                <a:spcPts val="1015"/>
              </a:spcBef>
            </a:pPr>
            <a:r>
              <a:rPr sz="1800" b="1" spc="-10">
                <a:solidFill>
                  <a:srgbClr val="FF0000"/>
                </a:solidFill>
                <a:latin typeface="Microsoft JhengHei"/>
                <a:cs typeface="Microsoft JhengHei"/>
              </a:rPr>
              <a:t>降水入渗型</a:t>
            </a:r>
            <a:endParaRPr sz="1800">
              <a:latin typeface="Microsoft JhengHei"/>
              <a:cs typeface="Microsoft JhengHei"/>
            </a:endParaRPr>
          </a:p>
        </p:txBody>
      </p:sp>
      <p:sp>
        <p:nvSpPr>
          <p:cNvPr id="6" name="object 6"/>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18</a:t>
            </a:fld>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49567" rIns="0" bIns="0" rtlCol="0">
            <a:spAutoFit/>
          </a:bodyPr>
          <a:lstStyle/>
          <a:p>
            <a:pPr marL="774700">
              <a:lnSpc>
                <a:spcPct val="100000"/>
              </a:lnSpc>
              <a:spcBef>
                <a:spcPts val="100"/>
              </a:spcBef>
            </a:pPr>
            <a:r>
              <a:rPr sz="3200" spc="-5">
                <a:solidFill>
                  <a:srgbClr val="333399"/>
                </a:solidFill>
              </a:rPr>
              <a:t>受降水影响的矿井涌水量：</a:t>
            </a:r>
            <a:endParaRPr sz="3200"/>
          </a:p>
        </p:txBody>
      </p:sp>
      <p:sp>
        <p:nvSpPr>
          <p:cNvPr id="3" name="object 3"/>
          <p:cNvSpPr txBox="1"/>
          <p:nvPr/>
        </p:nvSpPr>
        <p:spPr>
          <a:xfrm>
            <a:off x="840740" y="2005584"/>
            <a:ext cx="5854700" cy="1196340"/>
          </a:xfrm>
          <a:prstGeom prst="rect">
            <a:avLst/>
          </a:prstGeom>
        </p:spPr>
        <p:txBody>
          <a:bodyPr vert="horz" wrap="square" lIns="0" tIns="109855" rIns="0" bIns="0" rtlCol="0">
            <a:spAutoFit/>
          </a:bodyPr>
          <a:lstStyle/>
          <a:p>
            <a:pPr marL="354965" indent="-342265">
              <a:lnSpc>
                <a:spcPct val="100000"/>
              </a:lnSpc>
              <a:spcBef>
                <a:spcPts val="865"/>
              </a:spcBef>
              <a:buClr>
                <a:srgbClr val="3333CC"/>
              </a:buClr>
              <a:buSzPct val="60937"/>
              <a:buFont typeface="Wingdings"/>
              <a:buChar char=""/>
              <a:tabLst>
                <a:tab pos="354965"/>
                <a:tab pos="355600"/>
              </a:tabLst>
            </a:pPr>
            <a:r>
              <a:rPr sz="3200" spc="-5">
                <a:latin typeface="宋体"/>
                <a:cs typeface="宋体"/>
              </a:rPr>
              <a:t>周期性变化-季节性、多年周期</a:t>
            </a:r>
            <a:endParaRPr sz="3200">
              <a:latin typeface="宋体"/>
              <a:cs typeface="宋体"/>
            </a:endParaRPr>
          </a:p>
          <a:p>
            <a:pPr marL="354965" indent="-342265">
              <a:lnSpc>
                <a:spcPct val="100000"/>
              </a:lnSpc>
              <a:spcBef>
                <a:spcPts val="770"/>
              </a:spcBef>
              <a:buClr>
                <a:srgbClr val="3333CC"/>
              </a:buClr>
              <a:buSzPct val="60937"/>
              <a:buFont typeface="Wingdings"/>
              <a:buChar char=""/>
              <a:tabLst>
                <a:tab pos="354965"/>
                <a:tab pos="355600"/>
              </a:tabLst>
            </a:pPr>
            <a:r>
              <a:rPr sz="3200" spc="-10">
                <a:latin typeface="宋体"/>
                <a:cs typeface="宋体"/>
              </a:rPr>
              <a:t>影响随深度减弱</a:t>
            </a:r>
            <a:endParaRPr sz="3200">
              <a:latin typeface="宋体"/>
              <a:cs typeface="宋体"/>
            </a:endParaRPr>
          </a:p>
        </p:txBody>
      </p:sp>
      <p:grpSp>
        <p:nvGrpSpPr>
          <p:cNvPr id="4" name="object 4"/>
          <p:cNvGrpSpPr/>
          <p:nvPr/>
        </p:nvGrpSpPr>
        <p:grpSpPr>
          <a:xfrm>
            <a:off x="2266950" y="3429000"/>
            <a:ext cx="4210050" cy="2438400"/>
            <a:chOff x="2266950" y="3429000"/>
            <a:chExt cx="4210050" cy="2438400"/>
          </a:xfrm>
        </p:grpSpPr>
        <p:sp>
          <p:nvSpPr>
            <p:cNvPr id="5" name="object 5"/>
            <p:cNvSpPr/>
            <p:nvPr/>
          </p:nvSpPr>
          <p:spPr>
            <a:xfrm>
              <a:off x="2286000" y="3429000"/>
              <a:ext cx="4191000" cy="2438400"/>
            </a:xfrm>
            <a:custGeom>
              <a:rect l="l" t="t" r="r" b="b"/>
              <a:pathLst>
                <a:path w="4191000" h="2438400">
                  <a:moveTo>
                    <a:pt x="4191000" y="2438400"/>
                  </a:moveTo>
                  <a:lnTo>
                    <a:pt x="0" y="2438400"/>
                  </a:lnTo>
                  <a:lnTo>
                    <a:pt x="0" y="0"/>
                  </a:lnTo>
                  <a:lnTo>
                    <a:pt x="4191000" y="0"/>
                  </a:lnTo>
                  <a:lnTo>
                    <a:pt x="4191000" y="2438400"/>
                  </a:lnTo>
                  <a:close/>
                </a:path>
              </a:pathLst>
            </a:custGeom>
            <a:solidFill>
              <a:srgbClr val="FFFF99"/>
            </a:solidFill>
          </p:spPr>
          <p:txBody>
            <a:bodyPr wrap="square" lIns="0" tIns="0" rIns="0" bIns="0" rtlCol="0"/>
            <a:lstStyle/>
            <a:p/>
          </p:txBody>
        </p:sp>
        <p:sp>
          <p:nvSpPr>
            <p:cNvPr id="6" name="object 6"/>
            <p:cNvSpPr/>
            <p:nvPr/>
          </p:nvSpPr>
          <p:spPr>
            <a:xfrm>
              <a:off x="2286000" y="3810000"/>
              <a:ext cx="2590800" cy="361315"/>
            </a:xfrm>
            <a:custGeom>
              <a:rect l="l" t="t" r="r" b="b"/>
              <a:pathLst>
                <a:path w="2590800" h="361314">
                  <a:moveTo>
                    <a:pt x="0" y="0"/>
                  </a:moveTo>
                  <a:lnTo>
                    <a:pt x="46614" y="20657"/>
                  </a:lnTo>
                  <a:lnTo>
                    <a:pt x="93229" y="41182"/>
                  </a:lnTo>
                  <a:lnTo>
                    <a:pt x="139844" y="61442"/>
                  </a:lnTo>
                  <a:lnTo>
                    <a:pt x="186459" y="81307"/>
                  </a:lnTo>
                  <a:lnTo>
                    <a:pt x="233073" y="100642"/>
                  </a:lnTo>
                  <a:lnTo>
                    <a:pt x="279688" y="119317"/>
                  </a:lnTo>
                  <a:lnTo>
                    <a:pt x="326303" y="137198"/>
                  </a:lnTo>
                  <a:lnTo>
                    <a:pt x="372918" y="154154"/>
                  </a:lnTo>
                  <a:lnTo>
                    <a:pt x="419532" y="170053"/>
                  </a:lnTo>
                  <a:lnTo>
                    <a:pt x="466147" y="184762"/>
                  </a:lnTo>
                  <a:lnTo>
                    <a:pt x="512762" y="198149"/>
                  </a:lnTo>
                  <a:lnTo>
                    <a:pt x="559377" y="210082"/>
                  </a:lnTo>
                  <a:lnTo>
                    <a:pt x="605992" y="220429"/>
                  </a:lnTo>
                  <a:lnTo>
                    <a:pt x="652606" y="229058"/>
                  </a:lnTo>
                  <a:lnTo>
                    <a:pt x="699221" y="235836"/>
                  </a:lnTo>
                  <a:lnTo>
                    <a:pt x="745836" y="240631"/>
                  </a:lnTo>
                  <a:lnTo>
                    <a:pt x="792954" y="242364"/>
                  </a:lnTo>
                  <a:lnTo>
                    <a:pt x="840944" y="240396"/>
                  </a:lnTo>
                  <a:lnTo>
                    <a:pt x="889605" y="235256"/>
                  </a:lnTo>
                  <a:lnTo>
                    <a:pt x="938735" y="227472"/>
                  </a:lnTo>
                  <a:lnTo>
                    <a:pt x="988134" y="217573"/>
                  </a:lnTo>
                  <a:lnTo>
                    <a:pt x="1037600" y="206087"/>
                  </a:lnTo>
                  <a:lnTo>
                    <a:pt x="1086932" y="193545"/>
                  </a:lnTo>
                  <a:lnTo>
                    <a:pt x="1135928" y="180473"/>
                  </a:lnTo>
                  <a:lnTo>
                    <a:pt x="1184387" y="167402"/>
                  </a:lnTo>
                  <a:lnTo>
                    <a:pt x="1232109" y="154859"/>
                  </a:lnTo>
                  <a:lnTo>
                    <a:pt x="1278892" y="143374"/>
                  </a:lnTo>
                  <a:lnTo>
                    <a:pt x="1324534" y="133475"/>
                  </a:lnTo>
                  <a:lnTo>
                    <a:pt x="1368834" y="125691"/>
                  </a:lnTo>
                  <a:lnTo>
                    <a:pt x="1411591" y="120550"/>
                  </a:lnTo>
                  <a:lnTo>
                    <a:pt x="1452604" y="118582"/>
                  </a:lnTo>
                  <a:lnTo>
                    <a:pt x="1491672" y="120315"/>
                  </a:lnTo>
                  <a:lnTo>
                    <a:pt x="1536483" y="128639"/>
                  </a:lnTo>
                  <a:lnTo>
                    <a:pt x="1577703" y="143480"/>
                  </a:lnTo>
                  <a:lnTo>
                    <a:pt x="1615922" y="163524"/>
                  </a:lnTo>
                  <a:lnTo>
                    <a:pt x="1651728" y="187456"/>
                  </a:lnTo>
                  <a:lnTo>
                    <a:pt x="1685711" y="213961"/>
                  </a:lnTo>
                  <a:lnTo>
                    <a:pt x="1718462" y="241726"/>
                  </a:lnTo>
                  <a:lnTo>
                    <a:pt x="1750570" y="269437"/>
                  </a:lnTo>
                  <a:lnTo>
                    <a:pt x="1782624" y="295778"/>
                  </a:lnTo>
                  <a:lnTo>
                    <a:pt x="1815214" y="319436"/>
                  </a:lnTo>
                  <a:lnTo>
                    <a:pt x="1848930" y="339096"/>
                  </a:lnTo>
                  <a:lnTo>
                    <a:pt x="1884361" y="353444"/>
                  </a:lnTo>
                  <a:lnTo>
                    <a:pt x="1922096" y="361166"/>
                  </a:lnTo>
                  <a:lnTo>
                    <a:pt x="1962727" y="360947"/>
                  </a:lnTo>
                  <a:lnTo>
                    <a:pt x="2038002" y="345261"/>
                  </a:lnTo>
                  <a:lnTo>
                    <a:pt x="2077036" y="332071"/>
                  </a:lnTo>
                  <a:lnTo>
                    <a:pt x="2116907" y="315672"/>
                  </a:lnTo>
                  <a:lnTo>
                    <a:pt x="2157546" y="296333"/>
                  </a:lnTo>
                  <a:lnTo>
                    <a:pt x="2198882" y="274319"/>
                  </a:lnTo>
                  <a:lnTo>
                    <a:pt x="2240847" y="249900"/>
                  </a:lnTo>
                  <a:lnTo>
                    <a:pt x="2283369" y="223341"/>
                  </a:lnTo>
                  <a:lnTo>
                    <a:pt x="2326381" y="194911"/>
                  </a:lnTo>
                  <a:lnTo>
                    <a:pt x="2369811" y="164877"/>
                  </a:lnTo>
                  <a:lnTo>
                    <a:pt x="2413590" y="133505"/>
                  </a:lnTo>
                  <a:lnTo>
                    <a:pt x="2457648" y="101065"/>
                  </a:lnTo>
                  <a:lnTo>
                    <a:pt x="2501916" y="67822"/>
                  </a:lnTo>
                  <a:lnTo>
                    <a:pt x="2546323" y="34044"/>
                  </a:lnTo>
                  <a:lnTo>
                    <a:pt x="2590800" y="0"/>
                  </a:lnTo>
                </a:path>
              </a:pathLst>
            </a:custGeom>
            <a:ln w="38100">
              <a:solidFill>
                <a:srgbClr val="33CC33"/>
              </a:solidFill>
            </a:ln>
          </p:spPr>
          <p:txBody>
            <a:bodyPr wrap="square" lIns="0" tIns="0" rIns="0" bIns="0" rtlCol="0"/>
            <a:lstStyle/>
            <a:p/>
          </p:txBody>
        </p:sp>
        <p:sp>
          <p:nvSpPr>
            <p:cNvPr id="7" name="object 7"/>
            <p:cNvSpPr/>
            <p:nvPr/>
          </p:nvSpPr>
          <p:spPr>
            <a:xfrm>
              <a:off x="2362200" y="4724400"/>
              <a:ext cx="2057400" cy="0"/>
            </a:xfrm>
            <a:custGeom>
              <a:rect l="l" t="t" r="r" b="b"/>
              <a:pathLst>
                <a:path w="2057400">
                  <a:moveTo>
                    <a:pt x="0" y="0"/>
                  </a:moveTo>
                  <a:lnTo>
                    <a:pt x="2057399" y="0"/>
                  </a:lnTo>
                </a:path>
              </a:pathLst>
            </a:custGeom>
            <a:ln w="38100">
              <a:solidFill>
                <a:srgbClr val="333399"/>
              </a:solidFill>
              <a:prstDash val="sysDash"/>
            </a:ln>
          </p:spPr>
          <p:txBody>
            <a:bodyPr wrap="square" lIns="0" tIns="0" rIns="0" bIns="0" rtlCol="0"/>
            <a:lstStyle/>
            <a:p/>
          </p:txBody>
        </p:sp>
        <p:sp>
          <p:nvSpPr>
            <p:cNvPr id="8" name="object 8"/>
            <p:cNvSpPr/>
            <p:nvPr/>
          </p:nvSpPr>
          <p:spPr>
            <a:xfrm>
              <a:off x="2362200" y="5410200"/>
              <a:ext cx="2133600" cy="0"/>
            </a:xfrm>
            <a:custGeom>
              <a:rect l="l" t="t" r="r" b="b"/>
              <a:pathLst>
                <a:path w="2133600">
                  <a:moveTo>
                    <a:pt x="0" y="0"/>
                  </a:moveTo>
                  <a:lnTo>
                    <a:pt x="2133599" y="0"/>
                  </a:lnTo>
                </a:path>
              </a:pathLst>
            </a:custGeom>
            <a:ln w="38100">
              <a:solidFill>
                <a:srgbClr val="FF0000"/>
              </a:solidFill>
              <a:prstDash val="sysDash"/>
            </a:ln>
          </p:spPr>
          <p:txBody>
            <a:bodyPr wrap="square" lIns="0" tIns="0" rIns="0" bIns="0" rtlCol="0"/>
            <a:lstStyle/>
            <a:p/>
          </p:txBody>
        </p:sp>
      </p:grpSp>
      <p:sp>
        <p:nvSpPr>
          <p:cNvPr id="9" name="object 9"/>
          <p:cNvSpPr txBox="1"/>
          <p:nvPr/>
        </p:nvSpPr>
        <p:spPr>
          <a:xfrm>
            <a:off x="2286000" y="3429000"/>
            <a:ext cx="4191000" cy="2438400"/>
          </a:xfrm>
          <a:prstGeom prst="rect">
            <a:avLst/>
          </a:prstGeom>
          <a:ln w="9525">
            <a:solidFill>
              <a:srgbClr val="000000"/>
            </a:solidFill>
          </a:ln>
        </p:spPr>
        <p:txBody>
          <a:bodyPr vert="horz" wrap="square" lIns="0" tIns="3810" rIns="0" bIns="0" rtlCol="0">
            <a:spAutoFit/>
          </a:bodyPr>
          <a:lstStyle/>
          <a:p>
            <a:pPr>
              <a:lnSpc>
                <a:spcPct val="100000"/>
              </a:lnSpc>
              <a:spcBef>
                <a:spcPts val="30"/>
              </a:spcBef>
            </a:pPr>
            <a:endParaRPr sz="2400">
              <a:latin typeface="Times New Roman"/>
              <a:cs typeface="Times New Roman"/>
            </a:endParaRPr>
          </a:p>
          <a:p>
            <a:pPr marL="2606040">
              <a:lnSpc>
                <a:spcPct val="100000"/>
              </a:lnSpc>
            </a:pPr>
            <a:r>
              <a:rPr sz="2000" b="1" spc="-10">
                <a:solidFill>
                  <a:srgbClr val="333399"/>
                </a:solidFill>
                <a:latin typeface="Microsoft JhengHei"/>
                <a:cs typeface="Microsoft JhengHei"/>
              </a:rPr>
              <a:t>四川芙蓉煤矿</a:t>
            </a:r>
            <a:endParaRPr sz="2000">
              <a:latin typeface="Microsoft JhengHei"/>
              <a:cs typeface="Microsoft JhengHei"/>
            </a:endParaRPr>
          </a:p>
          <a:p>
            <a:pPr>
              <a:lnSpc>
                <a:spcPct val="100000"/>
              </a:lnSpc>
              <a:spcBef>
                <a:spcPts val="45"/>
              </a:spcBef>
            </a:pPr>
            <a:endParaRPr sz="1950">
              <a:latin typeface="Microsoft JhengHei"/>
              <a:cs typeface="Microsoft JhengHei"/>
            </a:endParaRPr>
          </a:p>
          <a:p>
            <a:pPr marL="2301240">
              <a:lnSpc>
                <a:spcPct val="100000"/>
              </a:lnSpc>
              <a:spcBef>
                <a:spcPts val="5"/>
              </a:spcBef>
            </a:pPr>
            <a:r>
              <a:rPr sz="1800">
                <a:solidFill>
                  <a:srgbClr val="333399"/>
                </a:solidFill>
                <a:latin typeface="Tahoma"/>
                <a:cs typeface="Tahoma"/>
              </a:rPr>
              <a:t>+</a:t>
            </a:r>
            <a:r>
              <a:rPr sz="1800" spc="-15">
                <a:solidFill>
                  <a:srgbClr val="333399"/>
                </a:solidFill>
                <a:latin typeface="Tahoma"/>
                <a:cs typeface="Tahoma"/>
              </a:rPr>
              <a:t> </a:t>
            </a:r>
            <a:r>
              <a:rPr sz="1800">
                <a:solidFill>
                  <a:srgbClr val="333399"/>
                </a:solidFill>
                <a:latin typeface="Tahoma"/>
                <a:cs typeface="Tahoma"/>
              </a:rPr>
              <a:t>515.75m</a:t>
            </a:r>
            <a:r>
              <a:rPr sz="1800" spc="-5">
                <a:solidFill>
                  <a:srgbClr val="333399"/>
                </a:solidFill>
                <a:latin typeface="Tahoma"/>
                <a:cs typeface="Tahoma"/>
              </a:rPr>
              <a:t> </a:t>
            </a:r>
            <a:r>
              <a:rPr sz="1800">
                <a:solidFill>
                  <a:srgbClr val="333399"/>
                </a:solidFill>
                <a:latin typeface="Tahoma"/>
                <a:cs typeface="Tahoma"/>
              </a:rPr>
              <a:t>ŋ</a:t>
            </a:r>
            <a:r>
              <a:rPr sz="1800" spc="-10">
                <a:solidFill>
                  <a:srgbClr val="333399"/>
                </a:solidFill>
                <a:latin typeface="Tahoma"/>
                <a:cs typeface="Tahoma"/>
              </a:rPr>
              <a:t> </a:t>
            </a:r>
            <a:r>
              <a:rPr sz="1800" spc="-25">
                <a:solidFill>
                  <a:srgbClr val="333399"/>
                </a:solidFill>
                <a:latin typeface="Tahoma"/>
                <a:cs typeface="Tahoma"/>
              </a:rPr>
              <a:t>=19</a:t>
            </a:r>
            <a:endParaRPr sz="1800">
              <a:latin typeface="Tahoma"/>
              <a:cs typeface="Tahoma"/>
            </a:endParaRPr>
          </a:p>
          <a:p>
            <a:pPr>
              <a:lnSpc>
                <a:spcPct val="100000"/>
              </a:lnSpc>
              <a:spcBef>
                <a:spcPts val="20"/>
              </a:spcBef>
            </a:pPr>
            <a:endParaRPr sz="3100">
              <a:latin typeface="Tahoma"/>
              <a:cs typeface="Tahoma"/>
            </a:endParaRPr>
          </a:p>
          <a:p>
            <a:pPr marL="2301240">
              <a:lnSpc>
                <a:spcPct val="100000"/>
              </a:lnSpc>
              <a:tabLst>
                <a:tab pos="3441700"/>
              </a:tabLst>
            </a:pPr>
            <a:r>
              <a:rPr sz="1800">
                <a:solidFill>
                  <a:srgbClr val="FF0000"/>
                </a:solidFill>
                <a:latin typeface="Tahoma"/>
                <a:cs typeface="Tahoma"/>
              </a:rPr>
              <a:t>+</a:t>
            </a:r>
            <a:r>
              <a:rPr sz="1800" spc="-5">
                <a:solidFill>
                  <a:srgbClr val="FF0000"/>
                </a:solidFill>
                <a:latin typeface="Tahoma"/>
                <a:cs typeface="Tahoma"/>
              </a:rPr>
              <a:t> </a:t>
            </a:r>
            <a:r>
              <a:rPr sz="1800" spc="-10">
                <a:solidFill>
                  <a:srgbClr val="FF0000"/>
                </a:solidFill>
                <a:latin typeface="Tahoma"/>
                <a:cs typeface="Tahoma"/>
              </a:rPr>
              <a:t>441.0m</a:t>
            </a:r>
            <a:r>
              <a:rPr sz="1800">
                <a:solidFill>
                  <a:srgbClr val="FF0000"/>
                </a:solidFill>
                <a:latin typeface="Tahoma"/>
                <a:cs typeface="Tahoma"/>
              </a:rPr>
              <a:t>	</a:t>
            </a:r>
            <a:r>
              <a:rPr sz="1800" spc="-10">
                <a:solidFill>
                  <a:srgbClr val="FF0000"/>
                </a:solidFill>
                <a:latin typeface="Tahoma"/>
                <a:cs typeface="Tahoma"/>
              </a:rPr>
              <a:t>ŋ=3.6</a:t>
            </a:r>
            <a:endParaRPr sz="1800">
              <a:latin typeface="Tahoma"/>
              <a:cs typeface="Tahoma"/>
            </a:endParaRPr>
          </a:p>
        </p:txBody>
      </p:sp>
      <p:sp>
        <p:nvSpPr>
          <p:cNvPr id="10" name="object 10"/>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19</a:t>
            </a:fld>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1854200" cy="574040"/>
          </a:xfrm>
          <a:prstGeom prst="rect">
            <a:avLst/>
          </a:prstGeom>
        </p:spPr>
        <p:txBody>
          <a:bodyPr vert="horz" wrap="square" lIns="0" tIns="12700" rIns="0" bIns="0" rtlCol="0">
            <a:spAutoFit/>
          </a:bodyPr>
          <a:lstStyle/>
          <a:p>
            <a:pPr marL="12700">
              <a:lnSpc>
                <a:spcPct val="100000"/>
              </a:lnSpc>
              <a:spcBef>
                <a:spcPts val="100"/>
              </a:spcBef>
            </a:pPr>
            <a:r>
              <a:rPr sz="3600" spc="-15">
                <a:solidFill>
                  <a:srgbClr val="333399"/>
                </a:solidFill>
              </a:rPr>
              <a:t>二、地形</a:t>
            </a:r>
            <a:endParaRPr sz="3600"/>
          </a:p>
        </p:txBody>
      </p:sp>
      <p:sp>
        <p:nvSpPr>
          <p:cNvPr id="6" name="object 6"/>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20</a:t>
            </a:fld>
          </a:p>
        </p:txBody>
      </p:sp>
      <p:sp>
        <p:nvSpPr>
          <p:cNvPr id="3" name="object 3"/>
          <p:cNvSpPr txBox="1"/>
          <p:nvPr/>
        </p:nvSpPr>
        <p:spPr>
          <a:xfrm>
            <a:off x="650240" y="2057112"/>
            <a:ext cx="7683500" cy="848360"/>
          </a:xfrm>
          <a:prstGeom prst="rect">
            <a:avLst/>
          </a:prstGeom>
        </p:spPr>
        <p:txBody>
          <a:bodyPr vert="horz" wrap="square" lIns="0" tIns="51435" rIns="0" bIns="0" rtlCol="0">
            <a:spAutoFit/>
          </a:bodyPr>
          <a:lstStyle/>
          <a:p>
            <a:pPr marL="12700" marR="5080" indent="546100">
              <a:lnSpc>
                <a:spcPts val="3120"/>
              </a:lnSpc>
              <a:spcBef>
                <a:spcPts val="405"/>
              </a:spcBef>
            </a:pPr>
            <a:r>
              <a:rPr sz="2800">
                <a:latin typeface="宋体"/>
                <a:cs typeface="宋体"/>
              </a:rPr>
              <a:t>地形直接影响矿井水的</a:t>
            </a:r>
            <a:r>
              <a:rPr sz="2800">
                <a:solidFill>
                  <a:srgbClr val="FF0000"/>
                </a:solidFill>
                <a:latin typeface="宋体"/>
                <a:cs typeface="宋体"/>
              </a:rPr>
              <a:t>汇集</a:t>
            </a:r>
            <a:r>
              <a:rPr sz="2800">
                <a:latin typeface="宋体"/>
                <a:cs typeface="宋体"/>
              </a:rPr>
              <a:t>和</a:t>
            </a:r>
            <a:r>
              <a:rPr sz="2800">
                <a:solidFill>
                  <a:srgbClr val="FF0000"/>
                </a:solidFill>
                <a:latin typeface="宋体"/>
                <a:cs typeface="宋体"/>
              </a:rPr>
              <a:t>排泄</a:t>
            </a:r>
            <a:r>
              <a:rPr sz="2800" spc="-10">
                <a:latin typeface="宋体"/>
                <a:cs typeface="宋体"/>
              </a:rPr>
              <a:t>，是控制矿</a:t>
            </a:r>
            <a:r>
              <a:rPr sz="2800" spc="-5">
                <a:latin typeface="宋体"/>
                <a:cs typeface="宋体"/>
              </a:rPr>
              <a:t>井涌水量和防治工作难易程度的主要因素之一。</a:t>
            </a:r>
            <a:endParaRPr sz="2800">
              <a:latin typeface="宋体"/>
              <a:cs typeface="宋体"/>
            </a:endParaRPr>
          </a:p>
        </p:txBody>
      </p:sp>
      <p:sp>
        <p:nvSpPr>
          <p:cNvPr id="4" name="object 4"/>
          <p:cNvSpPr txBox="1"/>
          <p:nvPr/>
        </p:nvSpPr>
        <p:spPr>
          <a:xfrm>
            <a:off x="650240" y="4318728"/>
            <a:ext cx="7683500" cy="848360"/>
          </a:xfrm>
          <a:prstGeom prst="rect">
            <a:avLst/>
          </a:prstGeom>
        </p:spPr>
        <p:txBody>
          <a:bodyPr vert="horz" wrap="square" lIns="0" tIns="50800" rIns="0" bIns="0" rtlCol="0">
            <a:spAutoFit/>
          </a:bodyPr>
          <a:lstStyle/>
          <a:p>
            <a:pPr marL="12700" marR="5080" indent="546100">
              <a:lnSpc>
                <a:spcPts val="3120"/>
              </a:lnSpc>
              <a:spcBef>
                <a:spcPts val="400"/>
              </a:spcBef>
            </a:pPr>
            <a:r>
              <a:rPr sz="2800" spc="-5">
                <a:latin typeface="宋体"/>
                <a:cs typeface="宋体"/>
              </a:rPr>
              <a:t>地形对矿井充水的影响集中反映在矿井相对于</a:t>
            </a:r>
            <a:r>
              <a:rPr sz="2800">
                <a:latin typeface="宋体"/>
                <a:cs typeface="宋体"/>
              </a:rPr>
              <a:t>当地</a:t>
            </a:r>
            <a:r>
              <a:rPr sz="2800">
                <a:solidFill>
                  <a:srgbClr val="FF0000"/>
                </a:solidFill>
                <a:latin typeface="宋体"/>
                <a:cs typeface="宋体"/>
              </a:rPr>
              <a:t>侵蚀基准面</a:t>
            </a:r>
            <a:r>
              <a:rPr sz="2800" spc="-5">
                <a:latin typeface="宋体"/>
                <a:cs typeface="宋体"/>
              </a:rPr>
              <a:t>的位置上，一般分为两类。</a:t>
            </a:r>
            <a:endParaRPr sz="2800">
              <a:latin typeface="宋体"/>
              <a:cs typeface="宋体"/>
            </a:endParaRPr>
          </a:p>
        </p:txBody>
      </p:sp>
      <p:sp>
        <p:nvSpPr>
          <p:cNvPr id="5" name="object 5"/>
          <p:cNvSpPr txBox="1"/>
          <p:nvPr/>
        </p:nvSpPr>
        <p:spPr>
          <a:xfrm>
            <a:off x="1600200" y="3124200"/>
            <a:ext cx="6324600" cy="955675"/>
          </a:xfrm>
          <a:prstGeom prst="rect">
            <a:avLst/>
          </a:prstGeom>
          <a:solidFill>
            <a:srgbClr val="CEF9FA"/>
          </a:solidFill>
          <a:ln w="9525">
            <a:solidFill>
              <a:srgbClr val="333399"/>
            </a:solidFill>
          </a:ln>
        </p:spPr>
        <p:txBody>
          <a:bodyPr vert="horz" wrap="square" lIns="0" tIns="56515" rIns="0" bIns="0" rtlCol="0">
            <a:spAutoFit/>
          </a:bodyPr>
          <a:lstStyle/>
          <a:p>
            <a:pPr marL="317500" marR="310515">
              <a:lnSpc>
                <a:spcPct val="100000"/>
              </a:lnSpc>
              <a:spcBef>
                <a:spcPts val="445"/>
              </a:spcBef>
            </a:pPr>
            <a:r>
              <a:rPr sz="2800" spc="-5">
                <a:latin typeface="宋体"/>
                <a:cs typeface="宋体"/>
              </a:rPr>
              <a:t>大山嘴，有泉水；沟相交，水滔滔；弯对弯，水不干；龙戏珠，水不枯。</a:t>
            </a:r>
            <a:endParaRPr sz="28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14425" y="5305425"/>
            <a:ext cx="895350" cy="590550"/>
            <a:chOff x="1114425" y="5305425"/>
            <a:chExt cx="895350" cy="590550"/>
          </a:xfrm>
        </p:grpSpPr>
        <p:sp>
          <p:nvSpPr>
            <p:cNvPr id="3" name="object 3"/>
            <p:cNvSpPr/>
            <p:nvPr/>
          </p:nvSpPr>
          <p:spPr>
            <a:xfrm>
              <a:off x="1143000" y="5334000"/>
              <a:ext cx="838200" cy="533400"/>
            </a:xfrm>
            <a:custGeom>
              <a:rect l="l" t="t" r="r" b="b"/>
              <a:pathLst>
                <a:path w="838200" h="533400">
                  <a:moveTo>
                    <a:pt x="209550" y="0"/>
                  </a:moveTo>
                  <a:lnTo>
                    <a:pt x="628650" y="0"/>
                  </a:lnTo>
                  <a:lnTo>
                    <a:pt x="838200" y="533400"/>
                  </a:lnTo>
                  <a:lnTo>
                    <a:pt x="0" y="533400"/>
                  </a:lnTo>
                  <a:lnTo>
                    <a:pt x="209550" y="0"/>
                  </a:lnTo>
                  <a:close/>
                </a:path>
              </a:pathLst>
            </a:custGeom>
            <a:solidFill>
              <a:srgbClr val="FFFF99"/>
            </a:solidFill>
          </p:spPr>
          <p:txBody>
            <a:bodyPr wrap="square" lIns="0" tIns="0" rIns="0" bIns="0" rtlCol="0"/>
            <a:lstStyle/>
            <a:p/>
          </p:txBody>
        </p:sp>
        <p:sp>
          <p:nvSpPr>
            <p:cNvPr id="4" name="object 4"/>
            <p:cNvSpPr/>
            <p:nvPr/>
          </p:nvSpPr>
          <p:spPr>
            <a:xfrm>
              <a:off x="1143000" y="5334000"/>
              <a:ext cx="838200" cy="533400"/>
            </a:xfrm>
            <a:custGeom>
              <a:rect l="l" t="t" r="r" b="b"/>
              <a:pathLst>
                <a:path w="838200" h="533400">
                  <a:moveTo>
                    <a:pt x="838200" y="533400"/>
                  </a:moveTo>
                  <a:lnTo>
                    <a:pt x="0" y="533400"/>
                  </a:lnTo>
                  <a:lnTo>
                    <a:pt x="209550" y="0"/>
                  </a:lnTo>
                  <a:lnTo>
                    <a:pt x="628650" y="0"/>
                  </a:lnTo>
                  <a:lnTo>
                    <a:pt x="838200" y="533400"/>
                  </a:lnTo>
                  <a:close/>
                </a:path>
              </a:pathLst>
            </a:custGeom>
            <a:ln w="57150">
              <a:solidFill>
                <a:srgbClr val="000000"/>
              </a:solidFill>
            </a:ln>
          </p:spPr>
          <p:txBody>
            <a:bodyPr wrap="square" lIns="0" tIns="0" rIns="0" bIns="0" rtlCol="0"/>
            <a:lstStyle/>
            <a:p/>
          </p:txBody>
        </p:sp>
      </p:grpSp>
      <p:sp>
        <p:nvSpPr>
          <p:cNvPr id="5" name="object 5"/>
          <p:cNvSpPr txBox="1"/>
          <p:nvPr/>
        </p:nvSpPr>
        <p:spPr>
          <a:xfrm>
            <a:off x="1397000" y="5414645"/>
            <a:ext cx="330200" cy="391160"/>
          </a:xfrm>
          <a:prstGeom prst="rect">
            <a:avLst/>
          </a:prstGeom>
        </p:spPr>
        <p:txBody>
          <a:bodyPr vert="horz" wrap="square" lIns="0" tIns="12700" rIns="0" bIns="0" rtlCol="0">
            <a:spAutoFit/>
          </a:bodyPr>
          <a:lstStyle/>
          <a:p>
            <a:pPr marL="12700">
              <a:lnSpc>
                <a:spcPct val="100000"/>
              </a:lnSpc>
              <a:spcBef>
                <a:spcPts val="100"/>
              </a:spcBef>
            </a:pPr>
            <a:r>
              <a:rPr sz="2400" b="1">
                <a:latin typeface="Microsoft JhengHei"/>
                <a:cs typeface="Microsoft JhengHei"/>
              </a:rPr>
              <a:t>下</a:t>
            </a:r>
            <a:endParaRPr sz="2400">
              <a:latin typeface="Microsoft JhengHei"/>
              <a:cs typeface="Microsoft JhengHei"/>
            </a:endParaRPr>
          </a:p>
        </p:txBody>
      </p:sp>
      <p:grpSp>
        <p:nvGrpSpPr>
          <p:cNvPr id="6" name="object 6"/>
          <p:cNvGrpSpPr/>
          <p:nvPr/>
        </p:nvGrpSpPr>
        <p:grpSpPr>
          <a:xfrm>
            <a:off x="1038225" y="3400425"/>
            <a:ext cx="971550" cy="590550"/>
            <a:chOff x="1038225" y="3400425"/>
            <a:chExt cx="971550" cy="590550"/>
          </a:xfrm>
        </p:grpSpPr>
        <p:sp>
          <p:nvSpPr>
            <p:cNvPr id="7" name="object 7"/>
            <p:cNvSpPr/>
            <p:nvPr/>
          </p:nvSpPr>
          <p:spPr>
            <a:xfrm>
              <a:off x="1066800" y="3429000"/>
              <a:ext cx="914400" cy="533400"/>
            </a:xfrm>
            <a:custGeom>
              <a:rect l="l" t="t" r="r" b="b"/>
              <a:pathLst>
                <a:path w="914400" h="533400">
                  <a:moveTo>
                    <a:pt x="228600" y="0"/>
                  </a:moveTo>
                  <a:lnTo>
                    <a:pt x="685800" y="0"/>
                  </a:lnTo>
                  <a:lnTo>
                    <a:pt x="914400" y="533400"/>
                  </a:lnTo>
                  <a:lnTo>
                    <a:pt x="0" y="533400"/>
                  </a:lnTo>
                  <a:lnTo>
                    <a:pt x="228600" y="0"/>
                  </a:lnTo>
                  <a:close/>
                </a:path>
              </a:pathLst>
            </a:custGeom>
            <a:solidFill>
              <a:srgbClr val="FFFF99"/>
            </a:solidFill>
          </p:spPr>
          <p:txBody>
            <a:bodyPr wrap="square" lIns="0" tIns="0" rIns="0" bIns="0" rtlCol="0"/>
            <a:lstStyle/>
            <a:p/>
          </p:txBody>
        </p:sp>
        <p:sp>
          <p:nvSpPr>
            <p:cNvPr id="8" name="object 8"/>
            <p:cNvSpPr/>
            <p:nvPr/>
          </p:nvSpPr>
          <p:spPr>
            <a:xfrm>
              <a:off x="1066800" y="3429000"/>
              <a:ext cx="914400" cy="533400"/>
            </a:xfrm>
            <a:custGeom>
              <a:rect l="l" t="t" r="r" b="b"/>
              <a:pathLst>
                <a:path w="914400" h="533400">
                  <a:moveTo>
                    <a:pt x="914400" y="533400"/>
                  </a:moveTo>
                  <a:lnTo>
                    <a:pt x="0" y="533400"/>
                  </a:lnTo>
                  <a:lnTo>
                    <a:pt x="228600" y="0"/>
                  </a:lnTo>
                  <a:lnTo>
                    <a:pt x="685800" y="0"/>
                  </a:lnTo>
                  <a:lnTo>
                    <a:pt x="914400" y="533400"/>
                  </a:lnTo>
                  <a:close/>
                </a:path>
              </a:pathLst>
            </a:custGeom>
            <a:ln w="57150">
              <a:solidFill>
                <a:srgbClr val="000000"/>
              </a:solidFill>
            </a:ln>
          </p:spPr>
          <p:txBody>
            <a:bodyPr wrap="square" lIns="0" tIns="0" rIns="0" bIns="0" rtlCol="0"/>
            <a:lstStyle/>
            <a:p/>
          </p:txBody>
        </p:sp>
      </p:grpSp>
      <p:sp>
        <p:nvSpPr>
          <p:cNvPr id="9" name="object 9"/>
          <p:cNvSpPr txBox="1"/>
          <p:nvPr/>
        </p:nvSpPr>
        <p:spPr>
          <a:xfrm>
            <a:off x="1358899" y="3509645"/>
            <a:ext cx="330200" cy="391160"/>
          </a:xfrm>
          <a:prstGeom prst="rect">
            <a:avLst/>
          </a:prstGeom>
        </p:spPr>
        <p:txBody>
          <a:bodyPr vert="horz" wrap="square" lIns="0" tIns="12700" rIns="0" bIns="0" rtlCol="0">
            <a:spAutoFit/>
          </a:bodyPr>
          <a:lstStyle/>
          <a:p>
            <a:pPr marL="12700">
              <a:lnSpc>
                <a:spcPct val="100000"/>
              </a:lnSpc>
              <a:spcBef>
                <a:spcPts val="100"/>
              </a:spcBef>
            </a:pPr>
            <a:r>
              <a:rPr sz="2400" b="1">
                <a:latin typeface="Microsoft JhengHei"/>
                <a:cs typeface="Microsoft JhengHei"/>
              </a:rPr>
              <a:t>上</a:t>
            </a:r>
            <a:endParaRPr sz="2400">
              <a:latin typeface="Microsoft JhengHei"/>
              <a:cs typeface="Microsoft JhengHei"/>
            </a:endParaRPr>
          </a:p>
        </p:txBody>
      </p:sp>
      <p:grpSp>
        <p:nvGrpSpPr>
          <p:cNvPr id="10" name="object 10"/>
          <p:cNvGrpSpPr/>
          <p:nvPr/>
        </p:nvGrpSpPr>
        <p:grpSpPr>
          <a:xfrm>
            <a:off x="226136" y="2272860"/>
            <a:ext cx="8384540" cy="3599815"/>
            <a:chOff x="226136" y="2272860"/>
            <a:chExt cx="8384540" cy="3599815"/>
          </a:xfrm>
        </p:grpSpPr>
        <p:sp>
          <p:nvSpPr>
            <p:cNvPr id="11" name="object 11"/>
            <p:cNvSpPr/>
            <p:nvPr/>
          </p:nvSpPr>
          <p:spPr>
            <a:xfrm>
              <a:off x="533400" y="4635500"/>
              <a:ext cx="8077200" cy="28575"/>
            </a:xfrm>
            <a:custGeom>
              <a:rect l="l" t="t" r="r" b="b"/>
              <a:pathLst>
                <a:path w="8077200" h="28575">
                  <a:moveTo>
                    <a:pt x="0" y="0"/>
                  </a:moveTo>
                  <a:lnTo>
                    <a:pt x="8077200" y="0"/>
                  </a:lnTo>
                </a:path>
                <a:path w="8077200" h="28575">
                  <a:moveTo>
                    <a:pt x="0" y="28575"/>
                  </a:moveTo>
                  <a:lnTo>
                    <a:pt x="8077200" y="28575"/>
                  </a:lnTo>
                </a:path>
              </a:pathLst>
            </a:custGeom>
            <a:ln w="31750">
              <a:solidFill>
                <a:srgbClr val="FF0000"/>
              </a:solidFill>
              <a:prstDash val="lgDashDot"/>
            </a:ln>
          </p:spPr>
          <p:txBody>
            <a:bodyPr wrap="square" lIns="0" tIns="0" rIns="0" bIns="0" rtlCol="0"/>
            <a:lstStyle/>
            <a:p/>
          </p:txBody>
        </p:sp>
        <p:sp>
          <p:nvSpPr>
            <p:cNvPr id="12" name="object 12"/>
            <p:cNvSpPr/>
            <p:nvPr/>
          </p:nvSpPr>
          <p:spPr>
            <a:xfrm>
              <a:off x="838199" y="2301435"/>
              <a:ext cx="7162800" cy="2574925"/>
            </a:xfrm>
            <a:custGeom>
              <a:rect l="l" t="t" r="r" b="b"/>
              <a:pathLst>
                <a:path w="7162800" h="2574925">
                  <a:moveTo>
                    <a:pt x="0" y="22701"/>
                  </a:moveTo>
                  <a:lnTo>
                    <a:pt x="52249" y="19984"/>
                  </a:lnTo>
                  <a:lnTo>
                    <a:pt x="104488" y="17301"/>
                  </a:lnTo>
                  <a:lnTo>
                    <a:pt x="156706" y="14688"/>
                  </a:lnTo>
                  <a:lnTo>
                    <a:pt x="208891" y="12179"/>
                  </a:lnTo>
                  <a:lnTo>
                    <a:pt x="261034" y="9809"/>
                  </a:lnTo>
                  <a:lnTo>
                    <a:pt x="313124" y="7612"/>
                  </a:lnTo>
                  <a:lnTo>
                    <a:pt x="365150" y="5622"/>
                  </a:lnTo>
                  <a:lnTo>
                    <a:pt x="417101" y="3876"/>
                  </a:lnTo>
                  <a:lnTo>
                    <a:pt x="468967" y="2407"/>
                  </a:lnTo>
                  <a:lnTo>
                    <a:pt x="520737" y="1251"/>
                  </a:lnTo>
                  <a:lnTo>
                    <a:pt x="572400" y="441"/>
                  </a:lnTo>
                  <a:lnTo>
                    <a:pt x="623946" y="12"/>
                  </a:lnTo>
                  <a:lnTo>
                    <a:pt x="675363" y="0"/>
                  </a:lnTo>
                  <a:lnTo>
                    <a:pt x="726643" y="438"/>
                  </a:lnTo>
                  <a:lnTo>
                    <a:pt x="777773" y="1362"/>
                  </a:lnTo>
                  <a:lnTo>
                    <a:pt x="828743" y="2806"/>
                  </a:lnTo>
                  <a:lnTo>
                    <a:pt x="879542" y="4804"/>
                  </a:lnTo>
                  <a:lnTo>
                    <a:pt x="930160" y="7393"/>
                  </a:lnTo>
                  <a:lnTo>
                    <a:pt x="980586" y="10605"/>
                  </a:lnTo>
                  <a:lnTo>
                    <a:pt x="1030810" y="14477"/>
                  </a:lnTo>
                  <a:lnTo>
                    <a:pt x="1080820" y="19042"/>
                  </a:lnTo>
                  <a:lnTo>
                    <a:pt x="1130607" y="24335"/>
                  </a:lnTo>
                  <a:lnTo>
                    <a:pt x="1180158" y="30391"/>
                  </a:lnTo>
                  <a:lnTo>
                    <a:pt x="1229465" y="37244"/>
                  </a:lnTo>
                  <a:lnTo>
                    <a:pt x="1278516" y="44930"/>
                  </a:lnTo>
                  <a:lnTo>
                    <a:pt x="1327300" y="53483"/>
                  </a:lnTo>
                  <a:lnTo>
                    <a:pt x="1375806" y="62937"/>
                  </a:lnTo>
                  <a:lnTo>
                    <a:pt x="1424025" y="73328"/>
                  </a:lnTo>
                  <a:lnTo>
                    <a:pt x="1471945" y="84690"/>
                  </a:lnTo>
                  <a:lnTo>
                    <a:pt x="1519556" y="97057"/>
                  </a:lnTo>
                  <a:lnTo>
                    <a:pt x="1566847" y="110464"/>
                  </a:lnTo>
                  <a:lnTo>
                    <a:pt x="1613808" y="124947"/>
                  </a:lnTo>
                  <a:lnTo>
                    <a:pt x="1660427" y="140539"/>
                  </a:lnTo>
                  <a:lnTo>
                    <a:pt x="1706695" y="157276"/>
                  </a:lnTo>
                  <a:lnTo>
                    <a:pt x="1752600" y="175191"/>
                  </a:lnTo>
                  <a:lnTo>
                    <a:pt x="1795737" y="193421"/>
                  </a:lnTo>
                  <a:lnTo>
                    <a:pt x="1838652" y="213041"/>
                  </a:lnTo>
                  <a:lnTo>
                    <a:pt x="1881344" y="233990"/>
                  </a:lnTo>
                  <a:lnTo>
                    <a:pt x="1923813" y="256212"/>
                  </a:lnTo>
                  <a:lnTo>
                    <a:pt x="1966060" y="279647"/>
                  </a:lnTo>
                  <a:lnTo>
                    <a:pt x="2008084" y="304237"/>
                  </a:lnTo>
                  <a:lnTo>
                    <a:pt x="2049885" y="329922"/>
                  </a:lnTo>
                  <a:lnTo>
                    <a:pt x="2091464" y="356645"/>
                  </a:lnTo>
                  <a:lnTo>
                    <a:pt x="2132820" y="384346"/>
                  </a:lnTo>
                  <a:lnTo>
                    <a:pt x="2173954" y="412967"/>
                  </a:lnTo>
                  <a:lnTo>
                    <a:pt x="2214865" y="442448"/>
                  </a:lnTo>
                  <a:lnTo>
                    <a:pt x="2255553" y="472732"/>
                  </a:lnTo>
                  <a:lnTo>
                    <a:pt x="2296018" y="503760"/>
                  </a:lnTo>
                  <a:lnTo>
                    <a:pt x="2336261" y="535472"/>
                  </a:lnTo>
                  <a:lnTo>
                    <a:pt x="2376282" y="567811"/>
                  </a:lnTo>
                  <a:lnTo>
                    <a:pt x="2416079" y="600717"/>
                  </a:lnTo>
                  <a:lnTo>
                    <a:pt x="2455654" y="634132"/>
                  </a:lnTo>
                  <a:lnTo>
                    <a:pt x="2495007" y="667997"/>
                  </a:lnTo>
                  <a:lnTo>
                    <a:pt x="2534137" y="702253"/>
                  </a:lnTo>
                  <a:lnTo>
                    <a:pt x="2573044" y="736842"/>
                  </a:lnTo>
                  <a:lnTo>
                    <a:pt x="2611728" y="771705"/>
                  </a:lnTo>
                  <a:lnTo>
                    <a:pt x="2650190" y="806783"/>
                  </a:lnTo>
                  <a:lnTo>
                    <a:pt x="2688429" y="842017"/>
                  </a:lnTo>
                  <a:lnTo>
                    <a:pt x="2726446" y="877350"/>
                  </a:lnTo>
                  <a:lnTo>
                    <a:pt x="2764239" y="912722"/>
                  </a:lnTo>
                  <a:lnTo>
                    <a:pt x="2801811" y="948074"/>
                  </a:lnTo>
                  <a:lnTo>
                    <a:pt x="2839159" y="983348"/>
                  </a:lnTo>
                  <a:lnTo>
                    <a:pt x="2876285" y="1018484"/>
                  </a:lnTo>
                  <a:lnTo>
                    <a:pt x="2913188" y="1053426"/>
                  </a:lnTo>
                  <a:lnTo>
                    <a:pt x="2949869" y="1088112"/>
                  </a:lnTo>
                  <a:lnTo>
                    <a:pt x="2986327" y="1122486"/>
                  </a:lnTo>
                  <a:lnTo>
                    <a:pt x="3022562" y="1156488"/>
                  </a:lnTo>
                  <a:lnTo>
                    <a:pt x="3058575" y="1190059"/>
                  </a:lnTo>
                  <a:lnTo>
                    <a:pt x="3094365" y="1223141"/>
                  </a:lnTo>
                  <a:lnTo>
                    <a:pt x="3129933" y="1255676"/>
                  </a:lnTo>
                  <a:lnTo>
                    <a:pt x="3165277" y="1287603"/>
                  </a:lnTo>
                  <a:lnTo>
                    <a:pt x="3200400" y="1318866"/>
                  </a:lnTo>
                  <a:lnTo>
                    <a:pt x="3240912" y="1355147"/>
                  </a:lnTo>
                  <a:lnTo>
                    <a:pt x="3281464" y="1392440"/>
                  </a:lnTo>
                  <a:lnTo>
                    <a:pt x="3322021" y="1430640"/>
                  </a:lnTo>
                  <a:lnTo>
                    <a:pt x="3362548" y="1469643"/>
                  </a:lnTo>
                  <a:lnTo>
                    <a:pt x="3403009" y="1509344"/>
                  </a:lnTo>
                  <a:lnTo>
                    <a:pt x="3443371" y="1549639"/>
                  </a:lnTo>
                  <a:lnTo>
                    <a:pt x="3483597" y="1590422"/>
                  </a:lnTo>
                  <a:lnTo>
                    <a:pt x="3523654" y="1631589"/>
                  </a:lnTo>
                  <a:lnTo>
                    <a:pt x="3563506" y="1673035"/>
                  </a:lnTo>
                  <a:lnTo>
                    <a:pt x="3603119" y="1714656"/>
                  </a:lnTo>
                  <a:lnTo>
                    <a:pt x="3642457" y="1756347"/>
                  </a:lnTo>
                  <a:lnTo>
                    <a:pt x="3681486" y="1798003"/>
                  </a:lnTo>
                  <a:lnTo>
                    <a:pt x="3720171" y="1839519"/>
                  </a:lnTo>
                  <a:lnTo>
                    <a:pt x="3758477" y="1880790"/>
                  </a:lnTo>
                  <a:lnTo>
                    <a:pt x="3796369" y="1921713"/>
                  </a:lnTo>
                  <a:lnTo>
                    <a:pt x="3833812" y="1962182"/>
                  </a:lnTo>
                  <a:lnTo>
                    <a:pt x="3870771" y="2002093"/>
                  </a:lnTo>
                  <a:lnTo>
                    <a:pt x="3907212" y="2041340"/>
                  </a:lnTo>
                  <a:lnTo>
                    <a:pt x="3943100" y="2079820"/>
                  </a:lnTo>
                  <a:lnTo>
                    <a:pt x="3978399" y="2117427"/>
                  </a:lnTo>
                  <a:lnTo>
                    <a:pt x="4013074" y="2154057"/>
                  </a:lnTo>
                  <a:lnTo>
                    <a:pt x="4047092" y="2189605"/>
                  </a:lnTo>
                  <a:lnTo>
                    <a:pt x="4080417" y="2223966"/>
                  </a:lnTo>
                  <a:lnTo>
                    <a:pt x="4113014" y="2257036"/>
                  </a:lnTo>
                  <a:lnTo>
                    <a:pt x="4144848" y="2288710"/>
                  </a:lnTo>
                  <a:lnTo>
                    <a:pt x="4175884" y="2318882"/>
                  </a:lnTo>
                  <a:lnTo>
                    <a:pt x="4206088" y="2347450"/>
                  </a:lnTo>
                  <a:lnTo>
                    <a:pt x="4235425" y="2374307"/>
                  </a:lnTo>
                  <a:lnTo>
                    <a:pt x="4291356" y="2422472"/>
                  </a:lnTo>
                  <a:lnTo>
                    <a:pt x="4343400" y="2462540"/>
                  </a:lnTo>
                  <a:lnTo>
                    <a:pt x="4405753" y="2504523"/>
                  </a:lnTo>
                  <a:lnTo>
                    <a:pt x="4460169" y="2535784"/>
                  </a:lnTo>
                  <a:lnTo>
                    <a:pt x="4507706" y="2557250"/>
                  </a:lnTo>
                  <a:lnTo>
                    <a:pt x="4549422" y="2569848"/>
                  </a:lnTo>
                  <a:lnTo>
                    <a:pt x="4586375" y="2574503"/>
                  </a:lnTo>
                  <a:lnTo>
                    <a:pt x="4619625" y="2572142"/>
                  </a:lnTo>
                  <a:lnTo>
                    <a:pt x="4679244" y="2550080"/>
                  </a:lnTo>
                  <a:lnTo>
                    <a:pt x="4736747" y="2511075"/>
                  </a:lnTo>
                  <a:lnTo>
                    <a:pt x="4767350" y="2487536"/>
                  </a:lnTo>
                  <a:lnTo>
                    <a:pt x="4800600" y="2462540"/>
                  </a:lnTo>
                  <a:lnTo>
                    <a:pt x="4826790" y="2440062"/>
                  </a:lnTo>
                  <a:lnTo>
                    <a:pt x="4849932" y="2413517"/>
                  </a:lnTo>
                  <a:lnTo>
                    <a:pt x="4889782" y="2349584"/>
                  </a:lnTo>
                  <a:lnTo>
                    <a:pt x="4907844" y="2312874"/>
                  </a:lnTo>
                  <a:lnTo>
                    <a:pt x="4925568" y="2273452"/>
                  </a:lnTo>
                  <a:lnTo>
                    <a:pt x="4943630" y="2231659"/>
                  </a:lnTo>
                  <a:lnTo>
                    <a:pt x="4962708" y="2187832"/>
                  </a:lnTo>
                  <a:lnTo>
                    <a:pt x="4983480" y="2142311"/>
                  </a:lnTo>
                  <a:lnTo>
                    <a:pt x="5006622" y="2095435"/>
                  </a:lnTo>
                  <a:lnTo>
                    <a:pt x="5032812" y="2047541"/>
                  </a:lnTo>
                  <a:lnTo>
                    <a:pt x="5062727" y="1998971"/>
                  </a:lnTo>
                  <a:lnTo>
                    <a:pt x="5097046" y="1950061"/>
                  </a:lnTo>
                  <a:lnTo>
                    <a:pt x="5136444" y="1901151"/>
                  </a:lnTo>
                  <a:lnTo>
                    <a:pt x="5181600" y="1852580"/>
                  </a:lnTo>
                  <a:lnTo>
                    <a:pt x="5209435" y="1825042"/>
                  </a:lnTo>
                  <a:lnTo>
                    <a:pt x="5239232" y="1796168"/>
                  </a:lnTo>
                  <a:lnTo>
                    <a:pt x="5270865" y="1766086"/>
                  </a:lnTo>
                  <a:lnTo>
                    <a:pt x="5304206" y="1734922"/>
                  </a:lnTo>
                  <a:lnTo>
                    <a:pt x="5339125" y="1702806"/>
                  </a:lnTo>
                  <a:lnTo>
                    <a:pt x="5375497" y="1669864"/>
                  </a:lnTo>
                  <a:lnTo>
                    <a:pt x="5413192" y="1636225"/>
                  </a:lnTo>
                  <a:lnTo>
                    <a:pt x="5452084" y="1602017"/>
                  </a:lnTo>
                  <a:lnTo>
                    <a:pt x="5492044" y="1567368"/>
                  </a:lnTo>
                  <a:lnTo>
                    <a:pt x="5532945" y="1532404"/>
                  </a:lnTo>
                  <a:lnTo>
                    <a:pt x="5574659" y="1497255"/>
                  </a:lnTo>
                  <a:lnTo>
                    <a:pt x="5617058" y="1462047"/>
                  </a:lnTo>
                  <a:lnTo>
                    <a:pt x="5660015" y="1426909"/>
                  </a:lnTo>
                  <a:lnTo>
                    <a:pt x="5703401" y="1391969"/>
                  </a:lnTo>
                  <a:lnTo>
                    <a:pt x="5747089" y="1357354"/>
                  </a:lnTo>
                  <a:lnTo>
                    <a:pt x="5790952" y="1323192"/>
                  </a:lnTo>
                  <a:lnTo>
                    <a:pt x="5834861" y="1289612"/>
                  </a:lnTo>
                  <a:lnTo>
                    <a:pt x="5878688" y="1256740"/>
                  </a:lnTo>
                  <a:lnTo>
                    <a:pt x="5922307" y="1224705"/>
                  </a:lnTo>
                  <a:lnTo>
                    <a:pt x="5965589" y="1193635"/>
                  </a:lnTo>
                  <a:lnTo>
                    <a:pt x="6008406" y="1163656"/>
                  </a:lnTo>
                  <a:lnTo>
                    <a:pt x="6050631" y="1134899"/>
                  </a:lnTo>
                  <a:lnTo>
                    <a:pt x="6092136" y="1107489"/>
                  </a:lnTo>
                  <a:lnTo>
                    <a:pt x="6132793" y="1081555"/>
                  </a:lnTo>
                  <a:lnTo>
                    <a:pt x="6172474" y="1057224"/>
                  </a:lnTo>
                  <a:lnTo>
                    <a:pt x="6211052" y="1034625"/>
                  </a:lnTo>
                  <a:lnTo>
                    <a:pt x="6248400" y="1013886"/>
                  </a:lnTo>
                  <a:lnTo>
                    <a:pt x="6300225" y="987041"/>
                  </a:lnTo>
                  <a:lnTo>
                    <a:pt x="6351451" y="962596"/>
                  </a:lnTo>
                  <a:lnTo>
                    <a:pt x="6402110" y="940420"/>
                  </a:lnTo>
                  <a:lnTo>
                    <a:pt x="6452236" y="920378"/>
                  </a:lnTo>
                  <a:lnTo>
                    <a:pt x="6501863" y="902336"/>
                  </a:lnTo>
                  <a:lnTo>
                    <a:pt x="6551022" y="886162"/>
                  </a:lnTo>
                  <a:lnTo>
                    <a:pt x="6599748" y="871723"/>
                  </a:lnTo>
                  <a:lnTo>
                    <a:pt x="6648075" y="858884"/>
                  </a:lnTo>
                  <a:lnTo>
                    <a:pt x="6696034" y="847512"/>
                  </a:lnTo>
                  <a:lnTo>
                    <a:pt x="6743661" y="837474"/>
                  </a:lnTo>
                  <a:lnTo>
                    <a:pt x="6790987" y="828637"/>
                  </a:lnTo>
                  <a:lnTo>
                    <a:pt x="6838047" y="820867"/>
                  </a:lnTo>
                  <a:lnTo>
                    <a:pt x="6884873" y="814030"/>
                  </a:lnTo>
                  <a:lnTo>
                    <a:pt x="6931500" y="807994"/>
                  </a:lnTo>
                  <a:lnTo>
                    <a:pt x="6977960" y="802625"/>
                  </a:lnTo>
                  <a:lnTo>
                    <a:pt x="7024286" y="797790"/>
                  </a:lnTo>
                  <a:lnTo>
                    <a:pt x="7070513" y="793355"/>
                  </a:lnTo>
                  <a:lnTo>
                    <a:pt x="7116673" y="789186"/>
                  </a:lnTo>
                  <a:lnTo>
                    <a:pt x="7162800" y="785151"/>
                  </a:lnTo>
                </a:path>
              </a:pathLst>
            </a:custGeom>
            <a:ln w="57150">
              <a:solidFill>
                <a:srgbClr val="3333CC"/>
              </a:solidFill>
            </a:ln>
          </p:spPr>
          <p:txBody>
            <a:bodyPr wrap="square" lIns="0" tIns="0" rIns="0" bIns="0" rtlCol="0"/>
            <a:lstStyle/>
            <a:p/>
          </p:txBody>
        </p:sp>
        <p:sp>
          <p:nvSpPr>
            <p:cNvPr id="13" name="object 13"/>
            <p:cNvSpPr/>
            <p:nvPr/>
          </p:nvSpPr>
          <p:spPr>
            <a:xfrm>
              <a:off x="914399" y="2717800"/>
              <a:ext cx="7010400" cy="1905000"/>
            </a:xfrm>
            <a:custGeom>
              <a:rect l="l" t="t" r="r" b="b"/>
              <a:pathLst>
                <a:path w="7010400" h="1905000">
                  <a:moveTo>
                    <a:pt x="0" y="0"/>
                  </a:moveTo>
                  <a:lnTo>
                    <a:pt x="47072" y="2248"/>
                  </a:lnTo>
                  <a:lnTo>
                    <a:pt x="94191" y="4544"/>
                  </a:lnTo>
                  <a:lnTo>
                    <a:pt x="141403" y="6932"/>
                  </a:lnTo>
                  <a:lnTo>
                    <a:pt x="188755" y="9461"/>
                  </a:lnTo>
                  <a:lnTo>
                    <a:pt x="236292" y="12175"/>
                  </a:lnTo>
                  <a:lnTo>
                    <a:pt x="284063" y="15122"/>
                  </a:lnTo>
                  <a:lnTo>
                    <a:pt x="332112" y="18348"/>
                  </a:lnTo>
                  <a:lnTo>
                    <a:pt x="380488" y="21899"/>
                  </a:lnTo>
                  <a:lnTo>
                    <a:pt x="429235" y="25823"/>
                  </a:lnTo>
                  <a:lnTo>
                    <a:pt x="478401" y="30166"/>
                  </a:lnTo>
                  <a:lnTo>
                    <a:pt x="528033" y="34974"/>
                  </a:lnTo>
                  <a:lnTo>
                    <a:pt x="578176" y="40294"/>
                  </a:lnTo>
                  <a:lnTo>
                    <a:pt x="628878" y="46172"/>
                  </a:lnTo>
                  <a:lnTo>
                    <a:pt x="680185" y="52656"/>
                  </a:lnTo>
                  <a:lnTo>
                    <a:pt x="732143" y="59790"/>
                  </a:lnTo>
                  <a:lnTo>
                    <a:pt x="784799" y="67623"/>
                  </a:lnTo>
                  <a:lnTo>
                    <a:pt x="838199" y="76200"/>
                  </a:lnTo>
                  <a:lnTo>
                    <a:pt x="884653" y="83920"/>
                  </a:lnTo>
                  <a:lnTo>
                    <a:pt x="932459" y="91859"/>
                  </a:lnTo>
                  <a:lnTo>
                    <a:pt x="981446" y="100045"/>
                  </a:lnTo>
                  <a:lnTo>
                    <a:pt x="1031443" y="108508"/>
                  </a:lnTo>
                  <a:lnTo>
                    <a:pt x="1082277" y="117276"/>
                  </a:lnTo>
                  <a:lnTo>
                    <a:pt x="1133779" y="126377"/>
                  </a:lnTo>
                  <a:lnTo>
                    <a:pt x="1185776" y="135840"/>
                  </a:lnTo>
                  <a:lnTo>
                    <a:pt x="1238097" y="145694"/>
                  </a:lnTo>
                  <a:lnTo>
                    <a:pt x="1290570" y="155967"/>
                  </a:lnTo>
                  <a:lnTo>
                    <a:pt x="1343024" y="166687"/>
                  </a:lnTo>
                  <a:lnTo>
                    <a:pt x="1395288" y="177884"/>
                  </a:lnTo>
                  <a:lnTo>
                    <a:pt x="1447190" y="189585"/>
                  </a:lnTo>
                  <a:lnTo>
                    <a:pt x="1498558" y="201820"/>
                  </a:lnTo>
                  <a:lnTo>
                    <a:pt x="1549221" y="214617"/>
                  </a:lnTo>
                  <a:lnTo>
                    <a:pt x="1599009" y="228004"/>
                  </a:lnTo>
                  <a:lnTo>
                    <a:pt x="1647748" y="242011"/>
                  </a:lnTo>
                  <a:lnTo>
                    <a:pt x="1695268" y="256665"/>
                  </a:lnTo>
                  <a:lnTo>
                    <a:pt x="1741398" y="271995"/>
                  </a:lnTo>
                  <a:lnTo>
                    <a:pt x="1785965" y="288031"/>
                  </a:lnTo>
                  <a:lnTo>
                    <a:pt x="1828799" y="304800"/>
                  </a:lnTo>
                  <a:lnTo>
                    <a:pt x="1879894" y="326956"/>
                  </a:lnTo>
                  <a:lnTo>
                    <a:pt x="1928588" y="350490"/>
                  </a:lnTo>
                  <a:lnTo>
                    <a:pt x="1975162" y="375288"/>
                  </a:lnTo>
                  <a:lnTo>
                    <a:pt x="2019894" y="401240"/>
                  </a:lnTo>
                  <a:lnTo>
                    <a:pt x="2063064" y="428234"/>
                  </a:lnTo>
                  <a:lnTo>
                    <a:pt x="2104950" y="456158"/>
                  </a:lnTo>
                  <a:lnTo>
                    <a:pt x="2145831" y="484900"/>
                  </a:lnTo>
                  <a:lnTo>
                    <a:pt x="2185987" y="514350"/>
                  </a:lnTo>
                  <a:lnTo>
                    <a:pt x="2225696" y="544394"/>
                  </a:lnTo>
                  <a:lnTo>
                    <a:pt x="2265238" y="574923"/>
                  </a:lnTo>
                  <a:lnTo>
                    <a:pt x="2304891" y="605823"/>
                  </a:lnTo>
                  <a:lnTo>
                    <a:pt x="2344935" y="636984"/>
                  </a:lnTo>
                  <a:lnTo>
                    <a:pt x="2385649" y="668294"/>
                  </a:lnTo>
                  <a:lnTo>
                    <a:pt x="2427311" y="699641"/>
                  </a:lnTo>
                  <a:lnTo>
                    <a:pt x="2470202" y="730913"/>
                  </a:lnTo>
                  <a:lnTo>
                    <a:pt x="2514599" y="762000"/>
                  </a:lnTo>
                  <a:lnTo>
                    <a:pt x="2555044" y="789745"/>
                  </a:lnTo>
                  <a:lnTo>
                    <a:pt x="2595921" y="817921"/>
                  </a:lnTo>
                  <a:lnTo>
                    <a:pt x="2637189" y="846490"/>
                  </a:lnTo>
                  <a:lnTo>
                    <a:pt x="2678811" y="875411"/>
                  </a:lnTo>
                  <a:lnTo>
                    <a:pt x="2720745" y="904646"/>
                  </a:lnTo>
                  <a:lnTo>
                    <a:pt x="2762954" y="934155"/>
                  </a:lnTo>
                  <a:lnTo>
                    <a:pt x="2805399" y="963899"/>
                  </a:lnTo>
                  <a:lnTo>
                    <a:pt x="2848039" y="993840"/>
                  </a:lnTo>
                  <a:lnTo>
                    <a:pt x="2890836" y="1023937"/>
                  </a:lnTo>
                  <a:lnTo>
                    <a:pt x="2933751" y="1054152"/>
                  </a:lnTo>
                  <a:lnTo>
                    <a:pt x="2976744" y="1084445"/>
                  </a:lnTo>
                  <a:lnTo>
                    <a:pt x="3019777" y="1114777"/>
                  </a:lnTo>
                  <a:lnTo>
                    <a:pt x="3062809" y="1145109"/>
                  </a:lnTo>
                  <a:lnTo>
                    <a:pt x="3105802" y="1175402"/>
                  </a:lnTo>
                  <a:lnTo>
                    <a:pt x="3148717" y="1205617"/>
                  </a:lnTo>
                  <a:lnTo>
                    <a:pt x="3191514" y="1235714"/>
                  </a:lnTo>
                  <a:lnTo>
                    <a:pt x="3234154" y="1265655"/>
                  </a:lnTo>
                  <a:lnTo>
                    <a:pt x="3276599" y="1295399"/>
                  </a:lnTo>
                  <a:lnTo>
                    <a:pt x="3318932" y="1325032"/>
                  </a:lnTo>
                  <a:lnTo>
                    <a:pt x="3361265" y="1354666"/>
                  </a:lnTo>
                  <a:lnTo>
                    <a:pt x="3403599" y="1384299"/>
                  </a:lnTo>
                  <a:lnTo>
                    <a:pt x="3445932" y="1413932"/>
                  </a:lnTo>
                  <a:lnTo>
                    <a:pt x="3488265" y="1443566"/>
                  </a:lnTo>
                  <a:lnTo>
                    <a:pt x="3530599" y="1473199"/>
                  </a:lnTo>
                  <a:lnTo>
                    <a:pt x="3572932" y="1502832"/>
                  </a:lnTo>
                  <a:lnTo>
                    <a:pt x="3615265" y="1532466"/>
                  </a:lnTo>
                  <a:lnTo>
                    <a:pt x="3657599" y="1562099"/>
                  </a:lnTo>
                  <a:lnTo>
                    <a:pt x="3699932" y="1591732"/>
                  </a:lnTo>
                  <a:lnTo>
                    <a:pt x="3742265" y="1621366"/>
                  </a:lnTo>
                  <a:lnTo>
                    <a:pt x="3784599" y="1650999"/>
                  </a:lnTo>
                  <a:lnTo>
                    <a:pt x="3826932" y="1680632"/>
                  </a:lnTo>
                  <a:lnTo>
                    <a:pt x="3869265" y="1710266"/>
                  </a:lnTo>
                  <a:lnTo>
                    <a:pt x="3911599" y="1739899"/>
                  </a:lnTo>
                  <a:lnTo>
                    <a:pt x="3953932" y="1769532"/>
                  </a:lnTo>
                  <a:lnTo>
                    <a:pt x="3996265" y="1799166"/>
                  </a:lnTo>
                  <a:lnTo>
                    <a:pt x="4038599" y="1828799"/>
                  </a:lnTo>
                </a:path>
                <a:path w="7010400" h="1905000">
                  <a:moveTo>
                    <a:pt x="7010399" y="838200"/>
                  </a:moveTo>
                  <a:lnTo>
                    <a:pt x="6960059" y="845024"/>
                  </a:lnTo>
                  <a:lnTo>
                    <a:pt x="6909762" y="851973"/>
                  </a:lnTo>
                  <a:lnTo>
                    <a:pt x="6859547" y="859173"/>
                  </a:lnTo>
                  <a:lnTo>
                    <a:pt x="6809457" y="866747"/>
                  </a:lnTo>
                  <a:lnTo>
                    <a:pt x="6759534" y="874821"/>
                  </a:lnTo>
                  <a:lnTo>
                    <a:pt x="6709820" y="883520"/>
                  </a:lnTo>
                  <a:lnTo>
                    <a:pt x="6660355" y="892968"/>
                  </a:lnTo>
                  <a:lnTo>
                    <a:pt x="6611182" y="903292"/>
                  </a:lnTo>
                  <a:lnTo>
                    <a:pt x="6562342" y="914615"/>
                  </a:lnTo>
                  <a:lnTo>
                    <a:pt x="6513877" y="927062"/>
                  </a:lnTo>
                  <a:lnTo>
                    <a:pt x="6465828" y="940760"/>
                  </a:lnTo>
                  <a:lnTo>
                    <a:pt x="6418238" y="955832"/>
                  </a:lnTo>
                  <a:lnTo>
                    <a:pt x="6371148" y="972403"/>
                  </a:lnTo>
                  <a:lnTo>
                    <a:pt x="6324599" y="990600"/>
                  </a:lnTo>
                  <a:lnTo>
                    <a:pt x="6278890" y="1010774"/>
                  </a:lnTo>
                  <a:lnTo>
                    <a:pt x="6234181" y="1033032"/>
                  </a:lnTo>
                  <a:lnTo>
                    <a:pt x="6190305" y="1057122"/>
                  </a:lnTo>
                  <a:lnTo>
                    <a:pt x="6147095" y="1082795"/>
                  </a:lnTo>
                  <a:lnTo>
                    <a:pt x="6104385" y="1109801"/>
                  </a:lnTo>
                  <a:lnTo>
                    <a:pt x="6062009" y="1137890"/>
                  </a:lnTo>
                  <a:lnTo>
                    <a:pt x="6019799" y="1166812"/>
                  </a:lnTo>
                  <a:lnTo>
                    <a:pt x="5977589" y="1196317"/>
                  </a:lnTo>
                  <a:lnTo>
                    <a:pt x="5935212" y="1226156"/>
                  </a:lnTo>
                  <a:lnTo>
                    <a:pt x="5892503" y="1256078"/>
                  </a:lnTo>
                  <a:lnTo>
                    <a:pt x="5849293" y="1285833"/>
                  </a:lnTo>
                  <a:lnTo>
                    <a:pt x="5805417" y="1315172"/>
                  </a:lnTo>
                  <a:lnTo>
                    <a:pt x="5760708" y="1343844"/>
                  </a:lnTo>
                  <a:lnTo>
                    <a:pt x="5714999" y="1371600"/>
                  </a:lnTo>
                  <a:lnTo>
                    <a:pt x="5670385" y="1397474"/>
                  </a:lnTo>
                  <a:lnTo>
                    <a:pt x="5623265" y="1424161"/>
                  </a:lnTo>
                  <a:lnTo>
                    <a:pt x="5574181" y="1451457"/>
                  </a:lnTo>
                  <a:lnTo>
                    <a:pt x="5523674" y="1479160"/>
                  </a:lnTo>
                  <a:lnTo>
                    <a:pt x="5472287" y="1507066"/>
                  </a:lnTo>
                  <a:lnTo>
                    <a:pt x="5420562" y="1534972"/>
                  </a:lnTo>
                  <a:lnTo>
                    <a:pt x="5369039" y="1562675"/>
                  </a:lnTo>
                  <a:lnTo>
                    <a:pt x="5318262" y="1589972"/>
                  </a:lnTo>
                  <a:lnTo>
                    <a:pt x="5268771" y="1616659"/>
                  </a:lnTo>
                  <a:lnTo>
                    <a:pt x="5221110" y="1642533"/>
                  </a:lnTo>
                  <a:lnTo>
                    <a:pt x="5175819" y="1667391"/>
                  </a:lnTo>
                  <a:lnTo>
                    <a:pt x="5133440" y="1691030"/>
                  </a:lnTo>
                  <a:lnTo>
                    <a:pt x="5094516" y="1713246"/>
                  </a:lnTo>
                  <a:lnTo>
                    <a:pt x="5059588" y="1733837"/>
                  </a:lnTo>
                  <a:lnTo>
                    <a:pt x="5029198" y="1752600"/>
                  </a:lnTo>
                  <a:lnTo>
                    <a:pt x="4964993" y="1793875"/>
                  </a:lnTo>
                  <a:lnTo>
                    <a:pt x="4913487" y="1828800"/>
                  </a:lnTo>
                  <a:lnTo>
                    <a:pt x="4876798" y="1857375"/>
                  </a:lnTo>
                  <a:lnTo>
                    <a:pt x="4856337" y="1895475"/>
                  </a:lnTo>
                  <a:lnTo>
                    <a:pt x="4876798" y="1905000"/>
                  </a:lnTo>
                </a:path>
              </a:pathLst>
            </a:custGeom>
            <a:ln w="19050">
              <a:solidFill>
                <a:srgbClr val="33CC33"/>
              </a:solidFill>
              <a:prstDash val="sysDash"/>
            </a:ln>
          </p:spPr>
          <p:txBody>
            <a:bodyPr wrap="square" lIns="0" tIns="0" rIns="0" bIns="0" rtlCol="0"/>
            <a:lstStyle/>
            <a:p/>
          </p:txBody>
        </p:sp>
        <p:sp>
          <p:nvSpPr>
            <p:cNvPr id="14" name="object 14"/>
            <p:cNvSpPr/>
            <p:nvPr/>
          </p:nvSpPr>
          <p:spPr>
            <a:xfrm>
              <a:off x="4952999" y="4622800"/>
              <a:ext cx="838200" cy="0"/>
            </a:xfrm>
            <a:custGeom>
              <a:rect l="l" t="t" r="r" b="b"/>
              <a:pathLst>
                <a:path w="838200">
                  <a:moveTo>
                    <a:pt x="0" y="0"/>
                  </a:moveTo>
                  <a:lnTo>
                    <a:pt x="838200" y="0"/>
                  </a:lnTo>
                </a:path>
              </a:pathLst>
            </a:custGeom>
            <a:ln w="57150">
              <a:solidFill>
                <a:srgbClr val="00FFFF"/>
              </a:solidFill>
            </a:ln>
          </p:spPr>
          <p:txBody>
            <a:bodyPr wrap="square" lIns="0" tIns="0" rIns="0" bIns="0" rtlCol="0"/>
            <a:lstStyle/>
            <a:p/>
          </p:txBody>
        </p:sp>
        <p:sp>
          <p:nvSpPr>
            <p:cNvPr id="15" name="object 15"/>
            <p:cNvSpPr/>
            <p:nvPr/>
          </p:nvSpPr>
          <p:spPr>
            <a:xfrm>
              <a:off x="226123" y="2876715"/>
              <a:ext cx="4726940" cy="1771650"/>
            </a:xfrm>
            <a:custGeom>
              <a:rect l="l" t="t" r="r" b="b"/>
              <a:pathLst>
                <a:path w="4726940" h="1771650">
                  <a:moveTo>
                    <a:pt x="999363" y="387426"/>
                  </a:moveTo>
                  <a:lnTo>
                    <a:pt x="998143" y="379958"/>
                  </a:lnTo>
                  <a:lnTo>
                    <a:pt x="994295" y="373761"/>
                  </a:lnTo>
                  <a:lnTo>
                    <a:pt x="988402" y="369443"/>
                  </a:lnTo>
                  <a:lnTo>
                    <a:pt x="981049" y="367665"/>
                  </a:lnTo>
                  <a:lnTo>
                    <a:pt x="973582" y="368884"/>
                  </a:lnTo>
                  <a:lnTo>
                    <a:pt x="967371" y="372732"/>
                  </a:lnTo>
                  <a:lnTo>
                    <a:pt x="963066" y="378625"/>
                  </a:lnTo>
                  <a:lnTo>
                    <a:pt x="961288" y="385978"/>
                  </a:lnTo>
                  <a:lnTo>
                    <a:pt x="958926" y="447789"/>
                  </a:lnTo>
                  <a:lnTo>
                    <a:pt x="958811" y="447573"/>
                  </a:lnTo>
                  <a:lnTo>
                    <a:pt x="925728" y="393547"/>
                  </a:lnTo>
                  <a:lnTo>
                    <a:pt x="925728" y="466509"/>
                  </a:lnTo>
                  <a:lnTo>
                    <a:pt x="925334" y="465874"/>
                  </a:lnTo>
                  <a:lnTo>
                    <a:pt x="925423" y="466001"/>
                  </a:lnTo>
                  <a:lnTo>
                    <a:pt x="925728" y="466509"/>
                  </a:lnTo>
                  <a:lnTo>
                    <a:pt x="925728" y="393547"/>
                  </a:lnTo>
                  <a:lnTo>
                    <a:pt x="908456" y="365340"/>
                  </a:lnTo>
                  <a:lnTo>
                    <a:pt x="907199" y="363270"/>
                  </a:lnTo>
                  <a:lnTo>
                    <a:pt x="894359" y="342290"/>
                  </a:lnTo>
                  <a:lnTo>
                    <a:pt x="833170" y="267004"/>
                  </a:lnTo>
                  <a:lnTo>
                    <a:pt x="830529" y="263740"/>
                  </a:lnTo>
                  <a:lnTo>
                    <a:pt x="809510" y="237871"/>
                  </a:lnTo>
                  <a:lnTo>
                    <a:pt x="743813" y="188925"/>
                  </a:lnTo>
                  <a:lnTo>
                    <a:pt x="740651" y="186563"/>
                  </a:lnTo>
                  <a:lnTo>
                    <a:pt x="697712" y="154571"/>
                  </a:lnTo>
                  <a:lnTo>
                    <a:pt x="644156" y="132664"/>
                  </a:lnTo>
                  <a:lnTo>
                    <a:pt x="641985" y="131775"/>
                  </a:lnTo>
                  <a:lnTo>
                    <a:pt x="554443" y="95961"/>
                  </a:lnTo>
                  <a:lnTo>
                    <a:pt x="541020" y="92735"/>
                  </a:lnTo>
                  <a:lnTo>
                    <a:pt x="539826" y="92443"/>
                  </a:lnTo>
                  <a:lnTo>
                    <a:pt x="418147" y="63182"/>
                  </a:lnTo>
                  <a:lnTo>
                    <a:pt x="385102" y="55232"/>
                  </a:lnTo>
                  <a:lnTo>
                    <a:pt x="199948" y="25438"/>
                  </a:lnTo>
                  <a:lnTo>
                    <a:pt x="4940" y="0"/>
                  </a:lnTo>
                  <a:lnTo>
                    <a:pt x="0" y="37782"/>
                  </a:lnTo>
                  <a:lnTo>
                    <a:pt x="194513" y="63157"/>
                  </a:lnTo>
                  <a:lnTo>
                    <a:pt x="377609" y="92621"/>
                  </a:lnTo>
                  <a:lnTo>
                    <a:pt x="542709" y="132321"/>
                  </a:lnTo>
                  <a:lnTo>
                    <a:pt x="678827" y="188010"/>
                  </a:lnTo>
                  <a:lnTo>
                    <a:pt x="782929" y="265582"/>
                  </a:lnTo>
                  <a:lnTo>
                    <a:pt x="863180" y="364350"/>
                  </a:lnTo>
                  <a:lnTo>
                    <a:pt x="925207" y="465658"/>
                  </a:lnTo>
                  <a:lnTo>
                    <a:pt x="872655" y="433247"/>
                  </a:lnTo>
                  <a:lnTo>
                    <a:pt x="865568" y="430618"/>
                  </a:lnTo>
                  <a:lnTo>
                    <a:pt x="858266" y="430923"/>
                  </a:lnTo>
                  <a:lnTo>
                    <a:pt x="851611" y="433933"/>
                  </a:lnTo>
                  <a:lnTo>
                    <a:pt x="846442" y="439458"/>
                  </a:lnTo>
                  <a:lnTo>
                    <a:pt x="843826" y="446544"/>
                  </a:lnTo>
                  <a:lnTo>
                    <a:pt x="844118" y="453847"/>
                  </a:lnTo>
                  <a:lnTo>
                    <a:pt x="847128" y="460502"/>
                  </a:lnTo>
                  <a:lnTo>
                    <a:pt x="852652" y="465658"/>
                  </a:lnTo>
                  <a:lnTo>
                    <a:pt x="993063" y="552284"/>
                  </a:lnTo>
                  <a:lnTo>
                    <a:pt x="994003" y="527900"/>
                  </a:lnTo>
                  <a:lnTo>
                    <a:pt x="999363" y="387426"/>
                  </a:lnTo>
                  <a:close/>
                </a:path>
                <a:path w="4726940" h="1771650">
                  <a:moveTo>
                    <a:pt x="2543276" y="954443"/>
                  </a:moveTo>
                  <a:lnTo>
                    <a:pt x="2489631" y="946099"/>
                  </a:lnTo>
                  <a:lnTo>
                    <a:pt x="2213305" y="924852"/>
                  </a:lnTo>
                  <a:lnTo>
                    <a:pt x="1943823" y="916355"/>
                  </a:lnTo>
                  <a:lnTo>
                    <a:pt x="1679016" y="914247"/>
                  </a:lnTo>
                  <a:lnTo>
                    <a:pt x="1678711" y="952334"/>
                  </a:lnTo>
                  <a:lnTo>
                    <a:pt x="1943074" y="954455"/>
                  </a:lnTo>
                  <a:lnTo>
                    <a:pt x="1942858" y="954443"/>
                  </a:lnTo>
                  <a:lnTo>
                    <a:pt x="2543276" y="954443"/>
                  </a:lnTo>
                  <a:close/>
                </a:path>
                <a:path w="4726940" h="1771650">
                  <a:moveTo>
                    <a:pt x="4726864" y="1771484"/>
                  </a:moveTo>
                  <a:lnTo>
                    <a:pt x="4645660" y="1627873"/>
                  </a:lnTo>
                  <a:lnTo>
                    <a:pt x="4626889" y="1618322"/>
                  </a:lnTo>
                  <a:lnTo>
                    <a:pt x="4619701" y="1620672"/>
                  </a:lnTo>
                  <a:lnTo>
                    <a:pt x="4613986" y="1625625"/>
                  </a:lnTo>
                  <a:lnTo>
                    <a:pt x="4610722" y="1632165"/>
                  </a:lnTo>
                  <a:lnTo>
                    <a:pt x="4610151" y="1639443"/>
                  </a:lnTo>
                  <a:lnTo>
                    <a:pt x="4612500" y="1646631"/>
                  </a:lnTo>
                  <a:lnTo>
                    <a:pt x="4641545" y="1698015"/>
                  </a:lnTo>
                  <a:lnTo>
                    <a:pt x="4516996" y="1620939"/>
                  </a:lnTo>
                  <a:lnTo>
                    <a:pt x="4463440" y="1587830"/>
                  </a:lnTo>
                  <a:lnTo>
                    <a:pt x="4325620" y="1511579"/>
                  </a:lnTo>
                  <a:lnTo>
                    <a:pt x="4324337" y="1510880"/>
                  </a:lnTo>
                  <a:lnTo>
                    <a:pt x="4263390" y="1477162"/>
                  </a:lnTo>
                  <a:lnTo>
                    <a:pt x="4110329" y="1408353"/>
                  </a:lnTo>
                  <a:lnTo>
                    <a:pt x="4031361" y="1372857"/>
                  </a:lnTo>
                  <a:lnTo>
                    <a:pt x="3852659" y="1306969"/>
                  </a:lnTo>
                  <a:lnTo>
                    <a:pt x="3753116" y="1270901"/>
                  </a:lnTo>
                  <a:lnTo>
                    <a:pt x="3538118" y="1199235"/>
                  </a:lnTo>
                  <a:lnTo>
                    <a:pt x="3428682" y="1162748"/>
                  </a:lnTo>
                  <a:lnTo>
                    <a:pt x="3220250" y="1102067"/>
                  </a:lnTo>
                  <a:lnTo>
                    <a:pt x="3093516" y="1065174"/>
                  </a:lnTo>
                  <a:lnTo>
                    <a:pt x="3080474" y="1061948"/>
                  </a:lnTo>
                  <a:lnTo>
                    <a:pt x="2944139" y="1028319"/>
                  </a:lnTo>
                  <a:lnTo>
                    <a:pt x="2943225" y="1028090"/>
                  </a:lnTo>
                  <a:lnTo>
                    <a:pt x="2929940" y="1024813"/>
                  </a:lnTo>
                  <a:lnTo>
                    <a:pt x="2776715" y="990765"/>
                  </a:lnTo>
                  <a:lnTo>
                    <a:pt x="2733471" y="984034"/>
                  </a:lnTo>
                  <a:lnTo>
                    <a:pt x="2732379" y="983869"/>
                  </a:lnTo>
                  <a:lnTo>
                    <a:pt x="2597708" y="962914"/>
                  </a:lnTo>
                  <a:lnTo>
                    <a:pt x="2597404" y="962863"/>
                  </a:lnTo>
                  <a:lnTo>
                    <a:pt x="2543327" y="954455"/>
                  </a:lnTo>
                  <a:lnTo>
                    <a:pt x="1943074" y="954455"/>
                  </a:lnTo>
                  <a:lnTo>
                    <a:pt x="2211235" y="962901"/>
                  </a:lnTo>
                  <a:lnTo>
                    <a:pt x="2485237" y="983983"/>
                  </a:lnTo>
                  <a:lnTo>
                    <a:pt x="2769654" y="1028217"/>
                  </a:lnTo>
                  <a:lnTo>
                    <a:pt x="2921241" y="1061910"/>
                  </a:lnTo>
                  <a:lnTo>
                    <a:pt x="3083179" y="1101864"/>
                  </a:lnTo>
                  <a:lnTo>
                    <a:pt x="3416922" y="1199019"/>
                  </a:lnTo>
                  <a:lnTo>
                    <a:pt x="3417328" y="1199134"/>
                  </a:lnTo>
                  <a:lnTo>
                    <a:pt x="3740823" y="1306969"/>
                  </a:lnTo>
                  <a:lnTo>
                    <a:pt x="3886339" y="1359687"/>
                  </a:lnTo>
                  <a:lnTo>
                    <a:pt x="4016197" y="1407871"/>
                  </a:lnTo>
                  <a:lnTo>
                    <a:pt x="4016908" y="1408125"/>
                  </a:lnTo>
                  <a:lnTo>
                    <a:pt x="4246321" y="1511261"/>
                  </a:lnTo>
                  <a:lnTo>
                    <a:pt x="4443755" y="1620481"/>
                  </a:lnTo>
                  <a:lnTo>
                    <a:pt x="4444200" y="1620723"/>
                  </a:lnTo>
                  <a:lnTo>
                    <a:pt x="4626305" y="1733384"/>
                  </a:lnTo>
                  <a:lnTo>
                    <a:pt x="4561891" y="1733384"/>
                  </a:lnTo>
                  <a:lnTo>
                    <a:pt x="4554474" y="1734883"/>
                  </a:lnTo>
                  <a:lnTo>
                    <a:pt x="4548416" y="1738972"/>
                  </a:lnTo>
                  <a:lnTo>
                    <a:pt x="4544339" y="1745030"/>
                  </a:lnTo>
                  <a:lnTo>
                    <a:pt x="4542841" y="1752434"/>
                  </a:lnTo>
                  <a:lnTo>
                    <a:pt x="4544339" y="1759851"/>
                  </a:lnTo>
                  <a:lnTo>
                    <a:pt x="4548416" y="1765909"/>
                  </a:lnTo>
                  <a:lnTo>
                    <a:pt x="4554474" y="1769999"/>
                  </a:lnTo>
                  <a:lnTo>
                    <a:pt x="4561891" y="1771484"/>
                  </a:lnTo>
                  <a:lnTo>
                    <a:pt x="4726864" y="1771484"/>
                  </a:lnTo>
                  <a:close/>
                </a:path>
              </a:pathLst>
            </a:custGeom>
            <a:solidFill>
              <a:srgbClr val="00FF00"/>
            </a:solidFill>
          </p:spPr>
          <p:txBody>
            <a:bodyPr wrap="square" lIns="0" tIns="0" rIns="0" bIns="0" rtlCol="0"/>
            <a:lstStyle/>
            <a:p/>
          </p:txBody>
        </p:sp>
        <p:sp>
          <p:nvSpPr>
            <p:cNvPr id="16" name="object 16"/>
            <p:cNvSpPr/>
            <p:nvPr/>
          </p:nvSpPr>
          <p:spPr>
            <a:xfrm>
              <a:off x="302323" y="4857915"/>
              <a:ext cx="1678939" cy="1009650"/>
            </a:xfrm>
            <a:custGeom>
              <a:rect l="l" t="t" r="r" b="b"/>
              <a:pathLst>
                <a:path w="1678939" h="1009650">
                  <a:moveTo>
                    <a:pt x="999363" y="387426"/>
                  </a:moveTo>
                  <a:lnTo>
                    <a:pt x="998143" y="379958"/>
                  </a:lnTo>
                  <a:lnTo>
                    <a:pt x="994295" y="373761"/>
                  </a:lnTo>
                  <a:lnTo>
                    <a:pt x="988402" y="369443"/>
                  </a:lnTo>
                  <a:lnTo>
                    <a:pt x="981049" y="367665"/>
                  </a:lnTo>
                  <a:lnTo>
                    <a:pt x="973582" y="368884"/>
                  </a:lnTo>
                  <a:lnTo>
                    <a:pt x="967371" y="372732"/>
                  </a:lnTo>
                  <a:lnTo>
                    <a:pt x="963066" y="378625"/>
                  </a:lnTo>
                  <a:lnTo>
                    <a:pt x="961288" y="385978"/>
                  </a:lnTo>
                  <a:lnTo>
                    <a:pt x="958926" y="447789"/>
                  </a:lnTo>
                  <a:lnTo>
                    <a:pt x="958811" y="447573"/>
                  </a:lnTo>
                  <a:lnTo>
                    <a:pt x="925728" y="393547"/>
                  </a:lnTo>
                  <a:lnTo>
                    <a:pt x="925728" y="466509"/>
                  </a:lnTo>
                  <a:lnTo>
                    <a:pt x="925334" y="465874"/>
                  </a:lnTo>
                  <a:lnTo>
                    <a:pt x="925423" y="466001"/>
                  </a:lnTo>
                  <a:lnTo>
                    <a:pt x="925728" y="466509"/>
                  </a:lnTo>
                  <a:lnTo>
                    <a:pt x="925728" y="393547"/>
                  </a:lnTo>
                  <a:lnTo>
                    <a:pt x="908456" y="365340"/>
                  </a:lnTo>
                  <a:lnTo>
                    <a:pt x="907199" y="363270"/>
                  </a:lnTo>
                  <a:lnTo>
                    <a:pt x="894359" y="342290"/>
                  </a:lnTo>
                  <a:lnTo>
                    <a:pt x="833170" y="267004"/>
                  </a:lnTo>
                  <a:lnTo>
                    <a:pt x="830529" y="263740"/>
                  </a:lnTo>
                  <a:lnTo>
                    <a:pt x="809510" y="237871"/>
                  </a:lnTo>
                  <a:lnTo>
                    <a:pt x="743813" y="188925"/>
                  </a:lnTo>
                  <a:lnTo>
                    <a:pt x="740651" y="186563"/>
                  </a:lnTo>
                  <a:lnTo>
                    <a:pt x="697712" y="154571"/>
                  </a:lnTo>
                  <a:lnTo>
                    <a:pt x="644156" y="132664"/>
                  </a:lnTo>
                  <a:lnTo>
                    <a:pt x="641985" y="131775"/>
                  </a:lnTo>
                  <a:lnTo>
                    <a:pt x="554443" y="95961"/>
                  </a:lnTo>
                  <a:lnTo>
                    <a:pt x="541020" y="92735"/>
                  </a:lnTo>
                  <a:lnTo>
                    <a:pt x="539838" y="92443"/>
                  </a:lnTo>
                  <a:lnTo>
                    <a:pt x="418147" y="63182"/>
                  </a:lnTo>
                  <a:lnTo>
                    <a:pt x="385102" y="55232"/>
                  </a:lnTo>
                  <a:lnTo>
                    <a:pt x="199948" y="25438"/>
                  </a:lnTo>
                  <a:lnTo>
                    <a:pt x="4940" y="0"/>
                  </a:lnTo>
                  <a:lnTo>
                    <a:pt x="0" y="37782"/>
                  </a:lnTo>
                  <a:lnTo>
                    <a:pt x="194513" y="63157"/>
                  </a:lnTo>
                  <a:lnTo>
                    <a:pt x="377609" y="92621"/>
                  </a:lnTo>
                  <a:lnTo>
                    <a:pt x="542709" y="132321"/>
                  </a:lnTo>
                  <a:lnTo>
                    <a:pt x="678827" y="188010"/>
                  </a:lnTo>
                  <a:lnTo>
                    <a:pt x="782929" y="265582"/>
                  </a:lnTo>
                  <a:lnTo>
                    <a:pt x="863180" y="364350"/>
                  </a:lnTo>
                  <a:lnTo>
                    <a:pt x="925207" y="465658"/>
                  </a:lnTo>
                  <a:lnTo>
                    <a:pt x="872655" y="433247"/>
                  </a:lnTo>
                  <a:lnTo>
                    <a:pt x="865568" y="430618"/>
                  </a:lnTo>
                  <a:lnTo>
                    <a:pt x="858266" y="430923"/>
                  </a:lnTo>
                  <a:lnTo>
                    <a:pt x="851611" y="433933"/>
                  </a:lnTo>
                  <a:lnTo>
                    <a:pt x="846442" y="439458"/>
                  </a:lnTo>
                  <a:lnTo>
                    <a:pt x="843826" y="446544"/>
                  </a:lnTo>
                  <a:lnTo>
                    <a:pt x="844118" y="453847"/>
                  </a:lnTo>
                  <a:lnTo>
                    <a:pt x="847128" y="460502"/>
                  </a:lnTo>
                  <a:lnTo>
                    <a:pt x="852652" y="465658"/>
                  </a:lnTo>
                  <a:lnTo>
                    <a:pt x="993063" y="552284"/>
                  </a:lnTo>
                  <a:lnTo>
                    <a:pt x="994003" y="527900"/>
                  </a:lnTo>
                  <a:lnTo>
                    <a:pt x="999363" y="387426"/>
                  </a:lnTo>
                  <a:close/>
                </a:path>
                <a:path w="1678939" h="1009650">
                  <a:moveTo>
                    <a:pt x="1678876" y="1009484"/>
                  </a:moveTo>
                  <a:lnTo>
                    <a:pt x="1469326" y="552284"/>
                  </a:lnTo>
                  <a:lnTo>
                    <a:pt x="1050226" y="552284"/>
                  </a:lnTo>
                  <a:lnTo>
                    <a:pt x="840676" y="1009484"/>
                  </a:lnTo>
                  <a:lnTo>
                    <a:pt x="1678876" y="1009484"/>
                  </a:lnTo>
                  <a:close/>
                </a:path>
              </a:pathLst>
            </a:custGeom>
            <a:solidFill>
              <a:srgbClr val="00E4A8"/>
            </a:solidFill>
          </p:spPr>
          <p:txBody>
            <a:bodyPr wrap="square" lIns="0" tIns="0" rIns="0" bIns="0" rtlCol="0"/>
            <a:lstStyle/>
            <a:p/>
          </p:txBody>
        </p:sp>
        <p:sp>
          <p:nvSpPr>
            <p:cNvPr id="17" name="object 17"/>
            <p:cNvSpPr/>
            <p:nvPr/>
          </p:nvSpPr>
          <p:spPr>
            <a:xfrm>
              <a:off x="1142999" y="5410200"/>
              <a:ext cx="838200" cy="457200"/>
            </a:xfrm>
            <a:custGeom>
              <a:rect l="l" t="t" r="r" b="b"/>
              <a:pathLst>
                <a:path w="838200" h="457200">
                  <a:moveTo>
                    <a:pt x="838200" y="457200"/>
                  </a:moveTo>
                  <a:lnTo>
                    <a:pt x="0" y="457200"/>
                  </a:lnTo>
                  <a:lnTo>
                    <a:pt x="209550" y="0"/>
                  </a:lnTo>
                  <a:lnTo>
                    <a:pt x="628650" y="0"/>
                  </a:lnTo>
                  <a:lnTo>
                    <a:pt x="838200" y="457200"/>
                  </a:lnTo>
                  <a:close/>
                </a:path>
              </a:pathLst>
            </a:custGeom>
            <a:ln w="9525">
              <a:solidFill>
                <a:srgbClr val="000000"/>
              </a:solidFill>
            </a:ln>
          </p:spPr>
          <p:txBody>
            <a:bodyPr wrap="square" lIns="0" tIns="0" rIns="0" bIns="0" rtlCol="0"/>
            <a:lstStyle/>
            <a:p/>
          </p:txBody>
        </p:sp>
      </p:grpSp>
      <p:sp>
        <p:nvSpPr>
          <p:cNvPr id="18" name="object 18"/>
          <p:cNvSpPr txBox="1"/>
          <p:nvPr/>
        </p:nvSpPr>
        <p:spPr>
          <a:xfrm>
            <a:off x="6098540" y="5074920"/>
            <a:ext cx="2057400" cy="513080"/>
          </a:xfrm>
          <a:prstGeom prst="rect">
            <a:avLst/>
          </a:prstGeom>
        </p:spPr>
        <p:txBody>
          <a:bodyPr vert="horz" wrap="square" lIns="0" tIns="12700" rIns="0" bIns="0" rtlCol="0">
            <a:spAutoFit/>
          </a:bodyPr>
          <a:lstStyle/>
          <a:p>
            <a:pPr marL="12700">
              <a:lnSpc>
                <a:spcPct val="100000"/>
              </a:lnSpc>
              <a:spcBef>
                <a:spcPts val="100"/>
              </a:spcBef>
            </a:pPr>
            <a:r>
              <a:rPr sz="3200" spc="-10">
                <a:solidFill>
                  <a:srgbClr val="FF0000"/>
                </a:solidFill>
                <a:latin typeface="宋体"/>
                <a:cs typeface="宋体"/>
              </a:rPr>
              <a:t>侵蚀基准面</a:t>
            </a:r>
            <a:endParaRPr sz="3200">
              <a:latin typeface="宋体"/>
              <a:cs typeface="宋体"/>
            </a:endParaRPr>
          </a:p>
        </p:txBody>
      </p:sp>
      <p:sp>
        <p:nvSpPr>
          <p:cNvPr id="20" name="object 20"/>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21</a:t>
            </a:fld>
          </a:p>
        </p:txBody>
      </p:sp>
      <p:sp>
        <p:nvSpPr>
          <p:cNvPr id="19" name="object 19"/>
          <p:cNvSpPr txBox="1">
            <a:spLocks noGrp="1"/>
          </p:cNvSpPr>
          <p:nvPr>
            <p:ph type="title"/>
          </p:nvPr>
        </p:nvSpPr>
        <p:spPr>
          <a:xfrm>
            <a:off x="3505200" y="990600"/>
            <a:ext cx="5070475" cy="589280"/>
          </a:xfrm>
          <a:prstGeom prst="rect">
            <a:avLst/>
          </a:prstGeom>
          <a:ln w="9525">
            <a:solidFill>
              <a:srgbClr val="000000"/>
            </a:solidFill>
          </a:ln>
        </p:spPr>
        <p:txBody>
          <a:bodyPr vert="horz" wrap="square" lIns="0" tIns="58419" rIns="0" bIns="0" rtlCol="0">
            <a:spAutoFit/>
          </a:bodyPr>
          <a:lstStyle/>
          <a:p>
            <a:pPr marL="91440">
              <a:lnSpc>
                <a:spcPct val="100000"/>
              </a:lnSpc>
              <a:spcBef>
                <a:spcPts val="459"/>
              </a:spcBef>
            </a:pPr>
            <a:r>
              <a:rPr sz="3200" spc="-5">
                <a:solidFill>
                  <a:srgbClr val="000000"/>
                </a:solidFill>
              </a:rPr>
              <a:t>范围！可变！有规律可寻！</a:t>
            </a:r>
            <a:endParaRPr sz="32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498340" y="669607"/>
            <a:ext cx="3479800" cy="1000760"/>
          </a:xfrm>
          <a:prstGeom prst="rect">
            <a:avLst/>
          </a:prstGeom>
        </p:spPr>
        <p:txBody>
          <a:bodyPr vert="horz" wrap="square" lIns="0" tIns="12700" rIns="0" bIns="0" rtlCol="0">
            <a:spAutoFit/>
          </a:bodyPr>
          <a:lstStyle/>
          <a:p>
            <a:pPr marL="621665" marR="5080" indent="-609600">
              <a:lnSpc>
                <a:spcPct val="100000"/>
              </a:lnSpc>
              <a:spcBef>
                <a:spcPts val="100"/>
              </a:spcBef>
            </a:pPr>
            <a:r>
              <a:rPr sz="3200">
                <a:solidFill>
                  <a:srgbClr val="333399"/>
                </a:solidFill>
              </a:rPr>
              <a:t>1</a:t>
            </a:r>
            <a:r>
              <a:rPr sz="3200" spc="-10">
                <a:solidFill>
                  <a:srgbClr val="333399"/>
                </a:solidFill>
              </a:rPr>
              <a:t>、位于当地侵蚀基</a:t>
            </a:r>
            <a:r>
              <a:rPr sz="3200">
                <a:solidFill>
                  <a:srgbClr val="333399"/>
                </a:solidFill>
              </a:rPr>
              <a:t>准面以</a:t>
            </a:r>
            <a:r>
              <a:rPr sz="3200"/>
              <a:t>上</a:t>
            </a:r>
            <a:r>
              <a:rPr sz="3200" spc="-20">
                <a:solidFill>
                  <a:srgbClr val="333399"/>
                </a:solidFill>
              </a:rPr>
              <a:t>的矿井</a:t>
            </a:r>
            <a:endParaRPr sz="3200"/>
          </a:p>
        </p:txBody>
      </p:sp>
      <p:grpSp>
        <p:nvGrpSpPr>
          <p:cNvPr id="3" name="object 3"/>
          <p:cNvGrpSpPr/>
          <p:nvPr/>
        </p:nvGrpSpPr>
        <p:grpSpPr>
          <a:xfrm>
            <a:off x="76200" y="76200"/>
            <a:ext cx="3657600" cy="1981200"/>
            <a:chOff x="76200" y="76200"/>
            <a:chExt cx="3657600" cy="1981200"/>
          </a:xfrm>
        </p:grpSpPr>
        <p:sp>
          <p:nvSpPr>
            <p:cNvPr id="4" name="object 4"/>
            <p:cNvSpPr/>
            <p:nvPr/>
          </p:nvSpPr>
          <p:spPr>
            <a:xfrm>
              <a:off x="76200" y="76200"/>
              <a:ext cx="3657600" cy="1981200"/>
            </a:xfrm>
            <a:custGeom>
              <a:rect l="l" t="t" r="r" b="b"/>
              <a:pathLst>
                <a:path w="3657600" h="1981200">
                  <a:moveTo>
                    <a:pt x="3657600" y="1981200"/>
                  </a:moveTo>
                  <a:lnTo>
                    <a:pt x="0" y="1981200"/>
                  </a:lnTo>
                  <a:lnTo>
                    <a:pt x="0" y="0"/>
                  </a:lnTo>
                  <a:lnTo>
                    <a:pt x="3657600" y="0"/>
                  </a:lnTo>
                  <a:lnTo>
                    <a:pt x="3657600" y="1981200"/>
                  </a:lnTo>
                  <a:close/>
                </a:path>
              </a:pathLst>
            </a:custGeom>
            <a:solidFill>
              <a:srgbClr val="FFFFFF"/>
            </a:solidFill>
          </p:spPr>
          <p:txBody>
            <a:bodyPr wrap="square" lIns="0" tIns="0" rIns="0" bIns="0" rtlCol="0"/>
            <a:lstStyle/>
            <a:p/>
          </p:txBody>
        </p:sp>
        <p:sp>
          <p:nvSpPr>
            <p:cNvPr id="5" name="object 5"/>
            <p:cNvSpPr/>
            <p:nvPr/>
          </p:nvSpPr>
          <p:spPr>
            <a:xfrm>
              <a:off x="461210" y="986481"/>
              <a:ext cx="385445" cy="264795"/>
            </a:xfrm>
            <a:custGeom>
              <a:rect l="l" t="t" r="r" b="b"/>
              <a:pathLst>
                <a:path w="385444" h="264794">
                  <a:moveTo>
                    <a:pt x="96252" y="0"/>
                  </a:moveTo>
                  <a:lnTo>
                    <a:pt x="288757" y="0"/>
                  </a:lnTo>
                  <a:lnTo>
                    <a:pt x="385010" y="264383"/>
                  </a:lnTo>
                  <a:lnTo>
                    <a:pt x="0" y="264383"/>
                  </a:lnTo>
                  <a:lnTo>
                    <a:pt x="96252" y="0"/>
                  </a:lnTo>
                  <a:close/>
                </a:path>
              </a:pathLst>
            </a:custGeom>
            <a:solidFill>
              <a:srgbClr val="FFFF99"/>
            </a:solidFill>
          </p:spPr>
          <p:txBody>
            <a:bodyPr wrap="square" lIns="0" tIns="0" rIns="0" bIns="0" rtlCol="0"/>
            <a:lstStyle/>
            <a:p/>
          </p:txBody>
        </p:sp>
        <p:sp>
          <p:nvSpPr>
            <p:cNvPr id="6" name="object 6"/>
            <p:cNvSpPr/>
            <p:nvPr/>
          </p:nvSpPr>
          <p:spPr>
            <a:xfrm>
              <a:off x="461210" y="986481"/>
              <a:ext cx="385445" cy="264795"/>
            </a:xfrm>
            <a:custGeom>
              <a:rect l="l" t="t" r="r" b="b"/>
              <a:pathLst>
                <a:path w="385444" h="264794">
                  <a:moveTo>
                    <a:pt x="385010" y="264383"/>
                  </a:moveTo>
                  <a:lnTo>
                    <a:pt x="0" y="264383"/>
                  </a:lnTo>
                  <a:lnTo>
                    <a:pt x="96252" y="0"/>
                  </a:lnTo>
                  <a:lnTo>
                    <a:pt x="288757" y="0"/>
                  </a:lnTo>
                  <a:lnTo>
                    <a:pt x="385010" y="264383"/>
                  </a:lnTo>
                  <a:close/>
                </a:path>
              </a:pathLst>
            </a:custGeom>
            <a:ln w="57150">
              <a:solidFill>
                <a:srgbClr val="000000"/>
              </a:solidFill>
            </a:ln>
          </p:spPr>
          <p:txBody>
            <a:bodyPr wrap="square" lIns="0" tIns="0" rIns="0" bIns="0" rtlCol="0"/>
            <a:lstStyle/>
            <a:p/>
          </p:txBody>
        </p:sp>
      </p:grpSp>
      <p:sp>
        <p:nvSpPr>
          <p:cNvPr id="7" name="object 7"/>
          <p:cNvSpPr txBox="1"/>
          <p:nvPr/>
        </p:nvSpPr>
        <p:spPr>
          <a:xfrm>
            <a:off x="76200" y="76200"/>
            <a:ext cx="3657600" cy="1981200"/>
          </a:xfrm>
          <a:prstGeom prst="rect">
            <a:avLst/>
          </a:prstGeom>
          <a:ln w="9525">
            <a:solidFill>
              <a:srgbClr val="000000"/>
            </a:solidFill>
          </a:ln>
        </p:spPr>
        <p:txBody>
          <a:bodyPr vert="horz" wrap="square" lIns="0" tIns="0" rIns="0" bIns="0" rtlCol="0">
            <a:spAutoFit/>
          </a:bodyPr>
          <a:lstStyle/>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spcBef>
                <a:spcPts val="50"/>
              </a:spcBef>
            </a:pPr>
            <a:endParaRPr sz="1500">
              <a:latin typeface="Times New Roman"/>
              <a:cs typeface="Times New Roman"/>
            </a:endParaRPr>
          </a:p>
          <a:p>
            <a:pPr marL="475615">
              <a:lnSpc>
                <a:spcPct val="100000"/>
              </a:lnSpc>
              <a:spcBef>
                <a:spcPts val="5"/>
              </a:spcBef>
            </a:pPr>
            <a:r>
              <a:rPr sz="1600" b="1">
                <a:latin typeface="Microsoft JhengHei"/>
                <a:cs typeface="Microsoft JhengHei"/>
              </a:rPr>
              <a:t>上</a:t>
            </a:r>
            <a:endParaRPr sz="1600">
              <a:latin typeface="Microsoft JhengHei"/>
              <a:cs typeface="Microsoft JhengHei"/>
            </a:endParaRPr>
          </a:p>
        </p:txBody>
      </p:sp>
      <p:grpSp>
        <p:nvGrpSpPr>
          <p:cNvPr id="8" name="object 8"/>
          <p:cNvGrpSpPr/>
          <p:nvPr/>
        </p:nvGrpSpPr>
        <p:grpSpPr>
          <a:xfrm>
            <a:off x="111793" y="128755"/>
            <a:ext cx="3586479" cy="1798320"/>
            <a:chOff x="111793" y="128755"/>
            <a:chExt cx="3586479" cy="1798320"/>
          </a:xfrm>
        </p:grpSpPr>
        <p:sp>
          <p:nvSpPr>
            <p:cNvPr id="9" name="object 9"/>
            <p:cNvSpPr/>
            <p:nvPr/>
          </p:nvSpPr>
          <p:spPr>
            <a:xfrm>
              <a:off x="240130" y="1731577"/>
              <a:ext cx="3458210" cy="29209"/>
            </a:xfrm>
            <a:custGeom>
              <a:rect l="l" t="t" r="r" b="b"/>
              <a:pathLst>
                <a:path w="3458210" h="29209">
                  <a:moveTo>
                    <a:pt x="0" y="0"/>
                  </a:moveTo>
                  <a:lnTo>
                    <a:pt x="3458076" y="0"/>
                  </a:lnTo>
                </a:path>
                <a:path w="3458210" h="29209">
                  <a:moveTo>
                    <a:pt x="0" y="29132"/>
                  </a:moveTo>
                  <a:lnTo>
                    <a:pt x="3458076" y="29132"/>
                  </a:lnTo>
                </a:path>
              </a:pathLst>
            </a:custGeom>
            <a:ln w="48057">
              <a:solidFill>
                <a:srgbClr val="FF0000"/>
              </a:solidFill>
              <a:prstDash val="lgDashDot"/>
            </a:ln>
          </p:spPr>
          <p:txBody>
            <a:bodyPr wrap="square" lIns="0" tIns="0" rIns="0" bIns="0" rtlCol="0"/>
            <a:lstStyle/>
            <a:p/>
          </p:txBody>
        </p:sp>
        <p:sp>
          <p:nvSpPr>
            <p:cNvPr id="10" name="object 10"/>
            <p:cNvSpPr/>
            <p:nvPr/>
          </p:nvSpPr>
          <p:spPr>
            <a:xfrm>
              <a:off x="140368" y="157330"/>
              <a:ext cx="3401060" cy="1741170"/>
            </a:xfrm>
            <a:custGeom>
              <a:rect l="l" t="t" r="r" b="b"/>
              <a:pathLst>
                <a:path w="3401060" h="1741170">
                  <a:moveTo>
                    <a:pt x="0" y="15378"/>
                  </a:moveTo>
                  <a:lnTo>
                    <a:pt x="51070" y="11621"/>
                  </a:lnTo>
                  <a:lnTo>
                    <a:pt x="102096" y="8069"/>
                  </a:lnTo>
                  <a:lnTo>
                    <a:pt x="153034" y="4926"/>
                  </a:lnTo>
                  <a:lnTo>
                    <a:pt x="203839" y="2397"/>
                  </a:lnTo>
                  <a:lnTo>
                    <a:pt x="254468" y="687"/>
                  </a:lnTo>
                  <a:lnTo>
                    <a:pt x="304875" y="0"/>
                  </a:lnTo>
                  <a:lnTo>
                    <a:pt x="355018" y="540"/>
                  </a:lnTo>
                  <a:lnTo>
                    <a:pt x="404851" y="2513"/>
                  </a:lnTo>
                  <a:lnTo>
                    <a:pt x="454331" y="6123"/>
                  </a:lnTo>
                  <a:lnTo>
                    <a:pt x="503413" y="11574"/>
                  </a:lnTo>
                  <a:lnTo>
                    <a:pt x="552053" y="19072"/>
                  </a:lnTo>
                  <a:lnTo>
                    <a:pt x="600207" y="28821"/>
                  </a:lnTo>
                  <a:lnTo>
                    <a:pt x="647831" y="41025"/>
                  </a:lnTo>
                  <a:lnTo>
                    <a:pt x="694881" y="55889"/>
                  </a:lnTo>
                  <a:lnTo>
                    <a:pt x="741312" y="73618"/>
                  </a:lnTo>
                  <a:lnTo>
                    <a:pt x="787080" y="94417"/>
                  </a:lnTo>
                  <a:lnTo>
                    <a:pt x="832141" y="118490"/>
                  </a:lnTo>
                  <a:lnTo>
                    <a:pt x="868157" y="140841"/>
                  </a:lnTo>
                  <a:lnTo>
                    <a:pt x="903845" y="166015"/>
                  </a:lnTo>
                  <a:lnTo>
                    <a:pt x="939205" y="193794"/>
                  </a:lnTo>
                  <a:lnTo>
                    <a:pt x="974236" y="223961"/>
                  </a:lnTo>
                  <a:lnTo>
                    <a:pt x="1008939" y="256300"/>
                  </a:lnTo>
                  <a:lnTo>
                    <a:pt x="1043315" y="290593"/>
                  </a:lnTo>
                  <a:lnTo>
                    <a:pt x="1077362" y="326622"/>
                  </a:lnTo>
                  <a:lnTo>
                    <a:pt x="1111080" y="364171"/>
                  </a:lnTo>
                  <a:lnTo>
                    <a:pt x="1144471" y="403023"/>
                  </a:lnTo>
                  <a:lnTo>
                    <a:pt x="1177534" y="442961"/>
                  </a:lnTo>
                  <a:lnTo>
                    <a:pt x="1210268" y="483767"/>
                  </a:lnTo>
                  <a:lnTo>
                    <a:pt x="1242674" y="525224"/>
                  </a:lnTo>
                  <a:lnTo>
                    <a:pt x="1274752" y="567115"/>
                  </a:lnTo>
                  <a:lnTo>
                    <a:pt x="1306502" y="609224"/>
                  </a:lnTo>
                  <a:lnTo>
                    <a:pt x="1337924" y="651332"/>
                  </a:lnTo>
                  <a:lnTo>
                    <a:pt x="1369017" y="693224"/>
                  </a:lnTo>
                  <a:lnTo>
                    <a:pt x="1399783" y="734681"/>
                  </a:lnTo>
                  <a:lnTo>
                    <a:pt x="1430220" y="775487"/>
                  </a:lnTo>
                  <a:lnTo>
                    <a:pt x="1460329" y="815425"/>
                  </a:lnTo>
                  <a:lnTo>
                    <a:pt x="1490110" y="854276"/>
                  </a:lnTo>
                  <a:lnTo>
                    <a:pt x="1519562" y="891826"/>
                  </a:lnTo>
                  <a:lnTo>
                    <a:pt x="1551971" y="933542"/>
                  </a:lnTo>
                  <a:lnTo>
                    <a:pt x="1584401" y="977063"/>
                  </a:lnTo>
                  <a:lnTo>
                    <a:pt x="1616772" y="1022049"/>
                  </a:lnTo>
                  <a:lnTo>
                    <a:pt x="1649007" y="1068163"/>
                  </a:lnTo>
                  <a:lnTo>
                    <a:pt x="1681025" y="1115066"/>
                  </a:lnTo>
                  <a:lnTo>
                    <a:pt x="1712748" y="1162420"/>
                  </a:lnTo>
                  <a:lnTo>
                    <a:pt x="1744096" y="1209887"/>
                  </a:lnTo>
                  <a:lnTo>
                    <a:pt x="1774991" y="1257128"/>
                  </a:lnTo>
                  <a:lnTo>
                    <a:pt x="1805353" y="1303806"/>
                  </a:lnTo>
                  <a:lnTo>
                    <a:pt x="1835103" y="1349581"/>
                  </a:lnTo>
                  <a:lnTo>
                    <a:pt x="1864162" y="1394116"/>
                  </a:lnTo>
                  <a:lnTo>
                    <a:pt x="1892451" y="1437073"/>
                  </a:lnTo>
                  <a:lnTo>
                    <a:pt x="1919890" y="1478114"/>
                  </a:lnTo>
                  <a:lnTo>
                    <a:pt x="1946402" y="1516899"/>
                  </a:lnTo>
                  <a:lnTo>
                    <a:pt x="1971906" y="1553091"/>
                  </a:lnTo>
                  <a:lnTo>
                    <a:pt x="1996323" y="1586351"/>
                  </a:lnTo>
                  <a:lnTo>
                    <a:pt x="2041581" y="1642725"/>
                  </a:lnTo>
                  <a:lnTo>
                    <a:pt x="2062263" y="1665162"/>
                  </a:lnTo>
                  <a:lnTo>
                    <a:pt x="2110679" y="1709352"/>
                  </a:lnTo>
                  <a:lnTo>
                    <a:pt x="2149074" y="1733552"/>
                  </a:lnTo>
                  <a:lnTo>
                    <a:pt x="2179980" y="1740917"/>
                  </a:lnTo>
                  <a:lnTo>
                    <a:pt x="2205929" y="1734604"/>
                  </a:lnTo>
                  <a:lnTo>
                    <a:pt x="2229451" y="1717770"/>
                  </a:lnTo>
                  <a:lnTo>
                    <a:pt x="2253079" y="1693570"/>
                  </a:lnTo>
                  <a:lnTo>
                    <a:pt x="2279344" y="1665162"/>
                  </a:lnTo>
                  <a:lnTo>
                    <a:pt x="2315722" y="1604200"/>
                  </a:lnTo>
                  <a:lnTo>
                    <a:pt x="2330264" y="1563960"/>
                  </a:lnTo>
                  <a:lnTo>
                    <a:pt x="2344359" y="1518628"/>
                  </a:lnTo>
                  <a:lnTo>
                    <a:pt x="2359496" y="1469264"/>
                  </a:lnTo>
                  <a:lnTo>
                    <a:pt x="2377164" y="1416930"/>
                  </a:lnTo>
                  <a:lnTo>
                    <a:pt x="2398852" y="1362687"/>
                  </a:lnTo>
                  <a:lnTo>
                    <a:pt x="2426049" y="1307596"/>
                  </a:lnTo>
                  <a:lnTo>
                    <a:pt x="2460244" y="1252716"/>
                  </a:lnTo>
                  <a:lnTo>
                    <a:pt x="2484707" y="1218544"/>
                  </a:lnTo>
                  <a:lnTo>
                    <a:pt x="2512033" y="1181668"/>
                  </a:lnTo>
                  <a:lnTo>
                    <a:pt x="2541866" y="1142593"/>
                  </a:lnTo>
                  <a:lnTo>
                    <a:pt x="2573855" y="1101822"/>
                  </a:lnTo>
                  <a:lnTo>
                    <a:pt x="2607644" y="1059859"/>
                  </a:lnTo>
                  <a:lnTo>
                    <a:pt x="2642881" y="1017209"/>
                  </a:lnTo>
                  <a:lnTo>
                    <a:pt x="2679211" y="974376"/>
                  </a:lnTo>
                  <a:lnTo>
                    <a:pt x="2716281" y="931863"/>
                  </a:lnTo>
                  <a:lnTo>
                    <a:pt x="2753737" y="890176"/>
                  </a:lnTo>
                  <a:lnTo>
                    <a:pt x="2791225" y="849817"/>
                  </a:lnTo>
                  <a:lnTo>
                    <a:pt x="2828391" y="811292"/>
                  </a:lnTo>
                  <a:lnTo>
                    <a:pt x="2864882" y="775103"/>
                  </a:lnTo>
                  <a:lnTo>
                    <a:pt x="2900344" y="741756"/>
                  </a:lnTo>
                  <a:lnTo>
                    <a:pt x="2934423" y="711755"/>
                  </a:lnTo>
                  <a:lnTo>
                    <a:pt x="2966765" y="685603"/>
                  </a:lnTo>
                  <a:lnTo>
                    <a:pt x="3018380" y="649181"/>
                  </a:lnTo>
                  <a:lnTo>
                    <a:pt x="3068804" y="619549"/>
                  </a:lnTo>
                  <a:lnTo>
                    <a:pt x="3118185" y="595858"/>
                  </a:lnTo>
                  <a:lnTo>
                    <a:pt x="3166674" y="577258"/>
                  </a:lnTo>
                  <a:lnTo>
                    <a:pt x="3214417" y="562901"/>
                  </a:lnTo>
                  <a:lnTo>
                    <a:pt x="3261566" y="551940"/>
                  </a:lnTo>
                  <a:lnTo>
                    <a:pt x="3308267" y="543524"/>
                  </a:lnTo>
                  <a:lnTo>
                    <a:pt x="3354671" y="536805"/>
                  </a:lnTo>
                  <a:lnTo>
                    <a:pt x="3400926" y="530935"/>
                  </a:lnTo>
                </a:path>
              </a:pathLst>
            </a:custGeom>
            <a:ln w="57149">
              <a:solidFill>
                <a:srgbClr val="3333CC"/>
              </a:solidFill>
            </a:ln>
          </p:spPr>
          <p:txBody>
            <a:bodyPr wrap="square" lIns="0" tIns="0" rIns="0" bIns="0" rtlCol="0"/>
            <a:lstStyle/>
            <a:p/>
          </p:txBody>
        </p:sp>
        <p:sp>
          <p:nvSpPr>
            <p:cNvPr id="11" name="object 11"/>
            <p:cNvSpPr/>
            <p:nvPr/>
          </p:nvSpPr>
          <p:spPr>
            <a:xfrm>
              <a:off x="176548" y="438897"/>
              <a:ext cx="3328670" cy="1288415"/>
            </a:xfrm>
            <a:custGeom>
              <a:rect l="l" t="t" r="r" b="b"/>
              <a:pathLst>
                <a:path w="3328670" h="1288414">
                  <a:moveTo>
                    <a:pt x="0" y="0"/>
                  </a:moveTo>
                  <a:lnTo>
                    <a:pt x="47521" y="3270"/>
                  </a:lnTo>
                  <a:lnTo>
                    <a:pt x="95255" y="6843"/>
                  </a:lnTo>
                  <a:lnTo>
                    <a:pt x="143412" y="11019"/>
                  </a:lnTo>
                  <a:lnTo>
                    <a:pt x="192206" y="16101"/>
                  </a:lnTo>
                  <a:lnTo>
                    <a:pt x="241848" y="22391"/>
                  </a:lnTo>
                  <a:lnTo>
                    <a:pt x="292549" y="30190"/>
                  </a:lnTo>
                  <a:lnTo>
                    <a:pt x="344523" y="39801"/>
                  </a:lnTo>
                  <a:lnTo>
                    <a:pt x="397980" y="51525"/>
                  </a:lnTo>
                  <a:lnTo>
                    <a:pt x="442735" y="62113"/>
                  </a:lnTo>
                  <a:lnTo>
                    <a:pt x="489733" y="73372"/>
                  </a:lnTo>
                  <a:lnTo>
                    <a:pt x="538323" y="85454"/>
                  </a:lnTo>
                  <a:lnTo>
                    <a:pt x="587853" y="98516"/>
                  </a:lnTo>
                  <a:lnTo>
                    <a:pt x="637673" y="112711"/>
                  </a:lnTo>
                  <a:lnTo>
                    <a:pt x="687131" y="128195"/>
                  </a:lnTo>
                  <a:lnTo>
                    <a:pt x="735576" y="145121"/>
                  </a:lnTo>
                  <a:lnTo>
                    <a:pt x="782357" y="163644"/>
                  </a:lnTo>
                  <a:lnTo>
                    <a:pt x="826822" y="183919"/>
                  </a:lnTo>
                  <a:lnTo>
                    <a:pt x="868321" y="206101"/>
                  </a:lnTo>
                  <a:lnTo>
                    <a:pt x="910655" y="233383"/>
                  </a:lnTo>
                  <a:lnTo>
                    <a:pt x="949714" y="263422"/>
                  </a:lnTo>
                  <a:lnTo>
                    <a:pt x="986241" y="295793"/>
                  </a:lnTo>
                  <a:lnTo>
                    <a:pt x="1020982" y="330073"/>
                  </a:lnTo>
                  <a:lnTo>
                    <a:pt x="1054681" y="365836"/>
                  </a:lnTo>
                  <a:lnTo>
                    <a:pt x="1088081" y="402660"/>
                  </a:lnTo>
                  <a:lnTo>
                    <a:pt x="1121929" y="440121"/>
                  </a:lnTo>
                  <a:lnTo>
                    <a:pt x="1156967" y="477793"/>
                  </a:lnTo>
                  <a:lnTo>
                    <a:pt x="1193942" y="515253"/>
                  </a:lnTo>
                  <a:lnTo>
                    <a:pt x="1228656" y="549234"/>
                  </a:lnTo>
                  <a:lnTo>
                    <a:pt x="1263986" y="584091"/>
                  </a:lnTo>
                  <a:lnTo>
                    <a:pt x="1299823" y="619669"/>
                  </a:lnTo>
                  <a:lnTo>
                    <a:pt x="1336057" y="655814"/>
                  </a:lnTo>
                  <a:lnTo>
                    <a:pt x="1372581" y="692371"/>
                  </a:lnTo>
                  <a:lnTo>
                    <a:pt x="1409285" y="729186"/>
                  </a:lnTo>
                  <a:lnTo>
                    <a:pt x="1446062" y="766104"/>
                  </a:lnTo>
                  <a:lnTo>
                    <a:pt x="1482803" y="802970"/>
                  </a:lnTo>
                  <a:lnTo>
                    <a:pt x="1519399" y="839631"/>
                  </a:lnTo>
                  <a:lnTo>
                    <a:pt x="1555742" y="875930"/>
                  </a:lnTo>
                  <a:lnTo>
                    <a:pt x="1591922" y="911998"/>
                  </a:lnTo>
                  <a:lnTo>
                    <a:pt x="1628102" y="948066"/>
                  </a:lnTo>
                  <a:lnTo>
                    <a:pt x="1664282" y="984134"/>
                  </a:lnTo>
                  <a:lnTo>
                    <a:pt x="1700462" y="1020201"/>
                  </a:lnTo>
                  <a:lnTo>
                    <a:pt x="1736643" y="1056269"/>
                  </a:lnTo>
                  <a:lnTo>
                    <a:pt x="1772823" y="1092337"/>
                  </a:lnTo>
                  <a:lnTo>
                    <a:pt x="1809003" y="1128404"/>
                  </a:lnTo>
                  <a:lnTo>
                    <a:pt x="1845183" y="1164472"/>
                  </a:lnTo>
                  <a:lnTo>
                    <a:pt x="1881363" y="1200540"/>
                  </a:lnTo>
                  <a:lnTo>
                    <a:pt x="1917543" y="1236608"/>
                  </a:lnTo>
                </a:path>
                <a:path w="3328670" h="1288414">
                  <a:moveTo>
                    <a:pt x="3328565" y="566779"/>
                  </a:moveTo>
                  <a:lnTo>
                    <a:pt x="3280782" y="576092"/>
                  </a:lnTo>
                  <a:lnTo>
                    <a:pt x="3233158" y="586082"/>
                  </a:lnTo>
                  <a:lnTo>
                    <a:pt x="3185849" y="597423"/>
                  </a:lnTo>
                  <a:lnTo>
                    <a:pt x="3139016" y="610793"/>
                  </a:lnTo>
                  <a:lnTo>
                    <a:pt x="3092815" y="626866"/>
                  </a:lnTo>
                  <a:lnTo>
                    <a:pt x="3047405" y="646320"/>
                  </a:lnTo>
                  <a:lnTo>
                    <a:pt x="3002945" y="669829"/>
                  </a:lnTo>
                  <a:lnTo>
                    <a:pt x="2965281" y="694636"/>
                  </a:lnTo>
                  <a:lnTo>
                    <a:pt x="2928889" y="723367"/>
                  </a:lnTo>
                  <a:lnTo>
                    <a:pt x="2893345" y="755118"/>
                  </a:lnTo>
                  <a:lnTo>
                    <a:pt x="2858225" y="788982"/>
                  </a:lnTo>
                  <a:lnTo>
                    <a:pt x="2823104" y="824053"/>
                  </a:lnTo>
                  <a:lnTo>
                    <a:pt x="2787560" y="859426"/>
                  </a:lnTo>
                  <a:lnTo>
                    <a:pt x="2751168" y="894196"/>
                  </a:lnTo>
                  <a:lnTo>
                    <a:pt x="2713504" y="927456"/>
                  </a:lnTo>
                  <a:lnTo>
                    <a:pt x="2672802" y="960716"/>
                  </a:lnTo>
                  <a:lnTo>
                    <a:pt x="2628707" y="995485"/>
                  </a:lnTo>
                  <a:lnTo>
                    <a:pt x="2582917" y="1030859"/>
                  </a:lnTo>
                  <a:lnTo>
                    <a:pt x="2537127" y="1065930"/>
                  </a:lnTo>
                  <a:lnTo>
                    <a:pt x="2493032" y="1099794"/>
                  </a:lnTo>
                  <a:lnTo>
                    <a:pt x="2452329" y="1131545"/>
                  </a:lnTo>
                  <a:lnTo>
                    <a:pt x="2416715" y="1160276"/>
                  </a:lnTo>
                  <a:lnTo>
                    <a:pt x="2387884" y="1185083"/>
                  </a:lnTo>
                  <a:lnTo>
                    <a:pt x="2344355" y="1225337"/>
                  </a:lnTo>
                  <a:lnTo>
                    <a:pt x="2315524" y="1255930"/>
                  </a:lnTo>
                  <a:lnTo>
                    <a:pt x="2304783" y="1276862"/>
                  </a:lnTo>
                  <a:lnTo>
                    <a:pt x="2315524" y="1288133"/>
                  </a:lnTo>
                </a:path>
              </a:pathLst>
            </a:custGeom>
            <a:ln w="19050">
              <a:solidFill>
                <a:srgbClr val="33CC33"/>
              </a:solidFill>
              <a:prstDash val="sysDash"/>
            </a:ln>
          </p:spPr>
          <p:txBody>
            <a:bodyPr wrap="square" lIns="0" tIns="0" rIns="0" bIns="0" rtlCol="0"/>
            <a:lstStyle/>
            <a:p/>
          </p:txBody>
        </p:sp>
        <p:sp>
          <p:nvSpPr>
            <p:cNvPr id="12" name="object 12"/>
            <p:cNvSpPr/>
            <p:nvPr/>
          </p:nvSpPr>
          <p:spPr>
            <a:xfrm>
              <a:off x="2094091" y="1727031"/>
              <a:ext cx="398145" cy="0"/>
            </a:xfrm>
            <a:custGeom>
              <a:rect l="l" t="t" r="r" b="b"/>
              <a:pathLst>
                <a:path w="398144">
                  <a:moveTo>
                    <a:pt x="0" y="0"/>
                  </a:moveTo>
                  <a:lnTo>
                    <a:pt x="397980" y="0"/>
                  </a:lnTo>
                </a:path>
              </a:pathLst>
            </a:custGeom>
            <a:ln w="57150">
              <a:solidFill>
                <a:srgbClr val="00FFFF"/>
              </a:solidFill>
            </a:ln>
          </p:spPr>
          <p:txBody>
            <a:bodyPr wrap="square" lIns="0" tIns="0" rIns="0" bIns="0" rtlCol="0"/>
            <a:lstStyle/>
            <a:p/>
          </p:txBody>
        </p:sp>
        <p:sp>
          <p:nvSpPr>
            <p:cNvPr id="13" name="object 13"/>
            <p:cNvSpPr/>
            <p:nvPr/>
          </p:nvSpPr>
          <p:spPr>
            <a:xfrm>
              <a:off x="137363" y="648233"/>
              <a:ext cx="1928495" cy="1035050"/>
            </a:xfrm>
            <a:custGeom>
              <a:rect l="l" t="t" r="r" b="b"/>
              <a:pathLst>
                <a:path w="1928495" h="1035050">
                  <a:moveTo>
                    <a:pt x="456920" y="220230"/>
                  </a:moveTo>
                  <a:lnTo>
                    <a:pt x="454228" y="213436"/>
                  </a:lnTo>
                  <a:lnTo>
                    <a:pt x="449199" y="208153"/>
                  </a:lnTo>
                  <a:lnTo>
                    <a:pt x="442277" y="205105"/>
                  </a:lnTo>
                  <a:lnTo>
                    <a:pt x="434708" y="204978"/>
                  </a:lnTo>
                  <a:lnTo>
                    <a:pt x="427913" y="207657"/>
                  </a:lnTo>
                  <a:lnTo>
                    <a:pt x="422630" y="212699"/>
                  </a:lnTo>
                  <a:lnTo>
                    <a:pt x="419582" y="219621"/>
                  </a:lnTo>
                  <a:lnTo>
                    <a:pt x="405511" y="283718"/>
                  </a:lnTo>
                  <a:lnTo>
                    <a:pt x="418236" y="316979"/>
                  </a:lnTo>
                  <a:lnTo>
                    <a:pt x="405511" y="283718"/>
                  </a:lnTo>
                  <a:lnTo>
                    <a:pt x="396316" y="259664"/>
                  </a:lnTo>
                  <a:lnTo>
                    <a:pt x="390245" y="243789"/>
                  </a:lnTo>
                  <a:lnTo>
                    <a:pt x="365887" y="193535"/>
                  </a:lnTo>
                  <a:lnTo>
                    <a:pt x="364083" y="189814"/>
                  </a:lnTo>
                  <a:lnTo>
                    <a:pt x="355053" y="171196"/>
                  </a:lnTo>
                  <a:lnTo>
                    <a:pt x="329730" y="140119"/>
                  </a:lnTo>
                  <a:lnTo>
                    <a:pt x="326694" y="136385"/>
                  </a:lnTo>
                  <a:lnTo>
                    <a:pt x="305320" y="110159"/>
                  </a:lnTo>
                  <a:lnTo>
                    <a:pt x="293090" y="101866"/>
                  </a:lnTo>
                  <a:lnTo>
                    <a:pt x="290207" y="99898"/>
                  </a:lnTo>
                  <a:lnTo>
                    <a:pt x="253720" y="75145"/>
                  </a:lnTo>
                  <a:lnTo>
                    <a:pt x="252539" y="74345"/>
                  </a:lnTo>
                  <a:lnTo>
                    <a:pt x="241998" y="67195"/>
                  </a:lnTo>
                  <a:lnTo>
                    <a:pt x="168935" y="38404"/>
                  </a:lnTo>
                  <a:lnTo>
                    <a:pt x="8890" y="0"/>
                  </a:lnTo>
                  <a:lnTo>
                    <a:pt x="0" y="37045"/>
                  </a:lnTo>
                  <a:lnTo>
                    <a:pt x="157454" y="74841"/>
                  </a:lnTo>
                  <a:lnTo>
                    <a:pt x="224104" y="101092"/>
                  </a:lnTo>
                  <a:lnTo>
                    <a:pt x="279311" y="138557"/>
                  </a:lnTo>
                  <a:lnTo>
                    <a:pt x="322707" y="191820"/>
                  </a:lnTo>
                  <a:lnTo>
                    <a:pt x="354876" y="258165"/>
                  </a:lnTo>
                  <a:lnTo>
                    <a:pt x="366610" y="288658"/>
                  </a:lnTo>
                  <a:lnTo>
                    <a:pt x="323989" y="250456"/>
                  </a:lnTo>
                  <a:lnTo>
                    <a:pt x="317474" y="246621"/>
                  </a:lnTo>
                  <a:lnTo>
                    <a:pt x="292252" y="265684"/>
                  </a:lnTo>
                  <a:lnTo>
                    <a:pt x="294043" y="272770"/>
                  </a:lnTo>
                  <a:lnTo>
                    <a:pt x="298564" y="278828"/>
                  </a:lnTo>
                  <a:lnTo>
                    <a:pt x="421424" y="388937"/>
                  </a:lnTo>
                  <a:lnTo>
                    <a:pt x="428040" y="358800"/>
                  </a:lnTo>
                  <a:lnTo>
                    <a:pt x="456793" y="227787"/>
                  </a:lnTo>
                  <a:lnTo>
                    <a:pt x="456920" y="220230"/>
                  </a:lnTo>
                  <a:close/>
                </a:path>
                <a:path w="1928495" h="1035050">
                  <a:moveTo>
                    <a:pt x="1928495" y="1034516"/>
                  </a:moveTo>
                  <a:lnTo>
                    <a:pt x="1924977" y="1024382"/>
                  </a:lnTo>
                  <a:lnTo>
                    <a:pt x="1912188" y="987552"/>
                  </a:lnTo>
                  <a:lnTo>
                    <a:pt x="1912188" y="995451"/>
                  </a:lnTo>
                  <a:lnTo>
                    <a:pt x="1896440" y="981964"/>
                  </a:lnTo>
                  <a:lnTo>
                    <a:pt x="1896618" y="982103"/>
                  </a:lnTo>
                  <a:lnTo>
                    <a:pt x="1912188" y="995451"/>
                  </a:lnTo>
                  <a:lnTo>
                    <a:pt x="1912188" y="987552"/>
                  </a:lnTo>
                  <a:lnTo>
                    <a:pt x="1874393" y="878662"/>
                  </a:lnTo>
                  <a:lnTo>
                    <a:pt x="1870544" y="872147"/>
                  </a:lnTo>
                  <a:lnTo>
                    <a:pt x="1864702" y="867765"/>
                  </a:lnTo>
                  <a:lnTo>
                    <a:pt x="1857654" y="865898"/>
                  </a:lnTo>
                  <a:lnTo>
                    <a:pt x="1850148" y="866914"/>
                  </a:lnTo>
                  <a:lnTo>
                    <a:pt x="1843633" y="870762"/>
                  </a:lnTo>
                  <a:lnTo>
                    <a:pt x="1839252" y="876604"/>
                  </a:lnTo>
                  <a:lnTo>
                    <a:pt x="1837385" y="883666"/>
                  </a:lnTo>
                  <a:lnTo>
                    <a:pt x="1838350" y="890727"/>
                  </a:lnTo>
                  <a:lnTo>
                    <a:pt x="1838464" y="891324"/>
                  </a:lnTo>
                  <a:lnTo>
                    <a:pt x="1857870" y="947229"/>
                  </a:lnTo>
                  <a:lnTo>
                    <a:pt x="1832838" y="924699"/>
                  </a:lnTo>
                  <a:lnTo>
                    <a:pt x="1791220" y="891844"/>
                  </a:lnTo>
                  <a:lnTo>
                    <a:pt x="1789798" y="890727"/>
                  </a:lnTo>
                  <a:lnTo>
                    <a:pt x="1751152" y="860221"/>
                  </a:lnTo>
                  <a:lnTo>
                    <a:pt x="1708823" y="833285"/>
                  </a:lnTo>
                  <a:lnTo>
                    <a:pt x="1656626" y="800061"/>
                  </a:lnTo>
                  <a:lnTo>
                    <a:pt x="1609051" y="774446"/>
                  </a:lnTo>
                  <a:lnTo>
                    <a:pt x="1545526" y="740244"/>
                  </a:lnTo>
                  <a:lnTo>
                    <a:pt x="1488998" y="713371"/>
                  </a:lnTo>
                  <a:lnTo>
                    <a:pt x="1415643" y="678497"/>
                  </a:lnTo>
                  <a:lnTo>
                    <a:pt x="1364970" y="656780"/>
                  </a:lnTo>
                  <a:lnTo>
                    <a:pt x="1363662" y="656221"/>
                  </a:lnTo>
                  <a:lnTo>
                    <a:pt x="1281226" y="620890"/>
                  </a:lnTo>
                  <a:lnTo>
                    <a:pt x="1156868" y="579437"/>
                  </a:lnTo>
                  <a:lnTo>
                    <a:pt x="1156627" y="579348"/>
                  </a:lnTo>
                  <a:lnTo>
                    <a:pt x="1152537" y="577989"/>
                  </a:lnTo>
                  <a:lnTo>
                    <a:pt x="1036142" y="552119"/>
                  </a:lnTo>
                  <a:lnTo>
                    <a:pt x="924280" y="541362"/>
                  </a:lnTo>
                  <a:lnTo>
                    <a:pt x="709866" y="535000"/>
                  </a:lnTo>
                  <a:lnTo>
                    <a:pt x="708736" y="573087"/>
                  </a:lnTo>
                  <a:lnTo>
                    <a:pt x="921880" y="579412"/>
                  </a:lnTo>
                  <a:lnTo>
                    <a:pt x="1030160" y="589826"/>
                  </a:lnTo>
                  <a:lnTo>
                    <a:pt x="1142352" y="614756"/>
                  </a:lnTo>
                  <a:lnTo>
                    <a:pt x="1267675" y="656526"/>
                  </a:lnTo>
                  <a:lnTo>
                    <a:pt x="1399578" y="713066"/>
                  </a:lnTo>
                  <a:lnTo>
                    <a:pt x="1399946" y="713219"/>
                  </a:lnTo>
                  <a:lnTo>
                    <a:pt x="1527822" y="774014"/>
                  </a:lnTo>
                  <a:lnTo>
                    <a:pt x="1528305" y="774242"/>
                  </a:lnTo>
                  <a:lnTo>
                    <a:pt x="1636649" y="832573"/>
                  </a:lnTo>
                  <a:lnTo>
                    <a:pt x="1729066" y="891324"/>
                  </a:lnTo>
                  <a:lnTo>
                    <a:pt x="1807743" y="953427"/>
                  </a:lnTo>
                  <a:lnTo>
                    <a:pt x="1836140" y="978928"/>
                  </a:lnTo>
                  <a:lnTo>
                    <a:pt x="1773034" y="967409"/>
                  </a:lnTo>
                  <a:lnTo>
                    <a:pt x="1765477" y="967562"/>
                  </a:lnTo>
                  <a:lnTo>
                    <a:pt x="1758784" y="970483"/>
                  </a:lnTo>
                  <a:lnTo>
                    <a:pt x="1753679" y="975715"/>
                  </a:lnTo>
                  <a:lnTo>
                    <a:pt x="1750872" y="982738"/>
                  </a:lnTo>
                  <a:lnTo>
                    <a:pt x="1751012" y="990295"/>
                  </a:lnTo>
                  <a:lnTo>
                    <a:pt x="1753946" y="996988"/>
                  </a:lnTo>
                  <a:lnTo>
                    <a:pt x="1759165" y="1002093"/>
                  </a:lnTo>
                  <a:lnTo>
                    <a:pt x="1766201" y="1004900"/>
                  </a:lnTo>
                  <a:lnTo>
                    <a:pt x="1928495" y="1034516"/>
                  </a:lnTo>
                  <a:close/>
                </a:path>
              </a:pathLst>
            </a:custGeom>
            <a:solidFill>
              <a:srgbClr val="00FF00"/>
            </a:solidFill>
          </p:spPr>
          <p:txBody>
            <a:bodyPr wrap="square" lIns="0" tIns="0" rIns="0" bIns="0" rtlCol="0"/>
            <a:lstStyle/>
            <a:p/>
          </p:txBody>
        </p:sp>
      </p:grpSp>
      <p:grpSp>
        <p:nvGrpSpPr>
          <p:cNvPr id="14" name="object 14"/>
          <p:cNvGrpSpPr/>
          <p:nvPr/>
        </p:nvGrpSpPr>
        <p:grpSpPr>
          <a:xfrm>
            <a:off x="376237" y="4795837"/>
            <a:ext cx="8162925" cy="1381125"/>
            <a:chOff x="376237" y="4795837"/>
            <a:chExt cx="8162925" cy="1381125"/>
          </a:xfrm>
        </p:grpSpPr>
        <p:sp>
          <p:nvSpPr>
            <p:cNvPr id="15" name="object 15"/>
            <p:cNvSpPr/>
            <p:nvPr/>
          </p:nvSpPr>
          <p:spPr>
            <a:xfrm>
              <a:off x="381000" y="4800600"/>
              <a:ext cx="8153400" cy="1371600"/>
            </a:xfrm>
            <a:custGeom>
              <a:rect l="l" t="t" r="r" b="b"/>
              <a:pathLst>
                <a:path w="8153400" h="1371600">
                  <a:moveTo>
                    <a:pt x="8153400" y="1371600"/>
                  </a:moveTo>
                  <a:lnTo>
                    <a:pt x="0" y="1371600"/>
                  </a:lnTo>
                  <a:lnTo>
                    <a:pt x="0" y="0"/>
                  </a:lnTo>
                  <a:lnTo>
                    <a:pt x="8153400" y="0"/>
                  </a:lnTo>
                  <a:lnTo>
                    <a:pt x="8153400" y="1371600"/>
                  </a:lnTo>
                  <a:close/>
                </a:path>
              </a:pathLst>
            </a:custGeom>
            <a:solidFill>
              <a:srgbClr val="99FFCC"/>
            </a:solidFill>
          </p:spPr>
          <p:txBody>
            <a:bodyPr wrap="square" lIns="0" tIns="0" rIns="0" bIns="0" rtlCol="0"/>
            <a:lstStyle/>
            <a:p/>
          </p:txBody>
        </p:sp>
        <p:sp>
          <p:nvSpPr>
            <p:cNvPr id="16" name="object 16"/>
            <p:cNvSpPr/>
            <p:nvPr/>
          </p:nvSpPr>
          <p:spPr>
            <a:xfrm>
              <a:off x="381000" y="4800600"/>
              <a:ext cx="8153400" cy="1371600"/>
            </a:xfrm>
            <a:custGeom>
              <a:rect l="l" t="t" r="r" b="b"/>
              <a:pathLst>
                <a:path w="8153400" h="1371600">
                  <a:moveTo>
                    <a:pt x="0" y="0"/>
                  </a:moveTo>
                  <a:lnTo>
                    <a:pt x="8153400" y="0"/>
                  </a:lnTo>
                  <a:lnTo>
                    <a:pt x="8153400" y="1371600"/>
                  </a:lnTo>
                  <a:lnTo>
                    <a:pt x="0" y="1371600"/>
                  </a:lnTo>
                  <a:lnTo>
                    <a:pt x="0" y="0"/>
                  </a:lnTo>
                  <a:close/>
                </a:path>
              </a:pathLst>
            </a:custGeom>
            <a:ln w="9525">
              <a:solidFill>
                <a:srgbClr val="000000"/>
              </a:solidFill>
            </a:ln>
          </p:spPr>
          <p:txBody>
            <a:bodyPr wrap="square" lIns="0" tIns="0" rIns="0" bIns="0" rtlCol="0"/>
            <a:lstStyle/>
            <a:p/>
          </p:txBody>
        </p:sp>
      </p:grpSp>
      <p:sp>
        <p:nvSpPr>
          <p:cNvPr id="17" name="object 17"/>
          <p:cNvSpPr txBox="1"/>
          <p:nvPr/>
        </p:nvSpPr>
        <p:spPr>
          <a:xfrm>
            <a:off x="307340" y="2244788"/>
            <a:ext cx="8559800" cy="3905885"/>
          </a:xfrm>
          <a:prstGeom prst="rect">
            <a:avLst/>
          </a:prstGeom>
        </p:spPr>
        <p:txBody>
          <a:bodyPr vert="horz" wrap="square" lIns="0" tIns="97790" rIns="0" bIns="0" rtlCol="0">
            <a:spAutoFit/>
          </a:bodyPr>
          <a:lstStyle/>
          <a:p>
            <a:pPr marL="12700">
              <a:lnSpc>
                <a:spcPct val="100000"/>
              </a:lnSpc>
              <a:spcBef>
                <a:spcPts val="770"/>
              </a:spcBef>
            </a:pPr>
            <a:r>
              <a:rPr sz="2800">
                <a:solidFill>
                  <a:srgbClr val="FF0000"/>
                </a:solidFill>
                <a:latin typeface="宋体"/>
                <a:cs typeface="宋体"/>
              </a:rPr>
              <a:t>分布位置</a:t>
            </a:r>
            <a:r>
              <a:rPr sz="2800" spc="-5">
                <a:latin typeface="宋体"/>
                <a:cs typeface="宋体"/>
              </a:rPr>
              <a:t>：多位于山区分水岭或斜坡地带</a:t>
            </a:r>
            <a:endParaRPr sz="2800">
              <a:latin typeface="宋体"/>
              <a:cs typeface="宋体"/>
            </a:endParaRPr>
          </a:p>
          <a:p>
            <a:pPr marL="12700" marR="5080">
              <a:lnSpc>
                <a:spcPct val="120000"/>
              </a:lnSpc>
            </a:pPr>
            <a:r>
              <a:rPr sz="2800">
                <a:solidFill>
                  <a:srgbClr val="FF0000"/>
                </a:solidFill>
                <a:latin typeface="宋体"/>
                <a:cs typeface="宋体"/>
              </a:rPr>
              <a:t>地形条件</a:t>
            </a:r>
            <a:r>
              <a:rPr sz="2800" spc="-5">
                <a:latin typeface="宋体"/>
                <a:cs typeface="宋体"/>
              </a:rPr>
              <a:t>：通常不利于充水水源的汇集而有利于排泄</a:t>
            </a:r>
            <a:r>
              <a:rPr sz="2800" spc="-50">
                <a:latin typeface="宋体"/>
                <a:cs typeface="宋体"/>
              </a:rPr>
              <a:t> </a:t>
            </a:r>
            <a:r>
              <a:rPr sz="2800">
                <a:solidFill>
                  <a:srgbClr val="FF0000"/>
                </a:solidFill>
                <a:latin typeface="宋体"/>
                <a:cs typeface="宋体"/>
              </a:rPr>
              <a:t>充水特征</a:t>
            </a:r>
            <a:r>
              <a:rPr sz="2800">
                <a:latin typeface="宋体"/>
                <a:cs typeface="宋体"/>
              </a:rPr>
              <a:t>：以大气降水为主要充水水源，矿井正常</a:t>
            </a:r>
            <a:r>
              <a:rPr sz="2800" spc="-25">
                <a:solidFill>
                  <a:srgbClr val="3333CC"/>
                </a:solidFill>
                <a:latin typeface="宋体"/>
                <a:cs typeface="宋体"/>
              </a:rPr>
              <a:t>涌水</a:t>
            </a:r>
            <a:endParaRPr sz="2800">
              <a:latin typeface="宋体"/>
              <a:cs typeface="宋体"/>
            </a:endParaRPr>
          </a:p>
          <a:p>
            <a:pPr marL="354965">
              <a:lnSpc>
                <a:spcPct val="100000"/>
              </a:lnSpc>
            </a:pPr>
            <a:r>
              <a:rPr sz="2800">
                <a:solidFill>
                  <a:srgbClr val="3333CC"/>
                </a:solidFill>
                <a:latin typeface="宋体"/>
                <a:cs typeface="宋体"/>
              </a:rPr>
              <a:t>量较小</a:t>
            </a:r>
            <a:r>
              <a:rPr sz="2800" spc="-5">
                <a:latin typeface="宋体"/>
                <a:cs typeface="宋体"/>
              </a:rPr>
              <a:t>，雨季短期增大，水文地质条件比较简单。</a:t>
            </a:r>
            <a:endParaRPr sz="2800">
              <a:latin typeface="宋体"/>
              <a:cs typeface="宋体"/>
            </a:endParaRPr>
          </a:p>
          <a:p>
            <a:pPr>
              <a:lnSpc>
                <a:spcPct val="100000"/>
              </a:lnSpc>
              <a:spcBef>
                <a:spcPts val="50"/>
              </a:spcBef>
            </a:pPr>
            <a:endParaRPr sz="3700">
              <a:latin typeface="宋体"/>
              <a:cs typeface="宋体"/>
            </a:endParaRPr>
          </a:p>
          <a:p>
            <a:pPr marL="508000" marR="577215" indent="-342900">
              <a:lnSpc>
                <a:spcPct val="102200"/>
              </a:lnSpc>
              <a:tabLst>
                <a:tab pos="1764664"/>
              </a:tabLst>
            </a:pPr>
            <a:r>
              <a:rPr sz="2800" b="1" spc="-465">
                <a:solidFill>
                  <a:srgbClr val="FF0000"/>
                </a:solidFill>
                <a:latin typeface="Microsoft JhengHei"/>
                <a:cs typeface="Microsoft JhengHei"/>
              </a:rPr>
              <a:t>NOTE！</a:t>
            </a:r>
            <a:r>
              <a:rPr sz="2800" b="1">
                <a:solidFill>
                  <a:srgbClr val="FF0000"/>
                </a:solidFill>
                <a:latin typeface="Microsoft JhengHei"/>
                <a:cs typeface="Microsoft JhengHei"/>
              </a:rPr>
              <a:t>	</a:t>
            </a:r>
            <a:r>
              <a:rPr sz="2800">
                <a:latin typeface="宋体"/>
                <a:cs typeface="宋体"/>
              </a:rPr>
              <a:t>井巷上方存在</a:t>
            </a:r>
            <a:r>
              <a:rPr sz="2800">
                <a:solidFill>
                  <a:srgbClr val="FF0000"/>
                </a:solidFill>
                <a:latin typeface="宋体"/>
                <a:cs typeface="宋体"/>
              </a:rPr>
              <a:t>封闭汇水洼地</a:t>
            </a:r>
            <a:r>
              <a:rPr sz="2800">
                <a:latin typeface="宋体"/>
                <a:cs typeface="宋体"/>
              </a:rPr>
              <a:t>，并有</a:t>
            </a:r>
            <a:r>
              <a:rPr sz="2800" spc="-25">
                <a:solidFill>
                  <a:srgbClr val="FF0000"/>
                </a:solidFill>
                <a:latin typeface="宋体"/>
                <a:cs typeface="宋体"/>
              </a:rPr>
              <a:t>集中</a:t>
            </a:r>
            <a:r>
              <a:rPr sz="2800" spc="-5">
                <a:latin typeface="宋体"/>
                <a:cs typeface="宋体"/>
              </a:rPr>
              <a:t>入渗通道与矿井相通时，也会造成很大的涌水，</a:t>
            </a:r>
            <a:r>
              <a:rPr sz="2800" spc="-10">
                <a:latin typeface="宋体"/>
                <a:cs typeface="宋体"/>
              </a:rPr>
              <a:t>甚至发生灾害事故。</a:t>
            </a:r>
            <a:endParaRPr sz="2800">
              <a:latin typeface="宋体"/>
              <a:cs typeface="宋体"/>
            </a:endParaRPr>
          </a:p>
        </p:txBody>
      </p:sp>
      <p:sp>
        <p:nvSpPr>
          <p:cNvPr id="18" name="object 18"/>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22</a:t>
            </a:fld>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574540" y="669607"/>
            <a:ext cx="3276600" cy="1000760"/>
          </a:xfrm>
          <a:prstGeom prst="rect">
            <a:avLst/>
          </a:prstGeom>
        </p:spPr>
        <p:txBody>
          <a:bodyPr vert="horz" wrap="square" lIns="0" tIns="12700" rIns="0" bIns="0" rtlCol="0">
            <a:spAutoFit/>
          </a:bodyPr>
          <a:lstStyle/>
          <a:p>
            <a:pPr marL="12700" marR="5080">
              <a:lnSpc>
                <a:spcPct val="100000"/>
              </a:lnSpc>
              <a:spcBef>
                <a:spcPts val="100"/>
              </a:spcBef>
            </a:pPr>
            <a:r>
              <a:rPr sz="3200">
                <a:solidFill>
                  <a:srgbClr val="333399"/>
                </a:solidFill>
              </a:rPr>
              <a:t>2</a:t>
            </a:r>
            <a:r>
              <a:rPr sz="3200" spc="-10">
                <a:solidFill>
                  <a:srgbClr val="333399"/>
                </a:solidFill>
              </a:rPr>
              <a:t>、位于当地侵蚀</a:t>
            </a:r>
            <a:r>
              <a:rPr sz="3200">
                <a:solidFill>
                  <a:srgbClr val="333399"/>
                </a:solidFill>
              </a:rPr>
              <a:t>基准面以</a:t>
            </a:r>
            <a:r>
              <a:rPr sz="3200"/>
              <a:t>下</a:t>
            </a:r>
            <a:r>
              <a:rPr sz="3200" spc="-20">
                <a:solidFill>
                  <a:srgbClr val="333399"/>
                </a:solidFill>
              </a:rPr>
              <a:t>的矿井</a:t>
            </a:r>
            <a:endParaRPr sz="3200"/>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marR="5080">
              <a:lnSpc>
                <a:spcPct val="120000"/>
              </a:lnSpc>
              <a:spcBef>
                <a:spcPts val="100"/>
              </a:spcBef>
            </a:pPr>
            <a:r>
              <a:rPr>
                <a:solidFill>
                  <a:srgbClr val="FF0000"/>
                </a:solidFill>
              </a:rPr>
              <a:t>分布位置</a:t>
            </a:r>
            <a:r>
              <a:rPr spc="-5"/>
              <a:t>：一般位于山前平原地带或山间盆地内；</a:t>
            </a:r>
            <a:r>
              <a:rPr spc="-50"/>
              <a:t> </a:t>
            </a:r>
            <a:r>
              <a:rPr>
                <a:solidFill>
                  <a:srgbClr val="FF0000"/>
                </a:solidFill>
              </a:rPr>
              <a:t>地形条件</a:t>
            </a:r>
            <a:r>
              <a:rPr spc="-5"/>
              <a:t>：有利于充水水源向矿井汇集，不利于排泄</a:t>
            </a:r>
            <a:r>
              <a:rPr>
                <a:solidFill>
                  <a:srgbClr val="FF0000"/>
                </a:solidFill>
              </a:rPr>
              <a:t>充水特征</a:t>
            </a:r>
            <a:r>
              <a:rPr spc="-5"/>
              <a:t>：在岩性和构造适宜的条件下，地表水和地</a:t>
            </a:r>
          </a:p>
          <a:p>
            <a:pPr marL="354965" marR="17780">
              <a:lnSpc>
                <a:spcPct val="100000"/>
              </a:lnSpc>
            </a:pPr>
            <a:r>
              <a:rPr/>
              <a:t>下水使矿井大量充水，矿井涌水量</a:t>
            </a:r>
            <a:r>
              <a:rPr>
                <a:solidFill>
                  <a:srgbClr val="FF0000"/>
                </a:solidFill>
              </a:rPr>
              <a:t>大而稳定</a:t>
            </a:r>
            <a:r>
              <a:rPr spc="-20"/>
              <a:t>，水文</a:t>
            </a:r>
            <a:r>
              <a:rPr spc="-10"/>
              <a:t>地质条件较复杂。</a:t>
            </a:r>
          </a:p>
        </p:txBody>
      </p:sp>
      <p:grpSp>
        <p:nvGrpSpPr>
          <p:cNvPr id="4" name="object 4"/>
          <p:cNvGrpSpPr/>
          <p:nvPr/>
        </p:nvGrpSpPr>
        <p:grpSpPr>
          <a:xfrm>
            <a:off x="0" y="0"/>
            <a:ext cx="3886200" cy="1981200"/>
            <a:chExt cx="3886200" cy="1981200"/>
          </a:xfrm>
        </p:grpSpPr>
        <p:sp>
          <p:nvSpPr>
            <p:cNvPr id="5" name="object 5"/>
            <p:cNvSpPr/>
            <p:nvPr/>
          </p:nvSpPr>
          <p:spPr>
            <a:xfrm>
              <a:off x="0" y="0"/>
              <a:ext cx="3886200" cy="1981200"/>
            </a:xfrm>
            <a:custGeom>
              <a:rect l="l" t="t" r="r" b="b"/>
              <a:pathLst>
                <a:path w="3886200" h="1981200">
                  <a:moveTo>
                    <a:pt x="3886200" y="1981200"/>
                  </a:moveTo>
                  <a:lnTo>
                    <a:pt x="0" y="1981200"/>
                  </a:lnTo>
                  <a:lnTo>
                    <a:pt x="0" y="0"/>
                  </a:lnTo>
                  <a:lnTo>
                    <a:pt x="3886200" y="0"/>
                  </a:lnTo>
                  <a:lnTo>
                    <a:pt x="3886200" y="1981200"/>
                  </a:lnTo>
                  <a:close/>
                </a:path>
              </a:pathLst>
            </a:custGeom>
            <a:solidFill>
              <a:srgbClr val="FFFFFF"/>
            </a:solidFill>
          </p:spPr>
          <p:txBody>
            <a:bodyPr wrap="square" lIns="0" tIns="0" rIns="0" bIns="0" rtlCol="0"/>
            <a:lstStyle/>
            <a:p/>
          </p:txBody>
        </p:sp>
        <p:sp>
          <p:nvSpPr>
            <p:cNvPr id="6" name="object 6"/>
            <p:cNvSpPr/>
            <p:nvPr/>
          </p:nvSpPr>
          <p:spPr>
            <a:xfrm>
              <a:off x="426565" y="1565225"/>
              <a:ext cx="357505" cy="241935"/>
            </a:xfrm>
            <a:custGeom>
              <a:rect l="l" t="t" r="r" b="b"/>
              <a:pathLst>
                <a:path w="357505" h="241935">
                  <a:moveTo>
                    <a:pt x="89292" y="0"/>
                  </a:moveTo>
                  <a:lnTo>
                    <a:pt x="267876" y="0"/>
                  </a:lnTo>
                  <a:lnTo>
                    <a:pt x="357168" y="241311"/>
                  </a:lnTo>
                  <a:lnTo>
                    <a:pt x="0" y="241311"/>
                  </a:lnTo>
                  <a:lnTo>
                    <a:pt x="89292" y="0"/>
                  </a:lnTo>
                  <a:close/>
                </a:path>
              </a:pathLst>
            </a:custGeom>
            <a:solidFill>
              <a:srgbClr val="FFFF99"/>
            </a:solidFill>
          </p:spPr>
          <p:txBody>
            <a:bodyPr wrap="square" lIns="0" tIns="0" rIns="0" bIns="0" rtlCol="0"/>
            <a:lstStyle/>
            <a:p/>
          </p:txBody>
        </p:sp>
        <p:sp>
          <p:nvSpPr>
            <p:cNvPr id="7" name="object 7"/>
            <p:cNvSpPr/>
            <p:nvPr/>
          </p:nvSpPr>
          <p:spPr>
            <a:xfrm>
              <a:off x="426565" y="1565225"/>
              <a:ext cx="357505" cy="241935"/>
            </a:xfrm>
            <a:custGeom>
              <a:rect l="l" t="t" r="r" b="b"/>
              <a:pathLst>
                <a:path w="357505" h="241935">
                  <a:moveTo>
                    <a:pt x="357168" y="241311"/>
                  </a:moveTo>
                  <a:lnTo>
                    <a:pt x="0" y="241311"/>
                  </a:lnTo>
                  <a:lnTo>
                    <a:pt x="89292" y="0"/>
                  </a:lnTo>
                  <a:lnTo>
                    <a:pt x="267876" y="0"/>
                  </a:lnTo>
                  <a:lnTo>
                    <a:pt x="357168" y="241311"/>
                  </a:lnTo>
                  <a:close/>
                </a:path>
              </a:pathLst>
            </a:custGeom>
            <a:ln w="28575">
              <a:solidFill>
                <a:srgbClr val="000000"/>
              </a:solidFill>
            </a:ln>
          </p:spPr>
          <p:txBody>
            <a:bodyPr wrap="square" lIns="0" tIns="0" rIns="0" bIns="0" rtlCol="0"/>
            <a:lstStyle/>
            <a:p/>
          </p:txBody>
        </p:sp>
      </p:grpSp>
      <p:sp>
        <p:nvSpPr>
          <p:cNvPr id="8" name="object 8"/>
          <p:cNvSpPr txBox="1"/>
          <p:nvPr/>
        </p:nvSpPr>
        <p:spPr>
          <a:xfrm>
            <a:off x="0" y="0"/>
            <a:ext cx="3886200" cy="1981200"/>
          </a:xfrm>
          <a:prstGeom prst="rect">
            <a:avLst/>
          </a:prstGeom>
          <a:ln w="9525">
            <a:solidFill>
              <a:srgbClr val="000000"/>
            </a:solidFill>
          </a:ln>
        </p:spPr>
        <p:txBody>
          <a:bodyPr vert="horz" wrap="square" lIns="0" tIns="0" rIns="0" bIns="0" rtlCol="0">
            <a:spAutoFit/>
          </a:bodyPr>
          <a:lstStyle/>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marL="502920">
              <a:lnSpc>
                <a:spcPct val="100000"/>
              </a:lnSpc>
              <a:spcBef>
                <a:spcPts val="1325"/>
              </a:spcBef>
            </a:pPr>
            <a:r>
              <a:rPr sz="1600" b="1">
                <a:latin typeface="Microsoft JhengHei"/>
                <a:cs typeface="Microsoft JhengHei"/>
              </a:rPr>
              <a:t>下</a:t>
            </a:r>
            <a:endParaRPr sz="1600">
              <a:latin typeface="Microsoft JhengHei"/>
              <a:cs typeface="Microsoft JhengHei"/>
            </a:endParaRPr>
          </a:p>
        </p:txBody>
      </p:sp>
      <p:grpSp>
        <p:nvGrpSpPr>
          <p:cNvPr id="9" name="object 9"/>
          <p:cNvGrpSpPr/>
          <p:nvPr/>
        </p:nvGrpSpPr>
        <p:grpSpPr>
          <a:xfrm>
            <a:off x="66916" y="164760"/>
            <a:ext cx="3542029" cy="1435735"/>
            <a:chOff x="66916" y="164760"/>
            <a:chExt cx="3542029" cy="1435735"/>
          </a:xfrm>
        </p:grpSpPr>
        <p:sp>
          <p:nvSpPr>
            <p:cNvPr id="10" name="object 10"/>
            <p:cNvSpPr/>
            <p:nvPr/>
          </p:nvSpPr>
          <p:spPr>
            <a:xfrm>
              <a:off x="166806" y="1249222"/>
              <a:ext cx="3442335" cy="28575"/>
            </a:xfrm>
            <a:custGeom>
              <a:rect l="l" t="t" r="r" b="b"/>
              <a:pathLst>
                <a:path w="3442335" h="28575">
                  <a:moveTo>
                    <a:pt x="0" y="0"/>
                  </a:moveTo>
                  <a:lnTo>
                    <a:pt x="3441808" y="0"/>
                  </a:lnTo>
                </a:path>
                <a:path w="3442335" h="28575">
                  <a:moveTo>
                    <a:pt x="0" y="28575"/>
                  </a:moveTo>
                  <a:lnTo>
                    <a:pt x="3441808" y="28575"/>
                  </a:lnTo>
                </a:path>
              </a:pathLst>
            </a:custGeom>
            <a:ln w="45659">
              <a:solidFill>
                <a:srgbClr val="FF0000"/>
              </a:solidFill>
              <a:prstDash val="lgDashDot"/>
            </a:ln>
          </p:spPr>
          <p:txBody>
            <a:bodyPr wrap="square" lIns="0" tIns="0" rIns="0" bIns="0" rtlCol="0"/>
            <a:lstStyle/>
            <a:p/>
          </p:txBody>
        </p:sp>
        <p:sp>
          <p:nvSpPr>
            <p:cNvPr id="11" name="object 11"/>
            <p:cNvSpPr/>
            <p:nvPr/>
          </p:nvSpPr>
          <p:spPr>
            <a:xfrm>
              <a:off x="296685" y="193335"/>
              <a:ext cx="3052445" cy="1164590"/>
            </a:xfrm>
            <a:custGeom>
              <a:rect l="l" t="t" r="r" b="b"/>
              <a:pathLst>
                <a:path w="3052445" h="1164590">
                  <a:moveTo>
                    <a:pt x="0" y="10220"/>
                  </a:moveTo>
                  <a:lnTo>
                    <a:pt x="51942" y="7379"/>
                  </a:lnTo>
                  <a:lnTo>
                    <a:pt x="103826" y="4737"/>
                  </a:lnTo>
                  <a:lnTo>
                    <a:pt x="155595" y="2493"/>
                  </a:lnTo>
                  <a:lnTo>
                    <a:pt x="207191" y="848"/>
                  </a:lnTo>
                  <a:lnTo>
                    <a:pt x="258556" y="0"/>
                  </a:lnTo>
                  <a:lnTo>
                    <a:pt x="309632" y="148"/>
                  </a:lnTo>
                  <a:lnTo>
                    <a:pt x="360362" y="1492"/>
                  </a:lnTo>
                  <a:lnTo>
                    <a:pt x="410688" y="4231"/>
                  </a:lnTo>
                  <a:lnTo>
                    <a:pt x="460552" y="8564"/>
                  </a:lnTo>
                  <a:lnTo>
                    <a:pt x="509897" y="14691"/>
                  </a:lnTo>
                  <a:lnTo>
                    <a:pt x="558664" y="22811"/>
                  </a:lnTo>
                  <a:lnTo>
                    <a:pt x="606797" y="33123"/>
                  </a:lnTo>
                  <a:lnTo>
                    <a:pt x="654237" y="45827"/>
                  </a:lnTo>
                  <a:lnTo>
                    <a:pt x="700926" y="61122"/>
                  </a:lnTo>
                  <a:lnTo>
                    <a:pt x="746807" y="79207"/>
                  </a:lnTo>
                  <a:lnTo>
                    <a:pt x="789170" y="99228"/>
                  </a:lnTo>
                  <a:lnTo>
                    <a:pt x="831026" y="122424"/>
                  </a:lnTo>
                  <a:lnTo>
                    <a:pt x="872374" y="148467"/>
                  </a:lnTo>
                  <a:lnTo>
                    <a:pt x="913215" y="177028"/>
                  </a:lnTo>
                  <a:lnTo>
                    <a:pt x="953549" y="207778"/>
                  </a:lnTo>
                  <a:lnTo>
                    <a:pt x="993375" y="240389"/>
                  </a:lnTo>
                  <a:lnTo>
                    <a:pt x="1032694" y="274533"/>
                  </a:lnTo>
                  <a:lnTo>
                    <a:pt x="1071506" y="309881"/>
                  </a:lnTo>
                  <a:lnTo>
                    <a:pt x="1109810" y="346105"/>
                  </a:lnTo>
                  <a:lnTo>
                    <a:pt x="1147607" y="382876"/>
                  </a:lnTo>
                  <a:lnTo>
                    <a:pt x="1184897" y="419867"/>
                  </a:lnTo>
                  <a:lnTo>
                    <a:pt x="1221679" y="456748"/>
                  </a:lnTo>
                  <a:lnTo>
                    <a:pt x="1257954" y="493191"/>
                  </a:lnTo>
                  <a:lnTo>
                    <a:pt x="1293722" y="528867"/>
                  </a:lnTo>
                  <a:lnTo>
                    <a:pt x="1328982" y="563449"/>
                  </a:lnTo>
                  <a:lnTo>
                    <a:pt x="1363735" y="596608"/>
                  </a:lnTo>
                  <a:lnTo>
                    <a:pt x="1403216" y="634790"/>
                  </a:lnTo>
                  <a:lnTo>
                    <a:pt x="1442685" y="675047"/>
                  </a:lnTo>
                  <a:lnTo>
                    <a:pt x="1481965" y="716813"/>
                  </a:lnTo>
                  <a:lnTo>
                    <a:pt x="1520878" y="759521"/>
                  </a:lnTo>
                  <a:lnTo>
                    <a:pt x="1559247" y="802606"/>
                  </a:lnTo>
                  <a:lnTo>
                    <a:pt x="1596893" y="845503"/>
                  </a:lnTo>
                  <a:lnTo>
                    <a:pt x="1633641" y="887646"/>
                  </a:lnTo>
                  <a:lnTo>
                    <a:pt x="1669312" y="928468"/>
                  </a:lnTo>
                  <a:lnTo>
                    <a:pt x="1703728" y="967405"/>
                  </a:lnTo>
                  <a:lnTo>
                    <a:pt x="1736713" y="1003891"/>
                  </a:lnTo>
                  <a:lnTo>
                    <a:pt x="1768088" y="1037360"/>
                  </a:lnTo>
                  <a:lnTo>
                    <a:pt x="1797677" y="1067246"/>
                  </a:lnTo>
                  <a:lnTo>
                    <a:pt x="1850783" y="1114009"/>
                  </a:lnTo>
                  <a:lnTo>
                    <a:pt x="1908969" y="1151537"/>
                  </a:lnTo>
                  <a:lnTo>
                    <a:pt x="1951310" y="1164507"/>
                  </a:lnTo>
                  <a:lnTo>
                    <a:pt x="1984040" y="1158712"/>
                  </a:lnTo>
                  <a:lnTo>
                    <a:pt x="2013392" y="1139948"/>
                  </a:lnTo>
                  <a:lnTo>
                    <a:pt x="2045603" y="1114009"/>
                  </a:lnTo>
                  <a:lnTo>
                    <a:pt x="2067943" y="1089974"/>
                  </a:lnTo>
                  <a:lnTo>
                    <a:pt x="2085835" y="1058296"/>
                  </a:lnTo>
                  <a:lnTo>
                    <a:pt x="2102117" y="1020484"/>
                  </a:lnTo>
                  <a:lnTo>
                    <a:pt x="2119630" y="978046"/>
                  </a:lnTo>
                  <a:lnTo>
                    <a:pt x="2141214" y="932491"/>
                  </a:lnTo>
                  <a:lnTo>
                    <a:pt x="2169708" y="885326"/>
                  </a:lnTo>
                  <a:lnTo>
                    <a:pt x="2207952" y="838061"/>
                  </a:lnTo>
                  <a:lnTo>
                    <a:pt x="2235809" y="809187"/>
                  </a:lnTo>
                  <a:lnTo>
                    <a:pt x="2267555" y="777618"/>
                  </a:lnTo>
                  <a:lnTo>
                    <a:pt x="2302571" y="744013"/>
                  </a:lnTo>
                  <a:lnTo>
                    <a:pt x="2340237" y="709030"/>
                  </a:lnTo>
                  <a:lnTo>
                    <a:pt x="2379932" y="673329"/>
                  </a:lnTo>
                  <a:lnTo>
                    <a:pt x="2421036" y="637568"/>
                  </a:lnTo>
                  <a:lnTo>
                    <a:pt x="2462929" y="602406"/>
                  </a:lnTo>
                  <a:lnTo>
                    <a:pt x="2504992" y="568502"/>
                  </a:lnTo>
                  <a:lnTo>
                    <a:pt x="2546603" y="536514"/>
                  </a:lnTo>
                  <a:lnTo>
                    <a:pt x="2587143" y="507100"/>
                  </a:lnTo>
                  <a:lnTo>
                    <a:pt x="2625993" y="480921"/>
                  </a:lnTo>
                  <a:lnTo>
                    <a:pt x="2662531" y="458634"/>
                  </a:lnTo>
                  <a:lnTo>
                    <a:pt x="2714565" y="431551"/>
                  </a:lnTo>
                  <a:lnTo>
                    <a:pt x="2765267" y="410128"/>
                  </a:lnTo>
                  <a:lnTo>
                    <a:pt x="2814828" y="393555"/>
                  </a:lnTo>
                  <a:lnTo>
                    <a:pt x="2863438" y="381024"/>
                  </a:lnTo>
                  <a:lnTo>
                    <a:pt x="2911287" y="371727"/>
                  </a:lnTo>
                  <a:lnTo>
                    <a:pt x="2958565" y="364855"/>
                  </a:lnTo>
                  <a:lnTo>
                    <a:pt x="3005462" y="359600"/>
                  </a:lnTo>
                  <a:lnTo>
                    <a:pt x="3052169" y="355154"/>
                  </a:lnTo>
                </a:path>
              </a:pathLst>
            </a:custGeom>
            <a:ln w="57150">
              <a:solidFill>
                <a:srgbClr val="3333CC"/>
              </a:solidFill>
            </a:ln>
          </p:spPr>
          <p:txBody>
            <a:bodyPr wrap="square" lIns="0" tIns="0" rIns="0" bIns="0" rtlCol="0"/>
            <a:lstStyle/>
            <a:p/>
          </p:txBody>
        </p:sp>
        <p:sp>
          <p:nvSpPr>
            <p:cNvPr id="12" name="object 12"/>
            <p:cNvSpPr/>
            <p:nvPr/>
          </p:nvSpPr>
          <p:spPr>
            <a:xfrm>
              <a:off x="329155" y="381650"/>
              <a:ext cx="2987675" cy="862330"/>
            </a:xfrm>
            <a:custGeom>
              <a:rect l="l" t="t" r="r" b="b"/>
              <a:pathLst>
                <a:path w="2987675" h="862330">
                  <a:moveTo>
                    <a:pt x="0" y="0"/>
                  </a:moveTo>
                  <a:lnTo>
                    <a:pt x="48752" y="2512"/>
                  </a:lnTo>
                  <a:lnTo>
                    <a:pt x="97788" y="5326"/>
                  </a:lnTo>
                  <a:lnTo>
                    <a:pt x="147392" y="8743"/>
                  </a:lnTo>
                  <a:lnTo>
                    <a:pt x="197848" y="13065"/>
                  </a:lnTo>
                  <a:lnTo>
                    <a:pt x="249440" y="18593"/>
                  </a:lnTo>
                  <a:lnTo>
                    <a:pt x="302452" y="25628"/>
                  </a:lnTo>
                  <a:lnTo>
                    <a:pt x="357168" y="34473"/>
                  </a:lnTo>
                  <a:lnTo>
                    <a:pt x="401931" y="42370"/>
                  </a:lnTo>
                  <a:lnTo>
                    <a:pt x="449099" y="50834"/>
                  </a:lnTo>
                  <a:lnTo>
                    <a:pt x="497871" y="60008"/>
                  </a:lnTo>
                  <a:lnTo>
                    <a:pt x="547444" y="70033"/>
                  </a:lnTo>
                  <a:lnTo>
                    <a:pt x="597018" y="81051"/>
                  </a:lnTo>
                  <a:lnTo>
                    <a:pt x="645789" y="93204"/>
                  </a:lnTo>
                  <a:lnTo>
                    <a:pt x="692958" y="106634"/>
                  </a:lnTo>
                  <a:lnTo>
                    <a:pt x="737721" y="121483"/>
                  </a:lnTo>
                  <a:lnTo>
                    <a:pt x="779277" y="137892"/>
                  </a:lnTo>
                  <a:lnTo>
                    <a:pt x="827556" y="161711"/>
                  </a:lnTo>
                  <a:lnTo>
                    <a:pt x="871291" y="188446"/>
                  </a:lnTo>
                  <a:lnTo>
                    <a:pt x="911902" y="217491"/>
                  </a:lnTo>
                  <a:lnTo>
                    <a:pt x="950809" y="248246"/>
                  </a:lnTo>
                  <a:lnTo>
                    <a:pt x="989432" y="280106"/>
                  </a:lnTo>
                  <a:lnTo>
                    <a:pt x="1029191" y="312468"/>
                  </a:lnTo>
                  <a:lnTo>
                    <a:pt x="1071506" y="344730"/>
                  </a:lnTo>
                  <a:lnTo>
                    <a:pt x="1110539" y="373244"/>
                  </a:lnTo>
                  <a:lnTo>
                    <a:pt x="1150397" y="402634"/>
                  </a:lnTo>
                  <a:lnTo>
                    <a:pt x="1190890" y="432697"/>
                  </a:lnTo>
                  <a:lnTo>
                    <a:pt x="1231826" y="463231"/>
                  </a:lnTo>
                  <a:lnTo>
                    <a:pt x="1273016" y="494035"/>
                  </a:lnTo>
                  <a:lnTo>
                    <a:pt x="1314269" y="524906"/>
                  </a:lnTo>
                  <a:lnTo>
                    <a:pt x="1355395" y="555642"/>
                  </a:lnTo>
                  <a:lnTo>
                    <a:pt x="1396205" y="586042"/>
                  </a:lnTo>
                  <a:lnTo>
                    <a:pt x="1436792" y="616205"/>
                  </a:lnTo>
                  <a:lnTo>
                    <a:pt x="1477379" y="646369"/>
                  </a:lnTo>
                  <a:lnTo>
                    <a:pt x="1517967" y="676533"/>
                  </a:lnTo>
                  <a:lnTo>
                    <a:pt x="1558554" y="706697"/>
                  </a:lnTo>
                  <a:lnTo>
                    <a:pt x="1599142" y="736861"/>
                  </a:lnTo>
                  <a:lnTo>
                    <a:pt x="1639729" y="767025"/>
                  </a:lnTo>
                  <a:lnTo>
                    <a:pt x="1680316" y="797189"/>
                  </a:lnTo>
                  <a:lnTo>
                    <a:pt x="1720904" y="827353"/>
                  </a:lnTo>
                </a:path>
                <a:path w="2987675" h="862330">
                  <a:moveTo>
                    <a:pt x="2987229" y="379203"/>
                  </a:moveTo>
                  <a:lnTo>
                    <a:pt x="2937209" y="386505"/>
                  </a:lnTo>
                  <a:lnTo>
                    <a:pt x="2887414" y="394525"/>
                  </a:lnTo>
                  <a:lnTo>
                    <a:pt x="2838071" y="403981"/>
                  </a:lnTo>
                  <a:lnTo>
                    <a:pt x="2789403" y="415592"/>
                  </a:lnTo>
                  <a:lnTo>
                    <a:pt x="2741638" y="430075"/>
                  </a:lnTo>
                  <a:lnTo>
                    <a:pt x="2695000" y="448149"/>
                  </a:lnTo>
                  <a:lnTo>
                    <a:pt x="2650204" y="470892"/>
                  </a:lnTo>
                  <a:lnTo>
                    <a:pt x="2607211" y="497944"/>
                  </a:lnTo>
                  <a:lnTo>
                    <a:pt x="2565121" y="527868"/>
                  </a:lnTo>
                  <a:lnTo>
                    <a:pt x="2523030" y="559229"/>
                  </a:lnTo>
                  <a:lnTo>
                    <a:pt x="2480037" y="590590"/>
                  </a:lnTo>
                  <a:lnTo>
                    <a:pt x="2435241" y="620515"/>
                  </a:lnTo>
                  <a:lnTo>
                    <a:pt x="2393210" y="646043"/>
                  </a:lnTo>
                  <a:lnTo>
                    <a:pt x="2347487" y="672777"/>
                  </a:lnTo>
                  <a:lnTo>
                    <a:pt x="2300344" y="699813"/>
                  </a:lnTo>
                  <a:lnTo>
                    <a:pt x="2254054" y="726246"/>
                  </a:lnTo>
                  <a:lnTo>
                    <a:pt x="2210887" y="751171"/>
                  </a:lnTo>
                  <a:lnTo>
                    <a:pt x="2173115" y="773684"/>
                  </a:lnTo>
                  <a:lnTo>
                    <a:pt x="2143012" y="792880"/>
                  </a:lnTo>
                  <a:lnTo>
                    <a:pt x="2103947" y="819812"/>
                  </a:lnTo>
                  <a:lnTo>
                    <a:pt x="2078072" y="840280"/>
                  </a:lnTo>
                  <a:lnTo>
                    <a:pt x="2068433" y="854285"/>
                  </a:lnTo>
                  <a:lnTo>
                    <a:pt x="2078072" y="861826"/>
                  </a:lnTo>
                </a:path>
              </a:pathLst>
            </a:custGeom>
            <a:ln w="19050">
              <a:solidFill>
                <a:srgbClr val="33CC33"/>
              </a:solidFill>
              <a:prstDash val="sysDash"/>
            </a:ln>
          </p:spPr>
          <p:txBody>
            <a:bodyPr wrap="square" lIns="0" tIns="0" rIns="0" bIns="0" rtlCol="0"/>
            <a:lstStyle/>
            <a:p/>
          </p:txBody>
        </p:sp>
        <p:sp>
          <p:nvSpPr>
            <p:cNvPr id="13" name="object 13"/>
            <p:cNvSpPr/>
            <p:nvPr/>
          </p:nvSpPr>
          <p:spPr>
            <a:xfrm>
              <a:off x="2050059" y="1243476"/>
              <a:ext cx="357505" cy="0"/>
            </a:xfrm>
            <a:custGeom>
              <a:rect l="l" t="t" r="r" b="b"/>
              <a:pathLst>
                <a:path w="357505">
                  <a:moveTo>
                    <a:pt x="0" y="0"/>
                  </a:moveTo>
                  <a:lnTo>
                    <a:pt x="357168" y="0"/>
                  </a:lnTo>
                </a:path>
              </a:pathLst>
            </a:custGeom>
            <a:ln w="57150">
              <a:solidFill>
                <a:srgbClr val="00FFFF"/>
              </a:solidFill>
            </a:ln>
          </p:spPr>
          <p:txBody>
            <a:bodyPr wrap="square" lIns="0" tIns="0" rIns="0" bIns="0" rtlCol="0"/>
            <a:lstStyle/>
            <a:p/>
          </p:txBody>
        </p:sp>
        <p:sp>
          <p:nvSpPr>
            <p:cNvPr id="14" name="object 14"/>
            <p:cNvSpPr/>
            <p:nvPr/>
          </p:nvSpPr>
          <p:spPr>
            <a:xfrm>
              <a:off x="66916" y="1340077"/>
              <a:ext cx="431165" cy="260350"/>
            </a:xfrm>
            <a:custGeom>
              <a:rect l="l" t="t" r="r" b="b"/>
              <a:pathLst>
                <a:path w="431165" h="260350">
                  <a:moveTo>
                    <a:pt x="161931" y="62881"/>
                  </a:moveTo>
                  <a:lnTo>
                    <a:pt x="0" y="37645"/>
                  </a:lnTo>
                  <a:lnTo>
                    <a:pt x="5866" y="0"/>
                  </a:lnTo>
                  <a:lnTo>
                    <a:pt x="169902" y="25563"/>
                  </a:lnTo>
                  <a:lnTo>
                    <a:pt x="242055" y="45242"/>
                  </a:lnTo>
                  <a:lnTo>
                    <a:pt x="282560" y="62601"/>
                  </a:lnTo>
                  <a:lnTo>
                    <a:pt x="160904" y="62601"/>
                  </a:lnTo>
                  <a:lnTo>
                    <a:pt x="161931" y="62881"/>
                  </a:lnTo>
                  <a:close/>
                </a:path>
                <a:path w="431165" h="260350">
                  <a:moveTo>
                    <a:pt x="162983" y="63045"/>
                  </a:moveTo>
                  <a:lnTo>
                    <a:pt x="161931" y="62881"/>
                  </a:lnTo>
                  <a:lnTo>
                    <a:pt x="160904" y="62601"/>
                  </a:lnTo>
                  <a:lnTo>
                    <a:pt x="162983" y="63045"/>
                  </a:lnTo>
                  <a:close/>
                </a:path>
                <a:path w="431165" h="260350">
                  <a:moveTo>
                    <a:pt x="283596" y="63045"/>
                  </a:moveTo>
                  <a:lnTo>
                    <a:pt x="162983" y="63045"/>
                  </a:lnTo>
                  <a:lnTo>
                    <a:pt x="160904" y="62601"/>
                  </a:lnTo>
                  <a:lnTo>
                    <a:pt x="282560" y="62601"/>
                  </a:lnTo>
                  <a:lnTo>
                    <a:pt x="283596" y="63045"/>
                  </a:lnTo>
                  <a:close/>
                </a:path>
                <a:path w="431165" h="260350">
                  <a:moveTo>
                    <a:pt x="229478" y="81303"/>
                  </a:moveTo>
                  <a:lnTo>
                    <a:pt x="161931" y="62881"/>
                  </a:lnTo>
                  <a:lnTo>
                    <a:pt x="162983" y="63045"/>
                  </a:lnTo>
                  <a:lnTo>
                    <a:pt x="283596" y="63045"/>
                  </a:lnTo>
                  <a:lnTo>
                    <a:pt x="304764" y="72117"/>
                  </a:lnTo>
                  <a:lnTo>
                    <a:pt x="315978" y="80782"/>
                  </a:lnTo>
                  <a:lnTo>
                    <a:pt x="228262" y="80782"/>
                  </a:lnTo>
                  <a:lnTo>
                    <a:pt x="229478" y="81303"/>
                  </a:lnTo>
                  <a:close/>
                </a:path>
                <a:path w="431165" h="260350">
                  <a:moveTo>
                    <a:pt x="426916" y="236112"/>
                  </a:moveTo>
                  <a:lnTo>
                    <a:pt x="391398" y="236112"/>
                  </a:lnTo>
                  <a:lnTo>
                    <a:pt x="424816" y="217812"/>
                  </a:lnTo>
                  <a:lnTo>
                    <a:pt x="393572" y="160759"/>
                  </a:lnTo>
                  <a:lnTo>
                    <a:pt x="390934" y="157345"/>
                  </a:lnTo>
                  <a:lnTo>
                    <a:pt x="392644" y="94169"/>
                  </a:lnTo>
                  <a:lnTo>
                    <a:pt x="394341" y="86797"/>
                  </a:lnTo>
                  <a:lnTo>
                    <a:pt x="398586" y="80855"/>
                  </a:lnTo>
                  <a:lnTo>
                    <a:pt x="404750" y="76937"/>
                  </a:lnTo>
                  <a:lnTo>
                    <a:pt x="412203" y="75641"/>
                  </a:lnTo>
                  <a:lnTo>
                    <a:pt x="419575" y="77339"/>
                  </a:lnTo>
                  <a:lnTo>
                    <a:pt x="425517" y="81584"/>
                  </a:lnTo>
                  <a:lnTo>
                    <a:pt x="429434" y="87747"/>
                  </a:lnTo>
                  <a:lnTo>
                    <a:pt x="430730" y="95200"/>
                  </a:lnTo>
                  <a:lnTo>
                    <a:pt x="426916" y="236112"/>
                  </a:lnTo>
                  <a:close/>
                </a:path>
                <a:path w="431165" h="260350">
                  <a:moveTo>
                    <a:pt x="230754" y="81651"/>
                  </a:moveTo>
                  <a:lnTo>
                    <a:pt x="229478" y="81303"/>
                  </a:lnTo>
                  <a:lnTo>
                    <a:pt x="228262" y="80782"/>
                  </a:lnTo>
                  <a:lnTo>
                    <a:pt x="230754" y="81651"/>
                  </a:lnTo>
                  <a:close/>
                </a:path>
                <a:path w="431165" h="260350">
                  <a:moveTo>
                    <a:pt x="317102" y="81651"/>
                  </a:moveTo>
                  <a:lnTo>
                    <a:pt x="230754" y="81651"/>
                  </a:lnTo>
                  <a:lnTo>
                    <a:pt x="228262" y="80782"/>
                  </a:lnTo>
                  <a:lnTo>
                    <a:pt x="315978" y="80782"/>
                  </a:lnTo>
                  <a:lnTo>
                    <a:pt x="317102" y="81651"/>
                  </a:lnTo>
                  <a:close/>
                </a:path>
                <a:path w="431165" h="260350">
                  <a:moveTo>
                    <a:pt x="285302" y="105228"/>
                  </a:moveTo>
                  <a:lnTo>
                    <a:pt x="229478" y="81303"/>
                  </a:lnTo>
                  <a:lnTo>
                    <a:pt x="230754" y="81651"/>
                  </a:lnTo>
                  <a:lnTo>
                    <a:pt x="317102" y="81651"/>
                  </a:lnTo>
                  <a:lnTo>
                    <a:pt x="345696" y="103746"/>
                  </a:lnTo>
                  <a:lnTo>
                    <a:pt x="283385" y="103746"/>
                  </a:lnTo>
                  <a:lnTo>
                    <a:pt x="285302" y="105228"/>
                  </a:lnTo>
                  <a:close/>
                </a:path>
                <a:path w="431165" h="260350">
                  <a:moveTo>
                    <a:pt x="287529" y="106182"/>
                  </a:moveTo>
                  <a:lnTo>
                    <a:pt x="285302" y="105228"/>
                  </a:lnTo>
                  <a:lnTo>
                    <a:pt x="283385" y="103746"/>
                  </a:lnTo>
                  <a:lnTo>
                    <a:pt x="287529" y="106182"/>
                  </a:lnTo>
                  <a:close/>
                </a:path>
                <a:path w="431165" h="260350">
                  <a:moveTo>
                    <a:pt x="348848" y="106182"/>
                  </a:moveTo>
                  <a:lnTo>
                    <a:pt x="287529" y="106182"/>
                  </a:lnTo>
                  <a:lnTo>
                    <a:pt x="283385" y="103746"/>
                  </a:lnTo>
                  <a:lnTo>
                    <a:pt x="345696" y="103746"/>
                  </a:lnTo>
                  <a:lnTo>
                    <a:pt x="348848" y="106182"/>
                  </a:lnTo>
                  <a:close/>
                </a:path>
                <a:path w="431165" h="260350">
                  <a:moveTo>
                    <a:pt x="328019" y="138236"/>
                  </a:moveTo>
                  <a:lnTo>
                    <a:pt x="285302" y="105228"/>
                  </a:lnTo>
                  <a:lnTo>
                    <a:pt x="287529" y="106182"/>
                  </a:lnTo>
                  <a:lnTo>
                    <a:pt x="348848" y="106182"/>
                  </a:lnTo>
                  <a:lnTo>
                    <a:pt x="355180" y="111075"/>
                  </a:lnTo>
                  <a:lnTo>
                    <a:pt x="374675" y="136304"/>
                  </a:lnTo>
                  <a:lnTo>
                    <a:pt x="326526" y="136304"/>
                  </a:lnTo>
                  <a:lnTo>
                    <a:pt x="328019" y="138236"/>
                  </a:lnTo>
                  <a:close/>
                </a:path>
                <a:path w="431165" h="260350">
                  <a:moveTo>
                    <a:pt x="329951" y="139730"/>
                  </a:moveTo>
                  <a:lnTo>
                    <a:pt x="328019" y="138236"/>
                  </a:lnTo>
                  <a:lnTo>
                    <a:pt x="326526" y="136304"/>
                  </a:lnTo>
                  <a:lnTo>
                    <a:pt x="329951" y="139730"/>
                  </a:lnTo>
                  <a:close/>
                </a:path>
                <a:path w="431165" h="260350">
                  <a:moveTo>
                    <a:pt x="377322" y="139730"/>
                  </a:moveTo>
                  <a:lnTo>
                    <a:pt x="329951" y="139730"/>
                  </a:lnTo>
                  <a:lnTo>
                    <a:pt x="326526" y="136304"/>
                  </a:lnTo>
                  <a:lnTo>
                    <a:pt x="374675" y="136304"/>
                  </a:lnTo>
                  <a:lnTo>
                    <a:pt x="377322" y="139730"/>
                  </a:lnTo>
                  <a:close/>
                </a:path>
                <a:path w="431165" h="260350">
                  <a:moveTo>
                    <a:pt x="389947" y="193801"/>
                  </a:moveTo>
                  <a:lnTo>
                    <a:pt x="354449" y="172439"/>
                  </a:lnTo>
                  <a:lnTo>
                    <a:pt x="328019" y="138236"/>
                  </a:lnTo>
                  <a:lnTo>
                    <a:pt x="329951" y="139730"/>
                  </a:lnTo>
                  <a:lnTo>
                    <a:pt x="377322" y="139730"/>
                  </a:lnTo>
                  <a:lnTo>
                    <a:pt x="390934" y="157345"/>
                  </a:lnTo>
                  <a:lnTo>
                    <a:pt x="389947" y="193801"/>
                  </a:lnTo>
                  <a:close/>
                </a:path>
                <a:path w="431165" h="260350">
                  <a:moveTo>
                    <a:pt x="426266" y="260122"/>
                  </a:moveTo>
                  <a:lnTo>
                    <a:pt x="284904" y="175057"/>
                  </a:lnTo>
                  <a:lnTo>
                    <a:pt x="279323" y="169951"/>
                  </a:lnTo>
                  <a:lnTo>
                    <a:pt x="276239" y="163331"/>
                  </a:lnTo>
                  <a:lnTo>
                    <a:pt x="275863" y="156038"/>
                  </a:lnTo>
                  <a:lnTo>
                    <a:pt x="278404" y="148912"/>
                  </a:lnTo>
                  <a:lnTo>
                    <a:pt x="283510" y="143331"/>
                  </a:lnTo>
                  <a:lnTo>
                    <a:pt x="290130" y="140247"/>
                  </a:lnTo>
                  <a:lnTo>
                    <a:pt x="297423" y="139871"/>
                  </a:lnTo>
                  <a:lnTo>
                    <a:pt x="304549" y="142412"/>
                  </a:lnTo>
                  <a:lnTo>
                    <a:pt x="354449" y="172439"/>
                  </a:lnTo>
                  <a:lnTo>
                    <a:pt x="361593" y="181686"/>
                  </a:lnTo>
                  <a:lnTo>
                    <a:pt x="391398" y="236112"/>
                  </a:lnTo>
                  <a:lnTo>
                    <a:pt x="426916" y="236112"/>
                  </a:lnTo>
                  <a:lnTo>
                    <a:pt x="426266" y="260122"/>
                  </a:lnTo>
                  <a:close/>
                </a:path>
                <a:path w="431165" h="260350">
                  <a:moveTo>
                    <a:pt x="409048" y="226446"/>
                  </a:moveTo>
                  <a:lnTo>
                    <a:pt x="389064" y="226446"/>
                  </a:lnTo>
                  <a:lnTo>
                    <a:pt x="417929" y="210639"/>
                  </a:lnTo>
                  <a:lnTo>
                    <a:pt x="389947" y="193801"/>
                  </a:lnTo>
                  <a:lnTo>
                    <a:pt x="390934" y="157345"/>
                  </a:lnTo>
                  <a:lnTo>
                    <a:pt x="393572" y="160759"/>
                  </a:lnTo>
                  <a:lnTo>
                    <a:pt x="424816" y="217812"/>
                  </a:lnTo>
                  <a:lnTo>
                    <a:pt x="409048" y="226446"/>
                  </a:lnTo>
                  <a:close/>
                </a:path>
                <a:path w="431165" h="260350">
                  <a:moveTo>
                    <a:pt x="361593" y="181686"/>
                  </a:moveTo>
                  <a:lnTo>
                    <a:pt x="354449" y="172439"/>
                  </a:lnTo>
                  <a:lnTo>
                    <a:pt x="367632" y="180372"/>
                  </a:lnTo>
                  <a:lnTo>
                    <a:pt x="360874" y="180372"/>
                  </a:lnTo>
                  <a:lnTo>
                    <a:pt x="361593" y="181686"/>
                  </a:lnTo>
                  <a:close/>
                </a:path>
                <a:path w="431165" h="260350">
                  <a:moveTo>
                    <a:pt x="362509" y="182870"/>
                  </a:moveTo>
                  <a:lnTo>
                    <a:pt x="361593" y="181686"/>
                  </a:lnTo>
                  <a:lnTo>
                    <a:pt x="360874" y="180372"/>
                  </a:lnTo>
                  <a:lnTo>
                    <a:pt x="362509" y="182870"/>
                  </a:lnTo>
                  <a:close/>
                </a:path>
                <a:path w="431165" h="260350">
                  <a:moveTo>
                    <a:pt x="371783" y="182870"/>
                  </a:moveTo>
                  <a:lnTo>
                    <a:pt x="362509" y="182870"/>
                  </a:lnTo>
                  <a:lnTo>
                    <a:pt x="360874" y="180372"/>
                  </a:lnTo>
                  <a:lnTo>
                    <a:pt x="367632" y="180372"/>
                  </a:lnTo>
                  <a:lnTo>
                    <a:pt x="371783" y="182870"/>
                  </a:lnTo>
                  <a:close/>
                </a:path>
                <a:path w="431165" h="260350">
                  <a:moveTo>
                    <a:pt x="391398" y="236112"/>
                  </a:moveTo>
                  <a:lnTo>
                    <a:pt x="361593" y="181686"/>
                  </a:lnTo>
                  <a:lnTo>
                    <a:pt x="362509" y="182870"/>
                  </a:lnTo>
                  <a:lnTo>
                    <a:pt x="371783" y="182870"/>
                  </a:lnTo>
                  <a:lnTo>
                    <a:pt x="389947" y="193801"/>
                  </a:lnTo>
                  <a:lnTo>
                    <a:pt x="389064" y="226446"/>
                  </a:lnTo>
                  <a:lnTo>
                    <a:pt x="409048" y="226446"/>
                  </a:lnTo>
                  <a:lnTo>
                    <a:pt x="391398" y="236112"/>
                  </a:lnTo>
                  <a:close/>
                </a:path>
                <a:path w="431165" h="260350">
                  <a:moveTo>
                    <a:pt x="389064" y="226446"/>
                  </a:moveTo>
                  <a:lnTo>
                    <a:pt x="389947" y="193801"/>
                  </a:lnTo>
                  <a:lnTo>
                    <a:pt x="417929" y="210639"/>
                  </a:lnTo>
                  <a:lnTo>
                    <a:pt x="389064" y="226446"/>
                  </a:lnTo>
                  <a:close/>
                </a:path>
              </a:pathLst>
            </a:custGeom>
            <a:solidFill>
              <a:srgbClr val="00E4A8"/>
            </a:solidFill>
          </p:spPr>
          <p:txBody>
            <a:bodyPr wrap="square" lIns="0" tIns="0" rIns="0" bIns="0" rtlCol="0"/>
            <a:lstStyle/>
            <a:p/>
          </p:txBody>
        </p:sp>
      </p:grpSp>
      <p:sp>
        <p:nvSpPr>
          <p:cNvPr id="15" name="object 15"/>
          <p:cNvSpPr txBox="1"/>
          <p:nvPr/>
        </p:nvSpPr>
        <p:spPr>
          <a:xfrm>
            <a:off x="457200" y="5181600"/>
            <a:ext cx="7848600" cy="533400"/>
          </a:xfrm>
          <a:prstGeom prst="rect">
            <a:avLst/>
          </a:prstGeom>
          <a:solidFill>
            <a:srgbClr val="FFCCFF"/>
          </a:solidFill>
          <a:ln w="9525">
            <a:solidFill>
              <a:srgbClr val="000000"/>
            </a:solidFill>
          </a:ln>
        </p:spPr>
        <p:txBody>
          <a:bodyPr vert="horz" wrap="square" lIns="0" tIns="56515" rIns="0" bIns="0" rtlCol="0">
            <a:spAutoFit/>
          </a:bodyPr>
          <a:lstStyle/>
          <a:p>
            <a:pPr marL="190500">
              <a:lnSpc>
                <a:spcPct val="100000"/>
              </a:lnSpc>
              <a:spcBef>
                <a:spcPts val="445"/>
              </a:spcBef>
            </a:pPr>
            <a:r>
              <a:rPr sz="2800">
                <a:solidFill>
                  <a:srgbClr val="FF0000"/>
                </a:solidFill>
                <a:latin typeface="宋体"/>
                <a:cs typeface="宋体"/>
              </a:rPr>
              <a:t>NOTE！</a:t>
            </a:r>
            <a:r>
              <a:rPr sz="2800">
                <a:latin typeface="宋体"/>
                <a:cs typeface="宋体"/>
              </a:rPr>
              <a:t>离地表水体较</a:t>
            </a:r>
            <a:r>
              <a:rPr sz="2800">
                <a:solidFill>
                  <a:srgbClr val="FF0000"/>
                </a:solidFill>
                <a:latin typeface="宋体"/>
                <a:cs typeface="宋体"/>
              </a:rPr>
              <a:t>近</a:t>
            </a:r>
            <a:r>
              <a:rPr sz="2800">
                <a:latin typeface="宋体"/>
                <a:cs typeface="宋体"/>
              </a:rPr>
              <a:t>的矿井充水条件更</a:t>
            </a:r>
            <a:r>
              <a:rPr sz="2800" spc="-20">
                <a:solidFill>
                  <a:srgbClr val="FF0000"/>
                </a:solidFill>
                <a:latin typeface="宋体"/>
                <a:cs typeface="宋体"/>
              </a:rPr>
              <a:t>复杂。</a:t>
            </a:r>
            <a:endParaRPr sz="2800">
              <a:latin typeface="宋体"/>
              <a:cs typeface="宋体"/>
            </a:endParaRPr>
          </a:p>
        </p:txBody>
      </p:sp>
      <p:sp>
        <p:nvSpPr>
          <p:cNvPr id="16" name="object 16"/>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23</a:t>
            </a:fld>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23114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000000"/>
                </a:solidFill>
              </a:rPr>
              <a:t>三、地表水</a:t>
            </a:r>
            <a:endParaRPr sz="3600"/>
          </a:p>
        </p:txBody>
      </p:sp>
      <p:sp>
        <p:nvSpPr>
          <p:cNvPr id="3" name="object 3"/>
          <p:cNvSpPr txBox="1"/>
          <p:nvPr/>
        </p:nvSpPr>
        <p:spPr>
          <a:xfrm>
            <a:off x="650240" y="1963207"/>
            <a:ext cx="8039100" cy="2193290"/>
          </a:xfrm>
          <a:prstGeom prst="rect">
            <a:avLst/>
          </a:prstGeom>
        </p:spPr>
        <p:txBody>
          <a:bodyPr vert="horz" wrap="square" lIns="0" tIns="33655" rIns="0" bIns="0" rtlCol="0">
            <a:spAutoFit/>
          </a:bodyPr>
          <a:lstStyle/>
          <a:p>
            <a:pPr marL="12700" marR="5080" indent="546100">
              <a:lnSpc>
                <a:spcPct val="100600"/>
              </a:lnSpc>
              <a:spcBef>
                <a:spcPts val="265"/>
              </a:spcBef>
            </a:pPr>
            <a:r>
              <a:rPr sz="2800" spc="-5">
                <a:latin typeface="宋体"/>
                <a:cs typeface="宋体"/>
              </a:rPr>
              <a:t>当矿井附近有江河、湖泊、池塘、水库、沟渠、沼泽等积水，以及季节性雨水时，如果当水位暴涨</a:t>
            </a:r>
            <a:r>
              <a:rPr sz="2800">
                <a:solidFill>
                  <a:srgbClr val="FF0000"/>
                </a:solidFill>
                <a:latin typeface="宋体"/>
                <a:cs typeface="宋体"/>
              </a:rPr>
              <a:t>超过</a:t>
            </a:r>
            <a:r>
              <a:rPr sz="2800" spc="-5">
                <a:latin typeface="宋体"/>
                <a:cs typeface="宋体"/>
              </a:rPr>
              <a:t>矿井井口标高，这些水就会涌入井下，或由裂</a:t>
            </a:r>
            <a:r>
              <a:rPr sz="2800">
                <a:latin typeface="宋体"/>
                <a:cs typeface="宋体"/>
              </a:rPr>
              <a:t>隙、断层或塌陷区</a:t>
            </a:r>
            <a:r>
              <a:rPr sz="2800">
                <a:solidFill>
                  <a:srgbClr val="FF0000"/>
                </a:solidFill>
                <a:latin typeface="宋体"/>
                <a:cs typeface="宋体"/>
              </a:rPr>
              <a:t>渗入</a:t>
            </a:r>
            <a:r>
              <a:rPr sz="2800" spc="-5">
                <a:latin typeface="宋体"/>
                <a:cs typeface="宋体"/>
              </a:rPr>
              <a:t>井下，成为矿井充水水源，</a:t>
            </a:r>
            <a:r>
              <a:rPr sz="2800">
                <a:latin typeface="宋体"/>
                <a:cs typeface="宋体"/>
              </a:rPr>
              <a:t>甚至导致淹井，占水害事故总量的比例为</a:t>
            </a:r>
            <a:r>
              <a:rPr sz="2800">
                <a:solidFill>
                  <a:srgbClr val="FF0000"/>
                </a:solidFill>
                <a:latin typeface="宋体"/>
                <a:cs typeface="宋体"/>
              </a:rPr>
              <a:t>10%</a:t>
            </a:r>
            <a:r>
              <a:rPr sz="2800" spc="-50">
                <a:latin typeface="宋体"/>
                <a:cs typeface="宋体"/>
              </a:rPr>
              <a:t>。</a:t>
            </a:r>
            <a:endParaRPr sz="2800">
              <a:latin typeface="宋体"/>
              <a:cs typeface="宋体"/>
            </a:endParaRPr>
          </a:p>
        </p:txBody>
      </p:sp>
      <p:sp>
        <p:nvSpPr>
          <p:cNvPr id="4" name="object 4"/>
          <p:cNvSpPr txBox="1"/>
          <p:nvPr/>
        </p:nvSpPr>
        <p:spPr>
          <a:xfrm>
            <a:off x="4345940" y="5298757"/>
            <a:ext cx="4368800" cy="848360"/>
          </a:xfrm>
          <a:prstGeom prst="rect">
            <a:avLst/>
          </a:prstGeom>
        </p:spPr>
        <p:txBody>
          <a:bodyPr vert="horz" wrap="square" lIns="0" tIns="12700" rIns="0" bIns="0" rtlCol="0">
            <a:spAutoFit/>
          </a:bodyPr>
          <a:lstStyle/>
          <a:p>
            <a:pPr marL="12700" marR="5080">
              <a:lnSpc>
                <a:spcPct val="100000"/>
              </a:lnSpc>
              <a:spcBef>
                <a:spcPts val="100"/>
              </a:spcBef>
            </a:pPr>
            <a:r>
              <a:rPr sz="1800">
                <a:latin typeface="宋体"/>
                <a:cs typeface="宋体"/>
              </a:rPr>
              <a:t>2007年8月17</a:t>
            </a:r>
            <a:r>
              <a:rPr sz="1800" spc="-5">
                <a:latin typeface="宋体"/>
                <a:cs typeface="宋体"/>
              </a:rPr>
              <a:t>日，山东省新泰市华源有限公</a:t>
            </a:r>
            <a:r>
              <a:rPr sz="1800">
                <a:latin typeface="宋体"/>
                <a:cs typeface="宋体"/>
              </a:rPr>
              <a:t>司华源煤矿，柴汶河（地表水）</a:t>
            </a:r>
            <a:r>
              <a:rPr sz="1800" spc="-10">
                <a:latin typeface="宋体"/>
                <a:cs typeface="宋体"/>
              </a:rPr>
              <a:t>决堤溃入矿</a:t>
            </a:r>
            <a:r>
              <a:rPr sz="1800">
                <a:latin typeface="宋体"/>
                <a:cs typeface="宋体"/>
              </a:rPr>
              <a:t>井，172</a:t>
            </a:r>
            <a:r>
              <a:rPr sz="1800" spc="-10">
                <a:latin typeface="宋体"/>
                <a:cs typeface="宋体"/>
              </a:rPr>
              <a:t>名矿工下落不明。</a:t>
            </a:r>
            <a:endParaRPr sz="1800">
              <a:latin typeface="宋体"/>
              <a:cs typeface="宋体"/>
            </a:endParaRPr>
          </a:p>
        </p:txBody>
      </p:sp>
      <p:pic>
        <p:nvPicPr>
          <p:cNvPr id="5" name="object 5"/>
          <p:cNvPicPr/>
          <p:nvPr/>
        </p:nvPicPr>
        <p:blipFill>
          <a:blip r:embed="rId2"/>
          <a:stretch>
            <a:fillRect/>
          </a:stretch>
        </p:blipFill>
        <p:spPr>
          <a:xfrm>
            <a:off x="228600" y="4343400"/>
            <a:ext cx="3810000" cy="2324100"/>
          </a:xfrm>
          <a:prstGeom prst="rect">
            <a:avLst/>
          </a:prstGeom>
        </p:spPr>
      </p:pic>
      <p:sp>
        <p:nvSpPr>
          <p:cNvPr id="6" name="object 6"/>
          <p:cNvSpPr txBox="1"/>
          <p:nvPr/>
        </p:nvSpPr>
        <p:spPr>
          <a:xfrm>
            <a:off x="228600" y="4343400"/>
            <a:ext cx="3810000" cy="2324100"/>
          </a:xfrm>
          <a:prstGeom prst="rect">
            <a:avLst/>
          </a:prstGeom>
          <a:ln w="9525">
            <a:solidFill>
              <a:srgbClr val="000000"/>
            </a:solidFill>
          </a:ln>
        </p:spPr>
        <p:txBody>
          <a:bodyPr vert="horz" wrap="square" lIns="0" tIns="121285" rIns="0" bIns="0" rtlCol="0">
            <a:spAutoFit/>
          </a:bodyPr>
          <a:lstStyle/>
          <a:p>
            <a:pPr marL="91440">
              <a:lnSpc>
                <a:spcPct val="100000"/>
              </a:lnSpc>
              <a:spcBef>
                <a:spcPts val="955"/>
              </a:spcBef>
            </a:pPr>
            <a:r>
              <a:rPr sz="1800" spc="-20">
                <a:latin typeface="宋体"/>
                <a:cs typeface="宋体"/>
              </a:rPr>
              <a:t>溃水处</a:t>
            </a:r>
            <a:endParaRPr sz="1800">
              <a:latin typeface="宋体"/>
              <a:cs typeface="宋体"/>
            </a:endParaRPr>
          </a:p>
        </p:txBody>
      </p:sp>
      <p:sp>
        <p:nvSpPr>
          <p:cNvPr id="7" name="object 7"/>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24</a:t>
            </a:fld>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222240" y="2164450"/>
            <a:ext cx="3136900" cy="2966720"/>
          </a:xfrm>
          <a:prstGeom prst="rect">
            <a:avLst/>
          </a:prstGeom>
        </p:spPr>
        <p:txBody>
          <a:bodyPr vert="horz" wrap="square" lIns="0" tIns="9525" rIns="0" bIns="0" rtlCol="0">
            <a:spAutoFit/>
          </a:bodyPr>
          <a:lstStyle/>
          <a:p>
            <a:pPr marL="12700" marR="5080" indent="673100">
              <a:lnSpc>
                <a:spcPct val="100600"/>
              </a:lnSpc>
              <a:spcBef>
                <a:spcPts val="75"/>
              </a:spcBef>
            </a:pPr>
            <a:r>
              <a:rPr sz="3200" spc="-10">
                <a:latin typeface="宋体"/>
                <a:cs typeface="宋体"/>
              </a:rPr>
              <a:t>地表水体能否成为矿井充水水</a:t>
            </a:r>
            <a:r>
              <a:rPr sz="3200">
                <a:latin typeface="宋体"/>
                <a:cs typeface="宋体"/>
              </a:rPr>
              <a:t>源，</a:t>
            </a:r>
            <a:r>
              <a:rPr sz="3200">
                <a:solidFill>
                  <a:srgbClr val="FF0000"/>
                </a:solidFill>
                <a:latin typeface="宋体"/>
                <a:cs typeface="宋体"/>
              </a:rPr>
              <a:t>取决</a:t>
            </a:r>
            <a:r>
              <a:rPr sz="3200" spc="-20">
                <a:latin typeface="宋体"/>
                <a:cs typeface="宋体"/>
              </a:rPr>
              <a:t>于地表</a:t>
            </a:r>
            <a:r>
              <a:rPr sz="3200" spc="-10">
                <a:latin typeface="宋体"/>
                <a:cs typeface="宋体"/>
              </a:rPr>
              <a:t>水体与井巷之间有无直接或间接</a:t>
            </a:r>
            <a:r>
              <a:rPr sz="3200">
                <a:latin typeface="宋体"/>
                <a:cs typeface="宋体"/>
              </a:rPr>
              <a:t>联系的</a:t>
            </a:r>
            <a:r>
              <a:rPr sz="3200">
                <a:solidFill>
                  <a:srgbClr val="FF0000"/>
                </a:solidFill>
                <a:latin typeface="宋体"/>
                <a:cs typeface="宋体"/>
              </a:rPr>
              <a:t>通道</a:t>
            </a:r>
            <a:r>
              <a:rPr sz="3200" spc="-50">
                <a:latin typeface="宋体"/>
                <a:cs typeface="宋体"/>
              </a:rPr>
              <a:t>。</a:t>
            </a:r>
            <a:endParaRPr sz="3200">
              <a:latin typeface="宋体"/>
              <a:cs typeface="宋体"/>
            </a:endParaRPr>
          </a:p>
        </p:txBody>
      </p:sp>
      <p:grpSp>
        <p:nvGrpSpPr>
          <p:cNvPr id="3" name="object 3"/>
          <p:cNvGrpSpPr/>
          <p:nvPr/>
        </p:nvGrpSpPr>
        <p:grpSpPr>
          <a:xfrm>
            <a:off x="1357312" y="4938712"/>
            <a:ext cx="897255" cy="485775"/>
            <a:chOff x="1357312" y="4938712"/>
            <a:chExt cx="897255" cy="485775"/>
          </a:xfrm>
        </p:grpSpPr>
        <p:sp>
          <p:nvSpPr>
            <p:cNvPr id="4" name="object 4"/>
            <p:cNvSpPr/>
            <p:nvPr/>
          </p:nvSpPr>
          <p:spPr>
            <a:xfrm>
              <a:off x="1371600" y="4953000"/>
              <a:ext cx="868680" cy="457200"/>
            </a:xfrm>
            <a:custGeom>
              <a:rect l="l" t="t" r="r" b="b"/>
              <a:pathLst>
                <a:path w="868680" h="457200">
                  <a:moveTo>
                    <a:pt x="217090" y="0"/>
                  </a:moveTo>
                  <a:lnTo>
                    <a:pt x="651271" y="0"/>
                  </a:lnTo>
                  <a:lnTo>
                    <a:pt x="868362" y="457200"/>
                  </a:lnTo>
                  <a:lnTo>
                    <a:pt x="0" y="457200"/>
                  </a:lnTo>
                  <a:lnTo>
                    <a:pt x="217090" y="0"/>
                  </a:lnTo>
                  <a:close/>
                </a:path>
              </a:pathLst>
            </a:custGeom>
            <a:solidFill>
              <a:srgbClr val="FFFF99"/>
            </a:solidFill>
          </p:spPr>
          <p:txBody>
            <a:bodyPr wrap="square" lIns="0" tIns="0" rIns="0" bIns="0" rtlCol="0"/>
            <a:lstStyle/>
            <a:p/>
          </p:txBody>
        </p:sp>
        <p:sp>
          <p:nvSpPr>
            <p:cNvPr id="5" name="object 5"/>
            <p:cNvSpPr/>
            <p:nvPr/>
          </p:nvSpPr>
          <p:spPr>
            <a:xfrm>
              <a:off x="1371600" y="4953000"/>
              <a:ext cx="868680" cy="457200"/>
            </a:xfrm>
            <a:custGeom>
              <a:rect l="l" t="t" r="r" b="b"/>
              <a:pathLst>
                <a:path w="868680" h="457200">
                  <a:moveTo>
                    <a:pt x="868362" y="457200"/>
                  </a:moveTo>
                  <a:lnTo>
                    <a:pt x="0" y="457200"/>
                  </a:lnTo>
                  <a:lnTo>
                    <a:pt x="217090" y="0"/>
                  </a:lnTo>
                  <a:lnTo>
                    <a:pt x="651271" y="0"/>
                  </a:lnTo>
                  <a:lnTo>
                    <a:pt x="868362" y="457200"/>
                  </a:lnTo>
                  <a:close/>
                </a:path>
              </a:pathLst>
            </a:custGeom>
            <a:ln w="28575">
              <a:solidFill>
                <a:srgbClr val="000000"/>
              </a:solidFill>
            </a:ln>
          </p:spPr>
          <p:txBody>
            <a:bodyPr wrap="square" lIns="0" tIns="0" rIns="0" bIns="0" rtlCol="0"/>
            <a:lstStyle/>
            <a:p/>
          </p:txBody>
        </p:sp>
      </p:grpSp>
      <p:sp>
        <p:nvSpPr>
          <p:cNvPr id="6" name="object 6"/>
          <p:cNvSpPr txBox="1"/>
          <p:nvPr/>
        </p:nvSpPr>
        <p:spPr>
          <a:xfrm>
            <a:off x="1589881" y="5053329"/>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latin typeface="Microsoft JhengHei"/>
                <a:cs typeface="Microsoft JhengHei"/>
              </a:rPr>
              <a:t>矿井</a:t>
            </a:r>
            <a:endParaRPr sz="1600">
              <a:latin typeface="Microsoft JhengHei"/>
              <a:cs typeface="Microsoft JhengHei"/>
            </a:endParaRPr>
          </a:p>
        </p:txBody>
      </p:sp>
      <p:grpSp>
        <p:nvGrpSpPr>
          <p:cNvPr id="7" name="object 7"/>
          <p:cNvGrpSpPr/>
          <p:nvPr/>
        </p:nvGrpSpPr>
        <p:grpSpPr>
          <a:xfrm>
            <a:off x="657225" y="2653438"/>
            <a:ext cx="4171950" cy="1003935"/>
            <a:chOff x="657225" y="2653438"/>
            <a:chExt cx="4171950" cy="1003935"/>
          </a:xfrm>
        </p:grpSpPr>
        <p:sp>
          <p:nvSpPr>
            <p:cNvPr id="8" name="object 8"/>
            <p:cNvSpPr/>
            <p:nvPr/>
          </p:nvSpPr>
          <p:spPr>
            <a:xfrm>
              <a:off x="685800" y="2682013"/>
              <a:ext cx="4114800" cy="946785"/>
            </a:xfrm>
            <a:custGeom>
              <a:rect l="l" t="t" r="r" b="b"/>
              <a:pathLst>
                <a:path w="4114800" h="946785">
                  <a:moveTo>
                    <a:pt x="0" y="8364"/>
                  </a:moveTo>
                  <a:lnTo>
                    <a:pt x="52523" y="6622"/>
                  </a:lnTo>
                  <a:lnTo>
                    <a:pt x="105014" y="4948"/>
                  </a:lnTo>
                  <a:lnTo>
                    <a:pt x="157440" y="3411"/>
                  </a:lnTo>
                  <a:lnTo>
                    <a:pt x="209767" y="2080"/>
                  </a:lnTo>
                  <a:lnTo>
                    <a:pt x="261962" y="1022"/>
                  </a:lnTo>
                  <a:lnTo>
                    <a:pt x="313994" y="305"/>
                  </a:lnTo>
                  <a:lnTo>
                    <a:pt x="365828" y="0"/>
                  </a:lnTo>
                  <a:lnTo>
                    <a:pt x="417433" y="172"/>
                  </a:lnTo>
                  <a:lnTo>
                    <a:pt x="468775" y="892"/>
                  </a:lnTo>
                  <a:lnTo>
                    <a:pt x="519821" y="2227"/>
                  </a:lnTo>
                  <a:lnTo>
                    <a:pt x="570539" y="4246"/>
                  </a:lnTo>
                  <a:lnTo>
                    <a:pt x="620897" y="7017"/>
                  </a:lnTo>
                  <a:lnTo>
                    <a:pt x="670860" y="10609"/>
                  </a:lnTo>
                  <a:lnTo>
                    <a:pt x="720396" y="15089"/>
                  </a:lnTo>
                  <a:lnTo>
                    <a:pt x="769473" y="20527"/>
                  </a:lnTo>
                  <a:lnTo>
                    <a:pt x="818057" y="26990"/>
                  </a:lnTo>
                  <a:lnTo>
                    <a:pt x="866116" y="34548"/>
                  </a:lnTo>
                  <a:lnTo>
                    <a:pt x="913616" y="43268"/>
                  </a:lnTo>
                  <a:lnTo>
                    <a:pt x="960526" y="53218"/>
                  </a:lnTo>
                  <a:lnTo>
                    <a:pt x="1006812" y="64468"/>
                  </a:lnTo>
                  <a:lnTo>
                    <a:pt x="1054952" y="78002"/>
                  </a:lnTo>
                  <a:lnTo>
                    <a:pt x="1102607" y="93396"/>
                  </a:lnTo>
                  <a:lnTo>
                    <a:pt x="1149777" y="110492"/>
                  </a:lnTo>
                  <a:lnTo>
                    <a:pt x="1196461" y="129129"/>
                  </a:lnTo>
                  <a:lnTo>
                    <a:pt x="1242661" y="149149"/>
                  </a:lnTo>
                  <a:lnTo>
                    <a:pt x="1288375" y="170392"/>
                  </a:lnTo>
                  <a:lnTo>
                    <a:pt x="1333605" y="192698"/>
                  </a:lnTo>
                  <a:lnTo>
                    <a:pt x="1378350" y="215908"/>
                  </a:lnTo>
                  <a:lnTo>
                    <a:pt x="1422609" y="239862"/>
                  </a:lnTo>
                  <a:lnTo>
                    <a:pt x="1466384" y="264401"/>
                  </a:lnTo>
                  <a:lnTo>
                    <a:pt x="1509673" y="289366"/>
                  </a:lnTo>
                  <a:lnTo>
                    <a:pt x="1552477" y="314596"/>
                  </a:lnTo>
                  <a:lnTo>
                    <a:pt x="1594797" y="339933"/>
                  </a:lnTo>
                  <a:lnTo>
                    <a:pt x="1636631" y="365217"/>
                  </a:lnTo>
                  <a:lnTo>
                    <a:pt x="1677980" y="390288"/>
                  </a:lnTo>
                  <a:lnTo>
                    <a:pt x="1718845" y="414986"/>
                  </a:lnTo>
                  <a:lnTo>
                    <a:pt x="1759224" y="439153"/>
                  </a:lnTo>
                  <a:lnTo>
                    <a:pt x="1799118" y="462629"/>
                  </a:lnTo>
                  <a:lnTo>
                    <a:pt x="1838527" y="485254"/>
                  </a:lnTo>
                  <a:lnTo>
                    <a:pt x="1888203" y="514179"/>
                  </a:lnTo>
                  <a:lnTo>
                    <a:pt x="1937879" y="544601"/>
                  </a:lnTo>
                  <a:lnTo>
                    <a:pt x="1987360" y="576144"/>
                  </a:lnTo>
                  <a:lnTo>
                    <a:pt x="2036453" y="608435"/>
                  </a:lnTo>
                  <a:lnTo>
                    <a:pt x="2084961" y="641101"/>
                  </a:lnTo>
                  <a:lnTo>
                    <a:pt x="2132692" y="673766"/>
                  </a:lnTo>
                  <a:lnTo>
                    <a:pt x="2179449" y="706058"/>
                  </a:lnTo>
                  <a:lnTo>
                    <a:pt x="2225039" y="737601"/>
                  </a:lnTo>
                  <a:lnTo>
                    <a:pt x="2269268" y="768022"/>
                  </a:lnTo>
                  <a:lnTo>
                    <a:pt x="2311940" y="796947"/>
                  </a:lnTo>
                  <a:lnTo>
                    <a:pt x="2352861" y="824002"/>
                  </a:lnTo>
                  <a:lnTo>
                    <a:pt x="2391836" y="848813"/>
                  </a:lnTo>
                  <a:lnTo>
                    <a:pt x="2428672" y="871006"/>
                  </a:lnTo>
                  <a:lnTo>
                    <a:pt x="2463173" y="890206"/>
                  </a:lnTo>
                  <a:lnTo>
                    <a:pt x="2495144" y="906040"/>
                  </a:lnTo>
                  <a:lnTo>
                    <a:pt x="2562224" y="932988"/>
                  </a:lnTo>
                  <a:lnTo>
                    <a:pt x="2613497" y="945521"/>
                  </a:lnTo>
                  <a:lnTo>
                    <a:pt x="2653827" y="946365"/>
                  </a:lnTo>
                  <a:lnTo>
                    <a:pt x="2688076" y="938248"/>
                  </a:lnTo>
                  <a:lnTo>
                    <a:pt x="2721109" y="923897"/>
                  </a:lnTo>
                  <a:lnTo>
                    <a:pt x="2757791" y="906040"/>
                  </a:lnTo>
                  <a:lnTo>
                    <a:pt x="2787910" y="886493"/>
                  </a:lnTo>
                  <a:lnTo>
                    <a:pt x="2812030" y="860731"/>
                  </a:lnTo>
                  <a:lnTo>
                    <a:pt x="2833981" y="829980"/>
                  </a:lnTo>
                  <a:lnTo>
                    <a:pt x="2857592" y="795466"/>
                  </a:lnTo>
                  <a:lnTo>
                    <a:pt x="2886689" y="758417"/>
                  </a:lnTo>
                  <a:lnTo>
                    <a:pt x="2925104" y="720060"/>
                  </a:lnTo>
                  <a:lnTo>
                    <a:pt x="2976663" y="681621"/>
                  </a:lnTo>
                  <a:lnTo>
                    <a:pt x="3044303" y="639992"/>
                  </a:lnTo>
                  <a:lnTo>
                    <a:pt x="3083507" y="617015"/>
                  </a:lnTo>
                  <a:lnTo>
                    <a:pt x="3125599" y="593047"/>
                  </a:lnTo>
                  <a:lnTo>
                    <a:pt x="3170051" y="568425"/>
                  </a:lnTo>
                  <a:lnTo>
                    <a:pt x="3216338" y="543485"/>
                  </a:lnTo>
                  <a:lnTo>
                    <a:pt x="3263933" y="518566"/>
                  </a:lnTo>
                  <a:lnTo>
                    <a:pt x="3312310" y="494005"/>
                  </a:lnTo>
                  <a:lnTo>
                    <a:pt x="3360942" y="470139"/>
                  </a:lnTo>
                  <a:lnTo>
                    <a:pt x="3409303" y="447306"/>
                  </a:lnTo>
                  <a:lnTo>
                    <a:pt x="3456866" y="425842"/>
                  </a:lnTo>
                  <a:lnTo>
                    <a:pt x="3503106" y="406086"/>
                  </a:lnTo>
                  <a:lnTo>
                    <a:pt x="3547494" y="388374"/>
                  </a:lnTo>
                  <a:lnTo>
                    <a:pt x="3589506" y="373045"/>
                  </a:lnTo>
                  <a:lnTo>
                    <a:pt x="3640713" y="356542"/>
                  </a:lnTo>
                  <a:lnTo>
                    <a:pt x="3690934" y="342568"/>
                  </a:lnTo>
                  <a:lnTo>
                    <a:pt x="3740266" y="330871"/>
                  </a:lnTo>
                  <a:lnTo>
                    <a:pt x="3788810" y="321197"/>
                  </a:lnTo>
                  <a:lnTo>
                    <a:pt x="3836662" y="313294"/>
                  </a:lnTo>
                  <a:lnTo>
                    <a:pt x="3883923" y="306908"/>
                  </a:lnTo>
                  <a:lnTo>
                    <a:pt x="3930690" y="301786"/>
                  </a:lnTo>
                  <a:lnTo>
                    <a:pt x="3977063" y="297676"/>
                  </a:lnTo>
                  <a:lnTo>
                    <a:pt x="4023139" y="294325"/>
                  </a:lnTo>
                  <a:lnTo>
                    <a:pt x="4069019" y="291480"/>
                  </a:lnTo>
                  <a:lnTo>
                    <a:pt x="4114800" y="288887"/>
                  </a:lnTo>
                </a:path>
              </a:pathLst>
            </a:custGeom>
            <a:ln w="57150">
              <a:solidFill>
                <a:srgbClr val="3333CC"/>
              </a:solidFill>
            </a:ln>
          </p:spPr>
          <p:txBody>
            <a:bodyPr wrap="square" lIns="0" tIns="0" rIns="0" bIns="0" rtlCol="0"/>
            <a:lstStyle/>
            <a:p/>
          </p:txBody>
        </p:sp>
        <p:sp>
          <p:nvSpPr>
            <p:cNvPr id="9" name="object 9"/>
            <p:cNvSpPr/>
            <p:nvPr/>
          </p:nvSpPr>
          <p:spPr>
            <a:xfrm>
              <a:off x="730250" y="2835274"/>
              <a:ext cx="4025900" cy="517525"/>
            </a:xfrm>
            <a:custGeom>
              <a:rect l="l" t="t" r="r" b="b"/>
              <a:pathLst>
                <a:path w="4025900" h="517525">
                  <a:moveTo>
                    <a:pt x="0" y="0"/>
                  </a:moveTo>
                  <a:lnTo>
                    <a:pt x="46014" y="1212"/>
                  </a:lnTo>
                  <a:lnTo>
                    <a:pt x="92191" y="2514"/>
                  </a:lnTo>
                  <a:lnTo>
                    <a:pt x="138692" y="3993"/>
                  </a:lnTo>
                  <a:lnTo>
                    <a:pt x="185680" y="5738"/>
                  </a:lnTo>
                  <a:lnTo>
                    <a:pt x="233317" y="7838"/>
                  </a:lnTo>
                  <a:lnTo>
                    <a:pt x="281765" y="10382"/>
                  </a:lnTo>
                  <a:lnTo>
                    <a:pt x="331186" y="13458"/>
                  </a:lnTo>
                  <a:lnTo>
                    <a:pt x="381742" y="17156"/>
                  </a:lnTo>
                  <a:lnTo>
                    <a:pt x="433597" y="21563"/>
                  </a:lnTo>
                  <a:lnTo>
                    <a:pt x="482357" y="25994"/>
                  </a:lnTo>
                  <a:lnTo>
                    <a:pt x="533560" y="30706"/>
                  </a:lnTo>
                  <a:lnTo>
                    <a:pt x="586499" y="35762"/>
                  </a:lnTo>
                  <a:lnTo>
                    <a:pt x="640462" y="41229"/>
                  </a:lnTo>
                  <a:lnTo>
                    <a:pt x="694740" y="47170"/>
                  </a:lnTo>
                  <a:lnTo>
                    <a:pt x="748625" y="53649"/>
                  </a:lnTo>
                  <a:lnTo>
                    <a:pt x="801405" y="60733"/>
                  </a:lnTo>
                  <a:lnTo>
                    <a:pt x="852373" y="68485"/>
                  </a:lnTo>
                  <a:lnTo>
                    <a:pt x="900817" y="76970"/>
                  </a:lnTo>
                  <a:lnTo>
                    <a:pt x="946030" y="86254"/>
                  </a:lnTo>
                  <a:lnTo>
                    <a:pt x="1004639" y="101153"/>
                  </a:lnTo>
                  <a:lnTo>
                    <a:pt x="1057733" y="117876"/>
                  </a:lnTo>
                  <a:lnTo>
                    <a:pt x="1107034" y="136045"/>
                  </a:lnTo>
                  <a:lnTo>
                    <a:pt x="1154267" y="155282"/>
                  </a:lnTo>
                  <a:lnTo>
                    <a:pt x="1201154" y="175211"/>
                  </a:lnTo>
                  <a:lnTo>
                    <a:pt x="1249421" y="195454"/>
                  </a:lnTo>
                  <a:lnTo>
                    <a:pt x="1300791" y="215635"/>
                  </a:lnTo>
                  <a:lnTo>
                    <a:pt x="1348177" y="233471"/>
                  </a:lnTo>
                  <a:lnTo>
                    <a:pt x="1396564" y="251855"/>
                  </a:lnTo>
                  <a:lnTo>
                    <a:pt x="1445721" y="270660"/>
                  </a:lnTo>
                  <a:lnTo>
                    <a:pt x="1495417" y="289759"/>
                  </a:lnTo>
                  <a:lnTo>
                    <a:pt x="1545421" y="309028"/>
                  </a:lnTo>
                  <a:lnTo>
                    <a:pt x="1595502" y="328338"/>
                  </a:lnTo>
                  <a:lnTo>
                    <a:pt x="1645428" y="347564"/>
                  </a:lnTo>
                  <a:lnTo>
                    <a:pt x="1694970" y="366580"/>
                  </a:lnTo>
                  <a:lnTo>
                    <a:pt x="1744243" y="385448"/>
                  </a:lnTo>
                  <a:lnTo>
                    <a:pt x="1793515" y="404316"/>
                  </a:lnTo>
                  <a:lnTo>
                    <a:pt x="1842787" y="423184"/>
                  </a:lnTo>
                  <a:lnTo>
                    <a:pt x="1892060" y="442052"/>
                  </a:lnTo>
                  <a:lnTo>
                    <a:pt x="1941332" y="460920"/>
                  </a:lnTo>
                  <a:lnTo>
                    <a:pt x="1990605" y="479788"/>
                  </a:lnTo>
                  <a:lnTo>
                    <a:pt x="2039877" y="498656"/>
                  </a:lnTo>
                  <a:lnTo>
                    <a:pt x="2089150" y="517524"/>
                  </a:lnTo>
                </a:path>
                <a:path w="4025900" h="517525">
                  <a:moveTo>
                    <a:pt x="4025899" y="307975"/>
                  </a:moveTo>
                  <a:lnTo>
                    <a:pt x="3975581" y="310680"/>
                  </a:lnTo>
                  <a:lnTo>
                    <a:pt x="3925429" y="313582"/>
                  </a:lnTo>
                  <a:lnTo>
                    <a:pt x="3875610" y="316877"/>
                  </a:lnTo>
                  <a:lnTo>
                    <a:pt x="3826291" y="320760"/>
                  </a:lnTo>
                  <a:lnTo>
                    <a:pt x="3777638" y="325430"/>
                  </a:lnTo>
                  <a:lnTo>
                    <a:pt x="3729819" y="331081"/>
                  </a:lnTo>
                  <a:lnTo>
                    <a:pt x="3682999" y="337910"/>
                  </a:lnTo>
                  <a:lnTo>
                    <a:pt x="3630435" y="347785"/>
                  </a:lnTo>
                  <a:lnTo>
                    <a:pt x="3579988" y="359530"/>
                  </a:lnTo>
                  <a:lnTo>
                    <a:pt x="3530599" y="372523"/>
                  </a:lnTo>
                  <a:lnTo>
                    <a:pt x="3481210" y="386140"/>
                  </a:lnTo>
                  <a:lnTo>
                    <a:pt x="3430763" y="399757"/>
                  </a:lnTo>
                  <a:lnTo>
                    <a:pt x="3378199" y="412750"/>
                  </a:lnTo>
                  <a:lnTo>
                    <a:pt x="3328880" y="423834"/>
                  </a:lnTo>
                  <a:lnTo>
                    <a:pt x="3275229" y="435441"/>
                  </a:lnTo>
                  <a:lnTo>
                    <a:pt x="3219912" y="447180"/>
                  </a:lnTo>
                  <a:lnTo>
                    <a:pt x="3165595" y="458657"/>
                  </a:lnTo>
                  <a:lnTo>
                    <a:pt x="3114943" y="469479"/>
                  </a:lnTo>
                  <a:lnTo>
                    <a:pt x="3070622" y="479254"/>
                  </a:lnTo>
                  <a:lnTo>
                    <a:pt x="3035299" y="487589"/>
                  </a:lnTo>
                  <a:lnTo>
                    <a:pt x="2989460" y="499282"/>
                  </a:lnTo>
                  <a:lnTo>
                    <a:pt x="2959099" y="508169"/>
                  </a:lnTo>
                  <a:lnTo>
                    <a:pt x="2947788" y="514250"/>
                  </a:lnTo>
                  <a:lnTo>
                    <a:pt x="2959099" y="517524"/>
                  </a:lnTo>
                </a:path>
              </a:pathLst>
            </a:custGeom>
            <a:ln w="19050">
              <a:solidFill>
                <a:srgbClr val="33CC33"/>
              </a:solidFill>
              <a:prstDash val="sysDash"/>
            </a:ln>
          </p:spPr>
          <p:txBody>
            <a:bodyPr wrap="square" lIns="0" tIns="0" rIns="0" bIns="0" rtlCol="0"/>
            <a:lstStyle/>
            <a:p/>
          </p:txBody>
        </p:sp>
        <p:sp>
          <p:nvSpPr>
            <p:cNvPr id="10" name="object 10"/>
            <p:cNvSpPr/>
            <p:nvPr/>
          </p:nvSpPr>
          <p:spPr>
            <a:xfrm>
              <a:off x="2819399" y="3352800"/>
              <a:ext cx="838200" cy="0"/>
            </a:xfrm>
            <a:custGeom>
              <a:rect l="l" t="t" r="r" b="b"/>
              <a:pathLst>
                <a:path w="838200">
                  <a:moveTo>
                    <a:pt x="0" y="0"/>
                  </a:moveTo>
                  <a:lnTo>
                    <a:pt x="838199" y="0"/>
                  </a:lnTo>
                </a:path>
              </a:pathLst>
            </a:custGeom>
            <a:ln w="38100">
              <a:solidFill>
                <a:srgbClr val="00FFFF"/>
              </a:solidFill>
            </a:ln>
          </p:spPr>
          <p:txBody>
            <a:bodyPr wrap="square" lIns="0" tIns="0" rIns="0" bIns="0" rtlCol="0"/>
            <a:lstStyle/>
            <a:p/>
          </p:txBody>
        </p:sp>
        <p:sp>
          <p:nvSpPr>
            <p:cNvPr id="11" name="object 11"/>
            <p:cNvSpPr/>
            <p:nvPr/>
          </p:nvSpPr>
          <p:spPr>
            <a:xfrm>
              <a:off x="3232752" y="3219954"/>
              <a:ext cx="275590" cy="142875"/>
            </a:xfrm>
            <a:custGeom>
              <a:rect l="l" t="t" r="r" b="b"/>
              <a:pathLst>
                <a:path w="275589" h="142875">
                  <a:moveTo>
                    <a:pt x="275020" y="10102"/>
                  </a:moveTo>
                  <a:lnTo>
                    <a:pt x="142561" y="142561"/>
                  </a:lnTo>
                  <a:lnTo>
                    <a:pt x="0" y="0"/>
                  </a:lnTo>
                  <a:lnTo>
                    <a:pt x="275020" y="10102"/>
                  </a:lnTo>
                  <a:close/>
                </a:path>
              </a:pathLst>
            </a:custGeom>
            <a:solidFill>
              <a:srgbClr val="00E4A8"/>
            </a:solidFill>
          </p:spPr>
          <p:txBody>
            <a:bodyPr wrap="square" lIns="0" tIns="0" rIns="0" bIns="0" rtlCol="0"/>
            <a:lstStyle/>
            <a:p/>
          </p:txBody>
        </p:sp>
        <p:sp>
          <p:nvSpPr>
            <p:cNvPr id="12" name="object 12"/>
            <p:cNvSpPr/>
            <p:nvPr/>
          </p:nvSpPr>
          <p:spPr>
            <a:xfrm>
              <a:off x="3232752" y="3219954"/>
              <a:ext cx="275590" cy="142875"/>
            </a:xfrm>
            <a:custGeom>
              <a:rect l="l" t="t" r="r" b="b"/>
              <a:pathLst>
                <a:path w="275589" h="142875">
                  <a:moveTo>
                    <a:pt x="142561" y="142561"/>
                  </a:moveTo>
                  <a:lnTo>
                    <a:pt x="0" y="0"/>
                  </a:lnTo>
                  <a:lnTo>
                    <a:pt x="275020" y="10102"/>
                  </a:lnTo>
                  <a:lnTo>
                    <a:pt x="142561" y="142561"/>
                  </a:lnTo>
                  <a:close/>
                </a:path>
              </a:pathLst>
            </a:custGeom>
            <a:ln w="9524">
              <a:solidFill>
                <a:srgbClr val="000000"/>
              </a:solidFill>
            </a:ln>
          </p:spPr>
          <p:txBody>
            <a:bodyPr wrap="square" lIns="0" tIns="0" rIns="0" bIns="0" rtlCol="0"/>
            <a:lstStyle/>
            <a:p/>
          </p:txBody>
        </p:sp>
      </p:grpSp>
      <p:grpSp>
        <p:nvGrpSpPr>
          <p:cNvPr id="13" name="object 13"/>
          <p:cNvGrpSpPr/>
          <p:nvPr/>
        </p:nvGrpSpPr>
        <p:grpSpPr>
          <a:xfrm>
            <a:off x="2209800" y="3731312"/>
            <a:ext cx="1028700" cy="1377950"/>
            <a:chOff x="2209800" y="3731312"/>
            <a:chExt cx="1028700" cy="1377950"/>
          </a:xfrm>
        </p:grpSpPr>
        <p:sp>
          <p:nvSpPr>
            <p:cNvPr id="14" name="object 14"/>
            <p:cNvSpPr/>
            <p:nvPr/>
          </p:nvSpPr>
          <p:spPr>
            <a:xfrm>
              <a:off x="2209800" y="3731312"/>
              <a:ext cx="1028700" cy="1377950"/>
            </a:xfrm>
            <a:custGeom>
              <a:rect l="l" t="t" r="r" b="b"/>
              <a:pathLst>
                <a:path w="1028700" h="1377950">
                  <a:moveTo>
                    <a:pt x="1014127" y="226483"/>
                  </a:moveTo>
                  <a:lnTo>
                    <a:pt x="937764" y="226483"/>
                  </a:lnTo>
                  <a:lnTo>
                    <a:pt x="937830" y="225621"/>
                  </a:lnTo>
                  <a:lnTo>
                    <a:pt x="952581" y="0"/>
                  </a:lnTo>
                  <a:lnTo>
                    <a:pt x="1028618" y="4974"/>
                  </a:lnTo>
                  <a:lnTo>
                    <a:pt x="1014127" y="226483"/>
                  </a:lnTo>
                  <a:close/>
                </a:path>
                <a:path w="1028700" h="1377950">
                  <a:moveTo>
                    <a:pt x="937792" y="226047"/>
                  </a:moveTo>
                  <a:lnTo>
                    <a:pt x="937820" y="225621"/>
                  </a:lnTo>
                  <a:lnTo>
                    <a:pt x="937792" y="226047"/>
                  </a:lnTo>
                  <a:close/>
                </a:path>
                <a:path w="1028700" h="1377950">
                  <a:moveTo>
                    <a:pt x="995276" y="441521"/>
                  </a:moveTo>
                  <a:lnTo>
                    <a:pt x="918780" y="441521"/>
                  </a:lnTo>
                  <a:lnTo>
                    <a:pt x="919066" y="439138"/>
                  </a:lnTo>
                  <a:lnTo>
                    <a:pt x="937792" y="226047"/>
                  </a:lnTo>
                  <a:lnTo>
                    <a:pt x="937764" y="226483"/>
                  </a:lnTo>
                  <a:lnTo>
                    <a:pt x="1014127" y="226483"/>
                  </a:lnTo>
                  <a:lnTo>
                    <a:pt x="1013773" y="231888"/>
                  </a:lnTo>
                  <a:lnTo>
                    <a:pt x="995276" y="441521"/>
                  </a:lnTo>
                  <a:close/>
                </a:path>
                <a:path w="1028700" h="1377950">
                  <a:moveTo>
                    <a:pt x="918886" y="440326"/>
                  </a:moveTo>
                  <a:lnTo>
                    <a:pt x="918990" y="439138"/>
                  </a:lnTo>
                  <a:lnTo>
                    <a:pt x="918886" y="440326"/>
                  </a:lnTo>
                  <a:close/>
                </a:path>
                <a:path w="1028700" h="1377950">
                  <a:moveTo>
                    <a:pt x="918780" y="441521"/>
                  </a:moveTo>
                  <a:lnTo>
                    <a:pt x="918886" y="440326"/>
                  </a:lnTo>
                  <a:lnTo>
                    <a:pt x="919066" y="439138"/>
                  </a:lnTo>
                  <a:lnTo>
                    <a:pt x="918780" y="441521"/>
                  </a:lnTo>
                  <a:close/>
                </a:path>
                <a:path w="1028700" h="1377950">
                  <a:moveTo>
                    <a:pt x="889798" y="631471"/>
                  </a:moveTo>
                  <a:lnTo>
                    <a:pt x="918886" y="440326"/>
                  </a:lnTo>
                  <a:lnTo>
                    <a:pt x="918780" y="441521"/>
                  </a:lnTo>
                  <a:lnTo>
                    <a:pt x="995276" y="441521"/>
                  </a:lnTo>
                  <a:lnTo>
                    <a:pt x="994580" y="449415"/>
                  </a:lnTo>
                  <a:lnTo>
                    <a:pt x="967231" y="629136"/>
                  </a:lnTo>
                  <a:lnTo>
                    <a:pt x="890465" y="629136"/>
                  </a:lnTo>
                  <a:lnTo>
                    <a:pt x="889798" y="631471"/>
                  </a:lnTo>
                  <a:close/>
                </a:path>
                <a:path w="1028700" h="1377950">
                  <a:moveTo>
                    <a:pt x="889433" y="633871"/>
                  </a:moveTo>
                  <a:lnTo>
                    <a:pt x="889798" y="631471"/>
                  </a:lnTo>
                  <a:lnTo>
                    <a:pt x="890465" y="629136"/>
                  </a:lnTo>
                  <a:lnTo>
                    <a:pt x="889433" y="633871"/>
                  </a:lnTo>
                  <a:close/>
                </a:path>
                <a:path w="1028700" h="1377950">
                  <a:moveTo>
                    <a:pt x="966510" y="633871"/>
                  </a:moveTo>
                  <a:lnTo>
                    <a:pt x="889433" y="633871"/>
                  </a:lnTo>
                  <a:lnTo>
                    <a:pt x="890465" y="629136"/>
                  </a:lnTo>
                  <a:lnTo>
                    <a:pt x="967231" y="629136"/>
                  </a:lnTo>
                  <a:lnTo>
                    <a:pt x="966510" y="633871"/>
                  </a:lnTo>
                  <a:close/>
                </a:path>
                <a:path w="1028700" h="1377950">
                  <a:moveTo>
                    <a:pt x="844908" y="788586"/>
                  </a:moveTo>
                  <a:lnTo>
                    <a:pt x="889798" y="631471"/>
                  </a:lnTo>
                  <a:lnTo>
                    <a:pt x="889433" y="633871"/>
                  </a:lnTo>
                  <a:lnTo>
                    <a:pt x="966510" y="633871"/>
                  </a:lnTo>
                  <a:lnTo>
                    <a:pt x="964401" y="647736"/>
                  </a:lnTo>
                  <a:lnTo>
                    <a:pt x="925093" y="785310"/>
                  </a:lnTo>
                  <a:lnTo>
                    <a:pt x="846575" y="785310"/>
                  </a:lnTo>
                  <a:lnTo>
                    <a:pt x="844908" y="788586"/>
                  </a:lnTo>
                  <a:close/>
                </a:path>
                <a:path w="1028700" h="1377950">
                  <a:moveTo>
                    <a:pt x="843899" y="792120"/>
                  </a:moveTo>
                  <a:lnTo>
                    <a:pt x="844908" y="788586"/>
                  </a:lnTo>
                  <a:lnTo>
                    <a:pt x="846575" y="785310"/>
                  </a:lnTo>
                  <a:lnTo>
                    <a:pt x="843899" y="792120"/>
                  </a:lnTo>
                  <a:close/>
                </a:path>
                <a:path w="1028700" h="1377950">
                  <a:moveTo>
                    <a:pt x="923148" y="792120"/>
                  </a:moveTo>
                  <a:lnTo>
                    <a:pt x="843899" y="792120"/>
                  </a:lnTo>
                  <a:lnTo>
                    <a:pt x="846575" y="785310"/>
                  </a:lnTo>
                  <a:lnTo>
                    <a:pt x="925093" y="785310"/>
                  </a:lnTo>
                  <a:lnTo>
                    <a:pt x="923148" y="792120"/>
                  </a:lnTo>
                  <a:close/>
                </a:path>
                <a:path w="1028700" h="1377950">
                  <a:moveTo>
                    <a:pt x="787240" y="901934"/>
                  </a:moveTo>
                  <a:lnTo>
                    <a:pt x="844908" y="788586"/>
                  </a:lnTo>
                  <a:lnTo>
                    <a:pt x="843899" y="792120"/>
                  </a:lnTo>
                  <a:lnTo>
                    <a:pt x="923148" y="792120"/>
                  </a:lnTo>
                  <a:lnTo>
                    <a:pt x="916157" y="816588"/>
                  </a:lnTo>
                  <a:lnTo>
                    <a:pt x="874482" y="898500"/>
                  </a:lnTo>
                  <a:lnTo>
                    <a:pt x="790172" y="898500"/>
                  </a:lnTo>
                  <a:lnTo>
                    <a:pt x="787240" y="901934"/>
                  </a:lnTo>
                  <a:close/>
                </a:path>
                <a:path w="1028700" h="1377950">
                  <a:moveTo>
                    <a:pt x="785192" y="905960"/>
                  </a:moveTo>
                  <a:lnTo>
                    <a:pt x="787240" y="901934"/>
                  </a:lnTo>
                  <a:lnTo>
                    <a:pt x="790172" y="898500"/>
                  </a:lnTo>
                  <a:lnTo>
                    <a:pt x="785192" y="905960"/>
                  </a:lnTo>
                  <a:close/>
                </a:path>
                <a:path w="1028700" h="1377950">
                  <a:moveTo>
                    <a:pt x="870687" y="905960"/>
                  </a:moveTo>
                  <a:lnTo>
                    <a:pt x="785192" y="905960"/>
                  </a:lnTo>
                  <a:lnTo>
                    <a:pt x="790172" y="898500"/>
                  </a:lnTo>
                  <a:lnTo>
                    <a:pt x="874482" y="898500"/>
                  </a:lnTo>
                  <a:lnTo>
                    <a:pt x="870687" y="905960"/>
                  </a:lnTo>
                  <a:close/>
                </a:path>
                <a:path w="1028700" h="1377950">
                  <a:moveTo>
                    <a:pt x="718875" y="982019"/>
                  </a:moveTo>
                  <a:lnTo>
                    <a:pt x="787240" y="901934"/>
                  </a:lnTo>
                  <a:lnTo>
                    <a:pt x="785192" y="905960"/>
                  </a:lnTo>
                  <a:lnTo>
                    <a:pt x="870687" y="905960"/>
                  </a:lnTo>
                  <a:lnTo>
                    <a:pt x="851059" y="944539"/>
                  </a:lnTo>
                  <a:lnTo>
                    <a:pt x="821252" y="979455"/>
                  </a:lnTo>
                  <a:lnTo>
                    <a:pt x="722320" y="979455"/>
                  </a:lnTo>
                  <a:lnTo>
                    <a:pt x="718875" y="982019"/>
                  </a:lnTo>
                  <a:close/>
                </a:path>
                <a:path w="1028700" h="1377950">
                  <a:moveTo>
                    <a:pt x="716089" y="985283"/>
                  </a:moveTo>
                  <a:lnTo>
                    <a:pt x="718875" y="982019"/>
                  </a:lnTo>
                  <a:lnTo>
                    <a:pt x="722320" y="979455"/>
                  </a:lnTo>
                  <a:lnTo>
                    <a:pt x="716089" y="985283"/>
                  </a:lnTo>
                  <a:close/>
                </a:path>
                <a:path w="1028700" h="1377950">
                  <a:moveTo>
                    <a:pt x="816277" y="985283"/>
                  </a:moveTo>
                  <a:lnTo>
                    <a:pt x="716089" y="985283"/>
                  </a:lnTo>
                  <a:lnTo>
                    <a:pt x="722320" y="979455"/>
                  </a:lnTo>
                  <a:lnTo>
                    <a:pt x="821252" y="979455"/>
                  </a:lnTo>
                  <a:lnTo>
                    <a:pt x="816277" y="985283"/>
                  </a:lnTo>
                  <a:close/>
                </a:path>
                <a:path w="1028700" h="1377950">
                  <a:moveTo>
                    <a:pt x="758939" y="1047188"/>
                  </a:moveTo>
                  <a:lnTo>
                    <a:pt x="631303" y="1047188"/>
                  </a:lnTo>
                  <a:lnTo>
                    <a:pt x="633217" y="1045853"/>
                  </a:lnTo>
                  <a:lnTo>
                    <a:pt x="718875" y="982019"/>
                  </a:lnTo>
                  <a:lnTo>
                    <a:pt x="716089" y="985283"/>
                  </a:lnTo>
                  <a:lnTo>
                    <a:pt x="816277" y="985283"/>
                  </a:lnTo>
                  <a:lnTo>
                    <a:pt x="771256" y="1038022"/>
                  </a:lnTo>
                  <a:lnTo>
                    <a:pt x="758939" y="1047188"/>
                  </a:lnTo>
                  <a:close/>
                </a:path>
                <a:path w="1028700" h="1377950">
                  <a:moveTo>
                    <a:pt x="632244" y="1046488"/>
                  </a:moveTo>
                  <a:lnTo>
                    <a:pt x="633098" y="1045853"/>
                  </a:lnTo>
                  <a:lnTo>
                    <a:pt x="632244" y="1046488"/>
                  </a:lnTo>
                  <a:close/>
                </a:path>
                <a:path w="1028700" h="1377950">
                  <a:moveTo>
                    <a:pt x="631303" y="1047188"/>
                  </a:moveTo>
                  <a:lnTo>
                    <a:pt x="632244" y="1046488"/>
                  </a:lnTo>
                  <a:lnTo>
                    <a:pt x="633217" y="1045853"/>
                  </a:lnTo>
                  <a:lnTo>
                    <a:pt x="631303" y="1047188"/>
                  </a:lnTo>
                  <a:close/>
                </a:path>
                <a:path w="1028700" h="1377950">
                  <a:moveTo>
                    <a:pt x="530683" y="1112814"/>
                  </a:moveTo>
                  <a:lnTo>
                    <a:pt x="632244" y="1046488"/>
                  </a:lnTo>
                  <a:lnTo>
                    <a:pt x="631303" y="1047188"/>
                  </a:lnTo>
                  <a:lnTo>
                    <a:pt x="758939" y="1047188"/>
                  </a:lnTo>
                  <a:lnTo>
                    <a:pt x="675859" y="1109015"/>
                  </a:lnTo>
                  <a:lnTo>
                    <a:pt x="671094" y="1112127"/>
                  </a:lnTo>
                  <a:lnTo>
                    <a:pt x="531927" y="1112127"/>
                  </a:lnTo>
                  <a:lnTo>
                    <a:pt x="530683" y="1112814"/>
                  </a:lnTo>
                  <a:close/>
                </a:path>
                <a:path w="1028700" h="1377950">
                  <a:moveTo>
                    <a:pt x="329945" y="1377647"/>
                  </a:moveTo>
                  <a:lnTo>
                    <a:pt x="0" y="1374086"/>
                  </a:lnTo>
                  <a:lnTo>
                    <a:pt x="165507" y="1088632"/>
                  </a:lnTo>
                  <a:lnTo>
                    <a:pt x="203247" y="1069934"/>
                  </a:lnTo>
                  <a:lnTo>
                    <a:pt x="217578" y="1074782"/>
                  </a:lnTo>
                  <a:lnTo>
                    <a:pt x="236250" y="1112127"/>
                  </a:lnTo>
                  <a:lnTo>
                    <a:pt x="153370" y="1261481"/>
                  </a:lnTo>
                  <a:lnTo>
                    <a:pt x="89409" y="1283689"/>
                  </a:lnTo>
                  <a:lnTo>
                    <a:pt x="49677" y="1302137"/>
                  </a:lnTo>
                  <a:lnTo>
                    <a:pt x="81765" y="1371251"/>
                  </a:lnTo>
                  <a:lnTo>
                    <a:pt x="350216" y="1371251"/>
                  </a:lnTo>
                  <a:lnTo>
                    <a:pt x="344807" y="1374813"/>
                  </a:lnTo>
                  <a:lnTo>
                    <a:pt x="329945" y="1377647"/>
                  </a:lnTo>
                  <a:close/>
                </a:path>
                <a:path w="1028700" h="1377950">
                  <a:moveTo>
                    <a:pt x="529500" y="1113587"/>
                  </a:moveTo>
                  <a:lnTo>
                    <a:pt x="530683" y="1112814"/>
                  </a:lnTo>
                  <a:lnTo>
                    <a:pt x="531927" y="1112127"/>
                  </a:lnTo>
                  <a:lnTo>
                    <a:pt x="529500" y="1113587"/>
                  </a:lnTo>
                  <a:close/>
                </a:path>
                <a:path w="1028700" h="1377950">
                  <a:moveTo>
                    <a:pt x="668859" y="1113587"/>
                  </a:moveTo>
                  <a:lnTo>
                    <a:pt x="529500" y="1113587"/>
                  </a:lnTo>
                  <a:lnTo>
                    <a:pt x="531927" y="1112127"/>
                  </a:lnTo>
                  <a:lnTo>
                    <a:pt x="671094" y="1112127"/>
                  </a:lnTo>
                  <a:lnTo>
                    <a:pt x="668859" y="1113587"/>
                  </a:lnTo>
                  <a:close/>
                </a:path>
                <a:path w="1028700" h="1377950">
                  <a:moveTo>
                    <a:pt x="472202" y="1145079"/>
                  </a:moveTo>
                  <a:lnTo>
                    <a:pt x="530683" y="1112814"/>
                  </a:lnTo>
                  <a:lnTo>
                    <a:pt x="529500" y="1113587"/>
                  </a:lnTo>
                  <a:lnTo>
                    <a:pt x="668859" y="1113587"/>
                  </a:lnTo>
                  <a:lnTo>
                    <a:pt x="621777" y="1144334"/>
                  </a:lnTo>
                  <a:lnTo>
                    <a:pt x="473941" y="1144334"/>
                  </a:lnTo>
                  <a:lnTo>
                    <a:pt x="472202" y="1145079"/>
                  </a:lnTo>
                  <a:close/>
                </a:path>
                <a:path w="1028700" h="1377950">
                  <a:moveTo>
                    <a:pt x="470544" y="1145994"/>
                  </a:moveTo>
                  <a:lnTo>
                    <a:pt x="472202" y="1145079"/>
                  </a:lnTo>
                  <a:lnTo>
                    <a:pt x="473941" y="1144334"/>
                  </a:lnTo>
                  <a:lnTo>
                    <a:pt x="470544" y="1145994"/>
                  </a:lnTo>
                  <a:close/>
                </a:path>
                <a:path w="1028700" h="1377950">
                  <a:moveTo>
                    <a:pt x="619236" y="1145994"/>
                  </a:moveTo>
                  <a:lnTo>
                    <a:pt x="470544" y="1145994"/>
                  </a:lnTo>
                  <a:lnTo>
                    <a:pt x="473941" y="1144334"/>
                  </a:lnTo>
                  <a:lnTo>
                    <a:pt x="621777" y="1144334"/>
                  </a:lnTo>
                  <a:lnTo>
                    <a:pt x="619236" y="1145994"/>
                  </a:lnTo>
                  <a:close/>
                </a:path>
                <a:path w="1028700" h="1377950">
                  <a:moveTo>
                    <a:pt x="401107" y="1175549"/>
                  </a:moveTo>
                  <a:lnTo>
                    <a:pt x="472202" y="1145079"/>
                  </a:lnTo>
                  <a:lnTo>
                    <a:pt x="470544" y="1145994"/>
                  </a:lnTo>
                  <a:lnTo>
                    <a:pt x="619236" y="1145994"/>
                  </a:lnTo>
                  <a:lnTo>
                    <a:pt x="574659" y="1175105"/>
                  </a:lnTo>
                  <a:lnTo>
                    <a:pt x="402387" y="1175105"/>
                  </a:lnTo>
                  <a:lnTo>
                    <a:pt x="401107" y="1175549"/>
                  </a:lnTo>
                  <a:close/>
                </a:path>
                <a:path w="1028700" h="1377950">
                  <a:moveTo>
                    <a:pt x="399858" y="1176084"/>
                  </a:moveTo>
                  <a:lnTo>
                    <a:pt x="401107" y="1175549"/>
                  </a:lnTo>
                  <a:lnTo>
                    <a:pt x="402387" y="1175105"/>
                  </a:lnTo>
                  <a:lnTo>
                    <a:pt x="399858" y="1176084"/>
                  </a:lnTo>
                  <a:close/>
                </a:path>
                <a:path w="1028700" h="1377950">
                  <a:moveTo>
                    <a:pt x="573160" y="1176084"/>
                  </a:moveTo>
                  <a:lnTo>
                    <a:pt x="399858" y="1176084"/>
                  </a:lnTo>
                  <a:lnTo>
                    <a:pt x="402387" y="1175105"/>
                  </a:lnTo>
                  <a:lnTo>
                    <a:pt x="574659" y="1175105"/>
                  </a:lnTo>
                  <a:lnTo>
                    <a:pt x="573160" y="1176084"/>
                  </a:lnTo>
                  <a:close/>
                </a:path>
                <a:path w="1028700" h="1377950">
                  <a:moveTo>
                    <a:pt x="272386" y="1300821"/>
                  </a:moveTo>
                  <a:lnTo>
                    <a:pt x="131443" y="1299300"/>
                  </a:lnTo>
                  <a:lnTo>
                    <a:pt x="153370" y="1261481"/>
                  </a:lnTo>
                  <a:lnTo>
                    <a:pt x="401107" y="1175549"/>
                  </a:lnTo>
                  <a:lnTo>
                    <a:pt x="399858" y="1176084"/>
                  </a:lnTo>
                  <a:lnTo>
                    <a:pt x="573160" y="1176084"/>
                  </a:lnTo>
                  <a:lnTo>
                    <a:pt x="569979" y="1178162"/>
                  </a:lnTo>
                  <a:lnTo>
                    <a:pt x="505697" y="1213627"/>
                  </a:lnTo>
                  <a:lnTo>
                    <a:pt x="428627" y="1246657"/>
                  </a:lnTo>
                  <a:lnTo>
                    <a:pt x="272386" y="1300821"/>
                  </a:lnTo>
                  <a:close/>
                </a:path>
                <a:path w="1028700" h="1377950">
                  <a:moveTo>
                    <a:pt x="81765" y="1371251"/>
                  </a:moveTo>
                  <a:lnTo>
                    <a:pt x="49680" y="1302135"/>
                  </a:lnTo>
                  <a:lnTo>
                    <a:pt x="89409" y="1283689"/>
                  </a:lnTo>
                  <a:lnTo>
                    <a:pt x="153370" y="1261481"/>
                  </a:lnTo>
                  <a:lnTo>
                    <a:pt x="131851" y="1298595"/>
                  </a:lnTo>
                  <a:lnTo>
                    <a:pt x="66132" y="1298595"/>
                  </a:lnTo>
                  <a:lnTo>
                    <a:pt x="98681" y="1355804"/>
                  </a:lnTo>
                  <a:lnTo>
                    <a:pt x="115035" y="1355804"/>
                  </a:lnTo>
                  <a:lnTo>
                    <a:pt x="81765" y="1371251"/>
                  </a:lnTo>
                  <a:close/>
                </a:path>
                <a:path w="1028700" h="1377950">
                  <a:moveTo>
                    <a:pt x="98681" y="1355804"/>
                  </a:moveTo>
                  <a:lnTo>
                    <a:pt x="66132" y="1298595"/>
                  </a:lnTo>
                  <a:lnTo>
                    <a:pt x="131443" y="1299300"/>
                  </a:lnTo>
                  <a:lnTo>
                    <a:pt x="98681" y="1355804"/>
                  </a:lnTo>
                  <a:close/>
                </a:path>
                <a:path w="1028700" h="1377950">
                  <a:moveTo>
                    <a:pt x="131443" y="1299300"/>
                  </a:moveTo>
                  <a:lnTo>
                    <a:pt x="66132" y="1298595"/>
                  </a:lnTo>
                  <a:lnTo>
                    <a:pt x="131851" y="1298595"/>
                  </a:lnTo>
                  <a:lnTo>
                    <a:pt x="131443" y="1299300"/>
                  </a:lnTo>
                  <a:close/>
                </a:path>
                <a:path w="1028700" h="1377950">
                  <a:moveTo>
                    <a:pt x="115035" y="1355804"/>
                  </a:moveTo>
                  <a:lnTo>
                    <a:pt x="98681" y="1355804"/>
                  </a:lnTo>
                  <a:lnTo>
                    <a:pt x="131443" y="1299300"/>
                  </a:lnTo>
                  <a:lnTo>
                    <a:pt x="272386" y="1300821"/>
                  </a:lnTo>
                  <a:lnTo>
                    <a:pt x="120347" y="1353610"/>
                  </a:lnTo>
                  <a:lnTo>
                    <a:pt x="119760" y="1353610"/>
                  </a:lnTo>
                  <a:lnTo>
                    <a:pt x="116213" y="1355045"/>
                  </a:lnTo>
                  <a:lnTo>
                    <a:pt x="116669" y="1355045"/>
                  </a:lnTo>
                  <a:lnTo>
                    <a:pt x="115035" y="1355804"/>
                  </a:lnTo>
                  <a:close/>
                </a:path>
                <a:path w="1028700" h="1377950">
                  <a:moveTo>
                    <a:pt x="350216" y="1371251"/>
                  </a:moveTo>
                  <a:lnTo>
                    <a:pt x="81765" y="1371251"/>
                  </a:lnTo>
                  <a:lnTo>
                    <a:pt x="118021" y="1354418"/>
                  </a:lnTo>
                  <a:lnTo>
                    <a:pt x="272386" y="1300821"/>
                  </a:lnTo>
                  <a:lnTo>
                    <a:pt x="330768" y="1301451"/>
                  </a:lnTo>
                  <a:lnTo>
                    <a:pt x="345565" y="1304605"/>
                  </a:lnTo>
                  <a:lnTo>
                    <a:pt x="357586" y="1312900"/>
                  </a:lnTo>
                  <a:lnTo>
                    <a:pt x="365620" y="1325098"/>
                  </a:lnTo>
                  <a:lnTo>
                    <a:pt x="368454" y="1339960"/>
                  </a:lnTo>
                  <a:lnTo>
                    <a:pt x="365300" y="1354757"/>
                  </a:lnTo>
                  <a:lnTo>
                    <a:pt x="357005" y="1366779"/>
                  </a:lnTo>
                  <a:lnTo>
                    <a:pt x="350216" y="1371251"/>
                  </a:lnTo>
                  <a:close/>
                </a:path>
                <a:path w="1028700" h="1377950">
                  <a:moveTo>
                    <a:pt x="116213" y="1355045"/>
                  </a:moveTo>
                  <a:lnTo>
                    <a:pt x="119760" y="1353610"/>
                  </a:lnTo>
                  <a:lnTo>
                    <a:pt x="118021" y="1354418"/>
                  </a:lnTo>
                  <a:lnTo>
                    <a:pt x="116213" y="1355045"/>
                  </a:lnTo>
                  <a:close/>
                </a:path>
                <a:path w="1028700" h="1377950">
                  <a:moveTo>
                    <a:pt x="118021" y="1354418"/>
                  </a:moveTo>
                  <a:lnTo>
                    <a:pt x="119760" y="1353610"/>
                  </a:lnTo>
                  <a:lnTo>
                    <a:pt x="120347" y="1353610"/>
                  </a:lnTo>
                  <a:lnTo>
                    <a:pt x="118021" y="1354418"/>
                  </a:lnTo>
                  <a:close/>
                </a:path>
                <a:path w="1028700" h="1377950">
                  <a:moveTo>
                    <a:pt x="116669" y="1355045"/>
                  </a:moveTo>
                  <a:lnTo>
                    <a:pt x="116213" y="1355045"/>
                  </a:lnTo>
                  <a:lnTo>
                    <a:pt x="118021" y="1354418"/>
                  </a:lnTo>
                  <a:lnTo>
                    <a:pt x="116669" y="1355045"/>
                  </a:lnTo>
                  <a:close/>
                </a:path>
              </a:pathLst>
            </a:custGeom>
            <a:solidFill>
              <a:srgbClr val="00FFFF"/>
            </a:solidFill>
          </p:spPr>
          <p:txBody>
            <a:bodyPr wrap="square" lIns="0" tIns="0" rIns="0" bIns="0" rtlCol="0"/>
            <a:lstStyle/>
            <a:p/>
          </p:txBody>
        </p:sp>
        <p:sp>
          <p:nvSpPr>
            <p:cNvPr id="15" name="object 15"/>
            <p:cNvSpPr/>
            <p:nvPr/>
          </p:nvSpPr>
          <p:spPr>
            <a:xfrm>
              <a:off x="2209800" y="3731312"/>
              <a:ext cx="1028700" cy="1377950"/>
            </a:xfrm>
            <a:custGeom>
              <a:rect l="l" t="t" r="r" b="b"/>
              <a:pathLst>
                <a:path w="1028700" h="1377950">
                  <a:moveTo>
                    <a:pt x="1014127" y="226483"/>
                  </a:moveTo>
                  <a:lnTo>
                    <a:pt x="937764" y="226483"/>
                  </a:lnTo>
                  <a:lnTo>
                    <a:pt x="937830" y="225621"/>
                  </a:lnTo>
                  <a:lnTo>
                    <a:pt x="952581" y="0"/>
                  </a:lnTo>
                  <a:lnTo>
                    <a:pt x="1028618" y="4974"/>
                  </a:lnTo>
                  <a:lnTo>
                    <a:pt x="1014127" y="226483"/>
                  </a:lnTo>
                  <a:close/>
                </a:path>
                <a:path w="1028700" h="1377950">
                  <a:moveTo>
                    <a:pt x="937792" y="226047"/>
                  </a:moveTo>
                  <a:lnTo>
                    <a:pt x="937820" y="225621"/>
                  </a:lnTo>
                  <a:lnTo>
                    <a:pt x="937792" y="226047"/>
                  </a:lnTo>
                  <a:close/>
                </a:path>
                <a:path w="1028700" h="1377950">
                  <a:moveTo>
                    <a:pt x="995276" y="441521"/>
                  </a:moveTo>
                  <a:lnTo>
                    <a:pt x="918780" y="441521"/>
                  </a:lnTo>
                  <a:lnTo>
                    <a:pt x="919066" y="439138"/>
                  </a:lnTo>
                  <a:lnTo>
                    <a:pt x="937792" y="226047"/>
                  </a:lnTo>
                  <a:lnTo>
                    <a:pt x="937764" y="226483"/>
                  </a:lnTo>
                  <a:lnTo>
                    <a:pt x="1014127" y="226483"/>
                  </a:lnTo>
                  <a:lnTo>
                    <a:pt x="1013773" y="231888"/>
                  </a:lnTo>
                  <a:lnTo>
                    <a:pt x="995276" y="441521"/>
                  </a:lnTo>
                  <a:close/>
                </a:path>
                <a:path w="1028700" h="1377950">
                  <a:moveTo>
                    <a:pt x="918886" y="440326"/>
                  </a:moveTo>
                  <a:lnTo>
                    <a:pt x="918990" y="439138"/>
                  </a:lnTo>
                  <a:lnTo>
                    <a:pt x="918886" y="440326"/>
                  </a:lnTo>
                  <a:close/>
                </a:path>
                <a:path w="1028700" h="1377950">
                  <a:moveTo>
                    <a:pt x="918780" y="441521"/>
                  </a:moveTo>
                  <a:lnTo>
                    <a:pt x="918886" y="440326"/>
                  </a:lnTo>
                  <a:lnTo>
                    <a:pt x="919066" y="439138"/>
                  </a:lnTo>
                  <a:lnTo>
                    <a:pt x="918780" y="441521"/>
                  </a:lnTo>
                  <a:close/>
                </a:path>
                <a:path w="1028700" h="1377950">
                  <a:moveTo>
                    <a:pt x="889798" y="631471"/>
                  </a:moveTo>
                  <a:lnTo>
                    <a:pt x="918886" y="440326"/>
                  </a:lnTo>
                  <a:lnTo>
                    <a:pt x="918780" y="441521"/>
                  </a:lnTo>
                  <a:lnTo>
                    <a:pt x="995276" y="441521"/>
                  </a:lnTo>
                  <a:lnTo>
                    <a:pt x="994580" y="449415"/>
                  </a:lnTo>
                  <a:lnTo>
                    <a:pt x="967231" y="629136"/>
                  </a:lnTo>
                  <a:lnTo>
                    <a:pt x="890465" y="629136"/>
                  </a:lnTo>
                  <a:lnTo>
                    <a:pt x="889798" y="631471"/>
                  </a:lnTo>
                  <a:close/>
                </a:path>
                <a:path w="1028700" h="1377950">
                  <a:moveTo>
                    <a:pt x="889433" y="633871"/>
                  </a:moveTo>
                  <a:lnTo>
                    <a:pt x="889798" y="631471"/>
                  </a:lnTo>
                  <a:lnTo>
                    <a:pt x="890465" y="629136"/>
                  </a:lnTo>
                  <a:lnTo>
                    <a:pt x="889433" y="633871"/>
                  </a:lnTo>
                  <a:close/>
                </a:path>
                <a:path w="1028700" h="1377950">
                  <a:moveTo>
                    <a:pt x="966510" y="633871"/>
                  </a:moveTo>
                  <a:lnTo>
                    <a:pt x="889433" y="633871"/>
                  </a:lnTo>
                  <a:lnTo>
                    <a:pt x="890465" y="629136"/>
                  </a:lnTo>
                  <a:lnTo>
                    <a:pt x="967231" y="629136"/>
                  </a:lnTo>
                  <a:lnTo>
                    <a:pt x="966510" y="633871"/>
                  </a:lnTo>
                  <a:close/>
                </a:path>
                <a:path w="1028700" h="1377950">
                  <a:moveTo>
                    <a:pt x="844908" y="788586"/>
                  </a:moveTo>
                  <a:lnTo>
                    <a:pt x="889798" y="631471"/>
                  </a:lnTo>
                  <a:lnTo>
                    <a:pt x="889433" y="633871"/>
                  </a:lnTo>
                  <a:lnTo>
                    <a:pt x="966510" y="633871"/>
                  </a:lnTo>
                  <a:lnTo>
                    <a:pt x="964401" y="647736"/>
                  </a:lnTo>
                  <a:lnTo>
                    <a:pt x="925093" y="785310"/>
                  </a:lnTo>
                  <a:lnTo>
                    <a:pt x="846575" y="785310"/>
                  </a:lnTo>
                  <a:lnTo>
                    <a:pt x="844908" y="788586"/>
                  </a:lnTo>
                  <a:close/>
                </a:path>
                <a:path w="1028700" h="1377950">
                  <a:moveTo>
                    <a:pt x="843899" y="792120"/>
                  </a:moveTo>
                  <a:lnTo>
                    <a:pt x="844908" y="788586"/>
                  </a:lnTo>
                  <a:lnTo>
                    <a:pt x="846575" y="785310"/>
                  </a:lnTo>
                  <a:lnTo>
                    <a:pt x="843899" y="792120"/>
                  </a:lnTo>
                  <a:close/>
                </a:path>
                <a:path w="1028700" h="1377950">
                  <a:moveTo>
                    <a:pt x="923148" y="792120"/>
                  </a:moveTo>
                  <a:lnTo>
                    <a:pt x="843899" y="792120"/>
                  </a:lnTo>
                  <a:lnTo>
                    <a:pt x="846575" y="785310"/>
                  </a:lnTo>
                  <a:lnTo>
                    <a:pt x="925093" y="785310"/>
                  </a:lnTo>
                  <a:lnTo>
                    <a:pt x="923148" y="792120"/>
                  </a:lnTo>
                  <a:close/>
                </a:path>
                <a:path w="1028700" h="1377950">
                  <a:moveTo>
                    <a:pt x="787240" y="901934"/>
                  </a:moveTo>
                  <a:lnTo>
                    <a:pt x="844908" y="788586"/>
                  </a:lnTo>
                  <a:lnTo>
                    <a:pt x="843899" y="792120"/>
                  </a:lnTo>
                  <a:lnTo>
                    <a:pt x="923148" y="792120"/>
                  </a:lnTo>
                  <a:lnTo>
                    <a:pt x="916157" y="816588"/>
                  </a:lnTo>
                  <a:lnTo>
                    <a:pt x="874482" y="898500"/>
                  </a:lnTo>
                  <a:lnTo>
                    <a:pt x="790172" y="898500"/>
                  </a:lnTo>
                  <a:lnTo>
                    <a:pt x="787240" y="901934"/>
                  </a:lnTo>
                  <a:close/>
                </a:path>
                <a:path w="1028700" h="1377950">
                  <a:moveTo>
                    <a:pt x="785192" y="905960"/>
                  </a:moveTo>
                  <a:lnTo>
                    <a:pt x="787240" y="901934"/>
                  </a:lnTo>
                  <a:lnTo>
                    <a:pt x="790172" y="898500"/>
                  </a:lnTo>
                  <a:lnTo>
                    <a:pt x="785192" y="905960"/>
                  </a:lnTo>
                  <a:close/>
                </a:path>
                <a:path w="1028700" h="1377950">
                  <a:moveTo>
                    <a:pt x="870687" y="905960"/>
                  </a:moveTo>
                  <a:lnTo>
                    <a:pt x="785192" y="905960"/>
                  </a:lnTo>
                  <a:lnTo>
                    <a:pt x="790172" y="898500"/>
                  </a:lnTo>
                  <a:lnTo>
                    <a:pt x="874482" y="898500"/>
                  </a:lnTo>
                  <a:lnTo>
                    <a:pt x="870687" y="905960"/>
                  </a:lnTo>
                  <a:close/>
                </a:path>
                <a:path w="1028700" h="1377950">
                  <a:moveTo>
                    <a:pt x="718875" y="982019"/>
                  </a:moveTo>
                  <a:lnTo>
                    <a:pt x="787240" y="901934"/>
                  </a:lnTo>
                  <a:lnTo>
                    <a:pt x="785192" y="905960"/>
                  </a:lnTo>
                  <a:lnTo>
                    <a:pt x="870687" y="905960"/>
                  </a:lnTo>
                  <a:lnTo>
                    <a:pt x="851059" y="944539"/>
                  </a:lnTo>
                  <a:lnTo>
                    <a:pt x="821252" y="979455"/>
                  </a:lnTo>
                  <a:lnTo>
                    <a:pt x="722320" y="979455"/>
                  </a:lnTo>
                  <a:lnTo>
                    <a:pt x="718875" y="982019"/>
                  </a:lnTo>
                  <a:close/>
                </a:path>
                <a:path w="1028700" h="1377950">
                  <a:moveTo>
                    <a:pt x="716089" y="985283"/>
                  </a:moveTo>
                  <a:lnTo>
                    <a:pt x="718875" y="982019"/>
                  </a:lnTo>
                  <a:lnTo>
                    <a:pt x="722320" y="979455"/>
                  </a:lnTo>
                  <a:lnTo>
                    <a:pt x="716089" y="985283"/>
                  </a:lnTo>
                  <a:close/>
                </a:path>
                <a:path w="1028700" h="1377950">
                  <a:moveTo>
                    <a:pt x="816277" y="985283"/>
                  </a:moveTo>
                  <a:lnTo>
                    <a:pt x="716089" y="985283"/>
                  </a:lnTo>
                  <a:lnTo>
                    <a:pt x="722320" y="979455"/>
                  </a:lnTo>
                  <a:lnTo>
                    <a:pt x="821252" y="979455"/>
                  </a:lnTo>
                  <a:lnTo>
                    <a:pt x="816277" y="985283"/>
                  </a:lnTo>
                  <a:close/>
                </a:path>
                <a:path w="1028700" h="1377950">
                  <a:moveTo>
                    <a:pt x="758939" y="1047188"/>
                  </a:moveTo>
                  <a:lnTo>
                    <a:pt x="631303" y="1047188"/>
                  </a:lnTo>
                  <a:lnTo>
                    <a:pt x="633217" y="1045853"/>
                  </a:lnTo>
                  <a:lnTo>
                    <a:pt x="718875" y="982019"/>
                  </a:lnTo>
                  <a:lnTo>
                    <a:pt x="716089" y="985283"/>
                  </a:lnTo>
                  <a:lnTo>
                    <a:pt x="816277" y="985283"/>
                  </a:lnTo>
                  <a:lnTo>
                    <a:pt x="771256" y="1038022"/>
                  </a:lnTo>
                  <a:lnTo>
                    <a:pt x="758939" y="1047188"/>
                  </a:lnTo>
                  <a:close/>
                </a:path>
                <a:path w="1028700" h="1377950">
                  <a:moveTo>
                    <a:pt x="632244" y="1046488"/>
                  </a:moveTo>
                  <a:lnTo>
                    <a:pt x="633098" y="1045853"/>
                  </a:lnTo>
                  <a:lnTo>
                    <a:pt x="632244" y="1046488"/>
                  </a:lnTo>
                  <a:close/>
                </a:path>
                <a:path w="1028700" h="1377950">
                  <a:moveTo>
                    <a:pt x="631303" y="1047188"/>
                  </a:moveTo>
                  <a:lnTo>
                    <a:pt x="632244" y="1046488"/>
                  </a:lnTo>
                  <a:lnTo>
                    <a:pt x="633217" y="1045853"/>
                  </a:lnTo>
                  <a:lnTo>
                    <a:pt x="631303" y="1047188"/>
                  </a:lnTo>
                  <a:close/>
                </a:path>
                <a:path w="1028700" h="1377950">
                  <a:moveTo>
                    <a:pt x="530683" y="1112814"/>
                  </a:moveTo>
                  <a:lnTo>
                    <a:pt x="632244" y="1046488"/>
                  </a:lnTo>
                  <a:lnTo>
                    <a:pt x="631303" y="1047188"/>
                  </a:lnTo>
                  <a:lnTo>
                    <a:pt x="758939" y="1047188"/>
                  </a:lnTo>
                  <a:lnTo>
                    <a:pt x="675859" y="1109015"/>
                  </a:lnTo>
                  <a:lnTo>
                    <a:pt x="671094" y="1112127"/>
                  </a:lnTo>
                  <a:lnTo>
                    <a:pt x="531927" y="1112127"/>
                  </a:lnTo>
                  <a:lnTo>
                    <a:pt x="530683" y="1112814"/>
                  </a:lnTo>
                  <a:close/>
                </a:path>
                <a:path w="1028700" h="1377950">
                  <a:moveTo>
                    <a:pt x="329945" y="1377647"/>
                  </a:moveTo>
                  <a:lnTo>
                    <a:pt x="0" y="1374086"/>
                  </a:lnTo>
                  <a:lnTo>
                    <a:pt x="165507" y="1088632"/>
                  </a:lnTo>
                  <a:lnTo>
                    <a:pt x="203247" y="1069934"/>
                  </a:lnTo>
                  <a:lnTo>
                    <a:pt x="217578" y="1074782"/>
                  </a:lnTo>
                  <a:lnTo>
                    <a:pt x="236250" y="1112127"/>
                  </a:lnTo>
                  <a:lnTo>
                    <a:pt x="153370" y="1261481"/>
                  </a:lnTo>
                  <a:lnTo>
                    <a:pt x="89409" y="1283689"/>
                  </a:lnTo>
                  <a:lnTo>
                    <a:pt x="49677" y="1302137"/>
                  </a:lnTo>
                  <a:lnTo>
                    <a:pt x="81765" y="1371251"/>
                  </a:lnTo>
                  <a:lnTo>
                    <a:pt x="350216" y="1371251"/>
                  </a:lnTo>
                  <a:lnTo>
                    <a:pt x="344807" y="1374813"/>
                  </a:lnTo>
                  <a:lnTo>
                    <a:pt x="329945" y="1377647"/>
                  </a:lnTo>
                  <a:close/>
                </a:path>
                <a:path w="1028700" h="1377950">
                  <a:moveTo>
                    <a:pt x="529500" y="1113587"/>
                  </a:moveTo>
                  <a:lnTo>
                    <a:pt x="530683" y="1112814"/>
                  </a:lnTo>
                  <a:lnTo>
                    <a:pt x="531927" y="1112127"/>
                  </a:lnTo>
                  <a:lnTo>
                    <a:pt x="529500" y="1113587"/>
                  </a:lnTo>
                  <a:close/>
                </a:path>
                <a:path w="1028700" h="1377950">
                  <a:moveTo>
                    <a:pt x="668859" y="1113587"/>
                  </a:moveTo>
                  <a:lnTo>
                    <a:pt x="529500" y="1113587"/>
                  </a:lnTo>
                  <a:lnTo>
                    <a:pt x="531927" y="1112127"/>
                  </a:lnTo>
                  <a:lnTo>
                    <a:pt x="671094" y="1112127"/>
                  </a:lnTo>
                  <a:lnTo>
                    <a:pt x="668859" y="1113587"/>
                  </a:lnTo>
                  <a:close/>
                </a:path>
                <a:path w="1028700" h="1377950">
                  <a:moveTo>
                    <a:pt x="472202" y="1145079"/>
                  </a:moveTo>
                  <a:lnTo>
                    <a:pt x="530683" y="1112814"/>
                  </a:lnTo>
                  <a:lnTo>
                    <a:pt x="529500" y="1113587"/>
                  </a:lnTo>
                  <a:lnTo>
                    <a:pt x="668859" y="1113587"/>
                  </a:lnTo>
                  <a:lnTo>
                    <a:pt x="621777" y="1144334"/>
                  </a:lnTo>
                  <a:lnTo>
                    <a:pt x="473941" y="1144334"/>
                  </a:lnTo>
                  <a:lnTo>
                    <a:pt x="472202" y="1145079"/>
                  </a:lnTo>
                  <a:close/>
                </a:path>
                <a:path w="1028700" h="1377950">
                  <a:moveTo>
                    <a:pt x="470544" y="1145994"/>
                  </a:moveTo>
                  <a:lnTo>
                    <a:pt x="472202" y="1145079"/>
                  </a:lnTo>
                  <a:lnTo>
                    <a:pt x="473941" y="1144334"/>
                  </a:lnTo>
                  <a:lnTo>
                    <a:pt x="470544" y="1145994"/>
                  </a:lnTo>
                  <a:close/>
                </a:path>
                <a:path w="1028700" h="1377950">
                  <a:moveTo>
                    <a:pt x="619236" y="1145994"/>
                  </a:moveTo>
                  <a:lnTo>
                    <a:pt x="470544" y="1145994"/>
                  </a:lnTo>
                  <a:lnTo>
                    <a:pt x="473941" y="1144334"/>
                  </a:lnTo>
                  <a:lnTo>
                    <a:pt x="621777" y="1144334"/>
                  </a:lnTo>
                  <a:lnTo>
                    <a:pt x="619236" y="1145994"/>
                  </a:lnTo>
                  <a:close/>
                </a:path>
                <a:path w="1028700" h="1377950">
                  <a:moveTo>
                    <a:pt x="401107" y="1175549"/>
                  </a:moveTo>
                  <a:lnTo>
                    <a:pt x="472202" y="1145079"/>
                  </a:lnTo>
                  <a:lnTo>
                    <a:pt x="470544" y="1145994"/>
                  </a:lnTo>
                  <a:lnTo>
                    <a:pt x="619236" y="1145994"/>
                  </a:lnTo>
                  <a:lnTo>
                    <a:pt x="574659" y="1175105"/>
                  </a:lnTo>
                  <a:lnTo>
                    <a:pt x="402387" y="1175105"/>
                  </a:lnTo>
                  <a:lnTo>
                    <a:pt x="401107" y="1175549"/>
                  </a:lnTo>
                  <a:close/>
                </a:path>
                <a:path w="1028700" h="1377950">
                  <a:moveTo>
                    <a:pt x="399858" y="1176084"/>
                  </a:moveTo>
                  <a:lnTo>
                    <a:pt x="401107" y="1175549"/>
                  </a:lnTo>
                  <a:lnTo>
                    <a:pt x="402387" y="1175105"/>
                  </a:lnTo>
                  <a:lnTo>
                    <a:pt x="399858" y="1176084"/>
                  </a:lnTo>
                  <a:close/>
                </a:path>
                <a:path w="1028700" h="1377950">
                  <a:moveTo>
                    <a:pt x="573160" y="1176084"/>
                  </a:moveTo>
                  <a:lnTo>
                    <a:pt x="399858" y="1176084"/>
                  </a:lnTo>
                  <a:lnTo>
                    <a:pt x="402387" y="1175105"/>
                  </a:lnTo>
                  <a:lnTo>
                    <a:pt x="574659" y="1175105"/>
                  </a:lnTo>
                  <a:lnTo>
                    <a:pt x="573160" y="1176084"/>
                  </a:lnTo>
                  <a:close/>
                </a:path>
                <a:path w="1028700" h="1377950">
                  <a:moveTo>
                    <a:pt x="272386" y="1300821"/>
                  </a:moveTo>
                  <a:lnTo>
                    <a:pt x="131443" y="1299300"/>
                  </a:lnTo>
                  <a:lnTo>
                    <a:pt x="153370" y="1261481"/>
                  </a:lnTo>
                  <a:lnTo>
                    <a:pt x="401107" y="1175549"/>
                  </a:lnTo>
                  <a:lnTo>
                    <a:pt x="399858" y="1176084"/>
                  </a:lnTo>
                  <a:lnTo>
                    <a:pt x="573160" y="1176084"/>
                  </a:lnTo>
                  <a:lnTo>
                    <a:pt x="569979" y="1178162"/>
                  </a:lnTo>
                  <a:lnTo>
                    <a:pt x="505697" y="1213627"/>
                  </a:lnTo>
                  <a:lnTo>
                    <a:pt x="428627" y="1246657"/>
                  </a:lnTo>
                  <a:lnTo>
                    <a:pt x="272386" y="1300821"/>
                  </a:lnTo>
                  <a:close/>
                </a:path>
                <a:path w="1028700" h="1377950">
                  <a:moveTo>
                    <a:pt x="81765" y="1371251"/>
                  </a:moveTo>
                  <a:lnTo>
                    <a:pt x="49680" y="1302135"/>
                  </a:lnTo>
                  <a:lnTo>
                    <a:pt x="89409" y="1283689"/>
                  </a:lnTo>
                  <a:lnTo>
                    <a:pt x="153370" y="1261481"/>
                  </a:lnTo>
                  <a:lnTo>
                    <a:pt x="131851" y="1298595"/>
                  </a:lnTo>
                  <a:lnTo>
                    <a:pt x="66132" y="1298595"/>
                  </a:lnTo>
                  <a:lnTo>
                    <a:pt x="98681" y="1355804"/>
                  </a:lnTo>
                  <a:lnTo>
                    <a:pt x="115035" y="1355804"/>
                  </a:lnTo>
                  <a:lnTo>
                    <a:pt x="81765" y="1371251"/>
                  </a:lnTo>
                  <a:close/>
                </a:path>
                <a:path w="1028700" h="1377950">
                  <a:moveTo>
                    <a:pt x="98681" y="1355804"/>
                  </a:moveTo>
                  <a:lnTo>
                    <a:pt x="66132" y="1298595"/>
                  </a:lnTo>
                  <a:lnTo>
                    <a:pt x="131443" y="1299300"/>
                  </a:lnTo>
                  <a:lnTo>
                    <a:pt x="98681" y="1355804"/>
                  </a:lnTo>
                  <a:close/>
                </a:path>
                <a:path w="1028700" h="1377950">
                  <a:moveTo>
                    <a:pt x="131443" y="1299300"/>
                  </a:moveTo>
                  <a:lnTo>
                    <a:pt x="66132" y="1298595"/>
                  </a:lnTo>
                  <a:lnTo>
                    <a:pt x="131851" y="1298595"/>
                  </a:lnTo>
                  <a:lnTo>
                    <a:pt x="131443" y="1299300"/>
                  </a:lnTo>
                  <a:close/>
                </a:path>
                <a:path w="1028700" h="1377950">
                  <a:moveTo>
                    <a:pt x="115035" y="1355804"/>
                  </a:moveTo>
                  <a:lnTo>
                    <a:pt x="98681" y="1355804"/>
                  </a:lnTo>
                  <a:lnTo>
                    <a:pt x="131443" y="1299300"/>
                  </a:lnTo>
                  <a:lnTo>
                    <a:pt x="272386" y="1300821"/>
                  </a:lnTo>
                  <a:lnTo>
                    <a:pt x="120347" y="1353610"/>
                  </a:lnTo>
                  <a:lnTo>
                    <a:pt x="119760" y="1353610"/>
                  </a:lnTo>
                  <a:lnTo>
                    <a:pt x="116213" y="1355045"/>
                  </a:lnTo>
                  <a:lnTo>
                    <a:pt x="116669" y="1355045"/>
                  </a:lnTo>
                  <a:lnTo>
                    <a:pt x="115035" y="1355804"/>
                  </a:lnTo>
                  <a:close/>
                </a:path>
                <a:path w="1028700" h="1377950">
                  <a:moveTo>
                    <a:pt x="350216" y="1371251"/>
                  </a:moveTo>
                  <a:lnTo>
                    <a:pt x="81765" y="1371251"/>
                  </a:lnTo>
                  <a:lnTo>
                    <a:pt x="118021" y="1354418"/>
                  </a:lnTo>
                  <a:lnTo>
                    <a:pt x="272386" y="1300821"/>
                  </a:lnTo>
                  <a:lnTo>
                    <a:pt x="330768" y="1301451"/>
                  </a:lnTo>
                  <a:lnTo>
                    <a:pt x="345565" y="1304605"/>
                  </a:lnTo>
                  <a:lnTo>
                    <a:pt x="357586" y="1312900"/>
                  </a:lnTo>
                  <a:lnTo>
                    <a:pt x="365620" y="1325098"/>
                  </a:lnTo>
                  <a:lnTo>
                    <a:pt x="368454" y="1339960"/>
                  </a:lnTo>
                  <a:lnTo>
                    <a:pt x="365300" y="1354757"/>
                  </a:lnTo>
                  <a:lnTo>
                    <a:pt x="357005" y="1366779"/>
                  </a:lnTo>
                  <a:lnTo>
                    <a:pt x="350216" y="1371251"/>
                  </a:lnTo>
                  <a:close/>
                </a:path>
                <a:path w="1028700" h="1377950">
                  <a:moveTo>
                    <a:pt x="116213" y="1355045"/>
                  </a:moveTo>
                  <a:lnTo>
                    <a:pt x="119760" y="1353610"/>
                  </a:lnTo>
                  <a:lnTo>
                    <a:pt x="118021" y="1354418"/>
                  </a:lnTo>
                  <a:lnTo>
                    <a:pt x="116213" y="1355045"/>
                  </a:lnTo>
                  <a:close/>
                </a:path>
                <a:path w="1028700" h="1377950">
                  <a:moveTo>
                    <a:pt x="118021" y="1354418"/>
                  </a:moveTo>
                  <a:lnTo>
                    <a:pt x="119760" y="1353610"/>
                  </a:lnTo>
                  <a:lnTo>
                    <a:pt x="120347" y="1353610"/>
                  </a:lnTo>
                  <a:lnTo>
                    <a:pt x="118021" y="1354418"/>
                  </a:lnTo>
                  <a:close/>
                </a:path>
                <a:path w="1028700" h="1377950">
                  <a:moveTo>
                    <a:pt x="116669" y="1355045"/>
                  </a:moveTo>
                  <a:lnTo>
                    <a:pt x="116213" y="1355045"/>
                  </a:lnTo>
                  <a:lnTo>
                    <a:pt x="118021" y="1354418"/>
                  </a:lnTo>
                  <a:lnTo>
                    <a:pt x="116669" y="1355045"/>
                  </a:lnTo>
                  <a:close/>
                </a:path>
              </a:pathLst>
            </a:custGeom>
            <a:solidFill>
              <a:srgbClr val="FF0000"/>
            </a:solidFill>
          </p:spPr>
          <p:txBody>
            <a:bodyPr wrap="square" lIns="0" tIns="0" rIns="0" bIns="0" rtlCol="0"/>
            <a:lstStyle/>
            <a:p/>
          </p:txBody>
        </p:sp>
      </p:grpSp>
      <p:pic>
        <p:nvPicPr>
          <p:cNvPr id="16" name="object 16"/>
          <p:cNvPicPr/>
          <p:nvPr/>
        </p:nvPicPr>
        <p:blipFill>
          <a:blip r:embed="rId2"/>
          <a:stretch>
            <a:fillRect/>
          </a:stretch>
        </p:blipFill>
        <p:spPr>
          <a:xfrm>
            <a:off x="228600" y="1066800"/>
            <a:ext cx="990600" cy="973138"/>
          </a:xfrm>
          <a:prstGeom prst="rect">
            <a:avLst/>
          </a:prstGeom>
        </p:spPr>
      </p:pic>
      <p:sp>
        <p:nvSpPr>
          <p:cNvPr id="17" name="object 17"/>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25</a:t>
            </a:fld>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5283200" cy="574040"/>
          </a:xfrm>
          <a:prstGeom prst="rect">
            <a:avLst/>
          </a:prstGeom>
        </p:spPr>
        <p:txBody>
          <a:bodyPr vert="horz" wrap="square" lIns="0" tIns="12700" rIns="0" bIns="0" rtlCol="0">
            <a:spAutoFit/>
          </a:bodyPr>
          <a:lstStyle/>
          <a:p>
            <a:pPr marL="12700">
              <a:lnSpc>
                <a:spcPct val="100000"/>
              </a:lnSpc>
              <a:spcBef>
                <a:spcPts val="100"/>
              </a:spcBef>
            </a:pPr>
            <a:r>
              <a:rPr sz="3600">
                <a:solidFill>
                  <a:srgbClr val="333399"/>
                </a:solidFill>
              </a:rPr>
              <a:t>1</a:t>
            </a:r>
            <a:r>
              <a:rPr sz="3600" spc="-5">
                <a:solidFill>
                  <a:srgbClr val="333399"/>
                </a:solidFill>
              </a:rPr>
              <a:t>、地表水涌入矿井的通道</a:t>
            </a:r>
            <a:endParaRPr sz="3600"/>
          </a:p>
        </p:txBody>
      </p:sp>
      <p:sp>
        <p:nvSpPr>
          <p:cNvPr id="3" name="object 3"/>
          <p:cNvSpPr txBox="1"/>
          <p:nvPr/>
        </p:nvSpPr>
        <p:spPr>
          <a:xfrm>
            <a:off x="612140" y="1949503"/>
            <a:ext cx="7670800" cy="1727835"/>
          </a:xfrm>
          <a:prstGeom prst="rect">
            <a:avLst/>
          </a:prstGeom>
        </p:spPr>
        <p:txBody>
          <a:bodyPr vert="horz" wrap="square" lIns="0" tIns="12700" rIns="0" bIns="0" rtlCol="0">
            <a:spAutoFit/>
          </a:bodyPr>
          <a:lstStyle/>
          <a:p>
            <a:pPr marL="12700">
              <a:lnSpc>
                <a:spcPct val="100000"/>
              </a:lnSpc>
              <a:spcBef>
                <a:spcPts val="100"/>
              </a:spcBef>
            </a:pPr>
            <a:r>
              <a:rPr sz="2800">
                <a:latin typeface="MS Gothic"/>
                <a:cs typeface="MS Gothic"/>
              </a:rPr>
              <a:t>①</a:t>
            </a:r>
            <a:r>
              <a:rPr sz="2800" spc="-5">
                <a:solidFill>
                  <a:srgbClr val="FF0000"/>
                </a:solidFill>
                <a:latin typeface="宋体"/>
                <a:cs typeface="宋体"/>
              </a:rPr>
              <a:t>第四系松散砂砾层及基岩露头</a:t>
            </a:r>
            <a:endParaRPr sz="2800">
              <a:latin typeface="宋体"/>
              <a:cs typeface="宋体"/>
            </a:endParaRPr>
          </a:p>
          <a:p>
            <a:pPr>
              <a:lnSpc>
                <a:spcPct val="100000"/>
              </a:lnSpc>
              <a:spcBef>
                <a:spcPts val="45"/>
              </a:spcBef>
            </a:pPr>
            <a:endParaRPr sz="2650">
              <a:latin typeface="宋体"/>
              <a:cs typeface="宋体"/>
            </a:endParaRPr>
          </a:p>
          <a:p>
            <a:pPr marL="12700">
              <a:lnSpc>
                <a:spcPts val="3300"/>
              </a:lnSpc>
            </a:pPr>
            <a:r>
              <a:rPr sz="2800" spc="-5">
                <a:latin typeface="宋体"/>
                <a:cs typeface="宋体"/>
              </a:rPr>
              <a:t>例如，山东新汶西港矿：</a:t>
            </a:r>
            <a:endParaRPr sz="2800">
              <a:latin typeface="宋体"/>
              <a:cs typeface="宋体"/>
            </a:endParaRPr>
          </a:p>
          <a:p>
            <a:pPr marL="901065">
              <a:lnSpc>
                <a:spcPts val="3300"/>
              </a:lnSpc>
            </a:pPr>
            <a:r>
              <a:rPr sz="2800" spc="-5">
                <a:latin typeface="宋体"/>
                <a:cs typeface="宋体"/>
              </a:rPr>
              <a:t>大汶河水→松散砂砾层→四灰含水层→矿井</a:t>
            </a:r>
            <a:endParaRPr sz="2800">
              <a:latin typeface="宋体"/>
              <a:cs typeface="宋体"/>
            </a:endParaRPr>
          </a:p>
        </p:txBody>
      </p:sp>
      <p:grpSp>
        <p:nvGrpSpPr>
          <p:cNvPr id="4" name="object 4"/>
          <p:cNvGrpSpPr/>
          <p:nvPr/>
        </p:nvGrpSpPr>
        <p:grpSpPr>
          <a:xfrm>
            <a:off x="1290637" y="3957637"/>
            <a:ext cx="6410325" cy="2600325"/>
            <a:chOff x="1290637" y="3957637"/>
            <a:chExt cx="6410325" cy="2600325"/>
          </a:xfrm>
        </p:grpSpPr>
        <p:pic>
          <p:nvPicPr>
            <p:cNvPr id="5" name="object 5"/>
            <p:cNvPicPr/>
            <p:nvPr/>
          </p:nvPicPr>
          <p:blipFill>
            <a:blip r:embed="rId2"/>
            <a:stretch>
              <a:fillRect/>
            </a:stretch>
          </p:blipFill>
          <p:spPr>
            <a:xfrm>
              <a:off x="1295400" y="3962400"/>
              <a:ext cx="6400800" cy="2590800"/>
            </a:xfrm>
            <a:prstGeom prst="rect">
              <a:avLst/>
            </a:prstGeom>
          </p:spPr>
        </p:pic>
        <p:sp>
          <p:nvSpPr>
            <p:cNvPr id="6" name="object 6"/>
            <p:cNvSpPr/>
            <p:nvPr/>
          </p:nvSpPr>
          <p:spPr>
            <a:xfrm>
              <a:off x="1295400" y="3962400"/>
              <a:ext cx="6400800" cy="2590800"/>
            </a:xfrm>
            <a:custGeom>
              <a:rect l="l" t="t" r="r" b="b"/>
              <a:pathLst>
                <a:path w="6400800" h="2590800">
                  <a:moveTo>
                    <a:pt x="0" y="0"/>
                  </a:moveTo>
                  <a:lnTo>
                    <a:pt x="6400800" y="0"/>
                  </a:lnTo>
                  <a:lnTo>
                    <a:pt x="6400800" y="2590800"/>
                  </a:lnTo>
                  <a:lnTo>
                    <a:pt x="0" y="2590800"/>
                  </a:lnTo>
                  <a:lnTo>
                    <a:pt x="0" y="0"/>
                  </a:lnTo>
                  <a:close/>
                </a:path>
              </a:pathLst>
            </a:custGeom>
            <a:ln w="9525">
              <a:solidFill>
                <a:srgbClr val="000000"/>
              </a:solidFill>
            </a:ln>
          </p:spPr>
          <p:txBody>
            <a:bodyPr wrap="square" lIns="0" tIns="0" rIns="0" bIns="0" rtlCol="0"/>
            <a:lstStyle/>
            <a:p/>
          </p:txBody>
        </p:sp>
        <p:sp>
          <p:nvSpPr>
            <p:cNvPr id="7" name="object 7"/>
            <p:cNvSpPr/>
            <p:nvPr/>
          </p:nvSpPr>
          <p:spPr>
            <a:xfrm>
              <a:off x="2819400" y="4540250"/>
              <a:ext cx="3124200" cy="1630680"/>
            </a:xfrm>
            <a:custGeom>
              <a:rect l="l" t="t" r="r" b="b"/>
              <a:pathLst>
                <a:path w="3124200" h="1630679">
                  <a:moveTo>
                    <a:pt x="1752600" y="95250"/>
                  </a:moveTo>
                  <a:lnTo>
                    <a:pt x="3124200" y="1630362"/>
                  </a:lnTo>
                </a:path>
                <a:path w="3124200" h="1630679">
                  <a:moveTo>
                    <a:pt x="1143000" y="95250"/>
                  </a:moveTo>
                  <a:lnTo>
                    <a:pt x="2514600" y="1630362"/>
                  </a:lnTo>
                </a:path>
                <a:path w="3124200" h="1630679">
                  <a:moveTo>
                    <a:pt x="990600" y="287337"/>
                  </a:moveTo>
                  <a:lnTo>
                    <a:pt x="2286000" y="1630362"/>
                  </a:lnTo>
                </a:path>
                <a:path w="3124200" h="1630679">
                  <a:moveTo>
                    <a:pt x="0" y="0"/>
                  </a:moveTo>
                  <a:lnTo>
                    <a:pt x="685800" y="766762"/>
                  </a:lnTo>
                </a:path>
              </a:pathLst>
            </a:custGeom>
            <a:ln w="38100">
              <a:solidFill>
                <a:srgbClr val="3333CC"/>
              </a:solidFill>
            </a:ln>
          </p:spPr>
          <p:txBody>
            <a:bodyPr wrap="square" lIns="0" tIns="0" rIns="0" bIns="0" rtlCol="0"/>
            <a:lstStyle/>
            <a:p/>
          </p:txBody>
        </p:sp>
        <p:sp>
          <p:nvSpPr>
            <p:cNvPr id="8" name="object 8"/>
            <p:cNvSpPr/>
            <p:nvPr/>
          </p:nvSpPr>
          <p:spPr>
            <a:xfrm>
              <a:off x="2895600" y="4635500"/>
              <a:ext cx="1066800" cy="1727200"/>
            </a:xfrm>
            <a:custGeom>
              <a:rect l="l" t="t" r="r" b="b"/>
              <a:pathLst>
                <a:path w="1066800" h="1727200">
                  <a:moveTo>
                    <a:pt x="1066800" y="0"/>
                  </a:moveTo>
                  <a:lnTo>
                    <a:pt x="0" y="1727200"/>
                  </a:lnTo>
                </a:path>
              </a:pathLst>
            </a:custGeom>
            <a:ln w="28575">
              <a:solidFill>
                <a:srgbClr val="FF0000"/>
              </a:solidFill>
            </a:ln>
          </p:spPr>
          <p:txBody>
            <a:bodyPr wrap="square" lIns="0" tIns="0" rIns="0" bIns="0" rtlCol="0"/>
            <a:lstStyle/>
            <a:p/>
          </p:txBody>
        </p:sp>
      </p:grpSp>
      <p:sp>
        <p:nvSpPr>
          <p:cNvPr id="9" name="object 9"/>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26</a:t>
            </a:fld>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83540" y="2061844"/>
            <a:ext cx="2159000" cy="452120"/>
          </a:xfrm>
          <a:prstGeom prst="rect">
            <a:avLst/>
          </a:prstGeom>
        </p:spPr>
        <p:txBody>
          <a:bodyPr vert="horz" wrap="square" lIns="0" tIns="12700" rIns="0" bIns="0" rtlCol="0">
            <a:spAutoFit/>
          </a:bodyPr>
          <a:lstStyle/>
          <a:p>
            <a:pPr marL="12700">
              <a:lnSpc>
                <a:spcPct val="100000"/>
              </a:lnSpc>
              <a:spcBef>
                <a:spcPts val="100"/>
              </a:spcBef>
            </a:pPr>
            <a:r>
              <a:rPr>
                <a:solidFill>
                  <a:srgbClr val="000000"/>
                </a:solidFill>
              </a:rPr>
              <a:t>②</a:t>
            </a:r>
            <a:r>
              <a:rPr spc="-10"/>
              <a:t>小窑采空区</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27</a:t>
            </a:fld>
          </a:p>
        </p:txBody>
      </p:sp>
      <p:sp>
        <p:nvSpPr>
          <p:cNvPr id="3" name="object 3"/>
          <p:cNvSpPr txBox="1"/>
          <p:nvPr/>
        </p:nvSpPr>
        <p:spPr>
          <a:xfrm>
            <a:off x="370840" y="2573908"/>
            <a:ext cx="8229600" cy="2756535"/>
          </a:xfrm>
          <a:prstGeom prst="rect">
            <a:avLst/>
          </a:prstGeom>
        </p:spPr>
        <p:txBody>
          <a:bodyPr vert="horz" wrap="square" lIns="0" tIns="12700" rIns="0" bIns="0" rtlCol="0">
            <a:spAutoFit/>
          </a:bodyPr>
          <a:lstStyle/>
          <a:p>
            <a:pPr marL="367665" marR="17780" indent="-342900">
              <a:lnSpc>
                <a:spcPct val="100000"/>
              </a:lnSpc>
              <a:spcBef>
                <a:spcPts val="100"/>
              </a:spcBef>
            </a:pPr>
            <a:r>
              <a:rPr sz="2800">
                <a:latin typeface="宋体"/>
                <a:cs typeface="宋体"/>
              </a:rPr>
              <a:t>如山东淄博洪山矿：1962</a:t>
            </a:r>
            <a:r>
              <a:rPr sz="2800" spc="-5">
                <a:latin typeface="宋体"/>
                <a:cs typeface="宋体"/>
              </a:rPr>
              <a:t>年雨季东大沟洪水位上升，淹没沟两岸的南北炮台两对小窑，地表水沿小窑</a:t>
            </a:r>
            <a:r>
              <a:rPr sz="2800" spc="-50">
                <a:latin typeface="宋体"/>
                <a:cs typeface="宋体"/>
              </a:rPr>
              <a:t> </a:t>
            </a:r>
            <a:r>
              <a:rPr sz="2800">
                <a:latin typeface="宋体"/>
                <a:cs typeface="宋体"/>
              </a:rPr>
              <a:t>采空区泄入三井，最大水量达</a:t>
            </a:r>
            <a:r>
              <a:rPr sz="2800" spc="-10">
                <a:latin typeface="宋体"/>
                <a:cs typeface="宋体"/>
              </a:rPr>
              <a:t>614m</a:t>
            </a:r>
            <a:r>
              <a:rPr sz="2775" spc="-15" baseline="25525">
                <a:latin typeface="宋体"/>
                <a:cs typeface="宋体"/>
              </a:rPr>
              <a:t>3</a:t>
            </a:r>
            <a:r>
              <a:rPr sz="2800" spc="-10">
                <a:latin typeface="宋体"/>
                <a:cs typeface="宋体"/>
              </a:rPr>
              <a:t>/h；</a:t>
            </a:r>
            <a:endParaRPr sz="2800">
              <a:latin typeface="宋体"/>
              <a:cs typeface="宋体"/>
            </a:endParaRPr>
          </a:p>
          <a:p>
            <a:pPr marL="25400">
              <a:lnSpc>
                <a:spcPct val="100000"/>
              </a:lnSpc>
              <a:spcBef>
                <a:spcPts val="670"/>
              </a:spcBef>
            </a:pPr>
            <a:r>
              <a:rPr sz="2800">
                <a:latin typeface="宋体"/>
                <a:cs typeface="宋体"/>
              </a:rPr>
              <a:t>③</a:t>
            </a:r>
            <a:r>
              <a:rPr sz="2800" spc="-10">
                <a:solidFill>
                  <a:srgbClr val="FF0000"/>
                </a:solidFill>
                <a:latin typeface="宋体"/>
                <a:cs typeface="宋体"/>
              </a:rPr>
              <a:t>地表岩溶塌陷</a:t>
            </a:r>
            <a:endParaRPr sz="2800">
              <a:latin typeface="宋体"/>
              <a:cs typeface="宋体"/>
            </a:endParaRPr>
          </a:p>
          <a:p>
            <a:pPr marL="367665" marR="374015" indent="-342900">
              <a:lnSpc>
                <a:spcPct val="100000"/>
              </a:lnSpc>
              <a:spcBef>
                <a:spcPts val="675"/>
              </a:spcBef>
            </a:pPr>
            <a:r>
              <a:rPr sz="2800" spc="-5">
                <a:latin typeface="宋体"/>
                <a:cs typeface="宋体"/>
              </a:rPr>
              <a:t>如湖南涟邵恩口二井：木杉河洪水冲垮河堤，涌入</a:t>
            </a:r>
            <a:r>
              <a:rPr sz="2800">
                <a:solidFill>
                  <a:srgbClr val="FF0000"/>
                </a:solidFill>
                <a:latin typeface="宋体"/>
                <a:cs typeface="宋体"/>
              </a:rPr>
              <a:t>塌陷区</a:t>
            </a:r>
            <a:r>
              <a:rPr sz="2800">
                <a:latin typeface="宋体"/>
                <a:cs typeface="宋体"/>
              </a:rPr>
              <a:t>，溃人矿井，最大涌水量达</a:t>
            </a:r>
            <a:r>
              <a:rPr sz="2800" spc="-10">
                <a:latin typeface="宋体"/>
                <a:cs typeface="宋体"/>
              </a:rPr>
              <a:t>3500m</a:t>
            </a:r>
            <a:r>
              <a:rPr sz="2775" spc="-15" baseline="25525">
                <a:latin typeface="宋体"/>
                <a:cs typeface="宋体"/>
              </a:rPr>
              <a:t>3</a:t>
            </a:r>
            <a:r>
              <a:rPr sz="2800" spc="-10">
                <a:latin typeface="宋体"/>
                <a:cs typeface="宋体"/>
              </a:rPr>
              <a:t>/h；</a:t>
            </a:r>
            <a:endParaRPr sz="2800">
              <a:latin typeface="宋体"/>
              <a:cs typeface="宋体"/>
            </a:endParaRPr>
          </a:p>
        </p:txBody>
      </p:sp>
      <p:sp>
        <p:nvSpPr>
          <p:cNvPr id="4" name="object 4"/>
          <p:cNvSpPr txBox="1"/>
          <p:nvPr/>
        </p:nvSpPr>
        <p:spPr>
          <a:xfrm>
            <a:off x="3124200" y="5638800"/>
            <a:ext cx="2936875" cy="466725"/>
          </a:xfrm>
          <a:prstGeom prst="rect">
            <a:avLst/>
          </a:prstGeom>
          <a:ln w="9525">
            <a:solidFill>
              <a:srgbClr val="FF0000"/>
            </a:solidFill>
          </a:ln>
        </p:spPr>
        <p:txBody>
          <a:bodyPr vert="horz" wrap="square" lIns="0" tIns="55244" rIns="0" bIns="0" rtlCol="0">
            <a:spAutoFit/>
          </a:bodyPr>
          <a:lstStyle/>
          <a:p>
            <a:pPr marL="90805">
              <a:lnSpc>
                <a:spcPct val="100000"/>
              </a:lnSpc>
              <a:spcBef>
                <a:spcPts val="434"/>
              </a:spcBef>
            </a:pPr>
            <a:r>
              <a:rPr sz="2400" spc="-10">
                <a:solidFill>
                  <a:srgbClr val="333399"/>
                </a:solidFill>
                <a:latin typeface="宋体"/>
                <a:cs typeface="宋体"/>
              </a:rPr>
              <a:t>人为的新侵蚀基准面</a:t>
            </a:r>
            <a:endParaRPr sz="2400">
              <a:latin typeface="宋体"/>
              <a:cs typeface="宋体"/>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33437" y="3195637"/>
            <a:ext cx="4733925" cy="2941955"/>
            <a:chOff x="833437" y="3195637"/>
            <a:chExt cx="4733925" cy="2941955"/>
          </a:xfrm>
        </p:grpSpPr>
        <p:pic>
          <p:nvPicPr>
            <p:cNvPr id="3" name="object 3"/>
            <p:cNvPicPr/>
            <p:nvPr/>
          </p:nvPicPr>
          <p:blipFill>
            <a:blip r:embed="rId2"/>
            <a:stretch>
              <a:fillRect/>
            </a:stretch>
          </p:blipFill>
          <p:spPr>
            <a:xfrm>
              <a:off x="838200" y="3200400"/>
              <a:ext cx="4724400" cy="2932112"/>
            </a:xfrm>
            <a:prstGeom prst="rect">
              <a:avLst/>
            </a:prstGeom>
          </p:spPr>
        </p:pic>
        <p:sp>
          <p:nvSpPr>
            <p:cNvPr id="4" name="object 4"/>
            <p:cNvSpPr/>
            <p:nvPr/>
          </p:nvSpPr>
          <p:spPr>
            <a:xfrm>
              <a:off x="838200" y="3200400"/>
              <a:ext cx="4724400" cy="2932430"/>
            </a:xfrm>
            <a:custGeom>
              <a:rect l="l" t="t" r="r" b="b"/>
              <a:pathLst>
                <a:path w="4724400" h="2932429">
                  <a:moveTo>
                    <a:pt x="0" y="0"/>
                  </a:moveTo>
                  <a:lnTo>
                    <a:pt x="4724400" y="0"/>
                  </a:lnTo>
                  <a:lnTo>
                    <a:pt x="4724400" y="2932112"/>
                  </a:lnTo>
                  <a:lnTo>
                    <a:pt x="0" y="2932112"/>
                  </a:lnTo>
                  <a:lnTo>
                    <a:pt x="0" y="0"/>
                  </a:lnTo>
                  <a:close/>
                </a:path>
              </a:pathLst>
            </a:custGeom>
            <a:ln w="9525">
              <a:solidFill>
                <a:srgbClr val="000000"/>
              </a:solidFill>
            </a:ln>
          </p:spPr>
          <p:txBody>
            <a:bodyPr wrap="square" lIns="0" tIns="0" rIns="0" bIns="0" rtlCol="0"/>
            <a:lstStyle/>
            <a:p/>
          </p:txBody>
        </p:sp>
      </p:grpSp>
      <p:sp>
        <p:nvSpPr>
          <p:cNvPr id="5" name="object 5"/>
          <p:cNvSpPr txBox="1">
            <a:spLocks noGrp="1"/>
          </p:cNvSpPr>
          <p:nvPr>
            <p:ph type="title"/>
          </p:nvPr>
        </p:nvSpPr>
        <p:spPr>
          <a:xfrm>
            <a:off x="1755139" y="1936121"/>
            <a:ext cx="5715000" cy="892175"/>
          </a:xfrm>
          <a:prstGeom prst="rect">
            <a:avLst/>
          </a:prstGeom>
        </p:spPr>
        <p:txBody>
          <a:bodyPr vert="horz" wrap="square" lIns="0" tIns="0" rIns="0" bIns="0" rtlCol="0">
            <a:spAutoFit/>
          </a:bodyPr>
          <a:lstStyle/>
          <a:p>
            <a:pPr marL="12700" marR="5080">
              <a:lnSpc>
                <a:spcPct val="103000"/>
              </a:lnSpc>
            </a:pPr>
            <a:r>
              <a:rPr>
                <a:solidFill>
                  <a:srgbClr val="000000"/>
                </a:solidFill>
                <a:latin typeface="MS Gothic"/>
                <a:cs typeface="MS Gothic"/>
              </a:rPr>
              <a:t>④</a:t>
            </a:r>
            <a:r>
              <a:rPr spc="-5"/>
              <a:t>地表水体下采煤形成的导水裂隙带</a:t>
            </a:r>
            <a:r>
              <a:rPr spc="-5">
                <a:solidFill>
                  <a:srgbClr val="000000"/>
                </a:solidFill>
              </a:rPr>
              <a:t>如吉林辽源梅河一井水库透水掩井</a:t>
            </a:r>
          </a:p>
        </p:txBody>
      </p:sp>
      <p:sp>
        <p:nvSpPr>
          <p:cNvPr id="6" name="object 6"/>
          <p:cNvSpPr txBox="1"/>
          <p:nvPr/>
        </p:nvSpPr>
        <p:spPr>
          <a:xfrm>
            <a:off x="5641340" y="4764563"/>
            <a:ext cx="711200" cy="299720"/>
          </a:xfrm>
          <a:prstGeom prst="rect">
            <a:avLst/>
          </a:prstGeom>
        </p:spPr>
        <p:txBody>
          <a:bodyPr vert="horz" wrap="square" lIns="0" tIns="12700" rIns="0" bIns="0" rtlCol="0">
            <a:spAutoFit/>
          </a:bodyPr>
          <a:lstStyle/>
          <a:p>
            <a:pPr marL="12700">
              <a:lnSpc>
                <a:spcPct val="100000"/>
              </a:lnSpc>
              <a:spcBef>
                <a:spcPts val="100"/>
              </a:spcBef>
            </a:pPr>
            <a:r>
              <a:rPr sz="1800" spc="-20">
                <a:solidFill>
                  <a:srgbClr val="FF0000"/>
                </a:solidFill>
                <a:latin typeface="宋体"/>
                <a:cs typeface="宋体"/>
              </a:rPr>
              <a:t>裂隙带</a:t>
            </a:r>
            <a:endParaRPr sz="1800">
              <a:latin typeface="宋体"/>
              <a:cs typeface="宋体"/>
            </a:endParaRPr>
          </a:p>
        </p:txBody>
      </p:sp>
      <p:sp>
        <p:nvSpPr>
          <p:cNvPr id="7" name="object 7"/>
          <p:cNvSpPr txBox="1"/>
          <p:nvPr/>
        </p:nvSpPr>
        <p:spPr>
          <a:xfrm>
            <a:off x="5717540" y="3850164"/>
            <a:ext cx="711200" cy="299720"/>
          </a:xfrm>
          <a:prstGeom prst="rect">
            <a:avLst/>
          </a:prstGeom>
        </p:spPr>
        <p:txBody>
          <a:bodyPr vert="horz" wrap="square" lIns="0" tIns="12700" rIns="0" bIns="0" rtlCol="0">
            <a:spAutoFit/>
          </a:bodyPr>
          <a:lstStyle/>
          <a:p>
            <a:pPr marL="12700">
              <a:lnSpc>
                <a:spcPct val="100000"/>
              </a:lnSpc>
              <a:spcBef>
                <a:spcPts val="100"/>
              </a:spcBef>
            </a:pPr>
            <a:r>
              <a:rPr sz="1800" spc="-20">
                <a:solidFill>
                  <a:srgbClr val="FF0000"/>
                </a:solidFill>
                <a:latin typeface="宋体"/>
                <a:cs typeface="宋体"/>
              </a:rPr>
              <a:t>弯曲带</a:t>
            </a:r>
            <a:endParaRPr sz="1800">
              <a:latin typeface="宋体"/>
              <a:cs typeface="宋体"/>
            </a:endParaRPr>
          </a:p>
        </p:txBody>
      </p:sp>
      <p:sp>
        <p:nvSpPr>
          <p:cNvPr id="8" name="object 8"/>
          <p:cNvSpPr txBox="1"/>
          <p:nvPr/>
        </p:nvSpPr>
        <p:spPr>
          <a:xfrm>
            <a:off x="5717540" y="5526563"/>
            <a:ext cx="711200" cy="299720"/>
          </a:xfrm>
          <a:prstGeom prst="rect">
            <a:avLst/>
          </a:prstGeom>
        </p:spPr>
        <p:txBody>
          <a:bodyPr vert="horz" wrap="square" lIns="0" tIns="12700" rIns="0" bIns="0" rtlCol="0">
            <a:spAutoFit/>
          </a:bodyPr>
          <a:lstStyle/>
          <a:p>
            <a:pPr marL="12700">
              <a:lnSpc>
                <a:spcPct val="100000"/>
              </a:lnSpc>
              <a:spcBef>
                <a:spcPts val="100"/>
              </a:spcBef>
            </a:pPr>
            <a:r>
              <a:rPr sz="1800" spc="-20">
                <a:solidFill>
                  <a:srgbClr val="FF0000"/>
                </a:solidFill>
                <a:latin typeface="宋体"/>
                <a:cs typeface="宋体"/>
              </a:rPr>
              <a:t>冒落带</a:t>
            </a:r>
            <a:endParaRPr sz="1800">
              <a:latin typeface="宋体"/>
              <a:cs typeface="宋体"/>
            </a:endParaRPr>
          </a:p>
        </p:txBody>
      </p:sp>
      <p:grpSp>
        <p:nvGrpSpPr>
          <p:cNvPr id="9" name="object 9"/>
          <p:cNvGrpSpPr/>
          <p:nvPr/>
        </p:nvGrpSpPr>
        <p:grpSpPr>
          <a:xfrm>
            <a:off x="6472237" y="4948237"/>
            <a:ext cx="542925" cy="695325"/>
            <a:chOff x="6472237" y="4948237"/>
            <a:chExt cx="542925" cy="695325"/>
          </a:xfrm>
        </p:grpSpPr>
        <p:sp>
          <p:nvSpPr>
            <p:cNvPr id="10" name="object 10"/>
            <p:cNvSpPr/>
            <p:nvPr/>
          </p:nvSpPr>
          <p:spPr>
            <a:xfrm>
              <a:off x="6477000" y="4952999"/>
              <a:ext cx="533400" cy="304800"/>
            </a:xfrm>
            <a:custGeom>
              <a:rect l="l" t="t" r="r" b="b"/>
              <a:pathLst>
                <a:path w="533400" h="304800">
                  <a:moveTo>
                    <a:pt x="0" y="0"/>
                  </a:moveTo>
                  <a:lnTo>
                    <a:pt x="533400" y="304800"/>
                  </a:lnTo>
                </a:path>
              </a:pathLst>
            </a:custGeom>
            <a:ln w="9525">
              <a:solidFill>
                <a:srgbClr val="000000"/>
              </a:solidFill>
            </a:ln>
          </p:spPr>
          <p:txBody>
            <a:bodyPr wrap="square" lIns="0" tIns="0" rIns="0" bIns="0" rtlCol="0"/>
            <a:lstStyle/>
            <a:p/>
          </p:txBody>
        </p:sp>
        <p:sp>
          <p:nvSpPr>
            <p:cNvPr id="11" name="object 11"/>
            <p:cNvSpPr/>
            <p:nvPr/>
          </p:nvSpPr>
          <p:spPr>
            <a:xfrm>
              <a:off x="6477000" y="5257800"/>
              <a:ext cx="533400" cy="381000"/>
            </a:xfrm>
            <a:custGeom>
              <a:rect l="l" t="t" r="r" b="b"/>
              <a:pathLst>
                <a:path w="533400" h="381000">
                  <a:moveTo>
                    <a:pt x="533400" y="0"/>
                  </a:moveTo>
                  <a:lnTo>
                    <a:pt x="0" y="381000"/>
                  </a:lnTo>
                </a:path>
              </a:pathLst>
            </a:custGeom>
            <a:ln w="9525">
              <a:solidFill>
                <a:srgbClr val="000000"/>
              </a:solidFill>
            </a:ln>
          </p:spPr>
          <p:txBody>
            <a:bodyPr wrap="square" lIns="0" tIns="0" rIns="0" bIns="0" rtlCol="0"/>
            <a:lstStyle/>
            <a:p/>
          </p:txBody>
        </p:sp>
      </p:grpSp>
      <p:sp>
        <p:nvSpPr>
          <p:cNvPr id="12" name="object 12"/>
          <p:cNvSpPr txBox="1"/>
          <p:nvPr/>
        </p:nvSpPr>
        <p:spPr>
          <a:xfrm>
            <a:off x="7010400" y="5105398"/>
            <a:ext cx="1327150" cy="367030"/>
          </a:xfrm>
          <a:prstGeom prst="rect">
            <a:avLst/>
          </a:prstGeom>
          <a:solidFill>
            <a:srgbClr val="7AEEF1"/>
          </a:solidFill>
        </p:spPr>
        <p:txBody>
          <a:bodyPr vert="horz" wrap="square" lIns="0" tIns="52705" rIns="0" bIns="0" rtlCol="0">
            <a:spAutoFit/>
          </a:bodyPr>
          <a:lstStyle/>
          <a:p>
            <a:pPr marL="91440">
              <a:lnSpc>
                <a:spcPct val="100000"/>
              </a:lnSpc>
              <a:spcBef>
                <a:spcPts val="415"/>
              </a:spcBef>
            </a:pPr>
            <a:r>
              <a:rPr sz="1800" spc="-10">
                <a:solidFill>
                  <a:srgbClr val="FF0000"/>
                </a:solidFill>
                <a:latin typeface="宋体"/>
                <a:cs typeface="宋体"/>
              </a:rPr>
              <a:t>导水裂隙带</a:t>
            </a:r>
            <a:endParaRPr sz="1800">
              <a:latin typeface="宋体"/>
              <a:cs typeface="宋体"/>
            </a:endParaRPr>
          </a:p>
        </p:txBody>
      </p:sp>
      <p:sp>
        <p:nvSpPr>
          <p:cNvPr id="13" name="object 13"/>
          <p:cNvSpPr txBox="1"/>
          <p:nvPr/>
        </p:nvSpPr>
        <p:spPr>
          <a:xfrm>
            <a:off x="2590800" y="3657600"/>
            <a:ext cx="1600200" cy="762000"/>
          </a:xfrm>
          <a:prstGeom prst="rect">
            <a:avLst/>
          </a:prstGeom>
          <a:solidFill>
            <a:srgbClr val="7AEEF1"/>
          </a:solidFill>
          <a:ln w="9525">
            <a:solidFill>
              <a:srgbClr val="000000"/>
            </a:solidFill>
          </a:ln>
        </p:spPr>
        <p:txBody>
          <a:bodyPr vert="horz" wrap="square" lIns="0" tIns="2540" rIns="0" bIns="0" rtlCol="0">
            <a:spAutoFit/>
          </a:bodyPr>
          <a:lstStyle/>
          <a:p>
            <a:pPr>
              <a:lnSpc>
                <a:spcPct val="100000"/>
              </a:lnSpc>
              <a:spcBef>
                <a:spcPts val="20"/>
              </a:spcBef>
            </a:pPr>
            <a:endParaRPr sz="1700">
              <a:latin typeface="Times New Roman"/>
              <a:cs typeface="Times New Roman"/>
            </a:endParaRPr>
          </a:p>
          <a:p>
            <a:pPr marL="385445">
              <a:lnSpc>
                <a:spcPct val="100000"/>
              </a:lnSpc>
            </a:pPr>
            <a:r>
              <a:rPr sz="1800" spc="-150">
                <a:latin typeface="宋体"/>
                <a:cs typeface="宋体"/>
              </a:rPr>
              <a:t>地 表 水</a:t>
            </a:r>
            <a:endParaRPr sz="1800">
              <a:latin typeface="宋体"/>
              <a:cs typeface="宋体"/>
            </a:endParaRPr>
          </a:p>
        </p:txBody>
      </p:sp>
      <p:grpSp>
        <p:nvGrpSpPr>
          <p:cNvPr id="14" name="object 14"/>
          <p:cNvGrpSpPr/>
          <p:nvPr/>
        </p:nvGrpSpPr>
        <p:grpSpPr>
          <a:xfrm>
            <a:off x="3271837" y="4643437"/>
            <a:ext cx="314325" cy="923925"/>
            <a:chOff x="3271837" y="4643437"/>
            <a:chExt cx="314325" cy="923925"/>
          </a:xfrm>
        </p:grpSpPr>
        <p:sp>
          <p:nvSpPr>
            <p:cNvPr id="15" name="object 15"/>
            <p:cNvSpPr/>
            <p:nvPr/>
          </p:nvSpPr>
          <p:spPr>
            <a:xfrm>
              <a:off x="3276600" y="4648200"/>
              <a:ext cx="304800" cy="914400"/>
            </a:xfrm>
            <a:custGeom>
              <a:rect l="l" t="t" r="r" b="b"/>
              <a:pathLst>
                <a:path w="304800" h="914400">
                  <a:moveTo>
                    <a:pt x="152400" y="914400"/>
                  </a:moveTo>
                  <a:lnTo>
                    <a:pt x="0" y="685800"/>
                  </a:lnTo>
                  <a:lnTo>
                    <a:pt x="76200" y="685800"/>
                  </a:lnTo>
                  <a:lnTo>
                    <a:pt x="76200" y="0"/>
                  </a:lnTo>
                  <a:lnTo>
                    <a:pt x="228600" y="0"/>
                  </a:lnTo>
                  <a:lnTo>
                    <a:pt x="228600" y="685800"/>
                  </a:lnTo>
                  <a:lnTo>
                    <a:pt x="304800" y="685800"/>
                  </a:lnTo>
                  <a:lnTo>
                    <a:pt x="152400" y="914400"/>
                  </a:lnTo>
                  <a:close/>
                </a:path>
              </a:pathLst>
            </a:custGeom>
            <a:solidFill>
              <a:srgbClr val="FF0000"/>
            </a:solidFill>
          </p:spPr>
          <p:txBody>
            <a:bodyPr wrap="square" lIns="0" tIns="0" rIns="0" bIns="0" rtlCol="0"/>
            <a:lstStyle/>
            <a:p/>
          </p:txBody>
        </p:sp>
        <p:sp>
          <p:nvSpPr>
            <p:cNvPr id="16" name="object 16"/>
            <p:cNvSpPr/>
            <p:nvPr/>
          </p:nvSpPr>
          <p:spPr>
            <a:xfrm>
              <a:off x="3276600" y="4648200"/>
              <a:ext cx="304800" cy="914400"/>
            </a:xfrm>
            <a:custGeom>
              <a:rect l="l" t="t" r="r" b="b"/>
              <a:pathLst>
                <a:path w="304800" h="914400">
                  <a:moveTo>
                    <a:pt x="0" y="685800"/>
                  </a:moveTo>
                  <a:lnTo>
                    <a:pt x="76200" y="685800"/>
                  </a:lnTo>
                  <a:lnTo>
                    <a:pt x="76200" y="0"/>
                  </a:lnTo>
                  <a:lnTo>
                    <a:pt x="228600" y="0"/>
                  </a:lnTo>
                  <a:lnTo>
                    <a:pt x="228600" y="685800"/>
                  </a:lnTo>
                  <a:lnTo>
                    <a:pt x="304800" y="685800"/>
                  </a:lnTo>
                  <a:lnTo>
                    <a:pt x="152400" y="914400"/>
                  </a:lnTo>
                  <a:lnTo>
                    <a:pt x="0" y="685800"/>
                  </a:lnTo>
                  <a:close/>
                </a:path>
              </a:pathLst>
            </a:custGeom>
            <a:ln w="9525">
              <a:solidFill>
                <a:srgbClr val="FF0000"/>
              </a:solidFill>
            </a:ln>
          </p:spPr>
          <p:txBody>
            <a:bodyPr wrap="square" lIns="0" tIns="0" rIns="0" bIns="0" rtlCol="0"/>
            <a:lstStyle/>
            <a:p/>
          </p:txBody>
        </p:sp>
      </p:grpSp>
      <p:sp>
        <p:nvSpPr>
          <p:cNvPr id="17" name="object 17"/>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28</a:t>
            </a:fld>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97940" y="1142712"/>
            <a:ext cx="6426200" cy="452120"/>
          </a:xfrm>
          <a:prstGeom prst="rect">
            <a:avLst/>
          </a:prstGeom>
        </p:spPr>
        <p:txBody>
          <a:bodyPr vert="horz" wrap="square" lIns="0" tIns="12700" rIns="0" bIns="0" rtlCol="0">
            <a:spAutoFit/>
          </a:bodyPr>
          <a:lstStyle/>
          <a:p>
            <a:pPr marL="12700">
              <a:lnSpc>
                <a:spcPct val="100000"/>
              </a:lnSpc>
              <a:spcBef>
                <a:spcPts val="100"/>
              </a:spcBef>
            </a:pPr>
            <a:r>
              <a:rPr>
                <a:solidFill>
                  <a:srgbClr val="000000"/>
                </a:solidFill>
                <a:latin typeface="MS Gothic"/>
                <a:cs typeface="MS Gothic"/>
              </a:rPr>
              <a:t>⑤</a:t>
            </a:r>
            <a:r>
              <a:rPr>
                <a:solidFill>
                  <a:srgbClr val="000000"/>
                </a:solidFill>
              </a:rPr>
              <a:t>暴雨径流沿低洼处的</a:t>
            </a:r>
            <a:r>
              <a:rPr/>
              <a:t>井筒</a:t>
            </a:r>
            <a:r>
              <a:rPr spc="-10">
                <a:solidFill>
                  <a:srgbClr val="000000"/>
                </a:solidFill>
              </a:rPr>
              <a:t>直接涌入矿井</a:t>
            </a:r>
          </a:p>
        </p:txBody>
      </p:sp>
      <p:grpSp>
        <p:nvGrpSpPr>
          <p:cNvPr id="3" name="object 3"/>
          <p:cNvGrpSpPr/>
          <p:nvPr/>
        </p:nvGrpSpPr>
        <p:grpSpPr>
          <a:xfrm>
            <a:off x="1138237" y="2281237"/>
            <a:ext cx="2533650" cy="2066925"/>
            <a:chOff x="1138237" y="2281237"/>
            <a:chExt cx="2533650" cy="2066925"/>
          </a:xfrm>
        </p:grpSpPr>
        <p:sp>
          <p:nvSpPr>
            <p:cNvPr id="4" name="object 4"/>
            <p:cNvSpPr/>
            <p:nvPr/>
          </p:nvSpPr>
          <p:spPr>
            <a:xfrm>
              <a:off x="1143000" y="3200400"/>
              <a:ext cx="2362200" cy="228600"/>
            </a:xfrm>
            <a:custGeom>
              <a:rect l="l" t="t" r="r" b="b"/>
              <a:pathLst>
                <a:path w="2362200" h="228600">
                  <a:moveTo>
                    <a:pt x="0" y="0"/>
                  </a:moveTo>
                  <a:lnTo>
                    <a:pt x="2362200" y="0"/>
                  </a:lnTo>
                  <a:lnTo>
                    <a:pt x="2362200" y="228600"/>
                  </a:lnTo>
                  <a:lnTo>
                    <a:pt x="0" y="228600"/>
                  </a:lnTo>
                  <a:lnTo>
                    <a:pt x="0" y="0"/>
                  </a:lnTo>
                  <a:close/>
                </a:path>
              </a:pathLst>
            </a:custGeom>
            <a:ln w="9525">
              <a:solidFill>
                <a:srgbClr val="000000"/>
              </a:solidFill>
            </a:ln>
          </p:spPr>
          <p:txBody>
            <a:bodyPr wrap="square" lIns="0" tIns="0" rIns="0" bIns="0" rtlCol="0"/>
            <a:lstStyle/>
            <a:p/>
          </p:txBody>
        </p:sp>
        <p:sp>
          <p:nvSpPr>
            <p:cNvPr id="5" name="object 5"/>
            <p:cNvSpPr/>
            <p:nvPr/>
          </p:nvSpPr>
          <p:spPr>
            <a:xfrm>
              <a:off x="1143000" y="2590799"/>
              <a:ext cx="2362200" cy="838200"/>
            </a:xfrm>
            <a:custGeom>
              <a:rect l="l" t="t" r="r" b="b"/>
              <a:pathLst>
                <a:path w="2362200" h="838200">
                  <a:moveTo>
                    <a:pt x="2362200" y="0"/>
                  </a:moveTo>
                  <a:lnTo>
                    <a:pt x="0" y="0"/>
                  </a:lnTo>
                  <a:lnTo>
                    <a:pt x="0" y="304800"/>
                  </a:lnTo>
                  <a:lnTo>
                    <a:pt x="0" y="838200"/>
                  </a:lnTo>
                  <a:lnTo>
                    <a:pt x="914400" y="838200"/>
                  </a:lnTo>
                  <a:lnTo>
                    <a:pt x="914400" y="304800"/>
                  </a:lnTo>
                  <a:lnTo>
                    <a:pt x="1447800" y="304800"/>
                  </a:lnTo>
                  <a:lnTo>
                    <a:pt x="1447800" y="838200"/>
                  </a:lnTo>
                  <a:lnTo>
                    <a:pt x="2362200" y="838200"/>
                  </a:lnTo>
                  <a:lnTo>
                    <a:pt x="2362200" y="304800"/>
                  </a:lnTo>
                  <a:lnTo>
                    <a:pt x="2362200" y="0"/>
                  </a:lnTo>
                  <a:close/>
                </a:path>
              </a:pathLst>
            </a:custGeom>
            <a:solidFill>
              <a:srgbClr val="00FF00"/>
            </a:solidFill>
          </p:spPr>
          <p:txBody>
            <a:bodyPr wrap="square" lIns="0" tIns="0" rIns="0" bIns="0" rtlCol="0"/>
            <a:lstStyle/>
            <a:p/>
          </p:txBody>
        </p:sp>
        <p:sp>
          <p:nvSpPr>
            <p:cNvPr id="6" name="object 6"/>
            <p:cNvSpPr/>
            <p:nvPr/>
          </p:nvSpPr>
          <p:spPr>
            <a:xfrm>
              <a:off x="1143000" y="2590800"/>
              <a:ext cx="2362200" cy="838200"/>
            </a:xfrm>
            <a:custGeom>
              <a:rect l="l" t="t" r="r" b="b"/>
              <a:pathLst>
                <a:path w="2362200" h="838200">
                  <a:moveTo>
                    <a:pt x="0" y="0"/>
                  </a:moveTo>
                  <a:lnTo>
                    <a:pt x="2362200" y="0"/>
                  </a:lnTo>
                  <a:lnTo>
                    <a:pt x="2362200" y="838200"/>
                  </a:lnTo>
                  <a:lnTo>
                    <a:pt x="0" y="838200"/>
                  </a:lnTo>
                  <a:lnTo>
                    <a:pt x="0" y="0"/>
                  </a:lnTo>
                  <a:close/>
                </a:path>
              </a:pathLst>
            </a:custGeom>
            <a:ln w="9525">
              <a:solidFill>
                <a:srgbClr val="000000"/>
              </a:solidFill>
            </a:ln>
          </p:spPr>
          <p:txBody>
            <a:bodyPr wrap="square" lIns="0" tIns="0" rIns="0" bIns="0" rtlCol="0"/>
            <a:lstStyle/>
            <a:p/>
          </p:txBody>
        </p:sp>
        <p:sp>
          <p:nvSpPr>
            <p:cNvPr id="7" name="object 7"/>
            <p:cNvSpPr/>
            <p:nvPr/>
          </p:nvSpPr>
          <p:spPr>
            <a:xfrm>
              <a:off x="1143000" y="3428999"/>
              <a:ext cx="2362200" cy="914400"/>
            </a:xfrm>
            <a:custGeom>
              <a:rect l="l" t="t" r="r" b="b"/>
              <a:pathLst>
                <a:path w="2362200" h="914400">
                  <a:moveTo>
                    <a:pt x="609600" y="0"/>
                  </a:moveTo>
                  <a:lnTo>
                    <a:pt x="0" y="0"/>
                  </a:lnTo>
                  <a:lnTo>
                    <a:pt x="0" y="914400"/>
                  </a:lnTo>
                  <a:lnTo>
                    <a:pt x="609600" y="914400"/>
                  </a:lnTo>
                  <a:lnTo>
                    <a:pt x="609600" y="0"/>
                  </a:lnTo>
                  <a:close/>
                </a:path>
                <a:path w="2362200" h="914400">
                  <a:moveTo>
                    <a:pt x="2362200" y="0"/>
                  </a:moveTo>
                  <a:lnTo>
                    <a:pt x="1752600" y="0"/>
                  </a:lnTo>
                  <a:lnTo>
                    <a:pt x="1752600" y="914400"/>
                  </a:lnTo>
                  <a:lnTo>
                    <a:pt x="2362200" y="914400"/>
                  </a:lnTo>
                  <a:lnTo>
                    <a:pt x="2362200" y="0"/>
                  </a:lnTo>
                  <a:close/>
                </a:path>
              </a:pathLst>
            </a:custGeom>
            <a:solidFill>
              <a:srgbClr val="828A5A"/>
            </a:solidFill>
          </p:spPr>
          <p:txBody>
            <a:bodyPr wrap="square" lIns="0" tIns="0" rIns="0" bIns="0" rtlCol="0"/>
            <a:lstStyle/>
            <a:p/>
          </p:txBody>
        </p:sp>
        <p:sp>
          <p:nvSpPr>
            <p:cNvPr id="8" name="object 8"/>
            <p:cNvSpPr/>
            <p:nvPr/>
          </p:nvSpPr>
          <p:spPr>
            <a:xfrm>
              <a:off x="1143000" y="3429000"/>
              <a:ext cx="2362200" cy="914400"/>
            </a:xfrm>
            <a:custGeom>
              <a:rect l="l" t="t" r="r" b="b"/>
              <a:pathLst>
                <a:path w="2362200" h="914400">
                  <a:moveTo>
                    <a:pt x="0" y="0"/>
                  </a:moveTo>
                  <a:lnTo>
                    <a:pt x="2362200" y="0"/>
                  </a:lnTo>
                  <a:lnTo>
                    <a:pt x="2362200" y="914400"/>
                  </a:lnTo>
                  <a:lnTo>
                    <a:pt x="0" y="914400"/>
                  </a:lnTo>
                  <a:lnTo>
                    <a:pt x="0" y="0"/>
                  </a:lnTo>
                  <a:close/>
                </a:path>
              </a:pathLst>
            </a:custGeom>
            <a:ln w="9525">
              <a:solidFill>
                <a:srgbClr val="000000"/>
              </a:solidFill>
            </a:ln>
          </p:spPr>
          <p:txBody>
            <a:bodyPr wrap="square" lIns="0" tIns="0" rIns="0" bIns="0" rtlCol="0"/>
            <a:lstStyle/>
            <a:p/>
          </p:txBody>
        </p:sp>
        <p:sp>
          <p:nvSpPr>
            <p:cNvPr id="9" name="object 9"/>
            <p:cNvSpPr/>
            <p:nvPr/>
          </p:nvSpPr>
          <p:spPr>
            <a:xfrm>
              <a:off x="1752600" y="2895599"/>
              <a:ext cx="1143000" cy="1447800"/>
            </a:xfrm>
            <a:custGeom>
              <a:rect l="l" t="t" r="r" b="b"/>
              <a:pathLst>
                <a:path w="1143000" h="1447800">
                  <a:moveTo>
                    <a:pt x="304800" y="0"/>
                  </a:moveTo>
                  <a:lnTo>
                    <a:pt x="0" y="0"/>
                  </a:lnTo>
                  <a:lnTo>
                    <a:pt x="0" y="1447800"/>
                  </a:lnTo>
                  <a:lnTo>
                    <a:pt x="304800" y="1447800"/>
                  </a:lnTo>
                  <a:lnTo>
                    <a:pt x="304800" y="0"/>
                  </a:lnTo>
                  <a:close/>
                </a:path>
                <a:path w="1143000" h="1447800">
                  <a:moveTo>
                    <a:pt x="1143000" y="0"/>
                  </a:moveTo>
                  <a:lnTo>
                    <a:pt x="838200" y="0"/>
                  </a:lnTo>
                  <a:lnTo>
                    <a:pt x="838200" y="1447800"/>
                  </a:lnTo>
                  <a:lnTo>
                    <a:pt x="1143000" y="1447800"/>
                  </a:lnTo>
                  <a:lnTo>
                    <a:pt x="1143000" y="0"/>
                  </a:lnTo>
                  <a:close/>
                </a:path>
              </a:pathLst>
            </a:custGeom>
            <a:solidFill>
              <a:srgbClr val="333399"/>
            </a:solidFill>
          </p:spPr>
          <p:txBody>
            <a:bodyPr wrap="square" lIns="0" tIns="0" rIns="0" bIns="0" rtlCol="0"/>
            <a:lstStyle/>
            <a:p/>
          </p:txBody>
        </p:sp>
        <p:sp>
          <p:nvSpPr>
            <p:cNvPr id="10" name="object 10"/>
            <p:cNvSpPr/>
            <p:nvPr/>
          </p:nvSpPr>
          <p:spPr>
            <a:xfrm>
              <a:off x="1752600" y="2895600"/>
              <a:ext cx="1143000" cy="1447800"/>
            </a:xfrm>
            <a:custGeom>
              <a:rect l="l" t="t" r="r" b="b"/>
              <a:pathLst>
                <a:path w="1143000" h="1447800">
                  <a:moveTo>
                    <a:pt x="0" y="0"/>
                  </a:moveTo>
                  <a:lnTo>
                    <a:pt x="1143000" y="0"/>
                  </a:lnTo>
                  <a:lnTo>
                    <a:pt x="1143000" y="1447800"/>
                  </a:lnTo>
                  <a:lnTo>
                    <a:pt x="0" y="1447800"/>
                  </a:lnTo>
                  <a:lnTo>
                    <a:pt x="0" y="0"/>
                  </a:lnTo>
                  <a:close/>
                </a:path>
              </a:pathLst>
            </a:custGeom>
            <a:ln w="9525">
              <a:solidFill>
                <a:srgbClr val="000000"/>
              </a:solidFill>
            </a:ln>
          </p:spPr>
          <p:txBody>
            <a:bodyPr wrap="square" lIns="0" tIns="0" rIns="0" bIns="0" rtlCol="0"/>
            <a:lstStyle/>
            <a:p/>
          </p:txBody>
        </p:sp>
        <p:sp>
          <p:nvSpPr>
            <p:cNvPr id="11" name="object 11"/>
            <p:cNvSpPr/>
            <p:nvPr/>
          </p:nvSpPr>
          <p:spPr>
            <a:xfrm>
              <a:off x="2057400" y="2895600"/>
              <a:ext cx="533400" cy="1447800"/>
            </a:xfrm>
            <a:custGeom>
              <a:rect l="l" t="t" r="r" b="b"/>
              <a:pathLst>
                <a:path w="533400" h="1447800">
                  <a:moveTo>
                    <a:pt x="533400" y="1447800"/>
                  </a:moveTo>
                  <a:lnTo>
                    <a:pt x="0" y="1447800"/>
                  </a:lnTo>
                  <a:lnTo>
                    <a:pt x="0" y="0"/>
                  </a:lnTo>
                  <a:lnTo>
                    <a:pt x="533400" y="0"/>
                  </a:lnTo>
                  <a:lnTo>
                    <a:pt x="533400" y="1447800"/>
                  </a:lnTo>
                  <a:close/>
                </a:path>
              </a:pathLst>
            </a:custGeom>
            <a:solidFill>
              <a:srgbClr val="00E4A8"/>
            </a:solidFill>
          </p:spPr>
          <p:txBody>
            <a:bodyPr wrap="square" lIns="0" tIns="0" rIns="0" bIns="0" rtlCol="0"/>
            <a:lstStyle/>
            <a:p/>
          </p:txBody>
        </p:sp>
        <p:sp>
          <p:nvSpPr>
            <p:cNvPr id="12" name="object 12"/>
            <p:cNvSpPr/>
            <p:nvPr/>
          </p:nvSpPr>
          <p:spPr>
            <a:xfrm>
              <a:off x="2057400" y="2895600"/>
              <a:ext cx="533400" cy="1447800"/>
            </a:xfrm>
            <a:custGeom>
              <a:rect l="l" t="t" r="r" b="b"/>
              <a:pathLst>
                <a:path w="533400" h="1447800">
                  <a:moveTo>
                    <a:pt x="0" y="0"/>
                  </a:moveTo>
                  <a:lnTo>
                    <a:pt x="533400" y="0"/>
                  </a:lnTo>
                  <a:lnTo>
                    <a:pt x="533400" y="1447800"/>
                  </a:lnTo>
                  <a:lnTo>
                    <a:pt x="0" y="1447800"/>
                  </a:lnTo>
                  <a:lnTo>
                    <a:pt x="0" y="0"/>
                  </a:lnTo>
                  <a:close/>
                </a:path>
              </a:pathLst>
            </a:custGeom>
            <a:ln w="9525">
              <a:solidFill>
                <a:srgbClr val="000000"/>
              </a:solidFill>
            </a:ln>
          </p:spPr>
          <p:txBody>
            <a:bodyPr wrap="square" lIns="0" tIns="0" rIns="0" bIns="0" rtlCol="0"/>
            <a:lstStyle/>
            <a:p/>
          </p:txBody>
        </p:sp>
        <p:sp>
          <p:nvSpPr>
            <p:cNvPr id="13" name="object 13"/>
            <p:cNvSpPr/>
            <p:nvPr/>
          </p:nvSpPr>
          <p:spPr>
            <a:xfrm>
              <a:off x="1773766" y="2285999"/>
              <a:ext cx="718185" cy="685800"/>
            </a:xfrm>
            <a:custGeom>
              <a:rect l="l" t="t" r="r" b="b"/>
              <a:pathLst>
                <a:path w="718185" h="685800">
                  <a:moveTo>
                    <a:pt x="513291" y="685800"/>
                  </a:moveTo>
                  <a:lnTo>
                    <a:pt x="262750" y="457202"/>
                  </a:lnTo>
                  <a:lnTo>
                    <a:pt x="379168" y="457202"/>
                  </a:lnTo>
                  <a:lnTo>
                    <a:pt x="365566" y="399909"/>
                  </a:lnTo>
                  <a:lnTo>
                    <a:pt x="349220" y="345598"/>
                  </a:lnTo>
                  <a:lnTo>
                    <a:pt x="330298" y="294471"/>
                  </a:lnTo>
                  <a:lnTo>
                    <a:pt x="308966" y="246731"/>
                  </a:lnTo>
                  <a:lnTo>
                    <a:pt x="285393" y="202579"/>
                  </a:lnTo>
                  <a:lnTo>
                    <a:pt x="259746" y="162217"/>
                  </a:lnTo>
                  <a:lnTo>
                    <a:pt x="232192" y="125846"/>
                  </a:lnTo>
                  <a:lnTo>
                    <a:pt x="202899" y="93670"/>
                  </a:lnTo>
                  <a:lnTo>
                    <a:pt x="172034" y="65890"/>
                  </a:lnTo>
                  <a:lnTo>
                    <a:pt x="139765" y="42708"/>
                  </a:lnTo>
                  <a:lnTo>
                    <a:pt x="106260" y="24326"/>
                  </a:lnTo>
                  <a:lnTo>
                    <a:pt x="36210" y="2770"/>
                  </a:lnTo>
                  <a:lnTo>
                    <a:pt x="0" y="0"/>
                  </a:lnTo>
                  <a:lnTo>
                    <a:pt x="222248" y="0"/>
                  </a:lnTo>
                  <a:lnTo>
                    <a:pt x="293933" y="10946"/>
                  </a:lnTo>
                  <a:lnTo>
                    <a:pt x="362013" y="42708"/>
                  </a:lnTo>
                  <a:lnTo>
                    <a:pt x="394281" y="65890"/>
                  </a:lnTo>
                  <a:lnTo>
                    <a:pt x="425146" y="93670"/>
                  </a:lnTo>
                  <a:lnTo>
                    <a:pt x="454439" y="125846"/>
                  </a:lnTo>
                  <a:lnTo>
                    <a:pt x="481993" y="162217"/>
                  </a:lnTo>
                  <a:lnTo>
                    <a:pt x="507640" y="202579"/>
                  </a:lnTo>
                  <a:lnTo>
                    <a:pt x="531214" y="246731"/>
                  </a:lnTo>
                  <a:lnTo>
                    <a:pt x="552545" y="294472"/>
                  </a:lnTo>
                  <a:lnTo>
                    <a:pt x="571468" y="345598"/>
                  </a:lnTo>
                  <a:lnTo>
                    <a:pt x="587813" y="399909"/>
                  </a:lnTo>
                  <a:lnTo>
                    <a:pt x="601415" y="457201"/>
                  </a:lnTo>
                  <a:lnTo>
                    <a:pt x="717833" y="457202"/>
                  </a:lnTo>
                  <a:lnTo>
                    <a:pt x="513291" y="685800"/>
                  </a:lnTo>
                  <a:close/>
                </a:path>
              </a:pathLst>
            </a:custGeom>
            <a:solidFill>
              <a:srgbClr val="7AEEF1"/>
            </a:solidFill>
          </p:spPr>
          <p:txBody>
            <a:bodyPr wrap="square" lIns="0" tIns="0" rIns="0" bIns="0" rtlCol="0"/>
            <a:lstStyle/>
            <a:p/>
          </p:txBody>
        </p:sp>
        <p:sp>
          <p:nvSpPr>
            <p:cNvPr id="14" name="object 14"/>
            <p:cNvSpPr/>
            <p:nvPr/>
          </p:nvSpPr>
          <p:spPr>
            <a:xfrm>
              <a:off x="1371599" y="2285999"/>
              <a:ext cx="513715" cy="685800"/>
            </a:xfrm>
            <a:custGeom>
              <a:rect l="l" t="t" r="r" b="b"/>
              <a:pathLst>
                <a:path w="513714" h="685800">
                  <a:moveTo>
                    <a:pt x="222247" y="685800"/>
                  </a:moveTo>
                  <a:lnTo>
                    <a:pt x="0" y="685800"/>
                  </a:lnTo>
                  <a:lnTo>
                    <a:pt x="1476" y="626627"/>
                  </a:lnTo>
                  <a:lnTo>
                    <a:pt x="5824" y="568851"/>
                  </a:lnTo>
                  <a:lnTo>
                    <a:pt x="12923" y="512679"/>
                  </a:lnTo>
                  <a:lnTo>
                    <a:pt x="22653" y="458316"/>
                  </a:lnTo>
                  <a:lnTo>
                    <a:pt x="34892" y="405969"/>
                  </a:lnTo>
                  <a:lnTo>
                    <a:pt x="49521" y="355843"/>
                  </a:lnTo>
                  <a:lnTo>
                    <a:pt x="66418" y="308144"/>
                  </a:lnTo>
                  <a:lnTo>
                    <a:pt x="85462" y="263078"/>
                  </a:lnTo>
                  <a:lnTo>
                    <a:pt x="106533" y="220851"/>
                  </a:lnTo>
                  <a:lnTo>
                    <a:pt x="129511" y="181668"/>
                  </a:lnTo>
                  <a:lnTo>
                    <a:pt x="154274" y="145736"/>
                  </a:lnTo>
                  <a:lnTo>
                    <a:pt x="180701" y="113260"/>
                  </a:lnTo>
                  <a:lnTo>
                    <a:pt x="208673" y="84447"/>
                  </a:lnTo>
                  <a:lnTo>
                    <a:pt x="238068" y="59501"/>
                  </a:lnTo>
                  <a:lnTo>
                    <a:pt x="300645" y="22038"/>
                  </a:lnTo>
                  <a:lnTo>
                    <a:pt x="367466" y="2517"/>
                  </a:lnTo>
                  <a:lnTo>
                    <a:pt x="402167" y="0"/>
                  </a:lnTo>
                  <a:lnTo>
                    <a:pt x="430308" y="1681"/>
                  </a:lnTo>
                  <a:lnTo>
                    <a:pt x="458277" y="6707"/>
                  </a:lnTo>
                  <a:lnTo>
                    <a:pt x="485972" y="15055"/>
                  </a:lnTo>
                  <a:lnTo>
                    <a:pt x="513290" y="26699"/>
                  </a:lnTo>
                  <a:lnTo>
                    <a:pt x="481622" y="44665"/>
                  </a:lnTo>
                  <a:lnTo>
                    <a:pt x="451306" y="66736"/>
                  </a:lnTo>
                  <a:lnTo>
                    <a:pt x="422438" y="92696"/>
                  </a:lnTo>
                  <a:lnTo>
                    <a:pt x="395112" y="122328"/>
                  </a:lnTo>
                  <a:lnTo>
                    <a:pt x="369425" y="155417"/>
                  </a:lnTo>
                  <a:lnTo>
                    <a:pt x="345470" y="191748"/>
                  </a:lnTo>
                  <a:lnTo>
                    <a:pt x="323345" y="231103"/>
                  </a:lnTo>
                  <a:lnTo>
                    <a:pt x="303144" y="273267"/>
                  </a:lnTo>
                  <a:lnTo>
                    <a:pt x="284962" y="318025"/>
                  </a:lnTo>
                  <a:lnTo>
                    <a:pt x="268896" y="365160"/>
                  </a:lnTo>
                  <a:lnTo>
                    <a:pt x="255039" y="414456"/>
                  </a:lnTo>
                  <a:lnTo>
                    <a:pt x="243488" y="465698"/>
                  </a:lnTo>
                  <a:lnTo>
                    <a:pt x="234338" y="518669"/>
                  </a:lnTo>
                  <a:lnTo>
                    <a:pt x="227684" y="573154"/>
                  </a:lnTo>
                  <a:lnTo>
                    <a:pt x="223622" y="628936"/>
                  </a:lnTo>
                  <a:lnTo>
                    <a:pt x="222247" y="685800"/>
                  </a:lnTo>
                  <a:close/>
                </a:path>
              </a:pathLst>
            </a:custGeom>
            <a:solidFill>
              <a:srgbClr val="62BEC0"/>
            </a:solidFill>
          </p:spPr>
          <p:txBody>
            <a:bodyPr wrap="square" lIns="0" tIns="0" rIns="0" bIns="0" rtlCol="0"/>
            <a:lstStyle/>
            <a:p/>
          </p:txBody>
        </p:sp>
        <p:sp>
          <p:nvSpPr>
            <p:cNvPr id="15" name="object 15"/>
            <p:cNvSpPr/>
            <p:nvPr/>
          </p:nvSpPr>
          <p:spPr>
            <a:xfrm>
              <a:off x="1371599" y="2285999"/>
              <a:ext cx="1120140" cy="685800"/>
            </a:xfrm>
            <a:custGeom>
              <a:rect l="l" t="t" r="r" b="b"/>
              <a:pathLst>
                <a:path w="1120139" h="685800">
                  <a:moveTo>
                    <a:pt x="513290" y="26699"/>
                  </a:moveTo>
                  <a:lnTo>
                    <a:pt x="451307" y="66736"/>
                  </a:lnTo>
                  <a:lnTo>
                    <a:pt x="422438" y="92696"/>
                  </a:lnTo>
                  <a:lnTo>
                    <a:pt x="395112" y="122328"/>
                  </a:lnTo>
                  <a:lnTo>
                    <a:pt x="369425" y="155417"/>
                  </a:lnTo>
                  <a:lnTo>
                    <a:pt x="345471" y="191748"/>
                  </a:lnTo>
                  <a:lnTo>
                    <a:pt x="323345" y="231103"/>
                  </a:lnTo>
                  <a:lnTo>
                    <a:pt x="303144" y="273267"/>
                  </a:lnTo>
                  <a:lnTo>
                    <a:pt x="284962" y="318025"/>
                  </a:lnTo>
                  <a:lnTo>
                    <a:pt x="268896" y="365160"/>
                  </a:lnTo>
                  <a:lnTo>
                    <a:pt x="255039" y="414456"/>
                  </a:lnTo>
                  <a:lnTo>
                    <a:pt x="243488" y="465698"/>
                  </a:lnTo>
                  <a:lnTo>
                    <a:pt x="234338" y="518669"/>
                  </a:lnTo>
                  <a:lnTo>
                    <a:pt x="227684" y="573154"/>
                  </a:lnTo>
                  <a:lnTo>
                    <a:pt x="223622" y="628936"/>
                  </a:lnTo>
                  <a:lnTo>
                    <a:pt x="222247" y="685800"/>
                  </a:lnTo>
                  <a:lnTo>
                    <a:pt x="0" y="685800"/>
                  </a:lnTo>
                  <a:lnTo>
                    <a:pt x="1476" y="626626"/>
                  </a:lnTo>
                  <a:lnTo>
                    <a:pt x="5824" y="568851"/>
                  </a:lnTo>
                  <a:lnTo>
                    <a:pt x="12923" y="512679"/>
                  </a:lnTo>
                  <a:lnTo>
                    <a:pt x="22653" y="458316"/>
                  </a:lnTo>
                  <a:lnTo>
                    <a:pt x="34892" y="405969"/>
                  </a:lnTo>
                  <a:lnTo>
                    <a:pt x="49521" y="355843"/>
                  </a:lnTo>
                  <a:lnTo>
                    <a:pt x="66418" y="308144"/>
                  </a:lnTo>
                  <a:lnTo>
                    <a:pt x="85462" y="263078"/>
                  </a:lnTo>
                  <a:lnTo>
                    <a:pt x="106533" y="220851"/>
                  </a:lnTo>
                  <a:lnTo>
                    <a:pt x="129511" y="181668"/>
                  </a:lnTo>
                  <a:lnTo>
                    <a:pt x="154274" y="145736"/>
                  </a:lnTo>
                  <a:lnTo>
                    <a:pt x="180701" y="113260"/>
                  </a:lnTo>
                  <a:lnTo>
                    <a:pt x="208673" y="84447"/>
                  </a:lnTo>
                  <a:lnTo>
                    <a:pt x="238068" y="59501"/>
                  </a:lnTo>
                  <a:lnTo>
                    <a:pt x="300645" y="22038"/>
                  </a:lnTo>
                  <a:lnTo>
                    <a:pt x="367466" y="2517"/>
                  </a:lnTo>
                  <a:lnTo>
                    <a:pt x="402166" y="0"/>
                  </a:lnTo>
                  <a:lnTo>
                    <a:pt x="624414" y="0"/>
                  </a:lnTo>
                  <a:lnTo>
                    <a:pt x="696100" y="10946"/>
                  </a:lnTo>
                  <a:lnTo>
                    <a:pt x="764179" y="42708"/>
                  </a:lnTo>
                  <a:lnTo>
                    <a:pt x="796448" y="65890"/>
                  </a:lnTo>
                  <a:lnTo>
                    <a:pt x="827313" y="93670"/>
                  </a:lnTo>
                  <a:lnTo>
                    <a:pt x="856606" y="125846"/>
                  </a:lnTo>
                  <a:lnTo>
                    <a:pt x="884160" y="162217"/>
                  </a:lnTo>
                  <a:lnTo>
                    <a:pt x="909807" y="202579"/>
                  </a:lnTo>
                  <a:lnTo>
                    <a:pt x="933380" y="246731"/>
                  </a:lnTo>
                  <a:lnTo>
                    <a:pt x="954712" y="294471"/>
                  </a:lnTo>
                  <a:lnTo>
                    <a:pt x="973634" y="345598"/>
                  </a:lnTo>
                  <a:lnTo>
                    <a:pt x="989980" y="399909"/>
                  </a:lnTo>
                  <a:lnTo>
                    <a:pt x="1003582" y="457201"/>
                  </a:lnTo>
                  <a:lnTo>
                    <a:pt x="1120000" y="457202"/>
                  </a:lnTo>
                  <a:lnTo>
                    <a:pt x="915458" y="685800"/>
                  </a:lnTo>
                  <a:lnTo>
                    <a:pt x="664917" y="457202"/>
                  </a:lnTo>
                  <a:lnTo>
                    <a:pt x="781335" y="457202"/>
                  </a:lnTo>
                  <a:lnTo>
                    <a:pt x="767733" y="399909"/>
                  </a:lnTo>
                  <a:lnTo>
                    <a:pt x="751387" y="345598"/>
                  </a:lnTo>
                  <a:lnTo>
                    <a:pt x="732465" y="294472"/>
                  </a:lnTo>
                  <a:lnTo>
                    <a:pt x="711133" y="246731"/>
                  </a:lnTo>
                  <a:lnTo>
                    <a:pt x="687560" y="202579"/>
                  </a:lnTo>
                  <a:lnTo>
                    <a:pt x="661913" y="162217"/>
                  </a:lnTo>
                  <a:lnTo>
                    <a:pt x="634359" y="125846"/>
                  </a:lnTo>
                  <a:lnTo>
                    <a:pt x="605066" y="93670"/>
                  </a:lnTo>
                  <a:lnTo>
                    <a:pt x="574201" y="65890"/>
                  </a:lnTo>
                  <a:lnTo>
                    <a:pt x="541932" y="42708"/>
                  </a:lnTo>
                  <a:lnTo>
                    <a:pt x="508427" y="24326"/>
                  </a:lnTo>
                  <a:lnTo>
                    <a:pt x="438376" y="2770"/>
                  </a:lnTo>
                  <a:lnTo>
                    <a:pt x="402166" y="0"/>
                  </a:lnTo>
                </a:path>
              </a:pathLst>
            </a:custGeom>
            <a:ln w="9525">
              <a:solidFill>
                <a:srgbClr val="000000"/>
              </a:solidFill>
            </a:ln>
          </p:spPr>
          <p:txBody>
            <a:bodyPr wrap="square" lIns="0" tIns="0" rIns="0" bIns="0" rtlCol="0"/>
            <a:lstStyle/>
            <a:p/>
          </p:txBody>
        </p:sp>
        <p:sp>
          <p:nvSpPr>
            <p:cNvPr id="16" name="object 16"/>
            <p:cNvSpPr/>
            <p:nvPr/>
          </p:nvSpPr>
          <p:spPr>
            <a:xfrm>
              <a:off x="2513011" y="2895600"/>
              <a:ext cx="1144905" cy="0"/>
            </a:xfrm>
            <a:custGeom>
              <a:rect l="l" t="t" r="r" b="b"/>
              <a:pathLst>
                <a:path w="1144904">
                  <a:moveTo>
                    <a:pt x="0" y="0"/>
                  </a:moveTo>
                  <a:lnTo>
                    <a:pt x="1144588" y="0"/>
                  </a:lnTo>
                </a:path>
              </a:pathLst>
            </a:custGeom>
            <a:ln w="28575">
              <a:solidFill>
                <a:srgbClr val="FF0000"/>
              </a:solidFill>
            </a:ln>
          </p:spPr>
          <p:txBody>
            <a:bodyPr wrap="square" lIns="0" tIns="0" rIns="0" bIns="0" rtlCol="0"/>
            <a:lstStyle/>
            <a:p/>
          </p:txBody>
        </p:sp>
      </p:grpSp>
      <p:sp>
        <p:nvSpPr>
          <p:cNvPr id="17" name="object 17"/>
          <p:cNvSpPr txBox="1"/>
          <p:nvPr/>
        </p:nvSpPr>
        <p:spPr>
          <a:xfrm>
            <a:off x="1147762" y="2554763"/>
            <a:ext cx="2352675" cy="299720"/>
          </a:xfrm>
          <a:prstGeom prst="rect">
            <a:avLst/>
          </a:prstGeom>
        </p:spPr>
        <p:txBody>
          <a:bodyPr vert="horz" wrap="square" lIns="0" tIns="12700" rIns="0" bIns="0" rtlCol="0">
            <a:spAutoFit/>
          </a:bodyPr>
          <a:lstStyle/>
          <a:p>
            <a:pPr marR="48260" algn="r">
              <a:lnSpc>
                <a:spcPct val="100000"/>
              </a:lnSpc>
              <a:spcBef>
                <a:spcPts val="100"/>
              </a:spcBef>
            </a:pPr>
            <a:r>
              <a:rPr sz="1800" spc="-25">
                <a:latin typeface="宋体"/>
                <a:cs typeface="宋体"/>
              </a:rPr>
              <a:t>井口</a:t>
            </a:r>
            <a:endParaRPr sz="1800">
              <a:latin typeface="宋体"/>
              <a:cs typeface="宋体"/>
            </a:endParaRPr>
          </a:p>
        </p:txBody>
      </p:sp>
      <p:sp>
        <p:nvSpPr>
          <p:cNvPr id="18" name="object 18"/>
          <p:cNvSpPr txBox="1"/>
          <p:nvPr/>
        </p:nvSpPr>
        <p:spPr>
          <a:xfrm>
            <a:off x="993139" y="3011963"/>
            <a:ext cx="482600" cy="299720"/>
          </a:xfrm>
          <a:prstGeom prst="rect">
            <a:avLst/>
          </a:prstGeom>
        </p:spPr>
        <p:txBody>
          <a:bodyPr vert="horz" wrap="square" lIns="0" tIns="12700" rIns="0" bIns="0" rtlCol="0">
            <a:spAutoFit/>
          </a:bodyPr>
          <a:lstStyle/>
          <a:p>
            <a:pPr marL="12700">
              <a:lnSpc>
                <a:spcPct val="100000"/>
              </a:lnSpc>
              <a:spcBef>
                <a:spcPts val="100"/>
              </a:spcBef>
            </a:pPr>
            <a:r>
              <a:rPr sz="1800" spc="-25">
                <a:latin typeface="宋体"/>
                <a:cs typeface="宋体"/>
              </a:rPr>
              <a:t>地面</a:t>
            </a:r>
            <a:endParaRPr sz="1800">
              <a:latin typeface="宋体"/>
              <a:cs typeface="宋体"/>
            </a:endParaRPr>
          </a:p>
        </p:txBody>
      </p:sp>
      <p:sp>
        <p:nvSpPr>
          <p:cNvPr id="19" name="object 19"/>
          <p:cNvSpPr/>
          <p:nvPr/>
        </p:nvSpPr>
        <p:spPr>
          <a:xfrm>
            <a:off x="609600" y="3429000"/>
            <a:ext cx="1143000" cy="0"/>
          </a:xfrm>
          <a:custGeom>
            <a:rect l="l" t="t" r="r" b="b"/>
            <a:pathLst>
              <a:path w="1143000">
                <a:moveTo>
                  <a:pt x="0" y="0"/>
                </a:moveTo>
                <a:lnTo>
                  <a:pt x="1143000" y="0"/>
                </a:lnTo>
              </a:path>
            </a:pathLst>
          </a:custGeom>
          <a:ln w="28575">
            <a:solidFill>
              <a:srgbClr val="FF0000"/>
            </a:solidFill>
          </a:ln>
        </p:spPr>
        <p:txBody>
          <a:bodyPr wrap="square" lIns="0" tIns="0" rIns="0" bIns="0" rtlCol="0"/>
          <a:lstStyle/>
          <a:p/>
        </p:txBody>
      </p:sp>
      <p:sp>
        <p:nvSpPr>
          <p:cNvPr id="20" name="object 20"/>
          <p:cNvSpPr txBox="1"/>
          <p:nvPr/>
        </p:nvSpPr>
        <p:spPr>
          <a:xfrm>
            <a:off x="2057400" y="3200400"/>
            <a:ext cx="533400" cy="228600"/>
          </a:xfrm>
          <a:prstGeom prst="rect">
            <a:avLst/>
          </a:prstGeom>
          <a:solidFill>
            <a:srgbClr val="00E4A8"/>
          </a:solidFill>
          <a:ln w="9525">
            <a:solidFill>
              <a:srgbClr val="000000"/>
            </a:solidFill>
          </a:ln>
        </p:spPr>
        <p:txBody>
          <a:bodyPr vert="horz" wrap="square" lIns="0" tIns="52705" rIns="0" bIns="0" rtlCol="0">
            <a:spAutoFit/>
          </a:bodyPr>
          <a:lstStyle/>
          <a:p>
            <a:pPr marL="167005">
              <a:lnSpc>
                <a:spcPts val="1385"/>
              </a:lnSpc>
              <a:spcBef>
                <a:spcPts val="415"/>
              </a:spcBef>
            </a:pPr>
            <a:r>
              <a:rPr sz="1800">
                <a:latin typeface="宋体"/>
                <a:cs typeface="宋体"/>
              </a:rPr>
              <a:t>井</a:t>
            </a:r>
            <a:endParaRPr sz="1800">
              <a:latin typeface="宋体"/>
              <a:cs typeface="宋体"/>
            </a:endParaRPr>
          </a:p>
        </p:txBody>
      </p:sp>
      <p:sp>
        <p:nvSpPr>
          <p:cNvPr id="21" name="object 21"/>
          <p:cNvSpPr txBox="1"/>
          <p:nvPr/>
        </p:nvSpPr>
        <p:spPr>
          <a:xfrm>
            <a:off x="2057400" y="3429000"/>
            <a:ext cx="533400" cy="914400"/>
          </a:xfrm>
          <a:prstGeom prst="rect">
            <a:avLst/>
          </a:prstGeom>
          <a:solidFill>
            <a:srgbClr val="00E4A8"/>
          </a:solidFill>
          <a:ln w="9525">
            <a:solidFill>
              <a:srgbClr val="000000"/>
            </a:solidFill>
          </a:ln>
        </p:spPr>
        <p:txBody>
          <a:bodyPr vert="horz" wrap="square" lIns="0" tIns="98425" rIns="0" bIns="0" rtlCol="0">
            <a:spAutoFit/>
          </a:bodyPr>
          <a:lstStyle/>
          <a:p>
            <a:pPr marL="167005">
              <a:lnSpc>
                <a:spcPct val="100000"/>
              </a:lnSpc>
              <a:spcBef>
                <a:spcPts val="775"/>
              </a:spcBef>
            </a:pPr>
            <a:r>
              <a:rPr sz="1800">
                <a:latin typeface="宋体"/>
                <a:cs typeface="宋体"/>
              </a:rPr>
              <a:t>筒</a:t>
            </a:r>
            <a:endParaRPr sz="1800">
              <a:latin typeface="宋体"/>
              <a:cs typeface="宋体"/>
            </a:endParaRPr>
          </a:p>
        </p:txBody>
      </p:sp>
      <p:pic>
        <p:nvPicPr>
          <p:cNvPr id="22" name="object 22">
            <a:hlinkClick r:id="rId3"/>
          </p:cNvPr>
          <p:cNvPicPr/>
          <p:nvPr/>
        </p:nvPicPr>
        <p:blipFill>
          <a:blip r:embed="rId2"/>
          <a:stretch>
            <a:fillRect/>
          </a:stretch>
        </p:blipFill>
        <p:spPr>
          <a:xfrm>
            <a:off x="5181600" y="2514600"/>
            <a:ext cx="3200400" cy="3314700"/>
          </a:xfrm>
          <a:prstGeom prst="rect">
            <a:avLst/>
          </a:prstGeom>
        </p:spPr>
      </p:pic>
      <p:sp>
        <p:nvSpPr>
          <p:cNvPr id="23" name="object 23"/>
          <p:cNvSpPr txBox="1"/>
          <p:nvPr/>
        </p:nvSpPr>
        <p:spPr>
          <a:xfrm>
            <a:off x="307339" y="4981646"/>
            <a:ext cx="5168900" cy="861060"/>
          </a:xfrm>
          <a:prstGeom prst="rect">
            <a:avLst/>
          </a:prstGeom>
        </p:spPr>
        <p:txBody>
          <a:bodyPr vert="horz" wrap="square" lIns="0" tIns="6350" rIns="0" bIns="0" rtlCol="0">
            <a:spAutoFit/>
          </a:bodyPr>
          <a:lstStyle/>
          <a:p>
            <a:pPr marL="12700" marR="5080" indent="114300">
              <a:lnSpc>
                <a:spcPct val="102200"/>
              </a:lnSpc>
              <a:spcBef>
                <a:spcPts val="50"/>
              </a:spcBef>
            </a:pPr>
            <a:r>
              <a:rPr sz="1800">
                <a:latin typeface="宋体"/>
                <a:cs typeface="宋体"/>
              </a:rPr>
              <a:t>2004年6月16</a:t>
            </a:r>
            <a:r>
              <a:rPr sz="1800" spc="-5">
                <a:latin typeface="宋体"/>
                <a:cs typeface="宋体"/>
              </a:rPr>
              <a:t>日，湖北省阳新县白沙镇鹏凌矿业有</a:t>
            </a:r>
            <a:r>
              <a:rPr sz="1800">
                <a:latin typeface="宋体"/>
                <a:cs typeface="宋体"/>
              </a:rPr>
              <a:t>限公司井下193</a:t>
            </a:r>
            <a:r>
              <a:rPr sz="1800" spc="-5">
                <a:latin typeface="宋体"/>
                <a:cs typeface="宋体"/>
              </a:rPr>
              <a:t>米作业面中段发生特大透水事故，</a:t>
            </a:r>
            <a:r>
              <a:rPr sz="1800" spc="-25">
                <a:latin typeface="宋体"/>
                <a:cs typeface="宋体"/>
                <a:hlinkClick r:id="rId3"/>
              </a:rPr>
              <a:t>11</a:t>
            </a:r>
            <a:r>
              <a:rPr sz="1800">
                <a:latin typeface="宋体"/>
                <a:cs typeface="宋体"/>
              </a:rPr>
              <a:t>名矿工被困井下345米处。</a:t>
            </a:r>
            <a:r>
              <a:rPr sz="1800">
                <a:solidFill>
                  <a:srgbClr val="FF0000"/>
                </a:solidFill>
                <a:latin typeface="宋体"/>
                <a:cs typeface="宋体"/>
              </a:rPr>
              <a:t>（梅雨季节</a:t>
            </a:r>
            <a:r>
              <a:rPr sz="1800" spc="-50">
                <a:solidFill>
                  <a:srgbClr val="FF0000"/>
                </a:solidFill>
                <a:latin typeface="宋体"/>
                <a:cs typeface="宋体"/>
              </a:rPr>
              <a:t>）</a:t>
            </a:r>
            <a:endParaRPr sz="1800">
              <a:latin typeface="宋体"/>
              <a:cs typeface="宋体"/>
            </a:endParaRPr>
          </a:p>
        </p:txBody>
      </p:sp>
      <p:sp>
        <p:nvSpPr>
          <p:cNvPr id="24" name="object 24"/>
          <p:cNvSpPr/>
          <p:nvPr/>
        </p:nvSpPr>
        <p:spPr>
          <a:xfrm>
            <a:off x="5867400" y="4191000"/>
            <a:ext cx="914400" cy="0"/>
          </a:xfrm>
          <a:custGeom>
            <a:rect l="l" t="t" r="r" b="b"/>
            <a:pathLst>
              <a:path w="914400">
                <a:moveTo>
                  <a:pt x="0" y="0"/>
                </a:moveTo>
                <a:lnTo>
                  <a:pt x="914400" y="0"/>
                </a:lnTo>
              </a:path>
            </a:pathLst>
          </a:custGeom>
          <a:ln w="38100">
            <a:solidFill>
              <a:srgbClr val="FF0000"/>
            </a:solidFill>
          </a:ln>
        </p:spPr>
        <p:txBody>
          <a:bodyPr wrap="square" lIns="0" tIns="0" rIns="0" bIns="0" rtlCol="0"/>
          <a:lstStyle/>
          <a:p/>
        </p:txBody>
      </p:sp>
      <p:sp>
        <p:nvSpPr>
          <p:cNvPr id="25" name="object 2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29</a:t>
            </a:fld>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3911600" cy="574040"/>
          </a:xfrm>
          <a:prstGeom prst="rect">
            <a:avLst/>
          </a:prstGeom>
        </p:spPr>
        <p:txBody>
          <a:bodyPr vert="horz" wrap="square" lIns="0" tIns="12700" rIns="0" bIns="0" rtlCol="0">
            <a:spAutoFit/>
          </a:bodyPr>
          <a:lstStyle/>
          <a:p>
            <a:pPr marL="12700">
              <a:lnSpc>
                <a:spcPct val="100000"/>
              </a:lnSpc>
              <a:spcBef>
                <a:spcPts val="100"/>
              </a:spcBef>
            </a:pPr>
            <a:r>
              <a:rPr sz="3600">
                <a:solidFill>
                  <a:srgbClr val="333399"/>
                </a:solidFill>
              </a:rPr>
              <a:t>2</a:t>
            </a:r>
            <a:r>
              <a:rPr sz="3600" spc="-10">
                <a:solidFill>
                  <a:srgbClr val="333399"/>
                </a:solidFill>
              </a:rPr>
              <a:t>、地表水的涌入量</a:t>
            </a:r>
            <a:endParaRPr sz="3600"/>
          </a:p>
        </p:txBody>
      </p:sp>
      <p:sp>
        <p:nvSpPr>
          <p:cNvPr id="3" name="object 3"/>
          <p:cNvSpPr txBox="1"/>
          <p:nvPr/>
        </p:nvSpPr>
        <p:spPr>
          <a:xfrm>
            <a:off x="2517140" y="3087254"/>
            <a:ext cx="6121400" cy="2336800"/>
          </a:xfrm>
          <a:prstGeom prst="rect">
            <a:avLst/>
          </a:prstGeom>
        </p:spPr>
        <p:txBody>
          <a:bodyPr vert="horz" wrap="square" lIns="0" tIns="95250" rIns="0" bIns="0" rtlCol="0">
            <a:spAutoFit/>
          </a:bodyPr>
          <a:lstStyle/>
          <a:p>
            <a:pPr marL="12700">
              <a:lnSpc>
                <a:spcPct val="100000"/>
              </a:lnSpc>
              <a:spcBef>
                <a:spcPts val="750"/>
              </a:spcBef>
            </a:pPr>
            <a:r>
              <a:rPr sz="3200" spc="-10">
                <a:latin typeface="宋体"/>
                <a:cs typeface="宋体"/>
              </a:rPr>
              <a:t>？三个因素：</a:t>
            </a:r>
            <a:endParaRPr sz="3200">
              <a:latin typeface="宋体"/>
              <a:cs typeface="宋体"/>
            </a:endParaRPr>
          </a:p>
          <a:p>
            <a:pPr marL="12700">
              <a:lnSpc>
                <a:spcPct val="100000"/>
              </a:lnSpc>
              <a:spcBef>
                <a:spcPts val="650"/>
              </a:spcBef>
            </a:pPr>
            <a:r>
              <a:rPr sz="3200">
                <a:latin typeface="MS Gothic"/>
                <a:cs typeface="MS Gothic"/>
              </a:rPr>
              <a:t>⑴</a:t>
            </a:r>
            <a:r>
              <a:rPr sz="3200">
                <a:latin typeface="宋体"/>
                <a:cs typeface="宋体"/>
              </a:rPr>
              <a:t>井巷与地表水体间的</a:t>
            </a:r>
            <a:r>
              <a:rPr sz="3200" spc="-10">
                <a:solidFill>
                  <a:srgbClr val="FF0000"/>
                </a:solidFill>
                <a:latin typeface="宋体"/>
                <a:cs typeface="宋体"/>
              </a:rPr>
              <a:t>岩石渗透性</a:t>
            </a:r>
            <a:endParaRPr sz="3200">
              <a:latin typeface="宋体"/>
              <a:cs typeface="宋体"/>
            </a:endParaRPr>
          </a:p>
          <a:p>
            <a:pPr marL="12700">
              <a:lnSpc>
                <a:spcPct val="100000"/>
              </a:lnSpc>
              <a:spcBef>
                <a:spcPts val="770"/>
              </a:spcBef>
            </a:pPr>
            <a:r>
              <a:rPr sz="3200">
                <a:latin typeface="MS Gothic"/>
                <a:cs typeface="MS Gothic"/>
              </a:rPr>
              <a:t>⑵</a:t>
            </a:r>
            <a:r>
              <a:rPr sz="3200">
                <a:latin typeface="宋体"/>
                <a:cs typeface="宋体"/>
              </a:rPr>
              <a:t>地表水体与井巷的</a:t>
            </a:r>
            <a:r>
              <a:rPr sz="3200" spc="-15">
                <a:solidFill>
                  <a:srgbClr val="FF0000"/>
                </a:solidFill>
                <a:latin typeface="宋体"/>
                <a:cs typeface="宋体"/>
              </a:rPr>
              <a:t>相对位置</a:t>
            </a:r>
            <a:endParaRPr sz="3200">
              <a:latin typeface="宋体"/>
              <a:cs typeface="宋体"/>
            </a:endParaRPr>
          </a:p>
          <a:p>
            <a:pPr marL="12700">
              <a:lnSpc>
                <a:spcPct val="100000"/>
              </a:lnSpc>
              <a:spcBef>
                <a:spcPts val="765"/>
              </a:spcBef>
            </a:pPr>
            <a:r>
              <a:rPr sz="3200" spc="-300">
                <a:latin typeface="MS Gothic"/>
                <a:cs typeface="MS Gothic"/>
              </a:rPr>
              <a:t>⑶ </a:t>
            </a:r>
            <a:r>
              <a:rPr sz="3200">
                <a:latin typeface="宋体"/>
                <a:cs typeface="宋体"/>
              </a:rPr>
              <a:t>地表水体的</a:t>
            </a:r>
            <a:r>
              <a:rPr sz="3200">
                <a:solidFill>
                  <a:srgbClr val="FF0000"/>
                </a:solidFill>
                <a:latin typeface="宋体"/>
                <a:cs typeface="宋体"/>
              </a:rPr>
              <a:t>性质</a:t>
            </a:r>
            <a:r>
              <a:rPr sz="3200">
                <a:latin typeface="宋体"/>
                <a:cs typeface="宋体"/>
              </a:rPr>
              <a:t>和</a:t>
            </a:r>
            <a:r>
              <a:rPr sz="3200" spc="-25">
                <a:solidFill>
                  <a:srgbClr val="FF0000"/>
                </a:solidFill>
                <a:latin typeface="宋体"/>
                <a:cs typeface="宋体"/>
              </a:rPr>
              <a:t>规模</a:t>
            </a:r>
            <a:endParaRPr sz="3200">
              <a:latin typeface="宋体"/>
              <a:cs typeface="宋体"/>
            </a:endParaRPr>
          </a:p>
        </p:txBody>
      </p:sp>
      <p:grpSp>
        <p:nvGrpSpPr>
          <p:cNvPr id="4" name="object 4"/>
          <p:cNvGrpSpPr/>
          <p:nvPr/>
        </p:nvGrpSpPr>
        <p:grpSpPr>
          <a:xfrm>
            <a:off x="798512" y="3833812"/>
            <a:ext cx="671830" cy="371475"/>
            <a:chOff x="798512" y="3833812"/>
            <a:chExt cx="671830" cy="371475"/>
          </a:xfrm>
        </p:grpSpPr>
        <p:sp>
          <p:nvSpPr>
            <p:cNvPr id="5" name="object 5"/>
            <p:cNvSpPr/>
            <p:nvPr/>
          </p:nvSpPr>
          <p:spPr>
            <a:xfrm>
              <a:off x="812800" y="3848100"/>
              <a:ext cx="643255" cy="342900"/>
            </a:xfrm>
            <a:custGeom>
              <a:rect l="l" t="t" r="r" b="b"/>
              <a:pathLst>
                <a:path w="643255" h="342900">
                  <a:moveTo>
                    <a:pt x="160807" y="0"/>
                  </a:moveTo>
                  <a:lnTo>
                    <a:pt x="482423" y="0"/>
                  </a:lnTo>
                  <a:lnTo>
                    <a:pt x="643231" y="342900"/>
                  </a:lnTo>
                  <a:lnTo>
                    <a:pt x="0" y="342900"/>
                  </a:lnTo>
                  <a:lnTo>
                    <a:pt x="160807" y="0"/>
                  </a:lnTo>
                  <a:close/>
                </a:path>
              </a:pathLst>
            </a:custGeom>
            <a:solidFill>
              <a:srgbClr val="FFFF99"/>
            </a:solidFill>
          </p:spPr>
          <p:txBody>
            <a:bodyPr wrap="square" lIns="0" tIns="0" rIns="0" bIns="0" rtlCol="0"/>
            <a:lstStyle/>
            <a:p/>
          </p:txBody>
        </p:sp>
        <p:sp>
          <p:nvSpPr>
            <p:cNvPr id="6" name="object 6"/>
            <p:cNvSpPr/>
            <p:nvPr/>
          </p:nvSpPr>
          <p:spPr>
            <a:xfrm>
              <a:off x="812800" y="3848100"/>
              <a:ext cx="643255" cy="342900"/>
            </a:xfrm>
            <a:custGeom>
              <a:rect l="l" t="t" r="r" b="b"/>
              <a:pathLst>
                <a:path w="643255" h="342900">
                  <a:moveTo>
                    <a:pt x="643231" y="342900"/>
                  </a:moveTo>
                  <a:lnTo>
                    <a:pt x="0" y="342900"/>
                  </a:lnTo>
                  <a:lnTo>
                    <a:pt x="160807" y="0"/>
                  </a:lnTo>
                  <a:lnTo>
                    <a:pt x="482423" y="0"/>
                  </a:lnTo>
                  <a:lnTo>
                    <a:pt x="643231" y="342900"/>
                  </a:lnTo>
                  <a:close/>
                </a:path>
              </a:pathLst>
            </a:custGeom>
            <a:ln w="28575">
              <a:solidFill>
                <a:srgbClr val="000000"/>
              </a:solidFill>
            </a:ln>
          </p:spPr>
          <p:txBody>
            <a:bodyPr wrap="square" lIns="0" tIns="0" rIns="0" bIns="0" rtlCol="0"/>
            <a:lstStyle/>
            <a:p/>
          </p:txBody>
        </p:sp>
      </p:grpSp>
      <p:sp>
        <p:nvSpPr>
          <p:cNvPr id="7" name="object 7"/>
          <p:cNvSpPr txBox="1"/>
          <p:nvPr/>
        </p:nvSpPr>
        <p:spPr>
          <a:xfrm>
            <a:off x="918515" y="3891280"/>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latin typeface="Microsoft JhengHei"/>
                <a:cs typeface="Microsoft JhengHei"/>
              </a:rPr>
              <a:t>矿井</a:t>
            </a:r>
            <a:endParaRPr sz="1600">
              <a:latin typeface="Microsoft JhengHei"/>
              <a:cs typeface="Microsoft JhengHei"/>
            </a:endParaRPr>
          </a:p>
        </p:txBody>
      </p:sp>
      <p:grpSp>
        <p:nvGrpSpPr>
          <p:cNvPr id="8" name="object 8"/>
          <p:cNvGrpSpPr/>
          <p:nvPr/>
        </p:nvGrpSpPr>
        <p:grpSpPr>
          <a:xfrm>
            <a:off x="276225" y="2116323"/>
            <a:ext cx="3105150" cy="767080"/>
            <a:chOff x="276225" y="2116323"/>
            <a:chExt cx="3105150" cy="767080"/>
          </a:xfrm>
        </p:grpSpPr>
        <p:sp>
          <p:nvSpPr>
            <p:cNvPr id="9" name="object 9"/>
            <p:cNvSpPr/>
            <p:nvPr/>
          </p:nvSpPr>
          <p:spPr>
            <a:xfrm>
              <a:off x="304800" y="2144898"/>
              <a:ext cx="3048000" cy="709930"/>
            </a:xfrm>
            <a:custGeom>
              <a:rect l="l" t="t" r="r" b="b"/>
              <a:pathLst>
                <a:path w="3048000" h="709930">
                  <a:moveTo>
                    <a:pt x="0" y="6233"/>
                  </a:moveTo>
                  <a:lnTo>
                    <a:pt x="51871" y="4500"/>
                  </a:lnTo>
                  <a:lnTo>
                    <a:pt x="103684" y="2889"/>
                  </a:lnTo>
                  <a:lnTo>
                    <a:pt x="155383" y="1521"/>
                  </a:lnTo>
                  <a:lnTo>
                    <a:pt x="206908" y="517"/>
                  </a:lnTo>
                  <a:lnTo>
                    <a:pt x="258203" y="0"/>
                  </a:lnTo>
                  <a:lnTo>
                    <a:pt x="309209" y="90"/>
                  </a:lnTo>
                  <a:lnTo>
                    <a:pt x="359870" y="910"/>
                  </a:lnTo>
                  <a:lnTo>
                    <a:pt x="410127" y="2580"/>
                  </a:lnTo>
                  <a:lnTo>
                    <a:pt x="459923" y="5223"/>
                  </a:lnTo>
                  <a:lnTo>
                    <a:pt x="509200" y="8961"/>
                  </a:lnTo>
                  <a:lnTo>
                    <a:pt x="557901" y="13914"/>
                  </a:lnTo>
                  <a:lnTo>
                    <a:pt x="605968" y="20203"/>
                  </a:lnTo>
                  <a:lnTo>
                    <a:pt x="653343" y="27952"/>
                  </a:lnTo>
                  <a:lnTo>
                    <a:pt x="699968" y="37281"/>
                  </a:lnTo>
                  <a:lnTo>
                    <a:pt x="745787" y="48312"/>
                  </a:lnTo>
                  <a:lnTo>
                    <a:pt x="794094" y="62431"/>
                  </a:lnTo>
                  <a:lnTo>
                    <a:pt x="841740" y="79043"/>
                  </a:lnTo>
                  <a:lnTo>
                    <a:pt x="888724" y="97847"/>
                  </a:lnTo>
                  <a:lnTo>
                    <a:pt x="935046" y="118545"/>
                  </a:lnTo>
                  <a:lnTo>
                    <a:pt x="980706" y="140838"/>
                  </a:lnTo>
                  <a:lnTo>
                    <a:pt x="1025705" y="164427"/>
                  </a:lnTo>
                  <a:lnTo>
                    <a:pt x="1070042" y="189012"/>
                  </a:lnTo>
                  <a:lnTo>
                    <a:pt x="1113717" y="214295"/>
                  </a:lnTo>
                  <a:lnTo>
                    <a:pt x="1156731" y="239977"/>
                  </a:lnTo>
                  <a:lnTo>
                    <a:pt x="1199082" y="265759"/>
                  </a:lnTo>
                  <a:lnTo>
                    <a:pt x="1240772" y="291341"/>
                  </a:lnTo>
                  <a:lnTo>
                    <a:pt x="1281801" y="316425"/>
                  </a:lnTo>
                  <a:lnTo>
                    <a:pt x="1322167" y="340711"/>
                  </a:lnTo>
                  <a:lnTo>
                    <a:pt x="1361872" y="363901"/>
                  </a:lnTo>
                  <a:lnTo>
                    <a:pt x="1412057" y="393777"/>
                  </a:lnTo>
                  <a:lnTo>
                    <a:pt x="1462145" y="425549"/>
                  </a:lnTo>
                  <a:lnTo>
                    <a:pt x="1511770" y="458507"/>
                  </a:lnTo>
                  <a:lnTo>
                    <a:pt x="1560567" y="491939"/>
                  </a:lnTo>
                  <a:lnTo>
                    <a:pt x="1608170" y="525134"/>
                  </a:lnTo>
                  <a:lnTo>
                    <a:pt x="1654213" y="557381"/>
                  </a:lnTo>
                  <a:lnTo>
                    <a:pt x="1698332" y="587967"/>
                  </a:lnTo>
                  <a:lnTo>
                    <a:pt x="1740162" y="616183"/>
                  </a:lnTo>
                  <a:lnTo>
                    <a:pt x="1779335" y="641316"/>
                  </a:lnTo>
                  <a:lnTo>
                    <a:pt x="1815488" y="662656"/>
                  </a:lnTo>
                  <a:lnTo>
                    <a:pt x="1848255" y="679491"/>
                  </a:lnTo>
                  <a:lnTo>
                    <a:pt x="1918172" y="705625"/>
                  </a:lnTo>
                  <a:lnTo>
                    <a:pt x="1965797" y="709735"/>
                  </a:lnTo>
                  <a:lnTo>
                    <a:pt x="2003289" y="698722"/>
                  </a:lnTo>
                  <a:lnTo>
                    <a:pt x="2042808" y="679491"/>
                  </a:lnTo>
                  <a:lnTo>
                    <a:pt x="2072640" y="657610"/>
                  </a:lnTo>
                  <a:lnTo>
                    <a:pt x="2095986" y="627313"/>
                  </a:lnTo>
                  <a:lnTo>
                    <a:pt x="2120629" y="591126"/>
                  </a:lnTo>
                  <a:lnTo>
                    <a:pt x="2154352" y="551572"/>
                  </a:lnTo>
                  <a:lnTo>
                    <a:pt x="2204936" y="511176"/>
                  </a:lnTo>
                  <a:lnTo>
                    <a:pt x="2238804" y="489832"/>
                  </a:lnTo>
                  <a:lnTo>
                    <a:pt x="2278088" y="466236"/>
                  </a:lnTo>
                  <a:lnTo>
                    <a:pt x="2321716" y="441084"/>
                  </a:lnTo>
                  <a:lnTo>
                    <a:pt x="2368620" y="415069"/>
                  </a:lnTo>
                  <a:lnTo>
                    <a:pt x="2417728" y="388885"/>
                  </a:lnTo>
                  <a:lnTo>
                    <a:pt x="2467972" y="363228"/>
                  </a:lnTo>
                  <a:lnTo>
                    <a:pt x="2518280" y="338791"/>
                  </a:lnTo>
                  <a:lnTo>
                    <a:pt x="2567583" y="316268"/>
                  </a:lnTo>
                  <a:lnTo>
                    <a:pt x="2614811" y="296355"/>
                  </a:lnTo>
                  <a:lnTo>
                    <a:pt x="2658893" y="279744"/>
                  </a:lnTo>
                  <a:lnTo>
                    <a:pt x="2710856" y="263225"/>
                  </a:lnTo>
                  <a:lnTo>
                    <a:pt x="2761490" y="250158"/>
                  </a:lnTo>
                  <a:lnTo>
                    <a:pt x="2810983" y="240049"/>
                  </a:lnTo>
                  <a:lnTo>
                    <a:pt x="2859526" y="232406"/>
                  </a:lnTo>
                  <a:lnTo>
                    <a:pt x="2907309" y="226735"/>
                  </a:lnTo>
                  <a:lnTo>
                    <a:pt x="2954523" y="222544"/>
                  </a:lnTo>
                  <a:lnTo>
                    <a:pt x="3001356" y="219338"/>
                  </a:lnTo>
                  <a:lnTo>
                    <a:pt x="3048000" y="216626"/>
                  </a:lnTo>
                </a:path>
              </a:pathLst>
            </a:custGeom>
            <a:ln w="57150">
              <a:solidFill>
                <a:srgbClr val="3333CC"/>
              </a:solidFill>
            </a:ln>
          </p:spPr>
          <p:txBody>
            <a:bodyPr wrap="square" lIns="0" tIns="0" rIns="0" bIns="0" rtlCol="0"/>
            <a:lstStyle/>
            <a:p/>
          </p:txBody>
        </p:sp>
        <p:sp>
          <p:nvSpPr>
            <p:cNvPr id="10" name="object 10"/>
            <p:cNvSpPr/>
            <p:nvPr/>
          </p:nvSpPr>
          <p:spPr>
            <a:xfrm>
              <a:off x="337725" y="2259806"/>
              <a:ext cx="2982595" cy="388620"/>
            </a:xfrm>
            <a:custGeom>
              <a:rect l="l" t="t" r="r" b="b"/>
              <a:pathLst>
                <a:path w="2982595" h="388619">
                  <a:moveTo>
                    <a:pt x="0" y="0"/>
                  </a:moveTo>
                  <a:lnTo>
                    <a:pt x="51164" y="1385"/>
                  </a:lnTo>
                  <a:lnTo>
                    <a:pt x="102735" y="2994"/>
                  </a:lnTo>
                  <a:lnTo>
                    <a:pt x="155116" y="5053"/>
                  </a:lnTo>
                  <a:lnTo>
                    <a:pt x="208714" y="7786"/>
                  </a:lnTo>
                  <a:lnTo>
                    <a:pt x="263935" y="11418"/>
                  </a:lnTo>
                  <a:lnTo>
                    <a:pt x="321183" y="16172"/>
                  </a:lnTo>
                  <a:lnTo>
                    <a:pt x="366634" y="20357"/>
                  </a:lnTo>
                  <a:lnTo>
                    <a:pt x="414709" y="24890"/>
                  </a:lnTo>
                  <a:lnTo>
                    <a:pt x="464381" y="29865"/>
                  </a:lnTo>
                  <a:lnTo>
                    <a:pt x="514622" y="35377"/>
                  </a:lnTo>
                  <a:lnTo>
                    <a:pt x="564408" y="41521"/>
                  </a:lnTo>
                  <a:lnTo>
                    <a:pt x="612711" y="48391"/>
                  </a:lnTo>
                  <a:lnTo>
                    <a:pt x="658505" y="56083"/>
                  </a:lnTo>
                  <a:lnTo>
                    <a:pt x="700763" y="64690"/>
                  </a:lnTo>
                  <a:lnTo>
                    <a:pt x="750981" y="77868"/>
                  </a:lnTo>
                  <a:lnTo>
                    <a:pt x="795928" y="92842"/>
                  </a:lnTo>
                  <a:lnTo>
                    <a:pt x="837630" y="109165"/>
                  </a:lnTo>
                  <a:lnTo>
                    <a:pt x="878116" y="126386"/>
                  </a:lnTo>
                  <a:lnTo>
                    <a:pt x="919413" y="144056"/>
                  </a:lnTo>
                  <a:lnTo>
                    <a:pt x="963549" y="161726"/>
                  </a:lnTo>
                  <a:lnTo>
                    <a:pt x="1010523" y="179658"/>
                  </a:lnTo>
                  <a:lnTo>
                    <a:pt x="1058714" y="198264"/>
                  </a:lnTo>
                  <a:lnTo>
                    <a:pt x="1107716" y="217320"/>
                  </a:lnTo>
                  <a:lnTo>
                    <a:pt x="1157124" y="236599"/>
                  </a:lnTo>
                  <a:lnTo>
                    <a:pt x="1206531" y="255879"/>
                  </a:lnTo>
                  <a:lnTo>
                    <a:pt x="1255533" y="274935"/>
                  </a:lnTo>
                  <a:lnTo>
                    <a:pt x="1304198" y="293803"/>
                  </a:lnTo>
                  <a:lnTo>
                    <a:pt x="1352862" y="312671"/>
                  </a:lnTo>
                  <a:lnTo>
                    <a:pt x="1401526" y="331539"/>
                  </a:lnTo>
                  <a:lnTo>
                    <a:pt x="1450190" y="350407"/>
                  </a:lnTo>
                  <a:lnTo>
                    <a:pt x="1498854" y="369275"/>
                  </a:lnTo>
                  <a:lnTo>
                    <a:pt x="1547518" y="388143"/>
                  </a:lnTo>
                </a:path>
                <a:path w="2982595" h="388619">
                  <a:moveTo>
                    <a:pt x="2982148" y="230981"/>
                  </a:moveTo>
                  <a:lnTo>
                    <a:pt x="2929993" y="233855"/>
                  </a:lnTo>
                  <a:lnTo>
                    <a:pt x="2878177" y="237133"/>
                  </a:lnTo>
                  <a:lnTo>
                    <a:pt x="2827038" y="241219"/>
                  </a:lnTo>
                  <a:lnTo>
                    <a:pt x="2776915" y="246517"/>
                  </a:lnTo>
                  <a:lnTo>
                    <a:pt x="2728147" y="253432"/>
                  </a:lnTo>
                  <a:lnTo>
                    <a:pt x="2681637" y="262503"/>
                  </a:lnTo>
                  <a:lnTo>
                    <a:pt x="2637159" y="273459"/>
                  </a:lnTo>
                  <a:lnTo>
                    <a:pt x="2593358" y="285494"/>
                  </a:lnTo>
                  <a:lnTo>
                    <a:pt x="2548880" y="297797"/>
                  </a:lnTo>
                  <a:lnTo>
                    <a:pt x="2502370" y="309562"/>
                  </a:lnTo>
                  <a:lnTo>
                    <a:pt x="2450215" y="321327"/>
                  </a:lnTo>
                  <a:lnTo>
                    <a:pt x="2393319" y="333630"/>
                  </a:lnTo>
                  <a:lnTo>
                    <a:pt x="2337100" y="345664"/>
                  </a:lnTo>
                  <a:lnTo>
                    <a:pt x="2286978" y="356621"/>
                  </a:lnTo>
                  <a:lnTo>
                    <a:pt x="2248370" y="365691"/>
                  </a:lnTo>
                  <a:lnTo>
                    <a:pt x="2214415" y="374462"/>
                  </a:lnTo>
                  <a:lnTo>
                    <a:pt x="2191925" y="381127"/>
                  </a:lnTo>
                  <a:lnTo>
                    <a:pt x="2183547" y="385688"/>
                  </a:lnTo>
                  <a:lnTo>
                    <a:pt x="2191925" y="388143"/>
                  </a:lnTo>
                </a:path>
              </a:pathLst>
            </a:custGeom>
            <a:ln w="19050">
              <a:solidFill>
                <a:srgbClr val="33CC33"/>
              </a:solidFill>
              <a:prstDash val="sysDash"/>
            </a:ln>
          </p:spPr>
          <p:txBody>
            <a:bodyPr wrap="square" lIns="0" tIns="0" rIns="0" bIns="0" rtlCol="0"/>
            <a:lstStyle/>
            <a:p/>
          </p:txBody>
        </p:sp>
        <p:sp>
          <p:nvSpPr>
            <p:cNvPr id="11" name="object 11"/>
            <p:cNvSpPr/>
            <p:nvPr/>
          </p:nvSpPr>
          <p:spPr>
            <a:xfrm>
              <a:off x="1885244" y="2647950"/>
              <a:ext cx="621030" cy="0"/>
            </a:xfrm>
            <a:custGeom>
              <a:rect l="l" t="t" r="r" b="b"/>
              <a:pathLst>
                <a:path w="621030">
                  <a:moveTo>
                    <a:pt x="0" y="0"/>
                  </a:moveTo>
                  <a:lnTo>
                    <a:pt x="620888" y="0"/>
                  </a:lnTo>
                </a:path>
              </a:pathLst>
            </a:custGeom>
            <a:ln w="38100">
              <a:solidFill>
                <a:srgbClr val="00FFFF"/>
              </a:solidFill>
            </a:ln>
          </p:spPr>
          <p:txBody>
            <a:bodyPr wrap="square" lIns="0" tIns="0" rIns="0" bIns="0" rtlCol="0"/>
            <a:lstStyle/>
            <a:p/>
          </p:txBody>
        </p:sp>
        <p:pic>
          <p:nvPicPr>
            <p:cNvPr id="12" name="object 12"/>
            <p:cNvPicPr/>
            <p:nvPr/>
          </p:nvPicPr>
          <p:blipFill>
            <a:blip r:embed="rId2"/>
            <a:stretch>
              <a:fillRect/>
            </a:stretch>
          </p:blipFill>
          <p:spPr>
            <a:xfrm>
              <a:off x="2186009" y="2542940"/>
              <a:ext cx="214563" cy="116446"/>
            </a:xfrm>
            <a:prstGeom prst="rect">
              <a:avLst/>
            </a:prstGeom>
          </p:spPr>
        </p:pic>
      </p:grpSp>
      <p:sp>
        <p:nvSpPr>
          <p:cNvPr id="13" name="object 13"/>
          <p:cNvSpPr/>
          <p:nvPr/>
        </p:nvSpPr>
        <p:spPr>
          <a:xfrm>
            <a:off x="1435100" y="2931323"/>
            <a:ext cx="770890" cy="1041400"/>
          </a:xfrm>
          <a:custGeom>
            <a:rect l="l" t="t" r="r" b="b"/>
            <a:pathLst>
              <a:path w="770889" h="1041400">
                <a:moveTo>
                  <a:pt x="760106" y="169333"/>
                </a:moveTo>
                <a:lnTo>
                  <a:pt x="683757" y="169333"/>
                </a:lnTo>
                <a:lnTo>
                  <a:pt x="683798" y="168750"/>
                </a:lnTo>
                <a:lnTo>
                  <a:pt x="694340" y="0"/>
                </a:lnTo>
                <a:lnTo>
                  <a:pt x="770392" y="4753"/>
                </a:lnTo>
                <a:lnTo>
                  <a:pt x="760106" y="169333"/>
                </a:lnTo>
                <a:close/>
              </a:path>
              <a:path w="770889" h="1041400">
                <a:moveTo>
                  <a:pt x="683774" y="169050"/>
                </a:moveTo>
                <a:lnTo>
                  <a:pt x="683793" y="168750"/>
                </a:lnTo>
                <a:lnTo>
                  <a:pt x="683774" y="169050"/>
                </a:lnTo>
                <a:close/>
              </a:path>
              <a:path w="770889" h="1041400">
                <a:moveTo>
                  <a:pt x="747529" y="331733"/>
                </a:moveTo>
                <a:lnTo>
                  <a:pt x="671098" y="331733"/>
                </a:lnTo>
                <a:lnTo>
                  <a:pt x="671458" y="328694"/>
                </a:lnTo>
                <a:lnTo>
                  <a:pt x="683774" y="169050"/>
                </a:lnTo>
                <a:lnTo>
                  <a:pt x="683757" y="169333"/>
                </a:lnTo>
                <a:lnTo>
                  <a:pt x="760106" y="169333"/>
                </a:lnTo>
                <a:lnTo>
                  <a:pt x="759790" y="174378"/>
                </a:lnTo>
                <a:lnTo>
                  <a:pt x="747529" y="331733"/>
                </a:lnTo>
                <a:close/>
              </a:path>
              <a:path w="770889" h="1041400">
                <a:moveTo>
                  <a:pt x="671217" y="330205"/>
                </a:moveTo>
                <a:lnTo>
                  <a:pt x="671335" y="328694"/>
                </a:lnTo>
                <a:lnTo>
                  <a:pt x="671217" y="330205"/>
                </a:lnTo>
                <a:close/>
              </a:path>
              <a:path w="770889" h="1041400">
                <a:moveTo>
                  <a:pt x="671098" y="331733"/>
                </a:moveTo>
                <a:lnTo>
                  <a:pt x="671217" y="330205"/>
                </a:lnTo>
                <a:lnTo>
                  <a:pt x="671458" y="328694"/>
                </a:lnTo>
                <a:lnTo>
                  <a:pt x="671098" y="331733"/>
                </a:lnTo>
                <a:close/>
              </a:path>
              <a:path w="770889" h="1041400">
                <a:moveTo>
                  <a:pt x="648508" y="472654"/>
                </a:moveTo>
                <a:lnTo>
                  <a:pt x="671217" y="330205"/>
                </a:lnTo>
                <a:lnTo>
                  <a:pt x="671098" y="331733"/>
                </a:lnTo>
                <a:lnTo>
                  <a:pt x="747529" y="331733"/>
                </a:lnTo>
                <a:lnTo>
                  <a:pt x="746949" y="339179"/>
                </a:lnTo>
                <a:lnTo>
                  <a:pt x="725996" y="470611"/>
                </a:lnTo>
                <a:lnTo>
                  <a:pt x="649071" y="470611"/>
                </a:lnTo>
                <a:lnTo>
                  <a:pt x="648508" y="472654"/>
                </a:lnTo>
                <a:close/>
              </a:path>
              <a:path w="770889" h="1041400">
                <a:moveTo>
                  <a:pt x="648174" y="474744"/>
                </a:moveTo>
                <a:lnTo>
                  <a:pt x="648508" y="472654"/>
                </a:lnTo>
                <a:lnTo>
                  <a:pt x="649071" y="470611"/>
                </a:lnTo>
                <a:lnTo>
                  <a:pt x="648174" y="474744"/>
                </a:lnTo>
                <a:close/>
              </a:path>
              <a:path w="770889" h="1041400">
                <a:moveTo>
                  <a:pt x="725337" y="474744"/>
                </a:moveTo>
                <a:lnTo>
                  <a:pt x="648174" y="474744"/>
                </a:lnTo>
                <a:lnTo>
                  <a:pt x="649071" y="470611"/>
                </a:lnTo>
                <a:lnTo>
                  <a:pt x="725996" y="470611"/>
                </a:lnTo>
                <a:lnTo>
                  <a:pt x="725337" y="474744"/>
                </a:lnTo>
                <a:close/>
              </a:path>
              <a:path w="770889" h="1041400">
                <a:moveTo>
                  <a:pt x="616240" y="589622"/>
                </a:moveTo>
                <a:lnTo>
                  <a:pt x="648508" y="472654"/>
                </a:lnTo>
                <a:lnTo>
                  <a:pt x="648174" y="474744"/>
                </a:lnTo>
                <a:lnTo>
                  <a:pt x="725337" y="474744"/>
                </a:lnTo>
                <a:lnTo>
                  <a:pt x="723091" y="488833"/>
                </a:lnTo>
                <a:lnTo>
                  <a:pt x="696243" y="586155"/>
                </a:lnTo>
                <a:lnTo>
                  <a:pt x="618014" y="586155"/>
                </a:lnTo>
                <a:lnTo>
                  <a:pt x="616240" y="589622"/>
                </a:lnTo>
                <a:close/>
              </a:path>
              <a:path w="770889" h="1041400">
                <a:moveTo>
                  <a:pt x="615205" y="593377"/>
                </a:moveTo>
                <a:lnTo>
                  <a:pt x="616240" y="589622"/>
                </a:lnTo>
                <a:lnTo>
                  <a:pt x="618014" y="586155"/>
                </a:lnTo>
                <a:lnTo>
                  <a:pt x="615205" y="593377"/>
                </a:lnTo>
                <a:close/>
              </a:path>
              <a:path w="770889" h="1041400">
                <a:moveTo>
                  <a:pt x="694251" y="593377"/>
                </a:moveTo>
                <a:lnTo>
                  <a:pt x="615205" y="593377"/>
                </a:lnTo>
                <a:lnTo>
                  <a:pt x="618014" y="586155"/>
                </a:lnTo>
                <a:lnTo>
                  <a:pt x="696243" y="586155"/>
                </a:lnTo>
                <a:lnTo>
                  <a:pt x="694251" y="593377"/>
                </a:lnTo>
                <a:close/>
              </a:path>
              <a:path w="770889" h="1041400">
                <a:moveTo>
                  <a:pt x="573550" y="673062"/>
                </a:moveTo>
                <a:lnTo>
                  <a:pt x="616240" y="589622"/>
                </a:lnTo>
                <a:lnTo>
                  <a:pt x="615205" y="593377"/>
                </a:lnTo>
                <a:lnTo>
                  <a:pt x="694251" y="593377"/>
                </a:lnTo>
                <a:lnTo>
                  <a:pt x="687625" y="617395"/>
                </a:lnTo>
                <a:lnTo>
                  <a:pt x="660930" y="669573"/>
                </a:lnTo>
                <a:lnTo>
                  <a:pt x="576574" y="669573"/>
                </a:lnTo>
                <a:lnTo>
                  <a:pt x="573550" y="673062"/>
                </a:lnTo>
                <a:close/>
              </a:path>
              <a:path w="770889" h="1041400">
                <a:moveTo>
                  <a:pt x="571448" y="677172"/>
                </a:moveTo>
                <a:lnTo>
                  <a:pt x="573550" y="673062"/>
                </a:lnTo>
                <a:lnTo>
                  <a:pt x="576574" y="669573"/>
                </a:lnTo>
                <a:lnTo>
                  <a:pt x="571448" y="677172"/>
                </a:lnTo>
                <a:close/>
              </a:path>
              <a:path w="770889" h="1041400">
                <a:moveTo>
                  <a:pt x="657042" y="677172"/>
                </a:moveTo>
                <a:lnTo>
                  <a:pt x="571448" y="677172"/>
                </a:lnTo>
                <a:lnTo>
                  <a:pt x="576574" y="669573"/>
                </a:lnTo>
                <a:lnTo>
                  <a:pt x="660930" y="669573"/>
                </a:lnTo>
                <a:lnTo>
                  <a:pt x="657042" y="677172"/>
                </a:lnTo>
                <a:close/>
              </a:path>
              <a:path w="770889" h="1041400">
                <a:moveTo>
                  <a:pt x="523963" y="730278"/>
                </a:moveTo>
                <a:lnTo>
                  <a:pt x="573550" y="673062"/>
                </a:lnTo>
                <a:lnTo>
                  <a:pt x="571448" y="677172"/>
                </a:lnTo>
                <a:lnTo>
                  <a:pt x="657042" y="677172"/>
                </a:lnTo>
                <a:lnTo>
                  <a:pt x="637182" y="715990"/>
                </a:lnTo>
                <a:lnTo>
                  <a:pt x="626771" y="728002"/>
                </a:lnTo>
                <a:lnTo>
                  <a:pt x="526877" y="728002"/>
                </a:lnTo>
                <a:lnTo>
                  <a:pt x="523963" y="730278"/>
                </a:lnTo>
                <a:close/>
              </a:path>
              <a:path w="770889" h="1041400">
                <a:moveTo>
                  <a:pt x="521541" y="733073"/>
                </a:moveTo>
                <a:lnTo>
                  <a:pt x="523963" y="730278"/>
                </a:lnTo>
                <a:lnTo>
                  <a:pt x="526877" y="728002"/>
                </a:lnTo>
                <a:lnTo>
                  <a:pt x="521541" y="733073"/>
                </a:lnTo>
                <a:close/>
              </a:path>
              <a:path w="770889" h="1041400">
                <a:moveTo>
                  <a:pt x="622376" y="733073"/>
                </a:moveTo>
                <a:lnTo>
                  <a:pt x="521541" y="733073"/>
                </a:lnTo>
                <a:lnTo>
                  <a:pt x="526877" y="728002"/>
                </a:lnTo>
                <a:lnTo>
                  <a:pt x="626771" y="728002"/>
                </a:lnTo>
                <a:lnTo>
                  <a:pt x="622376" y="733073"/>
                </a:lnTo>
                <a:close/>
              </a:path>
              <a:path w="770889" h="1041400">
                <a:moveTo>
                  <a:pt x="460564" y="779809"/>
                </a:moveTo>
                <a:lnTo>
                  <a:pt x="523963" y="730278"/>
                </a:lnTo>
                <a:lnTo>
                  <a:pt x="521541" y="733073"/>
                </a:lnTo>
                <a:lnTo>
                  <a:pt x="622376" y="733073"/>
                </a:lnTo>
                <a:lnTo>
                  <a:pt x="582715" y="778836"/>
                </a:lnTo>
                <a:lnTo>
                  <a:pt x="462087" y="778836"/>
                </a:lnTo>
                <a:lnTo>
                  <a:pt x="460564" y="779809"/>
                </a:lnTo>
                <a:close/>
              </a:path>
              <a:path w="770889" h="1041400">
                <a:moveTo>
                  <a:pt x="329805" y="1041354"/>
                </a:moveTo>
                <a:lnTo>
                  <a:pt x="0" y="1031076"/>
                </a:lnTo>
                <a:lnTo>
                  <a:pt x="171286" y="749051"/>
                </a:lnTo>
                <a:lnTo>
                  <a:pt x="209398" y="731125"/>
                </a:lnTo>
                <a:lnTo>
                  <a:pt x="223628" y="736264"/>
                </a:lnTo>
                <a:lnTo>
                  <a:pt x="241554" y="774377"/>
                </a:lnTo>
                <a:lnTo>
                  <a:pt x="155404" y="921991"/>
                </a:lnTo>
                <a:lnTo>
                  <a:pt x="62254" y="955384"/>
                </a:lnTo>
                <a:lnTo>
                  <a:pt x="51462" y="960009"/>
                </a:lnTo>
                <a:lnTo>
                  <a:pt x="81476" y="1030049"/>
                </a:lnTo>
                <a:lnTo>
                  <a:pt x="357794" y="1030049"/>
                </a:lnTo>
                <a:lnTo>
                  <a:pt x="357080" y="1031040"/>
                </a:lnTo>
                <a:lnTo>
                  <a:pt x="344721" y="1038824"/>
                </a:lnTo>
                <a:lnTo>
                  <a:pt x="329805" y="1041354"/>
                </a:lnTo>
                <a:close/>
              </a:path>
              <a:path w="770889" h="1041400">
                <a:moveTo>
                  <a:pt x="459143" y="780919"/>
                </a:moveTo>
                <a:lnTo>
                  <a:pt x="460564" y="779809"/>
                </a:lnTo>
                <a:lnTo>
                  <a:pt x="462087" y="778836"/>
                </a:lnTo>
                <a:lnTo>
                  <a:pt x="459143" y="780919"/>
                </a:lnTo>
                <a:close/>
              </a:path>
              <a:path w="770889" h="1041400">
                <a:moveTo>
                  <a:pt x="580910" y="780919"/>
                </a:moveTo>
                <a:lnTo>
                  <a:pt x="459143" y="780919"/>
                </a:lnTo>
                <a:lnTo>
                  <a:pt x="462087" y="778836"/>
                </a:lnTo>
                <a:lnTo>
                  <a:pt x="582715" y="778836"/>
                </a:lnTo>
                <a:lnTo>
                  <a:pt x="580910" y="780919"/>
                </a:lnTo>
                <a:close/>
              </a:path>
              <a:path w="770889" h="1041400">
                <a:moveTo>
                  <a:pt x="387710" y="826355"/>
                </a:moveTo>
                <a:lnTo>
                  <a:pt x="460564" y="779809"/>
                </a:lnTo>
                <a:lnTo>
                  <a:pt x="459143" y="780919"/>
                </a:lnTo>
                <a:lnTo>
                  <a:pt x="580910" y="780919"/>
                </a:lnTo>
                <a:lnTo>
                  <a:pt x="576703" y="785773"/>
                </a:lnTo>
                <a:lnTo>
                  <a:pt x="525976" y="825404"/>
                </a:lnTo>
                <a:lnTo>
                  <a:pt x="389652" y="825404"/>
                </a:lnTo>
                <a:lnTo>
                  <a:pt x="387710" y="826355"/>
                </a:lnTo>
                <a:close/>
              </a:path>
              <a:path w="770889" h="1041400">
                <a:moveTo>
                  <a:pt x="385887" y="827519"/>
                </a:moveTo>
                <a:lnTo>
                  <a:pt x="387710" y="826355"/>
                </a:lnTo>
                <a:lnTo>
                  <a:pt x="389652" y="825404"/>
                </a:lnTo>
                <a:lnTo>
                  <a:pt x="385887" y="827519"/>
                </a:lnTo>
                <a:close/>
              </a:path>
              <a:path w="770889" h="1041400">
                <a:moveTo>
                  <a:pt x="523268" y="827519"/>
                </a:moveTo>
                <a:lnTo>
                  <a:pt x="385887" y="827519"/>
                </a:lnTo>
                <a:lnTo>
                  <a:pt x="389652" y="825404"/>
                </a:lnTo>
                <a:lnTo>
                  <a:pt x="525976" y="825404"/>
                </a:lnTo>
                <a:lnTo>
                  <a:pt x="523268" y="827519"/>
                </a:lnTo>
                <a:close/>
              </a:path>
              <a:path w="770889" h="1041400">
                <a:moveTo>
                  <a:pt x="292087" y="873149"/>
                </a:moveTo>
                <a:lnTo>
                  <a:pt x="387710" y="826355"/>
                </a:lnTo>
                <a:lnTo>
                  <a:pt x="385887" y="827519"/>
                </a:lnTo>
                <a:lnTo>
                  <a:pt x="523268" y="827519"/>
                </a:lnTo>
                <a:lnTo>
                  <a:pt x="504633" y="842078"/>
                </a:lnTo>
                <a:lnTo>
                  <a:pt x="457127" y="872429"/>
                </a:lnTo>
                <a:lnTo>
                  <a:pt x="294102" y="872429"/>
                </a:lnTo>
                <a:lnTo>
                  <a:pt x="292087" y="873149"/>
                </a:lnTo>
                <a:close/>
              </a:path>
              <a:path w="770889" h="1041400">
                <a:moveTo>
                  <a:pt x="290169" y="874087"/>
                </a:moveTo>
                <a:lnTo>
                  <a:pt x="292087" y="873149"/>
                </a:lnTo>
                <a:lnTo>
                  <a:pt x="294102" y="872429"/>
                </a:lnTo>
                <a:lnTo>
                  <a:pt x="290169" y="874087"/>
                </a:lnTo>
                <a:close/>
              </a:path>
              <a:path w="770889" h="1041400">
                <a:moveTo>
                  <a:pt x="454532" y="874087"/>
                </a:moveTo>
                <a:lnTo>
                  <a:pt x="290169" y="874087"/>
                </a:lnTo>
                <a:lnTo>
                  <a:pt x="294102" y="872429"/>
                </a:lnTo>
                <a:lnTo>
                  <a:pt x="457127" y="872429"/>
                </a:lnTo>
                <a:lnTo>
                  <a:pt x="454532" y="874087"/>
                </a:lnTo>
                <a:close/>
              </a:path>
              <a:path w="770889" h="1041400">
                <a:moveTo>
                  <a:pt x="266644" y="963149"/>
                </a:moveTo>
                <a:lnTo>
                  <a:pt x="132938" y="958982"/>
                </a:lnTo>
                <a:lnTo>
                  <a:pt x="155404" y="921991"/>
                </a:lnTo>
                <a:lnTo>
                  <a:pt x="292087" y="873149"/>
                </a:lnTo>
                <a:lnTo>
                  <a:pt x="290169" y="874087"/>
                </a:lnTo>
                <a:lnTo>
                  <a:pt x="454532" y="874087"/>
                </a:lnTo>
                <a:lnTo>
                  <a:pt x="425089" y="892898"/>
                </a:lnTo>
                <a:lnTo>
                  <a:pt x="321743" y="943471"/>
                </a:lnTo>
                <a:lnTo>
                  <a:pt x="266644" y="963149"/>
                </a:lnTo>
                <a:close/>
              </a:path>
              <a:path w="770889" h="1041400">
                <a:moveTo>
                  <a:pt x="81476" y="1030049"/>
                </a:moveTo>
                <a:lnTo>
                  <a:pt x="51462" y="960009"/>
                </a:lnTo>
                <a:lnTo>
                  <a:pt x="62254" y="955384"/>
                </a:lnTo>
                <a:lnTo>
                  <a:pt x="155404" y="921991"/>
                </a:lnTo>
                <a:lnTo>
                  <a:pt x="134174" y="956947"/>
                </a:lnTo>
                <a:lnTo>
                  <a:pt x="67656" y="956947"/>
                </a:lnTo>
                <a:lnTo>
                  <a:pt x="99033" y="1014807"/>
                </a:lnTo>
                <a:lnTo>
                  <a:pt x="122300" y="1014807"/>
                </a:lnTo>
                <a:lnTo>
                  <a:pt x="91415" y="1025879"/>
                </a:lnTo>
                <a:lnTo>
                  <a:pt x="91207" y="1025879"/>
                </a:lnTo>
                <a:lnTo>
                  <a:pt x="89057" y="1026724"/>
                </a:lnTo>
                <a:lnTo>
                  <a:pt x="89234" y="1026724"/>
                </a:lnTo>
                <a:lnTo>
                  <a:pt x="81476" y="1030049"/>
                </a:lnTo>
                <a:close/>
              </a:path>
              <a:path w="770889" h="1041400">
                <a:moveTo>
                  <a:pt x="99033" y="1014807"/>
                </a:moveTo>
                <a:lnTo>
                  <a:pt x="67656" y="956947"/>
                </a:lnTo>
                <a:lnTo>
                  <a:pt x="132938" y="958982"/>
                </a:lnTo>
                <a:lnTo>
                  <a:pt x="99033" y="1014807"/>
                </a:lnTo>
                <a:close/>
              </a:path>
              <a:path w="770889" h="1041400">
                <a:moveTo>
                  <a:pt x="132938" y="958982"/>
                </a:moveTo>
                <a:lnTo>
                  <a:pt x="67656" y="956947"/>
                </a:lnTo>
                <a:lnTo>
                  <a:pt x="134174" y="956947"/>
                </a:lnTo>
                <a:lnTo>
                  <a:pt x="132938" y="958982"/>
                </a:lnTo>
                <a:close/>
              </a:path>
              <a:path w="770889" h="1041400">
                <a:moveTo>
                  <a:pt x="122300" y="1014807"/>
                </a:moveTo>
                <a:lnTo>
                  <a:pt x="99033" y="1014807"/>
                </a:lnTo>
                <a:lnTo>
                  <a:pt x="132938" y="958982"/>
                </a:lnTo>
                <a:lnTo>
                  <a:pt x="266644" y="963149"/>
                </a:lnTo>
                <a:lnTo>
                  <a:pt x="122300" y="1014807"/>
                </a:lnTo>
                <a:close/>
              </a:path>
              <a:path w="770889" h="1041400">
                <a:moveTo>
                  <a:pt x="357794" y="1030049"/>
                </a:moveTo>
                <a:lnTo>
                  <a:pt x="81476" y="1030049"/>
                </a:lnTo>
                <a:lnTo>
                  <a:pt x="90143" y="1026335"/>
                </a:lnTo>
                <a:lnTo>
                  <a:pt x="266644" y="963149"/>
                </a:lnTo>
                <a:lnTo>
                  <a:pt x="332178" y="965191"/>
                </a:lnTo>
                <a:lnTo>
                  <a:pt x="346908" y="968646"/>
                </a:lnTo>
                <a:lnTo>
                  <a:pt x="358758" y="977184"/>
                </a:lnTo>
                <a:lnTo>
                  <a:pt x="366542" y="989543"/>
                </a:lnTo>
                <a:lnTo>
                  <a:pt x="369073" y="1004460"/>
                </a:lnTo>
                <a:lnTo>
                  <a:pt x="365618" y="1019189"/>
                </a:lnTo>
                <a:lnTo>
                  <a:pt x="357794" y="1030049"/>
                </a:lnTo>
                <a:close/>
              </a:path>
              <a:path w="770889" h="1041400">
                <a:moveTo>
                  <a:pt x="89057" y="1026724"/>
                </a:moveTo>
                <a:lnTo>
                  <a:pt x="91207" y="1025879"/>
                </a:lnTo>
                <a:lnTo>
                  <a:pt x="90143" y="1026335"/>
                </a:lnTo>
                <a:lnTo>
                  <a:pt x="89057" y="1026724"/>
                </a:lnTo>
                <a:close/>
              </a:path>
              <a:path w="770889" h="1041400">
                <a:moveTo>
                  <a:pt x="90143" y="1026335"/>
                </a:moveTo>
                <a:lnTo>
                  <a:pt x="91207" y="1025879"/>
                </a:lnTo>
                <a:lnTo>
                  <a:pt x="91415" y="1025879"/>
                </a:lnTo>
                <a:lnTo>
                  <a:pt x="90143" y="1026335"/>
                </a:lnTo>
                <a:close/>
              </a:path>
              <a:path w="770889" h="1041400">
                <a:moveTo>
                  <a:pt x="89234" y="1026724"/>
                </a:moveTo>
                <a:lnTo>
                  <a:pt x="89057" y="1026724"/>
                </a:lnTo>
                <a:lnTo>
                  <a:pt x="90143" y="1026335"/>
                </a:lnTo>
                <a:lnTo>
                  <a:pt x="89234" y="1026724"/>
                </a:lnTo>
                <a:close/>
              </a:path>
            </a:pathLst>
          </a:custGeom>
          <a:solidFill>
            <a:srgbClr val="00FFFF"/>
          </a:solidFill>
        </p:spPr>
        <p:txBody>
          <a:bodyPr wrap="square" lIns="0" tIns="0" rIns="0" bIns="0" rtlCol="0"/>
          <a:lstStyle/>
          <a:p/>
        </p:txBody>
      </p:sp>
      <p:sp>
        <p:nvSpPr>
          <p:cNvPr id="14" name="object 14"/>
          <p:cNvSpPr txBox="1"/>
          <p:nvPr/>
        </p:nvSpPr>
        <p:spPr>
          <a:xfrm>
            <a:off x="4114800" y="2362200"/>
            <a:ext cx="4054475" cy="589280"/>
          </a:xfrm>
          <a:prstGeom prst="rect">
            <a:avLst/>
          </a:prstGeom>
          <a:solidFill>
            <a:srgbClr val="00FFFF"/>
          </a:solidFill>
          <a:ln w="9525">
            <a:solidFill>
              <a:srgbClr val="FF0000"/>
            </a:solidFill>
          </a:ln>
        </p:spPr>
        <p:txBody>
          <a:bodyPr vert="horz" wrap="square" lIns="0" tIns="58419" rIns="0" bIns="0" rtlCol="0">
            <a:spAutoFit/>
          </a:bodyPr>
          <a:lstStyle/>
          <a:p>
            <a:pPr marL="91440">
              <a:lnSpc>
                <a:spcPct val="100000"/>
              </a:lnSpc>
              <a:spcBef>
                <a:spcPts val="459"/>
              </a:spcBef>
            </a:pPr>
            <a:r>
              <a:rPr sz="3200">
                <a:latin typeface="宋体"/>
                <a:cs typeface="宋体"/>
              </a:rPr>
              <a:t>Q--K、A、v、I、L、</a:t>
            </a:r>
            <a:r>
              <a:rPr sz="3200" spc="-50">
                <a:latin typeface="宋体"/>
                <a:cs typeface="宋体"/>
              </a:rPr>
              <a:t>V</a:t>
            </a:r>
            <a:endParaRPr sz="3200">
              <a:latin typeface="宋体"/>
              <a:cs typeface="宋体"/>
            </a:endParaRPr>
          </a:p>
        </p:txBody>
      </p:sp>
      <p:sp>
        <p:nvSpPr>
          <p:cNvPr id="15" name="object 1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30</a:t>
            </a:fld>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89361"/>
            <a:ext cx="5359400" cy="452120"/>
          </a:xfrm>
          <a:prstGeom prst="rect">
            <a:avLst/>
          </a:prstGeom>
        </p:spPr>
        <p:txBody>
          <a:bodyPr vert="horz" wrap="square" lIns="0" tIns="12700" rIns="0" bIns="0" rtlCol="0">
            <a:spAutoFit/>
          </a:bodyPr>
          <a:lstStyle/>
          <a:p>
            <a:pPr marL="12700">
              <a:lnSpc>
                <a:spcPct val="100000"/>
              </a:lnSpc>
              <a:spcBef>
                <a:spcPts val="100"/>
              </a:spcBef>
            </a:pPr>
            <a:r>
              <a:rPr>
                <a:solidFill>
                  <a:srgbClr val="333399"/>
                </a:solidFill>
                <a:latin typeface="MS Gothic"/>
                <a:cs typeface="MS Gothic"/>
              </a:rPr>
              <a:t>⑴</a:t>
            </a:r>
            <a:r>
              <a:rPr>
                <a:solidFill>
                  <a:srgbClr val="333399"/>
                </a:solidFill>
              </a:rPr>
              <a:t>井巷与地表水体间的</a:t>
            </a:r>
            <a:r>
              <a:rPr spc="-10"/>
              <a:t>岩石渗透性</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31</a:t>
            </a:fld>
          </a:p>
        </p:txBody>
      </p:sp>
      <p:sp>
        <p:nvSpPr>
          <p:cNvPr id="3" name="object 3"/>
          <p:cNvSpPr txBox="1">
            <a:spLocks noGrp="1"/>
          </p:cNvSpPr>
          <p:nvPr>
            <p:ph type="body" idx="1"/>
          </p:nvPr>
        </p:nvSpPr>
        <p:spPr>
          <a:prstGeom prst="rect">
            <a:avLst/>
          </a:prstGeom>
        </p:spPr>
        <p:txBody>
          <a:bodyPr vert="horz" wrap="square" lIns="0" tIns="341819" rIns="0" bIns="0" rtlCol="0">
            <a:spAutoFit/>
          </a:bodyPr>
          <a:lstStyle/>
          <a:p>
            <a:pPr marL="354965" marR="5080" indent="-342900" algn="just">
              <a:lnSpc>
                <a:spcPct val="100000"/>
              </a:lnSpc>
              <a:spcBef>
                <a:spcPts val="100"/>
              </a:spcBef>
            </a:pPr>
            <a:r>
              <a:rPr>
                <a:solidFill>
                  <a:srgbClr val="FF0000"/>
                </a:solidFill>
              </a:rPr>
              <a:t>相对隔水层</a:t>
            </a:r>
            <a:r>
              <a:rPr spc="-5"/>
              <a:t>：稳定分布、具有一定厚度的粘土，只要开采冒落裂隙带不波及地表水体，地表水对矿井充</a:t>
            </a:r>
            <a:r>
              <a:rPr spc="-10"/>
              <a:t>水影响不大。</a:t>
            </a:r>
          </a:p>
          <a:p>
            <a:pPr marL="12700">
              <a:lnSpc>
                <a:spcPct val="100000"/>
              </a:lnSpc>
              <a:spcBef>
                <a:spcPts val="670"/>
              </a:spcBef>
            </a:pPr>
            <a:r>
              <a:rPr>
                <a:solidFill>
                  <a:srgbClr val="FF0000"/>
                </a:solidFill>
              </a:rPr>
              <a:t>强透水岩层</a:t>
            </a:r>
            <a:r>
              <a:rPr spc="-5"/>
              <a:t>：相距很远，也可能导致矿井充水。</a:t>
            </a:r>
          </a:p>
        </p:txBody>
      </p:sp>
      <p:sp>
        <p:nvSpPr>
          <p:cNvPr id="4" name="object 4"/>
          <p:cNvSpPr txBox="1"/>
          <p:nvPr/>
        </p:nvSpPr>
        <p:spPr>
          <a:xfrm>
            <a:off x="3962400" y="5065712"/>
            <a:ext cx="1412875" cy="589280"/>
          </a:xfrm>
          <a:prstGeom prst="rect">
            <a:avLst/>
          </a:prstGeom>
          <a:solidFill>
            <a:srgbClr val="00FFFF"/>
          </a:solidFill>
          <a:ln w="9525">
            <a:solidFill>
              <a:srgbClr val="FF0000"/>
            </a:solidFill>
          </a:ln>
        </p:spPr>
        <p:txBody>
          <a:bodyPr vert="horz" wrap="square" lIns="0" tIns="58419" rIns="0" bIns="0" rtlCol="0">
            <a:spAutoFit/>
          </a:bodyPr>
          <a:lstStyle/>
          <a:p>
            <a:pPr marL="91440">
              <a:lnSpc>
                <a:spcPct val="100000"/>
              </a:lnSpc>
              <a:spcBef>
                <a:spcPts val="459"/>
              </a:spcBef>
            </a:pPr>
            <a:r>
              <a:rPr sz="3200">
                <a:solidFill>
                  <a:srgbClr val="FF0000"/>
                </a:solidFill>
                <a:latin typeface="宋体"/>
                <a:cs typeface="宋体"/>
              </a:rPr>
              <a:t>Q----</a:t>
            </a:r>
            <a:r>
              <a:rPr sz="3200" spc="-50">
                <a:solidFill>
                  <a:srgbClr val="FF0000"/>
                </a:solidFill>
                <a:latin typeface="宋体"/>
                <a:cs typeface="宋体"/>
              </a:rPr>
              <a:t>K</a:t>
            </a:r>
            <a:endParaRPr sz="3200">
              <a:latin typeface="宋体"/>
              <a:cs typeface="宋体"/>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475985" rIns="0" bIns="0" rtlCol="0">
            <a:spAutoFit/>
          </a:bodyPr>
          <a:lstStyle/>
          <a:p>
            <a:pPr marL="622300">
              <a:lnSpc>
                <a:spcPct val="100000"/>
              </a:lnSpc>
              <a:spcBef>
                <a:spcPts val="100"/>
              </a:spcBef>
            </a:pPr>
            <a:r>
              <a:rPr spc="-5">
                <a:solidFill>
                  <a:srgbClr val="000000"/>
                </a:solidFill>
              </a:rPr>
              <a:t>根据岩石的渗透性能，可得出以下连通关系：</a:t>
            </a:r>
          </a:p>
        </p:txBody>
      </p:sp>
      <p:sp>
        <p:nvSpPr>
          <p:cNvPr id="3" name="object 3"/>
          <p:cNvSpPr txBox="1"/>
          <p:nvPr/>
        </p:nvSpPr>
        <p:spPr>
          <a:xfrm>
            <a:off x="1755139" y="1926977"/>
            <a:ext cx="2514600" cy="1562100"/>
          </a:xfrm>
          <a:prstGeom prst="rect">
            <a:avLst/>
          </a:prstGeom>
        </p:spPr>
        <p:txBody>
          <a:bodyPr vert="horz" wrap="square" lIns="0" tIns="97790" rIns="0" bIns="0" rtlCol="0">
            <a:spAutoFit/>
          </a:bodyPr>
          <a:lstStyle/>
          <a:p>
            <a:pPr marL="12700">
              <a:lnSpc>
                <a:spcPct val="100000"/>
              </a:lnSpc>
              <a:spcBef>
                <a:spcPts val="770"/>
              </a:spcBef>
            </a:pPr>
            <a:r>
              <a:rPr sz="2800">
                <a:latin typeface="MS Gothic"/>
                <a:cs typeface="MS Gothic"/>
              </a:rPr>
              <a:t>①</a:t>
            </a:r>
            <a:r>
              <a:rPr sz="2800">
                <a:solidFill>
                  <a:srgbClr val="FF0000"/>
                </a:solidFill>
                <a:latin typeface="宋体"/>
                <a:cs typeface="宋体"/>
              </a:rPr>
              <a:t>无</a:t>
            </a:r>
            <a:r>
              <a:rPr sz="2800" spc="-15">
                <a:latin typeface="宋体"/>
                <a:cs typeface="宋体"/>
              </a:rPr>
              <a:t>水力联系</a:t>
            </a:r>
            <a:endParaRPr sz="2800">
              <a:latin typeface="宋体"/>
              <a:cs typeface="宋体"/>
            </a:endParaRPr>
          </a:p>
          <a:p>
            <a:pPr marL="12700">
              <a:lnSpc>
                <a:spcPct val="100000"/>
              </a:lnSpc>
              <a:spcBef>
                <a:spcPts val="670"/>
              </a:spcBef>
            </a:pPr>
            <a:r>
              <a:rPr sz="2800">
                <a:latin typeface="MS Gothic"/>
                <a:cs typeface="MS Gothic"/>
              </a:rPr>
              <a:t>②</a:t>
            </a:r>
            <a:r>
              <a:rPr sz="2800">
                <a:solidFill>
                  <a:srgbClr val="FF0000"/>
                </a:solidFill>
                <a:latin typeface="宋体"/>
                <a:cs typeface="宋体"/>
              </a:rPr>
              <a:t>微弱</a:t>
            </a:r>
            <a:r>
              <a:rPr sz="2800" spc="-15">
                <a:latin typeface="宋体"/>
                <a:cs typeface="宋体"/>
              </a:rPr>
              <a:t>水力联系</a:t>
            </a:r>
            <a:endParaRPr sz="2800">
              <a:latin typeface="宋体"/>
              <a:cs typeface="宋体"/>
            </a:endParaRPr>
          </a:p>
          <a:p>
            <a:pPr marL="12700">
              <a:lnSpc>
                <a:spcPct val="100000"/>
              </a:lnSpc>
              <a:spcBef>
                <a:spcPts val="675"/>
              </a:spcBef>
            </a:pPr>
            <a:r>
              <a:rPr sz="2800">
                <a:latin typeface="MS Gothic"/>
                <a:cs typeface="MS Gothic"/>
              </a:rPr>
              <a:t>③</a:t>
            </a:r>
            <a:r>
              <a:rPr sz="2800">
                <a:solidFill>
                  <a:srgbClr val="FF0000"/>
                </a:solidFill>
                <a:latin typeface="宋体"/>
                <a:cs typeface="宋体"/>
              </a:rPr>
              <a:t>正常</a:t>
            </a:r>
            <a:r>
              <a:rPr sz="2800" spc="-15">
                <a:latin typeface="宋体"/>
                <a:cs typeface="宋体"/>
              </a:rPr>
              <a:t>渗入补给</a:t>
            </a:r>
            <a:endParaRPr sz="2800">
              <a:latin typeface="宋体"/>
              <a:cs typeface="宋体"/>
            </a:endParaRPr>
          </a:p>
        </p:txBody>
      </p:sp>
      <p:sp>
        <p:nvSpPr>
          <p:cNvPr id="4" name="object 4"/>
          <p:cNvSpPr txBox="1"/>
          <p:nvPr/>
        </p:nvSpPr>
        <p:spPr>
          <a:xfrm>
            <a:off x="304800" y="4343400"/>
            <a:ext cx="8382000" cy="1562100"/>
          </a:xfrm>
          <a:prstGeom prst="rect">
            <a:avLst/>
          </a:prstGeom>
          <a:solidFill>
            <a:srgbClr val="FFFF99"/>
          </a:solidFill>
          <a:ln w="9525">
            <a:solidFill>
              <a:srgbClr val="1B1B1B"/>
            </a:solidFill>
          </a:ln>
        </p:spPr>
        <p:txBody>
          <a:bodyPr vert="horz" wrap="square" lIns="0" tIns="55244" rIns="0" bIns="0" rtlCol="0">
            <a:spAutoFit/>
          </a:bodyPr>
          <a:lstStyle/>
          <a:p>
            <a:pPr marL="91440" marR="205740" indent="342900">
              <a:lnSpc>
                <a:spcPct val="100000"/>
              </a:lnSpc>
              <a:spcBef>
                <a:spcPts val="434"/>
              </a:spcBef>
            </a:pPr>
            <a:r>
              <a:rPr sz="2400">
                <a:latin typeface="宋体"/>
                <a:cs typeface="宋体"/>
              </a:rPr>
              <a:t>地表水体为</a:t>
            </a:r>
            <a:r>
              <a:rPr sz="2400">
                <a:solidFill>
                  <a:srgbClr val="FF0000"/>
                </a:solidFill>
                <a:latin typeface="宋体"/>
                <a:cs typeface="宋体"/>
              </a:rPr>
              <a:t>定水头补给</a:t>
            </a:r>
            <a:r>
              <a:rPr sz="2400" spc="-5">
                <a:latin typeface="宋体"/>
                <a:cs typeface="宋体"/>
              </a:rPr>
              <a:t>边界，补给量较为稳定，矿井涌水</a:t>
            </a:r>
            <a:r>
              <a:rPr sz="2400">
                <a:latin typeface="宋体"/>
                <a:cs typeface="宋体"/>
              </a:rPr>
              <a:t>量主要取决于透水岩层的透水性K、过水断面A和水力梯度I</a:t>
            </a:r>
            <a:r>
              <a:rPr sz="2400" spc="-50">
                <a:latin typeface="宋体"/>
                <a:cs typeface="宋体"/>
              </a:rPr>
              <a:t>。</a:t>
            </a:r>
            <a:r>
              <a:rPr sz="2400" spc="-5">
                <a:latin typeface="宋体"/>
                <a:cs typeface="宋体"/>
              </a:rPr>
              <a:t>当充水通道为砂砾石孔隙或岩溶管道时，矿井涌水量可能很大，甚至造成灾害性影响。</a:t>
            </a:r>
            <a:endParaRPr sz="2400">
              <a:latin typeface="宋体"/>
              <a:cs typeface="宋体"/>
            </a:endParaRPr>
          </a:p>
        </p:txBody>
      </p:sp>
      <p:sp>
        <p:nvSpPr>
          <p:cNvPr id="5" name="object 5"/>
          <p:cNvSpPr/>
          <p:nvPr/>
        </p:nvSpPr>
        <p:spPr>
          <a:xfrm>
            <a:off x="4305300" y="3200400"/>
            <a:ext cx="228600" cy="914400"/>
          </a:xfrm>
          <a:custGeom>
            <a:rect l="l" t="t" r="r" b="b"/>
            <a:pathLst>
              <a:path w="228600" h="914400">
                <a:moveTo>
                  <a:pt x="76200" y="76200"/>
                </a:moveTo>
                <a:lnTo>
                  <a:pt x="152400" y="76200"/>
                </a:lnTo>
                <a:lnTo>
                  <a:pt x="152400" y="0"/>
                </a:lnTo>
                <a:lnTo>
                  <a:pt x="76200" y="0"/>
                </a:lnTo>
                <a:lnTo>
                  <a:pt x="76200" y="76200"/>
                </a:lnTo>
                <a:close/>
              </a:path>
              <a:path w="228600" h="914400">
                <a:moveTo>
                  <a:pt x="76200" y="228600"/>
                </a:moveTo>
                <a:lnTo>
                  <a:pt x="152400" y="228600"/>
                </a:lnTo>
                <a:lnTo>
                  <a:pt x="152400" y="152400"/>
                </a:lnTo>
                <a:lnTo>
                  <a:pt x="76200" y="152400"/>
                </a:lnTo>
                <a:lnTo>
                  <a:pt x="76200" y="228600"/>
                </a:lnTo>
                <a:close/>
              </a:path>
              <a:path w="228600" h="914400">
                <a:moveTo>
                  <a:pt x="76200" y="381000"/>
                </a:moveTo>
                <a:lnTo>
                  <a:pt x="152400" y="381000"/>
                </a:lnTo>
                <a:lnTo>
                  <a:pt x="152400" y="304800"/>
                </a:lnTo>
                <a:lnTo>
                  <a:pt x="76200" y="304800"/>
                </a:lnTo>
                <a:lnTo>
                  <a:pt x="76200" y="381000"/>
                </a:lnTo>
                <a:close/>
              </a:path>
              <a:path w="228600" h="914400">
                <a:moveTo>
                  <a:pt x="76200" y="533400"/>
                </a:moveTo>
                <a:lnTo>
                  <a:pt x="152400" y="533400"/>
                </a:lnTo>
                <a:lnTo>
                  <a:pt x="152400" y="457200"/>
                </a:lnTo>
                <a:lnTo>
                  <a:pt x="76200" y="457200"/>
                </a:lnTo>
                <a:lnTo>
                  <a:pt x="76200" y="533400"/>
                </a:lnTo>
                <a:close/>
              </a:path>
              <a:path w="228600" h="914400">
                <a:moveTo>
                  <a:pt x="76200" y="685800"/>
                </a:moveTo>
                <a:lnTo>
                  <a:pt x="152400" y="685800"/>
                </a:lnTo>
                <a:lnTo>
                  <a:pt x="152400" y="609600"/>
                </a:lnTo>
                <a:lnTo>
                  <a:pt x="76200" y="609600"/>
                </a:lnTo>
                <a:lnTo>
                  <a:pt x="76200" y="685800"/>
                </a:lnTo>
                <a:close/>
              </a:path>
              <a:path w="228600" h="914400">
                <a:moveTo>
                  <a:pt x="114300" y="914400"/>
                </a:moveTo>
                <a:lnTo>
                  <a:pt x="228600" y="685799"/>
                </a:lnTo>
                <a:lnTo>
                  <a:pt x="152400" y="685799"/>
                </a:lnTo>
                <a:lnTo>
                  <a:pt x="0" y="685800"/>
                </a:lnTo>
                <a:lnTo>
                  <a:pt x="114300" y="914400"/>
                </a:lnTo>
                <a:close/>
              </a:path>
              <a:path w="228600" h="914400">
                <a:moveTo>
                  <a:pt x="0" y="685800"/>
                </a:moveTo>
                <a:lnTo>
                  <a:pt x="76200" y="685800"/>
                </a:lnTo>
                <a:lnTo>
                  <a:pt x="0" y="685799"/>
                </a:lnTo>
                <a:close/>
              </a:path>
            </a:pathLst>
          </a:custGeom>
          <a:solidFill>
            <a:srgbClr val="000000"/>
          </a:solidFill>
        </p:spPr>
        <p:txBody>
          <a:bodyPr wrap="square" lIns="0" tIns="0" rIns="0" bIns="0" rtlCol="0"/>
          <a:lstStyle/>
          <a:p/>
        </p:txBody>
      </p:sp>
      <p:sp>
        <p:nvSpPr>
          <p:cNvPr id="6" name="object 6"/>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32</a:t>
            </a:fld>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4697" rIns="0" bIns="0" rtlCol="0">
            <a:spAutoFit/>
          </a:bodyPr>
          <a:lstStyle/>
          <a:p>
            <a:pPr marL="477520">
              <a:lnSpc>
                <a:spcPct val="100000"/>
              </a:lnSpc>
              <a:spcBef>
                <a:spcPts val="100"/>
              </a:spcBef>
            </a:pPr>
            <a:r>
              <a:rPr sz="3200">
                <a:solidFill>
                  <a:srgbClr val="333399"/>
                </a:solidFill>
                <a:latin typeface="MS Gothic"/>
                <a:cs typeface="MS Gothic"/>
              </a:rPr>
              <a:t>⑵</a:t>
            </a:r>
            <a:r>
              <a:rPr sz="3200">
                <a:solidFill>
                  <a:srgbClr val="333399"/>
                </a:solidFill>
              </a:rPr>
              <a:t>地表水体与井巷的相对位置</a:t>
            </a:r>
            <a:r>
              <a:rPr sz="3200" spc="-50">
                <a:solidFill>
                  <a:srgbClr val="333399"/>
                </a:solidFill>
              </a:rPr>
              <a:t>L</a:t>
            </a:r>
            <a:endParaRPr sz="3200">
              <a:latin typeface="MS Gothic"/>
              <a:cs typeface="MS Gothic"/>
            </a:endParaRPr>
          </a:p>
        </p:txBody>
      </p:sp>
      <p:graphicFrame>
        <p:nvGraphicFramePr>
          <p:cNvPr id="3" name="object 3"/>
          <p:cNvGraphicFramePr>
            <a:graphicFrameLocks noGrp="1"/>
          </p:cNvGraphicFramePr>
          <p:nvPr/>
        </p:nvGraphicFramePr>
        <p:xfrm>
          <a:off x="2347912" y="1890712"/>
          <a:ext cx="5438775" cy="2210435"/>
        </p:xfrm>
        <a:graphic>
          <a:graphicData uri="http://schemas.openxmlformats.org/drawingml/2006/table">
            <a:tbl>
              <a:tblPr firstRow="1" bandRow="1">
                <a:tableStyleId>{2D5ABB26-0587-4C30-8999-92F81FD0307C}</a:tableStyleId>
              </a:tblPr>
              <a:tblGrid>
                <a:gridCol w="1193800"/>
                <a:gridCol w="2108200"/>
                <a:gridCol w="2108200"/>
              </a:tblGrid>
              <a:tr h="381000">
                <a:tc>
                  <a:txBody>
                    <a:bodyPr vert="horz" wrap="square"/>
                    <a:lstStyle/>
                    <a:p>
                      <a:pPr marL="367665">
                        <a:lnSpc>
                          <a:spcPct val="100000"/>
                        </a:lnSpc>
                        <a:spcBef>
                          <a:spcPts val="415"/>
                        </a:spcBef>
                      </a:pPr>
                      <a:r>
                        <a:rPr sz="1800" spc="-25">
                          <a:latin typeface="宋体"/>
                          <a:cs typeface="宋体"/>
                        </a:rPr>
                        <a:t>矿例</a:t>
                      </a:r>
                      <a:endParaRPr sz="1800">
                        <a:latin typeface="宋体"/>
                        <a:cs typeface="宋体"/>
                      </a:endParaRPr>
                    </a:p>
                  </a:txBody>
                  <a:tcPr marL="0" marR="0" marT="5270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距河床距离 </a:t>
                      </a:r>
                      <a:r>
                        <a:rPr sz="1800" spc="-50">
                          <a:latin typeface="宋体"/>
                          <a:cs typeface="宋体"/>
                        </a:rPr>
                        <a:t>m</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巷道涌水量 </a:t>
                      </a:r>
                      <a:r>
                        <a:rPr sz="1800" spc="-20">
                          <a:latin typeface="宋体"/>
                          <a:cs typeface="宋体"/>
                        </a:rPr>
                        <a:t>m</a:t>
                      </a:r>
                      <a:r>
                        <a:rPr sz="1725" spc="-30" baseline="26570">
                          <a:latin typeface="宋体"/>
                          <a:cs typeface="宋体"/>
                        </a:rPr>
                        <a:t>3</a:t>
                      </a:r>
                      <a:r>
                        <a:rPr sz="1800" spc="-20">
                          <a:latin typeface="宋体"/>
                          <a:cs typeface="宋体"/>
                        </a:rPr>
                        <a:t>/h</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solidFill>
                      <a:srgbClr val="FFFF99"/>
                    </a:solidFill>
                  </a:tcPr>
                </a:tc>
              </a:tr>
              <a:tr h="365125">
                <a:tc rowSpan="2">
                  <a:txBody>
                    <a:bodyPr vert="horz" wrap="square"/>
                    <a:lstStyle/>
                    <a:p>
                      <a:pPr algn="ctr">
                        <a:lnSpc>
                          <a:spcPct val="100000"/>
                        </a:lnSpc>
                        <a:spcBef>
                          <a:spcPts val="415"/>
                        </a:spcBef>
                      </a:pPr>
                      <a:r>
                        <a:rPr sz="1800" spc="-25">
                          <a:latin typeface="宋体"/>
                          <a:cs typeface="宋体"/>
                        </a:rPr>
                        <a:t>湖南</a:t>
                      </a:r>
                      <a:endParaRPr sz="1800">
                        <a:latin typeface="宋体"/>
                        <a:cs typeface="宋体"/>
                      </a:endParaRPr>
                    </a:p>
                    <a:p>
                      <a:pPr algn="ctr">
                        <a:lnSpc>
                          <a:spcPct val="100000"/>
                        </a:lnSpc>
                        <a:spcBef>
                          <a:spcPts val="430"/>
                        </a:spcBef>
                      </a:pPr>
                      <a:r>
                        <a:rPr sz="1800">
                          <a:latin typeface="宋体"/>
                          <a:cs typeface="宋体"/>
                        </a:rPr>
                        <a:t>（</a:t>
                      </a:r>
                      <a:r>
                        <a:rPr sz="1800">
                          <a:solidFill>
                            <a:srgbClr val="FF0000"/>
                          </a:solidFill>
                          <a:latin typeface="宋体"/>
                          <a:cs typeface="宋体"/>
                        </a:rPr>
                        <a:t>垂向</a:t>
                      </a:r>
                      <a:r>
                        <a:rPr sz="1800" spc="-50">
                          <a:latin typeface="宋体"/>
                          <a:cs typeface="宋体"/>
                        </a:rPr>
                        <a:t>）</a:t>
                      </a:r>
                      <a:endParaRPr sz="1800">
                        <a:latin typeface="宋体"/>
                        <a:cs typeface="宋体"/>
                      </a:endParaRPr>
                    </a:p>
                  </a:txBody>
                  <a:tcPr marL="0" marR="0" marT="527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spc="-25">
                          <a:latin typeface="宋体"/>
                          <a:cs typeface="宋体"/>
                        </a:rPr>
                        <a:t>50</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132-</a:t>
                      </a:r>
                      <a:r>
                        <a:rPr sz="1800" spc="-25">
                          <a:latin typeface="宋体"/>
                          <a:cs typeface="宋体"/>
                        </a:rPr>
                        <a:t>360</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FFFF00"/>
                    </a:solidFill>
                  </a:tcPr>
                </a:tc>
              </a:tr>
              <a:tr h="365125">
                <a:tc vMerge="1">
                  <a:txBody>
                    <a:bodyPr vert="horz" wrap="square"/>
                    <a:lstStyle/>
                    <a:p/>
                  </a:txBody>
                  <a:tcPr marL="0" marR="0" marT="527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125-</a:t>
                      </a:r>
                      <a:r>
                        <a:rPr sz="1800" spc="-25">
                          <a:latin typeface="宋体"/>
                          <a:cs typeface="宋体"/>
                        </a:rPr>
                        <a:t>250</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11-</a:t>
                      </a:r>
                      <a:r>
                        <a:rPr sz="1800" spc="-25">
                          <a:latin typeface="宋体"/>
                          <a:cs typeface="宋体"/>
                        </a:rPr>
                        <a:t>17</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FFFF00"/>
                    </a:solidFill>
                  </a:tcPr>
                </a:tc>
              </a:tr>
              <a:tr h="365760">
                <a:tc rowSpan="3">
                  <a:txBody>
                    <a:bodyPr vert="horz" wrap="square"/>
                    <a:lstStyle/>
                    <a:p>
                      <a:pPr>
                        <a:lnSpc>
                          <a:spcPct val="100000"/>
                        </a:lnSpc>
                        <a:spcBef>
                          <a:spcPts val="15"/>
                        </a:spcBef>
                      </a:pPr>
                      <a:endParaRPr sz="2600">
                        <a:latin typeface="Times New Roman"/>
                        <a:cs typeface="Times New Roman"/>
                      </a:endParaRPr>
                    </a:p>
                    <a:p>
                      <a:pPr algn="ctr">
                        <a:lnSpc>
                          <a:spcPct val="100000"/>
                        </a:lnSpc>
                      </a:pPr>
                      <a:r>
                        <a:rPr sz="1800" spc="-20">
                          <a:latin typeface="宋体"/>
                          <a:cs typeface="宋体"/>
                        </a:rPr>
                        <a:t>前苏联</a:t>
                      </a:r>
                      <a:endParaRPr sz="1800">
                        <a:latin typeface="宋体"/>
                        <a:cs typeface="宋体"/>
                      </a:endParaRPr>
                    </a:p>
                    <a:p>
                      <a:pPr algn="ctr">
                        <a:lnSpc>
                          <a:spcPct val="100000"/>
                        </a:lnSpc>
                        <a:spcBef>
                          <a:spcPts val="434"/>
                        </a:spcBef>
                      </a:pPr>
                      <a:r>
                        <a:rPr sz="1800">
                          <a:latin typeface="宋体"/>
                          <a:cs typeface="宋体"/>
                        </a:rPr>
                        <a:t>（</a:t>
                      </a:r>
                      <a:r>
                        <a:rPr sz="1800">
                          <a:solidFill>
                            <a:srgbClr val="FF0000"/>
                          </a:solidFill>
                          <a:latin typeface="宋体"/>
                          <a:cs typeface="宋体"/>
                        </a:rPr>
                        <a:t>水平</a:t>
                      </a:r>
                      <a:r>
                        <a:rPr sz="1800" spc="-50">
                          <a:latin typeface="宋体"/>
                          <a:cs typeface="宋体"/>
                        </a:rPr>
                        <a:t>）</a:t>
                      </a:r>
                      <a:endParaRPr sz="1800">
                        <a:latin typeface="宋体"/>
                        <a:cs typeface="宋体"/>
                      </a:endParaRPr>
                    </a:p>
                  </a:txBody>
                  <a:tcPr marL="0" marR="0" marT="190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250-</a:t>
                      </a:r>
                      <a:r>
                        <a:rPr sz="1800" spc="-25">
                          <a:latin typeface="宋体"/>
                          <a:cs typeface="宋体"/>
                        </a:rPr>
                        <a:t>300</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spc="-25">
                          <a:latin typeface="宋体"/>
                          <a:cs typeface="宋体"/>
                        </a:rPr>
                        <a:t>500</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6FF33"/>
                    </a:solidFill>
                  </a:tcPr>
                </a:tc>
              </a:tr>
              <a:tr h="365125">
                <a:tc vMerge="1">
                  <a:txBody>
                    <a:bodyPr vert="horz" wrap="square"/>
                    <a:lstStyle/>
                    <a:p/>
                  </a:txBody>
                  <a:tcPr marL="0" marR="0" marT="190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400-</a:t>
                      </a:r>
                      <a:r>
                        <a:rPr sz="1800" spc="-25">
                          <a:latin typeface="宋体"/>
                          <a:cs typeface="宋体"/>
                        </a:rPr>
                        <a:t>500</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250-</a:t>
                      </a:r>
                      <a:r>
                        <a:rPr sz="1800" spc="-25">
                          <a:latin typeface="宋体"/>
                          <a:cs typeface="宋体"/>
                        </a:rPr>
                        <a:t>300</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solidFill>
                      <a:srgbClr val="66FF33"/>
                    </a:solidFill>
                  </a:tcPr>
                </a:tc>
              </a:tr>
              <a:tr h="368300">
                <a:tc vMerge="1">
                  <a:txBody>
                    <a:bodyPr vert="horz" wrap="square"/>
                    <a:lstStyle/>
                    <a:p/>
                  </a:txBody>
                  <a:tcPr marL="0" marR="0" marT="190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FFFF99"/>
                    </a:solidFill>
                  </a:tcPr>
                </a:tc>
                <a:tc>
                  <a:txBody>
                    <a:bodyPr vert="horz" wrap="square"/>
                    <a:lstStyle/>
                    <a:p>
                      <a:pPr algn="ctr">
                        <a:lnSpc>
                          <a:spcPct val="100000"/>
                        </a:lnSpc>
                        <a:spcBef>
                          <a:spcPts val="415"/>
                        </a:spcBef>
                      </a:pPr>
                      <a:r>
                        <a:rPr sz="1800" spc="-20">
                          <a:latin typeface="宋体"/>
                          <a:cs typeface="宋体"/>
                        </a:rPr>
                        <a:t>分水岭</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solidFill>
                      <a:srgbClr val="FFFF99"/>
                    </a:solidFill>
                  </a:tcPr>
                </a:tc>
                <a:tc>
                  <a:txBody>
                    <a:bodyPr vert="horz" wrap="square"/>
                    <a:lstStyle/>
                    <a:p>
                      <a:pPr algn="ctr">
                        <a:lnSpc>
                          <a:spcPct val="100000"/>
                        </a:lnSpc>
                        <a:spcBef>
                          <a:spcPts val="415"/>
                        </a:spcBef>
                      </a:pPr>
                      <a:r>
                        <a:rPr sz="1800">
                          <a:latin typeface="宋体"/>
                          <a:cs typeface="宋体"/>
                        </a:rPr>
                        <a:t>75-</a:t>
                      </a:r>
                      <a:r>
                        <a:rPr sz="1800" spc="-25">
                          <a:latin typeface="宋体"/>
                          <a:cs typeface="宋体"/>
                        </a:rPr>
                        <a:t>100</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solidFill>
                      <a:srgbClr val="66FF33"/>
                    </a:solidFill>
                  </a:tcPr>
                </a:tc>
              </a:tr>
            </a:tbl>
          </a:graphicData>
        </a:graphic>
      </p:graphicFrame>
      <p:pic>
        <p:nvPicPr>
          <p:cNvPr id="4" name="object 4"/>
          <p:cNvPicPr/>
          <p:nvPr/>
        </p:nvPicPr>
        <p:blipFill>
          <a:blip r:embed="rId2"/>
          <a:stretch>
            <a:fillRect/>
          </a:stretch>
        </p:blipFill>
        <p:spPr>
          <a:xfrm>
            <a:off x="8001000" y="4343400"/>
            <a:ext cx="685800" cy="674687"/>
          </a:xfrm>
          <a:prstGeom prst="rect">
            <a:avLst/>
          </a:prstGeom>
        </p:spPr>
      </p:pic>
      <p:grpSp>
        <p:nvGrpSpPr>
          <p:cNvPr id="5" name="object 5"/>
          <p:cNvGrpSpPr/>
          <p:nvPr/>
        </p:nvGrpSpPr>
        <p:grpSpPr>
          <a:xfrm>
            <a:off x="66675" y="2433637"/>
            <a:ext cx="1238250" cy="2752725"/>
            <a:chOff x="66675" y="2433637"/>
            <a:chExt cx="1238250" cy="2752725"/>
          </a:xfrm>
        </p:grpSpPr>
        <p:sp>
          <p:nvSpPr>
            <p:cNvPr id="6" name="object 6"/>
            <p:cNvSpPr/>
            <p:nvPr/>
          </p:nvSpPr>
          <p:spPr>
            <a:xfrm>
              <a:off x="381000" y="2438399"/>
              <a:ext cx="838200" cy="381000"/>
            </a:xfrm>
            <a:custGeom>
              <a:rect l="l" t="t" r="r" b="b"/>
              <a:pathLst>
                <a:path w="838200" h="381000">
                  <a:moveTo>
                    <a:pt x="628650" y="381000"/>
                  </a:moveTo>
                  <a:lnTo>
                    <a:pt x="209550" y="381000"/>
                  </a:lnTo>
                  <a:lnTo>
                    <a:pt x="0" y="0"/>
                  </a:lnTo>
                  <a:lnTo>
                    <a:pt x="838200" y="0"/>
                  </a:lnTo>
                  <a:lnTo>
                    <a:pt x="628650" y="381000"/>
                  </a:lnTo>
                  <a:close/>
                </a:path>
              </a:pathLst>
            </a:custGeom>
            <a:solidFill>
              <a:srgbClr val="7AEEF1"/>
            </a:solidFill>
          </p:spPr>
          <p:txBody>
            <a:bodyPr wrap="square" lIns="0" tIns="0" rIns="0" bIns="0" rtlCol="0"/>
            <a:lstStyle/>
            <a:p/>
          </p:txBody>
        </p:sp>
        <p:sp>
          <p:nvSpPr>
            <p:cNvPr id="7" name="object 7"/>
            <p:cNvSpPr/>
            <p:nvPr/>
          </p:nvSpPr>
          <p:spPr>
            <a:xfrm>
              <a:off x="381000" y="2438399"/>
              <a:ext cx="838200" cy="381000"/>
            </a:xfrm>
            <a:custGeom>
              <a:rect l="l" t="t" r="r" b="b"/>
              <a:pathLst>
                <a:path w="838200" h="381000">
                  <a:moveTo>
                    <a:pt x="0" y="0"/>
                  </a:moveTo>
                  <a:lnTo>
                    <a:pt x="838200" y="0"/>
                  </a:lnTo>
                  <a:lnTo>
                    <a:pt x="628650" y="381000"/>
                  </a:lnTo>
                  <a:lnTo>
                    <a:pt x="209550" y="381000"/>
                  </a:lnTo>
                  <a:lnTo>
                    <a:pt x="0" y="0"/>
                  </a:lnTo>
                  <a:close/>
                </a:path>
              </a:pathLst>
            </a:custGeom>
            <a:ln w="9525">
              <a:solidFill>
                <a:srgbClr val="000000"/>
              </a:solidFill>
            </a:ln>
          </p:spPr>
          <p:txBody>
            <a:bodyPr wrap="square" lIns="0" tIns="0" rIns="0" bIns="0" rtlCol="0"/>
            <a:lstStyle/>
            <a:p/>
          </p:txBody>
        </p:sp>
        <p:sp>
          <p:nvSpPr>
            <p:cNvPr id="8" name="object 8"/>
            <p:cNvSpPr/>
            <p:nvPr/>
          </p:nvSpPr>
          <p:spPr>
            <a:xfrm>
              <a:off x="76200" y="2819400"/>
              <a:ext cx="1219200" cy="0"/>
            </a:xfrm>
            <a:custGeom>
              <a:rect l="l" t="t" r="r" b="b"/>
              <a:pathLst>
                <a:path w="1219200">
                  <a:moveTo>
                    <a:pt x="0" y="0"/>
                  </a:moveTo>
                  <a:lnTo>
                    <a:pt x="1219199" y="0"/>
                  </a:lnTo>
                </a:path>
              </a:pathLst>
            </a:custGeom>
            <a:ln w="19050">
              <a:solidFill>
                <a:srgbClr val="FF0000"/>
              </a:solidFill>
            </a:ln>
          </p:spPr>
          <p:txBody>
            <a:bodyPr wrap="square" lIns="0" tIns="0" rIns="0" bIns="0" rtlCol="0"/>
            <a:lstStyle/>
            <a:p/>
          </p:txBody>
        </p:sp>
        <p:sp>
          <p:nvSpPr>
            <p:cNvPr id="9" name="object 9"/>
            <p:cNvSpPr/>
            <p:nvPr/>
          </p:nvSpPr>
          <p:spPr>
            <a:xfrm>
              <a:off x="838199" y="3505200"/>
              <a:ext cx="457200" cy="381000"/>
            </a:xfrm>
            <a:custGeom>
              <a:rect l="l" t="t" r="r" b="b"/>
              <a:pathLst>
                <a:path w="457200" h="381000">
                  <a:moveTo>
                    <a:pt x="114300" y="0"/>
                  </a:moveTo>
                  <a:lnTo>
                    <a:pt x="342900" y="0"/>
                  </a:lnTo>
                  <a:lnTo>
                    <a:pt x="457200" y="381000"/>
                  </a:lnTo>
                  <a:lnTo>
                    <a:pt x="0" y="381000"/>
                  </a:lnTo>
                  <a:lnTo>
                    <a:pt x="114300" y="0"/>
                  </a:lnTo>
                  <a:close/>
                </a:path>
              </a:pathLst>
            </a:custGeom>
            <a:solidFill>
              <a:srgbClr val="3333CC"/>
            </a:solidFill>
          </p:spPr>
          <p:txBody>
            <a:bodyPr wrap="square" lIns="0" tIns="0" rIns="0" bIns="0" rtlCol="0"/>
            <a:lstStyle/>
            <a:p/>
          </p:txBody>
        </p:sp>
        <p:sp>
          <p:nvSpPr>
            <p:cNvPr id="10" name="object 10"/>
            <p:cNvSpPr/>
            <p:nvPr/>
          </p:nvSpPr>
          <p:spPr>
            <a:xfrm>
              <a:off x="838199" y="3505200"/>
              <a:ext cx="457200" cy="381000"/>
            </a:xfrm>
            <a:custGeom>
              <a:rect l="l" t="t" r="r" b="b"/>
              <a:pathLst>
                <a:path w="457200" h="381000">
                  <a:moveTo>
                    <a:pt x="457200" y="381000"/>
                  </a:moveTo>
                  <a:lnTo>
                    <a:pt x="0" y="381000"/>
                  </a:lnTo>
                  <a:lnTo>
                    <a:pt x="114300" y="0"/>
                  </a:lnTo>
                  <a:lnTo>
                    <a:pt x="342900" y="0"/>
                  </a:lnTo>
                  <a:lnTo>
                    <a:pt x="457200" y="381000"/>
                  </a:lnTo>
                  <a:close/>
                </a:path>
              </a:pathLst>
            </a:custGeom>
            <a:ln w="9525">
              <a:solidFill>
                <a:srgbClr val="000000"/>
              </a:solidFill>
            </a:ln>
          </p:spPr>
          <p:txBody>
            <a:bodyPr wrap="square" lIns="0" tIns="0" rIns="0" bIns="0" rtlCol="0"/>
            <a:lstStyle/>
            <a:p/>
          </p:txBody>
        </p:sp>
        <p:sp>
          <p:nvSpPr>
            <p:cNvPr id="11" name="object 11"/>
            <p:cNvSpPr/>
            <p:nvPr/>
          </p:nvSpPr>
          <p:spPr>
            <a:xfrm>
              <a:off x="76200" y="3505200"/>
              <a:ext cx="1219200" cy="0"/>
            </a:xfrm>
            <a:custGeom>
              <a:rect l="l" t="t" r="r" b="b"/>
              <a:pathLst>
                <a:path w="1219200">
                  <a:moveTo>
                    <a:pt x="0" y="0"/>
                  </a:moveTo>
                  <a:lnTo>
                    <a:pt x="1219199" y="0"/>
                  </a:lnTo>
                </a:path>
              </a:pathLst>
            </a:custGeom>
            <a:ln w="19050">
              <a:solidFill>
                <a:srgbClr val="FF0000"/>
              </a:solidFill>
            </a:ln>
          </p:spPr>
          <p:txBody>
            <a:bodyPr wrap="square" lIns="0" tIns="0" rIns="0" bIns="0" rtlCol="0"/>
            <a:lstStyle/>
            <a:p/>
          </p:txBody>
        </p:sp>
        <p:sp>
          <p:nvSpPr>
            <p:cNvPr id="12" name="object 12"/>
            <p:cNvSpPr/>
            <p:nvPr/>
          </p:nvSpPr>
          <p:spPr>
            <a:xfrm>
              <a:off x="419100" y="2819400"/>
              <a:ext cx="76200" cy="685800"/>
            </a:xfrm>
            <a:custGeom>
              <a:rect l="l" t="t" r="r" b="b"/>
              <a:pathLst>
                <a:path w="76200" h="685800">
                  <a:moveTo>
                    <a:pt x="44450" y="76200"/>
                  </a:moveTo>
                  <a:lnTo>
                    <a:pt x="76200" y="76200"/>
                  </a:lnTo>
                  <a:lnTo>
                    <a:pt x="38100" y="0"/>
                  </a:lnTo>
                  <a:lnTo>
                    <a:pt x="20955" y="34289"/>
                  </a:lnTo>
                  <a:lnTo>
                    <a:pt x="44450" y="34289"/>
                  </a:lnTo>
                  <a:lnTo>
                    <a:pt x="44450" y="76200"/>
                  </a:lnTo>
                  <a:close/>
                </a:path>
                <a:path w="76200" h="685800">
                  <a:moveTo>
                    <a:pt x="31750" y="651511"/>
                  </a:moveTo>
                  <a:lnTo>
                    <a:pt x="44450" y="651511"/>
                  </a:lnTo>
                  <a:lnTo>
                    <a:pt x="44450" y="34289"/>
                  </a:lnTo>
                  <a:lnTo>
                    <a:pt x="31750" y="34289"/>
                  </a:lnTo>
                  <a:lnTo>
                    <a:pt x="31750" y="651511"/>
                  </a:lnTo>
                  <a:close/>
                </a:path>
                <a:path w="76200" h="685800">
                  <a:moveTo>
                    <a:pt x="0" y="76200"/>
                  </a:moveTo>
                  <a:lnTo>
                    <a:pt x="31750" y="76200"/>
                  </a:lnTo>
                  <a:lnTo>
                    <a:pt x="31750" y="34289"/>
                  </a:lnTo>
                  <a:lnTo>
                    <a:pt x="20955" y="34289"/>
                  </a:lnTo>
                  <a:lnTo>
                    <a:pt x="0" y="76200"/>
                  </a:lnTo>
                  <a:close/>
                </a:path>
                <a:path w="76200" h="685800">
                  <a:moveTo>
                    <a:pt x="38100" y="685800"/>
                  </a:moveTo>
                  <a:lnTo>
                    <a:pt x="76200" y="609599"/>
                  </a:lnTo>
                  <a:lnTo>
                    <a:pt x="44450" y="609599"/>
                  </a:lnTo>
                  <a:lnTo>
                    <a:pt x="44450" y="651511"/>
                  </a:lnTo>
                  <a:lnTo>
                    <a:pt x="20955" y="651511"/>
                  </a:lnTo>
                  <a:lnTo>
                    <a:pt x="38100" y="685800"/>
                  </a:lnTo>
                  <a:close/>
                </a:path>
                <a:path w="76200" h="685800">
                  <a:moveTo>
                    <a:pt x="20955" y="651511"/>
                  </a:moveTo>
                  <a:lnTo>
                    <a:pt x="31750" y="651511"/>
                  </a:lnTo>
                  <a:lnTo>
                    <a:pt x="31750" y="609599"/>
                  </a:lnTo>
                  <a:lnTo>
                    <a:pt x="0" y="609599"/>
                  </a:lnTo>
                  <a:lnTo>
                    <a:pt x="20955" y="651511"/>
                  </a:lnTo>
                  <a:close/>
                </a:path>
              </a:pathLst>
            </a:custGeom>
            <a:solidFill>
              <a:srgbClr val="000000"/>
            </a:solidFill>
          </p:spPr>
          <p:txBody>
            <a:bodyPr wrap="square" lIns="0" tIns="0" rIns="0" bIns="0" rtlCol="0"/>
            <a:lstStyle/>
            <a:p/>
          </p:txBody>
        </p:sp>
        <p:sp>
          <p:nvSpPr>
            <p:cNvPr id="13" name="object 13"/>
            <p:cNvSpPr/>
            <p:nvPr/>
          </p:nvSpPr>
          <p:spPr>
            <a:xfrm>
              <a:off x="838199" y="4800600"/>
              <a:ext cx="457200" cy="381000"/>
            </a:xfrm>
            <a:custGeom>
              <a:rect l="l" t="t" r="r" b="b"/>
              <a:pathLst>
                <a:path w="457200" h="381000">
                  <a:moveTo>
                    <a:pt x="114300" y="0"/>
                  </a:moveTo>
                  <a:lnTo>
                    <a:pt x="342900" y="0"/>
                  </a:lnTo>
                  <a:lnTo>
                    <a:pt x="457200" y="381000"/>
                  </a:lnTo>
                  <a:lnTo>
                    <a:pt x="0" y="381000"/>
                  </a:lnTo>
                  <a:lnTo>
                    <a:pt x="114300" y="0"/>
                  </a:lnTo>
                  <a:close/>
                </a:path>
              </a:pathLst>
            </a:custGeom>
            <a:solidFill>
              <a:srgbClr val="3333CC"/>
            </a:solidFill>
          </p:spPr>
          <p:txBody>
            <a:bodyPr wrap="square" lIns="0" tIns="0" rIns="0" bIns="0" rtlCol="0"/>
            <a:lstStyle/>
            <a:p/>
          </p:txBody>
        </p:sp>
        <p:sp>
          <p:nvSpPr>
            <p:cNvPr id="14" name="object 14"/>
            <p:cNvSpPr/>
            <p:nvPr/>
          </p:nvSpPr>
          <p:spPr>
            <a:xfrm>
              <a:off x="838199" y="4800600"/>
              <a:ext cx="457200" cy="381000"/>
            </a:xfrm>
            <a:custGeom>
              <a:rect l="l" t="t" r="r" b="b"/>
              <a:pathLst>
                <a:path w="457200" h="381000">
                  <a:moveTo>
                    <a:pt x="457200" y="381000"/>
                  </a:moveTo>
                  <a:lnTo>
                    <a:pt x="0" y="381000"/>
                  </a:lnTo>
                  <a:lnTo>
                    <a:pt x="114300" y="0"/>
                  </a:lnTo>
                  <a:lnTo>
                    <a:pt x="342900" y="0"/>
                  </a:lnTo>
                  <a:lnTo>
                    <a:pt x="457200" y="381000"/>
                  </a:lnTo>
                  <a:close/>
                </a:path>
              </a:pathLst>
            </a:custGeom>
            <a:ln w="9525">
              <a:solidFill>
                <a:srgbClr val="000000"/>
              </a:solidFill>
            </a:ln>
          </p:spPr>
          <p:txBody>
            <a:bodyPr wrap="square" lIns="0" tIns="0" rIns="0" bIns="0" rtlCol="0"/>
            <a:lstStyle/>
            <a:p/>
          </p:txBody>
        </p:sp>
        <p:sp>
          <p:nvSpPr>
            <p:cNvPr id="15" name="object 15"/>
            <p:cNvSpPr/>
            <p:nvPr/>
          </p:nvSpPr>
          <p:spPr>
            <a:xfrm>
              <a:off x="76200" y="4800599"/>
              <a:ext cx="1219200" cy="0"/>
            </a:xfrm>
            <a:custGeom>
              <a:rect l="l" t="t" r="r" b="b"/>
              <a:pathLst>
                <a:path w="1219200">
                  <a:moveTo>
                    <a:pt x="0" y="0"/>
                  </a:moveTo>
                  <a:lnTo>
                    <a:pt x="1219199" y="0"/>
                  </a:lnTo>
                </a:path>
              </a:pathLst>
            </a:custGeom>
            <a:ln w="19050">
              <a:solidFill>
                <a:srgbClr val="FF0000"/>
              </a:solidFill>
            </a:ln>
          </p:spPr>
          <p:txBody>
            <a:bodyPr wrap="square" lIns="0" tIns="0" rIns="0" bIns="0" rtlCol="0"/>
            <a:lstStyle/>
            <a:p/>
          </p:txBody>
        </p:sp>
        <p:sp>
          <p:nvSpPr>
            <p:cNvPr id="16" name="object 16"/>
            <p:cNvSpPr/>
            <p:nvPr/>
          </p:nvSpPr>
          <p:spPr>
            <a:xfrm>
              <a:off x="190500" y="2819400"/>
              <a:ext cx="76200" cy="1981200"/>
            </a:xfrm>
            <a:custGeom>
              <a:rect l="l" t="t" r="r" b="b"/>
              <a:pathLst>
                <a:path w="76200" h="1981200">
                  <a:moveTo>
                    <a:pt x="44450" y="76200"/>
                  </a:moveTo>
                  <a:lnTo>
                    <a:pt x="76200" y="76200"/>
                  </a:lnTo>
                  <a:lnTo>
                    <a:pt x="38100" y="0"/>
                  </a:lnTo>
                  <a:lnTo>
                    <a:pt x="20959" y="34281"/>
                  </a:lnTo>
                  <a:lnTo>
                    <a:pt x="44450" y="34281"/>
                  </a:lnTo>
                  <a:lnTo>
                    <a:pt x="44450" y="76200"/>
                  </a:lnTo>
                  <a:close/>
                </a:path>
                <a:path w="76200" h="1981200">
                  <a:moveTo>
                    <a:pt x="31750" y="1946914"/>
                  </a:moveTo>
                  <a:lnTo>
                    <a:pt x="44450" y="1946914"/>
                  </a:lnTo>
                  <a:lnTo>
                    <a:pt x="44450" y="34281"/>
                  </a:lnTo>
                  <a:lnTo>
                    <a:pt x="31750" y="34281"/>
                  </a:lnTo>
                  <a:lnTo>
                    <a:pt x="31750" y="1946914"/>
                  </a:lnTo>
                  <a:close/>
                </a:path>
                <a:path w="76200" h="1981200">
                  <a:moveTo>
                    <a:pt x="0" y="76200"/>
                  </a:moveTo>
                  <a:lnTo>
                    <a:pt x="31750" y="76200"/>
                  </a:lnTo>
                  <a:lnTo>
                    <a:pt x="31750" y="34281"/>
                  </a:lnTo>
                  <a:lnTo>
                    <a:pt x="20959" y="34281"/>
                  </a:lnTo>
                  <a:lnTo>
                    <a:pt x="0" y="76200"/>
                  </a:lnTo>
                  <a:close/>
                </a:path>
                <a:path w="76200" h="1981200">
                  <a:moveTo>
                    <a:pt x="38100" y="1981200"/>
                  </a:moveTo>
                  <a:lnTo>
                    <a:pt x="76200" y="1904999"/>
                  </a:lnTo>
                  <a:lnTo>
                    <a:pt x="44450" y="1904999"/>
                  </a:lnTo>
                  <a:lnTo>
                    <a:pt x="44450" y="1946914"/>
                  </a:lnTo>
                  <a:lnTo>
                    <a:pt x="20957" y="1946914"/>
                  </a:lnTo>
                  <a:lnTo>
                    <a:pt x="38100" y="1981200"/>
                  </a:lnTo>
                  <a:close/>
                </a:path>
                <a:path w="76200" h="1981200">
                  <a:moveTo>
                    <a:pt x="20957" y="1946914"/>
                  </a:moveTo>
                  <a:lnTo>
                    <a:pt x="31750" y="1946914"/>
                  </a:lnTo>
                  <a:lnTo>
                    <a:pt x="31750" y="1904999"/>
                  </a:lnTo>
                  <a:lnTo>
                    <a:pt x="0" y="1904999"/>
                  </a:lnTo>
                  <a:lnTo>
                    <a:pt x="20957" y="1946914"/>
                  </a:lnTo>
                  <a:close/>
                </a:path>
              </a:pathLst>
            </a:custGeom>
            <a:solidFill>
              <a:srgbClr val="000000"/>
            </a:solidFill>
          </p:spPr>
          <p:txBody>
            <a:bodyPr wrap="square" lIns="0" tIns="0" rIns="0" bIns="0" rtlCol="0"/>
            <a:lstStyle/>
            <a:p/>
          </p:txBody>
        </p:sp>
      </p:grpSp>
      <p:sp>
        <p:nvSpPr>
          <p:cNvPr id="17" name="object 17"/>
          <p:cNvSpPr txBox="1"/>
          <p:nvPr/>
        </p:nvSpPr>
        <p:spPr>
          <a:xfrm>
            <a:off x="558800" y="2486183"/>
            <a:ext cx="596265" cy="817244"/>
          </a:xfrm>
          <a:prstGeom prst="rect">
            <a:avLst/>
          </a:prstGeom>
        </p:spPr>
        <p:txBody>
          <a:bodyPr vert="horz" wrap="square" lIns="0" tIns="12700" rIns="0" bIns="0" rtlCol="0">
            <a:spAutoFit/>
          </a:bodyPr>
          <a:lstStyle/>
          <a:p>
            <a:pPr marL="12700">
              <a:lnSpc>
                <a:spcPct val="100000"/>
              </a:lnSpc>
              <a:spcBef>
                <a:spcPts val="100"/>
              </a:spcBef>
            </a:pPr>
            <a:r>
              <a:rPr sz="1800" spc="-25">
                <a:latin typeface="宋体"/>
                <a:cs typeface="宋体"/>
              </a:rPr>
              <a:t>河流</a:t>
            </a:r>
            <a:endParaRPr sz="1800">
              <a:latin typeface="宋体"/>
              <a:cs typeface="宋体"/>
            </a:endParaRPr>
          </a:p>
          <a:p>
            <a:pPr>
              <a:lnSpc>
                <a:spcPct val="100000"/>
              </a:lnSpc>
              <a:spcBef>
                <a:spcPts val="55"/>
              </a:spcBef>
            </a:pPr>
            <a:endParaRPr sz="1450">
              <a:latin typeface="宋体"/>
              <a:cs typeface="宋体"/>
            </a:endParaRPr>
          </a:p>
          <a:p>
            <a:pPr marL="141605">
              <a:lnSpc>
                <a:spcPct val="100000"/>
              </a:lnSpc>
            </a:pPr>
            <a:r>
              <a:rPr sz="1800" spc="-25">
                <a:latin typeface="Tahoma"/>
                <a:cs typeface="Tahoma"/>
              </a:rPr>
              <a:t>50m</a:t>
            </a:r>
            <a:endParaRPr sz="1800">
              <a:latin typeface="Tahoma"/>
              <a:cs typeface="Tahoma"/>
            </a:endParaRPr>
          </a:p>
        </p:txBody>
      </p:sp>
      <p:sp>
        <p:nvSpPr>
          <p:cNvPr id="18" name="object 18"/>
          <p:cNvSpPr txBox="1"/>
          <p:nvPr/>
        </p:nvSpPr>
        <p:spPr>
          <a:xfrm>
            <a:off x="535940" y="4146598"/>
            <a:ext cx="591185" cy="299720"/>
          </a:xfrm>
          <a:prstGeom prst="rect">
            <a:avLst/>
          </a:prstGeom>
        </p:spPr>
        <p:txBody>
          <a:bodyPr vert="horz" wrap="square" lIns="0" tIns="12700" rIns="0" bIns="0" rtlCol="0">
            <a:spAutoFit/>
          </a:bodyPr>
          <a:lstStyle/>
          <a:p>
            <a:pPr marL="12700">
              <a:lnSpc>
                <a:spcPct val="100000"/>
              </a:lnSpc>
              <a:spcBef>
                <a:spcPts val="100"/>
              </a:spcBef>
            </a:pPr>
            <a:r>
              <a:rPr sz="1800" spc="-20">
                <a:latin typeface="Tahoma"/>
                <a:cs typeface="Tahoma"/>
              </a:rPr>
              <a:t>125m</a:t>
            </a:r>
            <a:endParaRPr sz="1800">
              <a:latin typeface="Tahoma"/>
              <a:cs typeface="Tahoma"/>
            </a:endParaRPr>
          </a:p>
        </p:txBody>
      </p:sp>
      <p:grpSp>
        <p:nvGrpSpPr>
          <p:cNvPr id="19" name="object 19"/>
          <p:cNvGrpSpPr/>
          <p:nvPr/>
        </p:nvGrpSpPr>
        <p:grpSpPr>
          <a:xfrm>
            <a:off x="-9525" y="2428875"/>
            <a:ext cx="7940675" cy="3977004"/>
            <a:chOff x="-9525" y="2428875"/>
            <a:chExt cx="7940675" cy="3977004"/>
          </a:xfrm>
        </p:grpSpPr>
        <p:sp>
          <p:nvSpPr>
            <p:cNvPr id="20" name="object 20"/>
            <p:cNvSpPr/>
            <p:nvPr/>
          </p:nvSpPr>
          <p:spPr>
            <a:xfrm>
              <a:off x="0" y="2438400"/>
              <a:ext cx="1676400" cy="0"/>
            </a:xfrm>
            <a:custGeom>
              <a:rect l="l" t="t" r="r" b="b"/>
              <a:pathLst>
                <a:path w="1676400">
                  <a:moveTo>
                    <a:pt x="0" y="0"/>
                  </a:moveTo>
                  <a:lnTo>
                    <a:pt x="1676400" y="0"/>
                  </a:lnTo>
                </a:path>
              </a:pathLst>
            </a:custGeom>
            <a:ln w="19050">
              <a:solidFill>
                <a:srgbClr val="000000"/>
              </a:solidFill>
            </a:ln>
          </p:spPr>
          <p:txBody>
            <a:bodyPr wrap="square" lIns="0" tIns="0" rIns="0" bIns="0" rtlCol="0"/>
            <a:lstStyle/>
            <a:p/>
          </p:txBody>
        </p:sp>
        <p:sp>
          <p:nvSpPr>
            <p:cNvPr id="21" name="object 21"/>
            <p:cNvSpPr/>
            <p:nvPr/>
          </p:nvSpPr>
          <p:spPr>
            <a:xfrm>
              <a:off x="1524000" y="4191000"/>
              <a:ext cx="6402705" cy="1376045"/>
            </a:xfrm>
            <a:custGeom>
              <a:rect l="l" t="t" r="r" b="b"/>
              <a:pathLst>
                <a:path w="6402705" h="1376045">
                  <a:moveTo>
                    <a:pt x="228600" y="914400"/>
                  </a:moveTo>
                  <a:lnTo>
                    <a:pt x="1219200" y="914400"/>
                  </a:lnTo>
                </a:path>
                <a:path w="6402705" h="1376045">
                  <a:moveTo>
                    <a:pt x="0" y="686573"/>
                  </a:moveTo>
                  <a:lnTo>
                    <a:pt x="36199" y="735169"/>
                  </a:lnTo>
                  <a:lnTo>
                    <a:pt x="72369" y="783551"/>
                  </a:lnTo>
                  <a:lnTo>
                    <a:pt x="108483" y="831504"/>
                  </a:lnTo>
                  <a:lnTo>
                    <a:pt x="144511" y="878813"/>
                  </a:lnTo>
                  <a:lnTo>
                    <a:pt x="180424" y="925264"/>
                  </a:lnTo>
                  <a:lnTo>
                    <a:pt x="216194" y="970642"/>
                  </a:lnTo>
                  <a:lnTo>
                    <a:pt x="251793" y="1014733"/>
                  </a:lnTo>
                  <a:lnTo>
                    <a:pt x="287192" y="1057322"/>
                  </a:lnTo>
                  <a:lnTo>
                    <a:pt x="322363" y="1098195"/>
                  </a:lnTo>
                  <a:lnTo>
                    <a:pt x="357276" y="1137136"/>
                  </a:lnTo>
                  <a:lnTo>
                    <a:pt x="391903" y="1173932"/>
                  </a:lnTo>
                  <a:lnTo>
                    <a:pt x="426216" y="1208368"/>
                  </a:lnTo>
                  <a:lnTo>
                    <a:pt x="460185" y="1240230"/>
                  </a:lnTo>
                  <a:lnTo>
                    <a:pt x="493784" y="1269302"/>
                  </a:lnTo>
                  <a:lnTo>
                    <a:pt x="526982" y="1295370"/>
                  </a:lnTo>
                  <a:lnTo>
                    <a:pt x="559751" y="1318220"/>
                  </a:lnTo>
                  <a:lnTo>
                    <a:pt x="623889" y="1353407"/>
                  </a:lnTo>
                  <a:lnTo>
                    <a:pt x="685970" y="1373146"/>
                  </a:lnTo>
                  <a:lnTo>
                    <a:pt x="758392" y="1370166"/>
                  </a:lnTo>
                  <a:lnTo>
                    <a:pt x="824712" y="1337387"/>
                  </a:lnTo>
                  <a:lnTo>
                    <a:pt x="856281" y="1312058"/>
                  </a:lnTo>
                  <a:lnTo>
                    <a:pt x="887161" y="1281960"/>
                  </a:lnTo>
                  <a:lnTo>
                    <a:pt x="917632" y="1247989"/>
                  </a:lnTo>
                  <a:lnTo>
                    <a:pt x="947972" y="1211038"/>
                  </a:lnTo>
                  <a:lnTo>
                    <a:pt x="978462" y="1172001"/>
                  </a:lnTo>
                  <a:lnTo>
                    <a:pt x="1009379" y="1131772"/>
                  </a:lnTo>
                  <a:lnTo>
                    <a:pt x="1041003" y="1091246"/>
                  </a:lnTo>
                  <a:lnTo>
                    <a:pt x="1073614" y="1051315"/>
                  </a:lnTo>
                  <a:lnTo>
                    <a:pt x="1107490" y="1012874"/>
                  </a:lnTo>
                  <a:lnTo>
                    <a:pt x="1142911" y="976817"/>
                  </a:lnTo>
                  <a:lnTo>
                    <a:pt x="1180155" y="944038"/>
                  </a:lnTo>
                  <a:lnTo>
                    <a:pt x="1219502" y="915430"/>
                  </a:lnTo>
                  <a:lnTo>
                    <a:pt x="1257138" y="890882"/>
                  </a:lnTo>
                  <a:lnTo>
                    <a:pt x="1294045" y="866597"/>
                  </a:lnTo>
                  <a:lnTo>
                    <a:pt x="1330549" y="842576"/>
                  </a:lnTo>
                  <a:lnTo>
                    <a:pt x="1366975" y="818819"/>
                  </a:lnTo>
                  <a:lnTo>
                    <a:pt x="1403650" y="795326"/>
                  </a:lnTo>
                  <a:lnTo>
                    <a:pt x="1440898" y="772097"/>
                  </a:lnTo>
                  <a:lnTo>
                    <a:pt x="1479046" y="749132"/>
                  </a:lnTo>
                  <a:lnTo>
                    <a:pt x="1518420" y="726431"/>
                  </a:lnTo>
                  <a:lnTo>
                    <a:pt x="1559345" y="703994"/>
                  </a:lnTo>
                  <a:lnTo>
                    <a:pt x="1602148" y="681821"/>
                  </a:lnTo>
                  <a:lnTo>
                    <a:pt x="1647153" y="659912"/>
                  </a:lnTo>
                  <a:lnTo>
                    <a:pt x="1694687" y="638267"/>
                  </a:lnTo>
                  <a:lnTo>
                    <a:pt x="1745076" y="616886"/>
                  </a:lnTo>
                  <a:lnTo>
                    <a:pt x="1798645" y="595769"/>
                  </a:lnTo>
                  <a:lnTo>
                    <a:pt x="1855720" y="574916"/>
                  </a:lnTo>
                  <a:lnTo>
                    <a:pt x="1916626" y="554326"/>
                  </a:lnTo>
                  <a:lnTo>
                    <a:pt x="1981691" y="534001"/>
                  </a:lnTo>
                  <a:lnTo>
                    <a:pt x="2019198" y="522967"/>
                  </a:lnTo>
                  <a:lnTo>
                    <a:pt x="2057928" y="512012"/>
                  </a:lnTo>
                  <a:lnTo>
                    <a:pt x="2097835" y="501137"/>
                  </a:lnTo>
                  <a:lnTo>
                    <a:pt x="2138872" y="490341"/>
                  </a:lnTo>
                  <a:lnTo>
                    <a:pt x="2180995" y="479624"/>
                  </a:lnTo>
                  <a:lnTo>
                    <a:pt x="2224156" y="468987"/>
                  </a:lnTo>
                  <a:lnTo>
                    <a:pt x="2268309" y="458429"/>
                  </a:lnTo>
                  <a:lnTo>
                    <a:pt x="2313410" y="447951"/>
                  </a:lnTo>
                  <a:lnTo>
                    <a:pt x="2359411" y="437552"/>
                  </a:lnTo>
                  <a:lnTo>
                    <a:pt x="2406266" y="427232"/>
                  </a:lnTo>
                  <a:lnTo>
                    <a:pt x="2453930" y="416992"/>
                  </a:lnTo>
                  <a:lnTo>
                    <a:pt x="2502357" y="406831"/>
                  </a:lnTo>
                  <a:lnTo>
                    <a:pt x="2551500" y="396750"/>
                  </a:lnTo>
                  <a:lnTo>
                    <a:pt x="2601313" y="386748"/>
                  </a:lnTo>
                  <a:lnTo>
                    <a:pt x="2651750" y="376825"/>
                  </a:lnTo>
                  <a:lnTo>
                    <a:pt x="2702766" y="366982"/>
                  </a:lnTo>
                  <a:lnTo>
                    <a:pt x="2754313" y="357218"/>
                  </a:lnTo>
                  <a:lnTo>
                    <a:pt x="2806347" y="347533"/>
                  </a:lnTo>
                  <a:lnTo>
                    <a:pt x="2858821" y="337928"/>
                  </a:lnTo>
                  <a:lnTo>
                    <a:pt x="2911689" y="328402"/>
                  </a:lnTo>
                  <a:lnTo>
                    <a:pt x="2964905" y="318956"/>
                  </a:lnTo>
                  <a:lnTo>
                    <a:pt x="3018423" y="309589"/>
                  </a:lnTo>
                  <a:lnTo>
                    <a:pt x="3072196" y="300301"/>
                  </a:lnTo>
                  <a:lnTo>
                    <a:pt x="3126180" y="291093"/>
                  </a:lnTo>
                  <a:lnTo>
                    <a:pt x="3180327" y="281964"/>
                  </a:lnTo>
                  <a:lnTo>
                    <a:pt x="3234592" y="272914"/>
                  </a:lnTo>
                  <a:lnTo>
                    <a:pt x="3288928" y="263944"/>
                  </a:lnTo>
                  <a:lnTo>
                    <a:pt x="3343290" y="255053"/>
                  </a:lnTo>
                  <a:lnTo>
                    <a:pt x="3397632" y="246242"/>
                  </a:lnTo>
                  <a:lnTo>
                    <a:pt x="3451907" y="237510"/>
                  </a:lnTo>
                  <a:lnTo>
                    <a:pt x="3506069" y="228857"/>
                  </a:lnTo>
                  <a:lnTo>
                    <a:pt x="3553165" y="221327"/>
                  </a:lnTo>
                  <a:lnTo>
                    <a:pt x="3601251" y="213586"/>
                  </a:lnTo>
                  <a:lnTo>
                    <a:pt x="3650259" y="205658"/>
                  </a:lnTo>
                  <a:lnTo>
                    <a:pt x="3700119" y="197568"/>
                  </a:lnTo>
                  <a:lnTo>
                    <a:pt x="3750763" y="189342"/>
                  </a:lnTo>
                  <a:lnTo>
                    <a:pt x="3802123" y="181002"/>
                  </a:lnTo>
                  <a:lnTo>
                    <a:pt x="3854130" y="172574"/>
                  </a:lnTo>
                  <a:lnTo>
                    <a:pt x="3906715" y="164082"/>
                  </a:lnTo>
                  <a:lnTo>
                    <a:pt x="3959810" y="155551"/>
                  </a:lnTo>
                  <a:lnTo>
                    <a:pt x="4013346" y="147005"/>
                  </a:lnTo>
                  <a:lnTo>
                    <a:pt x="4067254" y="138470"/>
                  </a:lnTo>
                  <a:lnTo>
                    <a:pt x="4121466" y="129968"/>
                  </a:lnTo>
                  <a:lnTo>
                    <a:pt x="4175914" y="121525"/>
                  </a:lnTo>
                  <a:lnTo>
                    <a:pt x="4230528" y="113166"/>
                  </a:lnTo>
                  <a:lnTo>
                    <a:pt x="4285240" y="104915"/>
                  </a:lnTo>
                  <a:lnTo>
                    <a:pt x="4339981" y="96796"/>
                  </a:lnTo>
                  <a:lnTo>
                    <a:pt x="4394683" y="88834"/>
                  </a:lnTo>
                  <a:lnTo>
                    <a:pt x="4449278" y="81053"/>
                  </a:lnTo>
                  <a:lnTo>
                    <a:pt x="4503696" y="73479"/>
                  </a:lnTo>
                  <a:lnTo>
                    <a:pt x="4557869" y="66135"/>
                  </a:lnTo>
                  <a:lnTo>
                    <a:pt x="4611728" y="59046"/>
                  </a:lnTo>
                  <a:lnTo>
                    <a:pt x="4665205" y="52237"/>
                  </a:lnTo>
                  <a:lnTo>
                    <a:pt x="4718232" y="45732"/>
                  </a:lnTo>
                  <a:lnTo>
                    <a:pt x="4770738" y="39555"/>
                  </a:lnTo>
                  <a:lnTo>
                    <a:pt x="4822657" y="33732"/>
                  </a:lnTo>
                  <a:lnTo>
                    <a:pt x="4873919" y="28286"/>
                  </a:lnTo>
                  <a:lnTo>
                    <a:pt x="4924455" y="23243"/>
                  </a:lnTo>
                  <a:lnTo>
                    <a:pt x="4974198" y="18626"/>
                  </a:lnTo>
                  <a:lnTo>
                    <a:pt x="5023078" y="14461"/>
                  </a:lnTo>
                  <a:lnTo>
                    <a:pt x="5071027" y="10771"/>
                  </a:lnTo>
                  <a:lnTo>
                    <a:pt x="5117976" y="7582"/>
                  </a:lnTo>
                  <a:lnTo>
                    <a:pt x="5163856" y="4918"/>
                  </a:lnTo>
                  <a:lnTo>
                    <a:pt x="5208600" y="2803"/>
                  </a:lnTo>
                  <a:lnTo>
                    <a:pt x="5252138" y="1262"/>
                  </a:lnTo>
                  <a:lnTo>
                    <a:pt x="5294402" y="319"/>
                  </a:lnTo>
                  <a:lnTo>
                    <a:pt x="5335323" y="0"/>
                  </a:lnTo>
                  <a:lnTo>
                    <a:pt x="5400586" y="1074"/>
                  </a:lnTo>
                  <a:lnTo>
                    <a:pt x="5464683" y="4183"/>
                  </a:lnTo>
                  <a:lnTo>
                    <a:pt x="5527549" y="9156"/>
                  </a:lnTo>
                  <a:lnTo>
                    <a:pt x="5589119" y="15818"/>
                  </a:lnTo>
                  <a:lnTo>
                    <a:pt x="5649329" y="24000"/>
                  </a:lnTo>
                  <a:lnTo>
                    <a:pt x="5708114" y="33529"/>
                  </a:lnTo>
                  <a:lnTo>
                    <a:pt x="5765411" y="44232"/>
                  </a:lnTo>
                  <a:lnTo>
                    <a:pt x="5821154" y="55939"/>
                  </a:lnTo>
                  <a:lnTo>
                    <a:pt x="5875280" y="68476"/>
                  </a:lnTo>
                  <a:lnTo>
                    <a:pt x="5927723" y="81673"/>
                  </a:lnTo>
                  <a:lnTo>
                    <a:pt x="5978420" y="95357"/>
                  </a:lnTo>
                  <a:lnTo>
                    <a:pt x="6027306" y="109356"/>
                  </a:lnTo>
                  <a:lnTo>
                    <a:pt x="6074316" y="123498"/>
                  </a:lnTo>
                  <a:lnTo>
                    <a:pt x="6119387" y="137612"/>
                  </a:lnTo>
                  <a:lnTo>
                    <a:pt x="6162453" y="151525"/>
                  </a:lnTo>
                  <a:lnTo>
                    <a:pt x="6203451" y="165066"/>
                  </a:lnTo>
                  <a:lnTo>
                    <a:pt x="6242316" y="178062"/>
                  </a:lnTo>
                  <a:lnTo>
                    <a:pt x="6278983" y="190342"/>
                  </a:lnTo>
                  <a:lnTo>
                    <a:pt x="6313388" y="201733"/>
                  </a:lnTo>
                  <a:lnTo>
                    <a:pt x="6345466" y="212064"/>
                  </a:lnTo>
                  <a:lnTo>
                    <a:pt x="6375154" y="221163"/>
                  </a:lnTo>
                  <a:lnTo>
                    <a:pt x="6402387" y="228857"/>
                  </a:lnTo>
                </a:path>
              </a:pathLst>
            </a:custGeom>
            <a:ln w="9525">
              <a:solidFill>
                <a:srgbClr val="000000"/>
              </a:solidFill>
            </a:ln>
          </p:spPr>
          <p:txBody>
            <a:bodyPr wrap="square" lIns="0" tIns="0" rIns="0" bIns="0" rtlCol="0"/>
            <a:lstStyle/>
            <a:p/>
          </p:txBody>
        </p:sp>
        <p:sp>
          <p:nvSpPr>
            <p:cNvPr id="22" name="object 22"/>
            <p:cNvSpPr/>
            <p:nvPr/>
          </p:nvSpPr>
          <p:spPr>
            <a:xfrm>
              <a:off x="1676400" y="5105400"/>
              <a:ext cx="1066800" cy="457200"/>
            </a:xfrm>
            <a:custGeom>
              <a:rect l="l" t="t" r="r" b="b"/>
              <a:pathLst>
                <a:path w="1066800" h="457200">
                  <a:moveTo>
                    <a:pt x="609600" y="457200"/>
                  </a:moveTo>
                  <a:lnTo>
                    <a:pt x="533400" y="457200"/>
                  </a:lnTo>
                  <a:lnTo>
                    <a:pt x="228600" y="304800"/>
                  </a:lnTo>
                  <a:lnTo>
                    <a:pt x="76200" y="152400"/>
                  </a:lnTo>
                  <a:lnTo>
                    <a:pt x="0" y="0"/>
                  </a:lnTo>
                  <a:lnTo>
                    <a:pt x="1066800" y="0"/>
                  </a:lnTo>
                  <a:lnTo>
                    <a:pt x="609600" y="457200"/>
                  </a:lnTo>
                  <a:close/>
                </a:path>
              </a:pathLst>
            </a:custGeom>
            <a:solidFill>
              <a:srgbClr val="7AEEF1"/>
            </a:solidFill>
          </p:spPr>
          <p:txBody>
            <a:bodyPr wrap="square" lIns="0" tIns="0" rIns="0" bIns="0" rtlCol="0"/>
            <a:lstStyle/>
            <a:p/>
          </p:txBody>
        </p:sp>
        <p:sp>
          <p:nvSpPr>
            <p:cNvPr id="23" name="object 23"/>
            <p:cNvSpPr/>
            <p:nvPr/>
          </p:nvSpPr>
          <p:spPr>
            <a:xfrm>
              <a:off x="1676400" y="5105400"/>
              <a:ext cx="1066800" cy="457200"/>
            </a:xfrm>
            <a:custGeom>
              <a:rect l="l" t="t" r="r" b="b"/>
              <a:pathLst>
                <a:path w="1066800" h="457200">
                  <a:moveTo>
                    <a:pt x="0" y="0"/>
                  </a:moveTo>
                  <a:lnTo>
                    <a:pt x="1066800" y="0"/>
                  </a:lnTo>
                  <a:lnTo>
                    <a:pt x="914400" y="152400"/>
                  </a:lnTo>
                  <a:lnTo>
                    <a:pt x="838200" y="228600"/>
                  </a:lnTo>
                  <a:lnTo>
                    <a:pt x="762000" y="304800"/>
                  </a:lnTo>
                  <a:lnTo>
                    <a:pt x="609600" y="457200"/>
                  </a:lnTo>
                  <a:lnTo>
                    <a:pt x="533400" y="457200"/>
                  </a:lnTo>
                  <a:lnTo>
                    <a:pt x="381000" y="381000"/>
                  </a:lnTo>
                  <a:lnTo>
                    <a:pt x="228600" y="304800"/>
                  </a:lnTo>
                  <a:lnTo>
                    <a:pt x="76200" y="152400"/>
                  </a:lnTo>
                  <a:lnTo>
                    <a:pt x="0" y="0"/>
                  </a:lnTo>
                  <a:close/>
                </a:path>
              </a:pathLst>
            </a:custGeom>
            <a:ln w="9525">
              <a:solidFill>
                <a:srgbClr val="000000"/>
              </a:solidFill>
            </a:ln>
          </p:spPr>
          <p:txBody>
            <a:bodyPr wrap="square" lIns="0" tIns="0" rIns="0" bIns="0" rtlCol="0"/>
            <a:lstStyle/>
            <a:p/>
          </p:txBody>
        </p:sp>
        <p:pic>
          <p:nvPicPr>
            <p:cNvPr id="24" name="object 24"/>
            <p:cNvPicPr/>
            <p:nvPr/>
          </p:nvPicPr>
          <p:blipFill>
            <a:blip r:embed="rId3"/>
            <a:stretch>
              <a:fillRect/>
            </a:stretch>
          </p:blipFill>
          <p:spPr>
            <a:xfrm>
              <a:off x="3729037" y="6167437"/>
              <a:ext cx="238125" cy="238125"/>
            </a:xfrm>
            <a:prstGeom prst="rect">
              <a:avLst/>
            </a:prstGeom>
          </p:spPr>
        </p:pic>
        <p:pic>
          <p:nvPicPr>
            <p:cNvPr id="25" name="object 25"/>
            <p:cNvPicPr/>
            <p:nvPr/>
          </p:nvPicPr>
          <p:blipFill>
            <a:blip r:embed="rId3"/>
            <a:stretch>
              <a:fillRect/>
            </a:stretch>
          </p:blipFill>
          <p:spPr>
            <a:xfrm>
              <a:off x="4719637" y="6167437"/>
              <a:ext cx="238125" cy="238125"/>
            </a:xfrm>
            <a:prstGeom prst="rect">
              <a:avLst/>
            </a:prstGeom>
          </p:spPr>
        </p:pic>
        <p:pic>
          <p:nvPicPr>
            <p:cNvPr id="26" name="object 26"/>
            <p:cNvPicPr/>
            <p:nvPr/>
          </p:nvPicPr>
          <p:blipFill>
            <a:blip r:embed="rId3"/>
            <a:stretch>
              <a:fillRect/>
            </a:stretch>
          </p:blipFill>
          <p:spPr>
            <a:xfrm>
              <a:off x="6700837" y="6167437"/>
              <a:ext cx="238125" cy="238125"/>
            </a:xfrm>
            <a:prstGeom prst="rect">
              <a:avLst/>
            </a:prstGeom>
          </p:spPr>
        </p:pic>
        <p:sp>
          <p:nvSpPr>
            <p:cNvPr id="27" name="object 27"/>
            <p:cNvSpPr/>
            <p:nvPr/>
          </p:nvSpPr>
          <p:spPr>
            <a:xfrm>
              <a:off x="1752600" y="6172200"/>
              <a:ext cx="6172200" cy="228600"/>
            </a:xfrm>
            <a:custGeom>
              <a:rect l="l" t="t" r="r" b="b"/>
              <a:pathLst>
                <a:path w="6172200" h="228600">
                  <a:moveTo>
                    <a:pt x="0" y="0"/>
                  </a:moveTo>
                  <a:lnTo>
                    <a:pt x="6172200" y="0"/>
                  </a:lnTo>
                </a:path>
                <a:path w="6172200" h="228600">
                  <a:moveTo>
                    <a:pt x="0" y="228600"/>
                  </a:moveTo>
                  <a:lnTo>
                    <a:pt x="6172200" y="228600"/>
                  </a:lnTo>
                </a:path>
              </a:pathLst>
            </a:custGeom>
            <a:ln w="9525">
              <a:solidFill>
                <a:srgbClr val="000000"/>
              </a:solidFill>
              <a:prstDash val="lgDash"/>
            </a:ln>
          </p:spPr>
          <p:txBody>
            <a:bodyPr wrap="square" lIns="0" tIns="0" rIns="0" bIns="0" rtlCol="0"/>
            <a:lstStyle/>
            <a:p/>
          </p:txBody>
        </p:sp>
      </p:grpSp>
      <p:sp>
        <p:nvSpPr>
          <p:cNvPr id="28" name="object 28"/>
          <p:cNvSpPr txBox="1"/>
          <p:nvPr/>
        </p:nvSpPr>
        <p:spPr>
          <a:xfrm>
            <a:off x="1983739" y="5145563"/>
            <a:ext cx="482600" cy="299720"/>
          </a:xfrm>
          <a:prstGeom prst="rect">
            <a:avLst/>
          </a:prstGeom>
        </p:spPr>
        <p:txBody>
          <a:bodyPr vert="horz" wrap="square" lIns="0" tIns="12700" rIns="0" bIns="0" rtlCol="0">
            <a:spAutoFit/>
          </a:bodyPr>
          <a:lstStyle/>
          <a:p>
            <a:pPr marL="12700">
              <a:lnSpc>
                <a:spcPct val="100000"/>
              </a:lnSpc>
              <a:spcBef>
                <a:spcPts val="100"/>
              </a:spcBef>
            </a:pPr>
            <a:r>
              <a:rPr sz="1800" spc="-25">
                <a:latin typeface="宋体"/>
                <a:cs typeface="宋体"/>
              </a:rPr>
              <a:t>河流</a:t>
            </a:r>
            <a:endParaRPr sz="1800">
              <a:latin typeface="宋体"/>
              <a:cs typeface="宋体"/>
            </a:endParaRPr>
          </a:p>
        </p:txBody>
      </p:sp>
      <p:grpSp>
        <p:nvGrpSpPr>
          <p:cNvPr id="29" name="object 29"/>
          <p:cNvGrpSpPr/>
          <p:nvPr/>
        </p:nvGrpSpPr>
        <p:grpSpPr>
          <a:xfrm>
            <a:off x="2738437" y="4186237"/>
            <a:ext cx="4200525" cy="2676525"/>
            <a:chOff x="2738437" y="4186237"/>
            <a:chExt cx="4200525" cy="2676525"/>
          </a:xfrm>
        </p:grpSpPr>
        <p:sp>
          <p:nvSpPr>
            <p:cNvPr id="30" name="object 30"/>
            <p:cNvSpPr/>
            <p:nvPr/>
          </p:nvSpPr>
          <p:spPr>
            <a:xfrm flipH="1">
              <a:off x="6934200" y="4191000"/>
              <a:ext cx="0" cy="1600200"/>
            </a:xfrm>
            <a:custGeom>
              <a:rect l="l" t="t" r="r" b="b"/>
              <a:pathLst>
                <a:path h="1600200">
                  <a:moveTo>
                    <a:pt x="0" y="0"/>
                  </a:moveTo>
                  <a:lnTo>
                    <a:pt x="0" y="1600200"/>
                  </a:lnTo>
                </a:path>
              </a:pathLst>
            </a:custGeom>
            <a:ln w="9525">
              <a:solidFill>
                <a:srgbClr val="FF0000"/>
              </a:solidFill>
              <a:prstDash val="lgDash"/>
            </a:ln>
          </p:spPr>
          <p:txBody>
            <a:bodyPr wrap="square" lIns="0" tIns="0" rIns="0" bIns="0" rtlCol="0"/>
            <a:lstStyle/>
            <a:p/>
          </p:txBody>
        </p:sp>
        <p:sp>
          <p:nvSpPr>
            <p:cNvPr id="31" name="object 31"/>
            <p:cNvSpPr/>
            <p:nvPr/>
          </p:nvSpPr>
          <p:spPr>
            <a:xfrm flipH="1">
              <a:off x="2743199" y="5105400"/>
              <a:ext cx="0" cy="1752600"/>
            </a:xfrm>
            <a:custGeom>
              <a:rect l="l" t="t" r="r" b="b"/>
              <a:pathLst>
                <a:path h="1752600">
                  <a:moveTo>
                    <a:pt x="0" y="0"/>
                  </a:moveTo>
                  <a:lnTo>
                    <a:pt x="0" y="1752600"/>
                  </a:lnTo>
                </a:path>
              </a:pathLst>
            </a:custGeom>
            <a:ln w="9525">
              <a:solidFill>
                <a:srgbClr val="FF0000"/>
              </a:solidFill>
              <a:prstDash val="lgDash"/>
            </a:ln>
          </p:spPr>
          <p:txBody>
            <a:bodyPr wrap="square" lIns="0" tIns="0" rIns="0" bIns="0" rtlCol="0"/>
            <a:lstStyle/>
            <a:p/>
          </p:txBody>
        </p:sp>
        <p:sp>
          <p:nvSpPr>
            <p:cNvPr id="32" name="object 32"/>
            <p:cNvSpPr/>
            <p:nvPr/>
          </p:nvSpPr>
          <p:spPr>
            <a:xfrm>
              <a:off x="2743187" y="5524499"/>
              <a:ext cx="2057400" cy="533400"/>
            </a:xfrm>
            <a:custGeom>
              <a:rect l="l" t="t" r="r" b="b"/>
              <a:pathLst>
                <a:path w="2057400" h="533400">
                  <a:moveTo>
                    <a:pt x="1143012" y="495300"/>
                  </a:moveTo>
                  <a:lnTo>
                    <a:pt x="1130300" y="488950"/>
                  </a:lnTo>
                  <a:lnTo>
                    <a:pt x="1066800" y="457200"/>
                  </a:lnTo>
                  <a:lnTo>
                    <a:pt x="1066800" y="488950"/>
                  </a:lnTo>
                  <a:lnTo>
                    <a:pt x="76212" y="488950"/>
                  </a:lnTo>
                  <a:lnTo>
                    <a:pt x="76212" y="457200"/>
                  </a:lnTo>
                  <a:lnTo>
                    <a:pt x="12" y="495300"/>
                  </a:lnTo>
                  <a:lnTo>
                    <a:pt x="76212" y="533400"/>
                  </a:lnTo>
                  <a:lnTo>
                    <a:pt x="76212" y="501650"/>
                  </a:lnTo>
                  <a:lnTo>
                    <a:pt x="1066800" y="501650"/>
                  </a:lnTo>
                  <a:lnTo>
                    <a:pt x="1066800" y="533400"/>
                  </a:lnTo>
                  <a:lnTo>
                    <a:pt x="1130300" y="501650"/>
                  </a:lnTo>
                  <a:lnTo>
                    <a:pt x="1143012" y="495300"/>
                  </a:lnTo>
                  <a:close/>
                </a:path>
                <a:path w="2057400" h="533400">
                  <a:moveTo>
                    <a:pt x="2057400" y="38112"/>
                  </a:moveTo>
                  <a:lnTo>
                    <a:pt x="2044700" y="31750"/>
                  </a:lnTo>
                  <a:lnTo>
                    <a:pt x="1981200" y="12"/>
                  </a:lnTo>
                  <a:lnTo>
                    <a:pt x="1981200" y="31750"/>
                  </a:lnTo>
                  <a:lnTo>
                    <a:pt x="76200" y="31750"/>
                  </a:lnTo>
                  <a:lnTo>
                    <a:pt x="76200" y="0"/>
                  </a:lnTo>
                  <a:lnTo>
                    <a:pt x="0" y="38112"/>
                  </a:lnTo>
                  <a:lnTo>
                    <a:pt x="76200" y="76212"/>
                  </a:lnTo>
                  <a:lnTo>
                    <a:pt x="76200" y="44462"/>
                  </a:lnTo>
                  <a:lnTo>
                    <a:pt x="1981200" y="44462"/>
                  </a:lnTo>
                  <a:lnTo>
                    <a:pt x="1981200" y="76212"/>
                  </a:lnTo>
                  <a:lnTo>
                    <a:pt x="2044700" y="44462"/>
                  </a:lnTo>
                  <a:lnTo>
                    <a:pt x="2057400" y="38112"/>
                  </a:lnTo>
                  <a:close/>
                </a:path>
              </a:pathLst>
            </a:custGeom>
            <a:solidFill>
              <a:srgbClr val="000000"/>
            </a:solidFill>
          </p:spPr>
          <p:txBody>
            <a:bodyPr wrap="square" lIns="0" tIns="0" rIns="0" bIns="0" rtlCol="0"/>
            <a:lstStyle/>
            <a:p/>
          </p:txBody>
        </p:sp>
        <p:sp>
          <p:nvSpPr>
            <p:cNvPr id="33" name="object 33"/>
            <p:cNvSpPr/>
            <p:nvPr/>
          </p:nvSpPr>
          <p:spPr>
            <a:xfrm flipH="1">
              <a:off x="3886200" y="5715001"/>
              <a:ext cx="0" cy="457200"/>
            </a:xfrm>
            <a:custGeom>
              <a:rect l="l" t="t" r="r" b="b"/>
              <a:pathLst>
                <a:path h="457200">
                  <a:moveTo>
                    <a:pt x="0" y="0"/>
                  </a:moveTo>
                  <a:lnTo>
                    <a:pt x="0" y="457200"/>
                  </a:lnTo>
                </a:path>
              </a:pathLst>
            </a:custGeom>
            <a:ln w="9525">
              <a:solidFill>
                <a:srgbClr val="000000"/>
              </a:solidFill>
            </a:ln>
          </p:spPr>
          <p:txBody>
            <a:bodyPr wrap="square" lIns="0" tIns="0" rIns="0" bIns="0" rtlCol="0"/>
            <a:lstStyle/>
            <a:p/>
          </p:txBody>
        </p:sp>
        <p:sp>
          <p:nvSpPr>
            <p:cNvPr id="34" name="object 34"/>
            <p:cNvSpPr/>
            <p:nvPr/>
          </p:nvSpPr>
          <p:spPr>
            <a:xfrm flipH="1">
              <a:off x="4800600" y="5486400"/>
              <a:ext cx="0" cy="685800"/>
            </a:xfrm>
            <a:custGeom>
              <a:rect l="l" t="t" r="r" b="b"/>
              <a:pathLst>
                <a:path h="685800">
                  <a:moveTo>
                    <a:pt x="0" y="0"/>
                  </a:moveTo>
                  <a:lnTo>
                    <a:pt x="0" y="685800"/>
                  </a:lnTo>
                </a:path>
              </a:pathLst>
            </a:custGeom>
            <a:ln w="9525">
              <a:solidFill>
                <a:srgbClr val="000000"/>
              </a:solidFill>
            </a:ln>
          </p:spPr>
          <p:txBody>
            <a:bodyPr wrap="square" lIns="0" tIns="0" rIns="0" bIns="0" rtlCol="0"/>
            <a:lstStyle/>
            <a:p/>
          </p:txBody>
        </p:sp>
      </p:grpSp>
      <p:sp>
        <p:nvSpPr>
          <p:cNvPr id="35" name="object 35"/>
          <p:cNvSpPr txBox="1"/>
          <p:nvPr/>
        </p:nvSpPr>
        <p:spPr>
          <a:xfrm>
            <a:off x="7012940" y="4459763"/>
            <a:ext cx="254000" cy="574040"/>
          </a:xfrm>
          <a:prstGeom prst="rect">
            <a:avLst/>
          </a:prstGeom>
        </p:spPr>
        <p:txBody>
          <a:bodyPr vert="horz" wrap="square" lIns="0" tIns="12700" rIns="0" bIns="0" rtlCol="0">
            <a:spAutoFit/>
          </a:bodyPr>
          <a:lstStyle/>
          <a:p>
            <a:pPr marL="12700" marR="5080">
              <a:lnSpc>
                <a:spcPct val="100000"/>
              </a:lnSpc>
              <a:spcBef>
                <a:spcPts val="100"/>
              </a:spcBef>
            </a:pPr>
            <a:r>
              <a:rPr sz="1800" spc="-50">
                <a:latin typeface="宋体"/>
                <a:cs typeface="宋体"/>
              </a:rPr>
              <a:t>分水</a:t>
            </a:r>
            <a:endParaRPr sz="1800">
              <a:latin typeface="宋体"/>
              <a:cs typeface="宋体"/>
            </a:endParaRPr>
          </a:p>
        </p:txBody>
      </p:sp>
      <p:sp>
        <p:nvSpPr>
          <p:cNvPr id="36" name="object 36"/>
          <p:cNvSpPr txBox="1"/>
          <p:nvPr/>
        </p:nvSpPr>
        <p:spPr>
          <a:xfrm>
            <a:off x="7012940" y="5008403"/>
            <a:ext cx="254000" cy="299720"/>
          </a:xfrm>
          <a:prstGeom prst="rect">
            <a:avLst/>
          </a:prstGeom>
        </p:spPr>
        <p:txBody>
          <a:bodyPr vert="horz" wrap="square" lIns="0" tIns="12700" rIns="0" bIns="0" rtlCol="0">
            <a:spAutoFit/>
          </a:bodyPr>
          <a:lstStyle/>
          <a:p>
            <a:pPr marL="12700">
              <a:lnSpc>
                <a:spcPct val="100000"/>
              </a:lnSpc>
              <a:spcBef>
                <a:spcPts val="100"/>
              </a:spcBef>
            </a:pPr>
            <a:r>
              <a:rPr sz="1800">
                <a:latin typeface="宋体"/>
                <a:cs typeface="宋体"/>
              </a:rPr>
              <a:t>岭</a:t>
            </a:r>
            <a:endParaRPr sz="1800">
              <a:latin typeface="宋体"/>
              <a:cs typeface="宋体"/>
            </a:endParaRPr>
          </a:p>
        </p:txBody>
      </p:sp>
      <p:sp>
        <p:nvSpPr>
          <p:cNvPr id="37" name="object 37"/>
          <p:cNvSpPr txBox="1"/>
          <p:nvPr/>
        </p:nvSpPr>
        <p:spPr>
          <a:xfrm>
            <a:off x="2669539" y="5594399"/>
            <a:ext cx="1047750" cy="299720"/>
          </a:xfrm>
          <a:prstGeom prst="rect">
            <a:avLst/>
          </a:prstGeom>
        </p:spPr>
        <p:txBody>
          <a:bodyPr vert="horz" wrap="square" lIns="0" tIns="12700" rIns="0" bIns="0" rtlCol="0">
            <a:spAutoFit/>
          </a:bodyPr>
          <a:lstStyle/>
          <a:p>
            <a:pPr marL="12700">
              <a:lnSpc>
                <a:spcPct val="100000"/>
              </a:lnSpc>
              <a:spcBef>
                <a:spcPts val="100"/>
              </a:spcBef>
            </a:pPr>
            <a:r>
              <a:rPr sz="1800" spc="-10">
                <a:latin typeface="Tahoma"/>
                <a:cs typeface="Tahoma"/>
              </a:rPr>
              <a:t>250-</a:t>
            </a:r>
            <a:r>
              <a:rPr sz="1800" spc="-20">
                <a:latin typeface="Tahoma"/>
                <a:cs typeface="Tahoma"/>
              </a:rPr>
              <a:t>300m</a:t>
            </a:r>
            <a:endParaRPr sz="1800">
              <a:latin typeface="Tahoma"/>
              <a:cs typeface="Tahoma"/>
            </a:endParaRPr>
          </a:p>
        </p:txBody>
      </p:sp>
      <p:sp>
        <p:nvSpPr>
          <p:cNvPr id="38" name="object 38"/>
          <p:cNvSpPr txBox="1"/>
          <p:nvPr/>
        </p:nvSpPr>
        <p:spPr>
          <a:xfrm>
            <a:off x="3279140" y="5213398"/>
            <a:ext cx="1047750" cy="299720"/>
          </a:xfrm>
          <a:prstGeom prst="rect">
            <a:avLst/>
          </a:prstGeom>
        </p:spPr>
        <p:txBody>
          <a:bodyPr vert="horz" wrap="square" lIns="0" tIns="12700" rIns="0" bIns="0" rtlCol="0">
            <a:spAutoFit/>
          </a:bodyPr>
          <a:lstStyle/>
          <a:p>
            <a:pPr marL="12700">
              <a:lnSpc>
                <a:spcPct val="100000"/>
              </a:lnSpc>
              <a:spcBef>
                <a:spcPts val="100"/>
              </a:spcBef>
            </a:pPr>
            <a:r>
              <a:rPr sz="1800" spc="-10">
                <a:latin typeface="Tahoma"/>
                <a:cs typeface="Tahoma"/>
              </a:rPr>
              <a:t>400-</a:t>
            </a:r>
            <a:r>
              <a:rPr sz="1800" spc="-20">
                <a:latin typeface="Tahoma"/>
                <a:cs typeface="Tahoma"/>
              </a:rPr>
              <a:t>500m</a:t>
            </a:r>
            <a:endParaRPr sz="1800">
              <a:latin typeface="Tahoma"/>
              <a:cs typeface="Tahoma"/>
            </a:endParaRPr>
          </a:p>
        </p:txBody>
      </p:sp>
      <p:sp>
        <p:nvSpPr>
          <p:cNvPr id="39" name="object 39"/>
          <p:cNvSpPr/>
          <p:nvPr/>
        </p:nvSpPr>
        <p:spPr>
          <a:xfrm>
            <a:off x="2743199" y="5067299"/>
            <a:ext cx="4191000" cy="76200"/>
          </a:xfrm>
          <a:custGeom>
            <a:rect l="l" t="t" r="r" b="b"/>
            <a:pathLst>
              <a:path w="4191000" h="76200">
                <a:moveTo>
                  <a:pt x="76200" y="76200"/>
                </a:moveTo>
                <a:lnTo>
                  <a:pt x="0" y="38100"/>
                </a:lnTo>
                <a:lnTo>
                  <a:pt x="76200" y="0"/>
                </a:lnTo>
                <a:lnTo>
                  <a:pt x="76200" y="31750"/>
                </a:lnTo>
                <a:lnTo>
                  <a:pt x="34290" y="31750"/>
                </a:lnTo>
                <a:lnTo>
                  <a:pt x="34290" y="44450"/>
                </a:lnTo>
                <a:lnTo>
                  <a:pt x="76200" y="44450"/>
                </a:lnTo>
                <a:lnTo>
                  <a:pt x="76200" y="76200"/>
                </a:lnTo>
                <a:close/>
              </a:path>
              <a:path w="4191000" h="76200">
                <a:moveTo>
                  <a:pt x="4114799" y="76200"/>
                </a:moveTo>
                <a:lnTo>
                  <a:pt x="4114799" y="0"/>
                </a:lnTo>
                <a:lnTo>
                  <a:pt x="4178298" y="31750"/>
                </a:lnTo>
                <a:lnTo>
                  <a:pt x="4156738" y="31750"/>
                </a:lnTo>
                <a:lnTo>
                  <a:pt x="4156738" y="44450"/>
                </a:lnTo>
                <a:lnTo>
                  <a:pt x="4178299" y="44450"/>
                </a:lnTo>
                <a:lnTo>
                  <a:pt x="4114799" y="76200"/>
                </a:lnTo>
                <a:close/>
              </a:path>
              <a:path w="4191000" h="76200">
                <a:moveTo>
                  <a:pt x="76200" y="44450"/>
                </a:moveTo>
                <a:lnTo>
                  <a:pt x="34290" y="44450"/>
                </a:lnTo>
                <a:lnTo>
                  <a:pt x="34290" y="31750"/>
                </a:lnTo>
                <a:lnTo>
                  <a:pt x="76200" y="31750"/>
                </a:lnTo>
                <a:lnTo>
                  <a:pt x="76200" y="44450"/>
                </a:lnTo>
                <a:close/>
              </a:path>
              <a:path w="4191000" h="76200">
                <a:moveTo>
                  <a:pt x="4114799" y="44450"/>
                </a:moveTo>
                <a:lnTo>
                  <a:pt x="76200" y="44450"/>
                </a:lnTo>
                <a:lnTo>
                  <a:pt x="76200" y="31750"/>
                </a:lnTo>
                <a:lnTo>
                  <a:pt x="4114799" y="31750"/>
                </a:lnTo>
                <a:lnTo>
                  <a:pt x="4114799" y="44450"/>
                </a:lnTo>
                <a:close/>
              </a:path>
              <a:path w="4191000" h="76200">
                <a:moveTo>
                  <a:pt x="4178299" y="44450"/>
                </a:moveTo>
                <a:lnTo>
                  <a:pt x="4156738" y="44450"/>
                </a:lnTo>
                <a:lnTo>
                  <a:pt x="4156738" y="31750"/>
                </a:lnTo>
                <a:lnTo>
                  <a:pt x="4178298" y="31750"/>
                </a:lnTo>
                <a:lnTo>
                  <a:pt x="4190999" y="38100"/>
                </a:lnTo>
                <a:lnTo>
                  <a:pt x="4178299" y="44450"/>
                </a:lnTo>
                <a:close/>
              </a:path>
            </a:pathLst>
          </a:custGeom>
          <a:solidFill>
            <a:srgbClr val="000000"/>
          </a:solidFill>
        </p:spPr>
        <p:txBody>
          <a:bodyPr wrap="square" lIns="0" tIns="0" rIns="0" bIns="0" rtlCol="0"/>
          <a:lstStyle/>
          <a:p/>
        </p:txBody>
      </p:sp>
      <p:sp>
        <p:nvSpPr>
          <p:cNvPr id="40" name="object 40"/>
          <p:cNvSpPr txBox="1"/>
          <p:nvPr/>
        </p:nvSpPr>
        <p:spPr>
          <a:xfrm>
            <a:off x="7851140" y="5145563"/>
            <a:ext cx="939800" cy="299720"/>
          </a:xfrm>
          <a:prstGeom prst="rect">
            <a:avLst/>
          </a:prstGeom>
        </p:spPr>
        <p:txBody>
          <a:bodyPr vert="horz" wrap="square" lIns="0" tIns="12700" rIns="0" bIns="0" rtlCol="0">
            <a:spAutoFit/>
          </a:bodyPr>
          <a:lstStyle/>
          <a:p>
            <a:pPr marL="12700">
              <a:lnSpc>
                <a:spcPct val="100000"/>
              </a:lnSpc>
              <a:spcBef>
                <a:spcPts val="100"/>
              </a:spcBef>
            </a:pPr>
            <a:r>
              <a:rPr sz="1800" spc="-15">
                <a:latin typeface="宋体"/>
                <a:cs typeface="宋体"/>
              </a:rPr>
              <a:t>水力坡度</a:t>
            </a:r>
            <a:endParaRPr sz="1800">
              <a:latin typeface="宋体"/>
              <a:cs typeface="宋体"/>
            </a:endParaRPr>
          </a:p>
        </p:txBody>
      </p:sp>
      <p:sp>
        <p:nvSpPr>
          <p:cNvPr id="41" name="object 41"/>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33</a:t>
            </a:fld>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72553" y="1066898"/>
            <a:ext cx="5197475" cy="574040"/>
          </a:xfrm>
          <a:prstGeom prst="rect">
            <a:avLst/>
          </a:prstGeom>
        </p:spPr>
        <p:txBody>
          <a:bodyPr vert="horz" wrap="square" lIns="0" tIns="12700" rIns="0" bIns="0" rtlCol="0">
            <a:spAutoFit/>
          </a:bodyPr>
          <a:lstStyle/>
          <a:p>
            <a:pPr marL="12700">
              <a:lnSpc>
                <a:spcPct val="100000"/>
              </a:lnSpc>
              <a:spcBef>
                <a:spcPts val="100"/>
              </a:spcBef>
            </a:pPr>
            <a:r>
              <a:rPr sz="3600" spc="-340">
                <a:solidFill>
                  <a:srgbClr val="333399"/>
                </a:solidFill>
                <a:latin typeface="MS Gothic"/>
                <a:cs typeface="MS Gothic"/>
              </a:rPr>
              <a:t>⑶ </a:t>
            </a:r>
            <a:r>
              <a:rPr sz="3600" spc="-5">
                <a:solidFill>
                  <a:srgbClr val="333399"/>
                </a:solidFill>
              </a:rPr>
              <a:t>地表水体的性质和规模</a:t>
            </a:r>
            <a:endParaRPr sz="3600">
              <a:latin typeface="MS Gothic"/>
              <a:cs typeface="MS Gothic"/>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34</a:t>
            </a:fld>
          </a:p>
        </p:txBody>
      </p:sp>
      <p:sp>
        <p:nvSpPr>
          <p:cNvPr id="3" name="object 3"/>
          <p:cNvSpPr txBox="1"/>
          <p:nvPr/>
        </p:nvSpPr>
        <p:spPr>
          <a:xfrm>
            <a:off x="307340" y="1825153"/>
            <a:ext cx="8329930" cy="3245485"/>
          </a:xfrm>
          <a:prstGeom prst="rect">
            <a:avLst/>
          </a:prstGeom>
        </p:spPr>
        <p:txBody>
          <a:bodyPr vert="horz" wrap="square" lIns="0" tIns="123190" rIns="0" bIns="0" rtlCol="0">
            <a:spAutoFit/>
          </a:bodyPr>
          <a:lstStyle/>
          <a:p>
            <a:pPr marL="2869565">
              <a:lnSpc>
                <a:spcPct val="100000"/>
              </a:lnSpc>
              <a:spcBef>
                <a:spcPts val="970"/>
              </a:spcBef>
            </a:pPr>
            <a:r>
              <a:rPr sz="3600" spc="-10">
                <a:solidFill>
                  <a:srgbClr val="FF0000"/>
                </a:solidFill>
                <a:latin typeface="宋体"/>
                <a:cs typeface="宋体"/>
              </a:rPr>
              <a:t>时空性质！</a:t>
            </a:r>
            <a:endParaRPr sz="3600">
              <a:latin typeface="宋体"/>
              <a:cs typeface="宋体"/>
            </a:endParaRPr>
          </a:p>
          <a:p>
            <a:pPr marL="1123315" marR="5080" indent="-1111250">
              <a:lnSpc>
                <a:spcPct val="120000"/>
              </a:lnSpc>
            </a:pPr>
            <a:r>
              <a:rPr sz="2800">
                <a:solidFill>
                  <a:srgbClr val="3333CC"/>
                </a:solidFill>
                <a:latin typeface="宋体"/>
                <a:cs typeface="宋体"/>
              </a:rPr>
              <a:t>常年性</a:t>
            </a:r>
            <a:r>
              <a:rPr sz="2800">
                <a:latin typeface="Tahoma"/>
                <a:cs typeface="Tahoma"/>
              </a:rPr>
              <a:t>:</a:t>
            </a:r>
            <a:r>
              <a:rPr sz="2800" spc="-5">
                <a:latin typeface="宋体"/>
                <a:cs typeface="宋体"/>
              </a:rPr>
              <a:t>定水头补给边界，矿井涌水量通常大而稳定，淹井后因不易疏排而难以恢复生产。</a:t>
            </a:r>
            <a:endParaRPr sz="2800">
              <a:latin typeface="宋体"/>
              <a:cs typeface="宋体"/>
            </a:endParaRPr>
          </a:p>
          <a:p>
            <a:pPr>
              <a:lnSpc>
                <a:spcPct val="100000"/>
              </a:lnSpc>
              <a:spcBef>
                <a:spcPts val="60"/>
              </a:spcBef>
            </a:pPr>
            <a:endParaRPr sz="3100">
              <a:latin typeface="宋体"/>
              <a:cs typeface="宋体"/>
            </a:endParaRPr>
          </a:p>
          <a:p>
            <a:pPr marL="1123315" marR="5080" indent="-1111250">
              <a:lnSpc>
                <a:spcPct val="120000"/>
              </a:lnSpc>
            </a:pPr>
            <a:r>
              <a:rPr sz="2800">
                <a:solidFill>
                  <a:srgbClr val="3333CC"/>
                </a:solidFill>
                <a:latin typeface="宋体"/>
                <a:cs typeface="宋体"/>
              </a:rPr>
              <a:t>季节性</a:t>
            </a:r>
            <a:r>
              <a:rPr sz="2800">
                <a:latin typeface="Tahoma"/>
                <a:cs typeface="Tahoma"/>
              </a:rPr>
              <a:t>:</a:t>
            </a:r>
            <a:r>
              <a:rPr sz="2800" spc="-5">
                <a:latin typeface="宋体"/>
                <a:cs typeface="宋体"/>
              </a:rPr>
              <a:t>定期间断补给，矿井涌水量随季节变化，一般</a:t>
            </a:r>
            <a:r>
              <a:rPr sz="2800" spc="-10">
                <a:latin typeface="宋体"/>
                <a:cs typeface="宋体"/>
              </a:rPr>
              <a:t>雨季多旱季少。</a:t>
            </a:r>
            <a:endParaRPr sz="2800">
              <a:latin typeface="宋体"/>
              <a:cs typeface="宋体"/>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5283200" cy="574040"/>
          </a:xfrm>
          <a:prstGeom prst="rect">
            <a:avLst/>
          </a:prstGeom>
        </p:spPr>
        <p:txBody>
          <a:bodyPr vert="horz" wrap="square" lIns="0" tIns="12700" rIns="0" bIns="0" rtlCol="0">
            <a:spAutoFit/>
          </a:bodyPr>
          <a:lstStyle/>
          <a:p>
            <a:pPr marL="12700">
              <a:lnSpc>
                <a:spcPct val="100000"/>
              </a:lnSpc>
              <a:spcBef>
                <a:spcPts val="100"/>
              </a:spcBef>
            </a:pPr>
            <a:r>
              <a:rPr sz="3600">
                <a:solidFill>
                  <a:srgbClr val="333399"/>
                </a:solidFill>
              </a:rPr>
              <a:t>3</a:t>
            </a:r>
            <a:r>
              <a:rPr sz="3600" spc="-5">
                <a:solidFill>
                  <a:srgbClr val="333399"/>
                </a:solidFill>
              </a:rPr>
              <a:t>、矿区地表水体勘查工作</a:t>
            </a:r>
            <a:endParaRPr sz="3600"/>
          </a:p>
        </p:txBody>
      </p:sp>
      <p:sp>
        <p:nvSpPr>
          <p:cNvPr id="3" name="object 3"/>
          <p:cNvSpPr txBox="1"/>
          <p:nvPr/>
        </p:nvSpPr>
        <p:spPr>
          <a:xfrm>
            <a:off x="916940" y="1963489"/>
            <a:ext cx="6959600" cy="3354070"/>
          </a:xfrm>
          <a:prstGeom prst="rect">
            <a:avLst/>
          </a:prstGeom>
        </p:spPr>
        <p:txBody>
          <a:bodyPr vert="horz" wrap="square" lIns="0" tIns="97790" rIns="0" bIns="0" rtlCol="0">
            <a:spAutoFit/>
          </a:bodyPr>
          <a:lstStyle/>
          <a:p>
            <a:pPr marL="12700">
              <a:lnSpc>
                <a:spcPct val="100000"/>
              </a:lnSpc>
              <a:spcBef>
                <a:spcPts val="770"/>
              </a:spcBef>
            </a:pPr>
            <a:r>
              <a:rPr sz="2800">
                <a:latin typeface="MS Gothic"/>
                <a:cs typeface="MS Gothic"/>
              </a:rPr>
              <a:t>①</a:t>
            </a:r>
            <a:r>
              <a:rPr sz="2800">
                <a:latin typeface="宋体"/>
                <a:cs typeface="宋体"/>
              </a:rPr>
              <a:t>查明水体与井巷的相对位置</a:t>
            </a:r>
            <a:r>
              <a:rPr sz="2800" spc="-25">
                <a:latin typeface="宋体"/>
                <a:cs typeface="宋体"/>
              </a:rPr>
              <a:t>L；</a:t>
            </a:r>
            <a:endParaRPr sz="2800">
              <a:latin typeface="宋体"/>
              <a:cs typeface="宋体"/>
            </a:endParaRPr>
          </a:p>
          <a:p>
            <a:pPr marL="355600" marR="5080" indent="-342900">
              <a:lnSpc>
                <a:spcPct val="103000"/>
              </a:lnSpc>
              <a:spcBef>
                <a:spcPts val="570"/>
              </a:spcBef>
            </a:pPr>
            <a:r>
              <a:rPr sz="2800">
                <a:latin typeface="MS Gothic"/>
                <a:cs typeface="MS Gothic"/>
              </a:rPr>
              <a:t>②</a:t>
            </a:r>
            <a:r>
              <a:rPr sz="2800">
                <a:latin typeface="宋体"/>
                <a:cs typeface="宋体"/>
              </a:rPr>
              <a:t>勘查水体与井巷之间的岩层透水性K，</a:t>
            </a:r>
            <a:r>
              <a:rPr sz="2800" spc="-25">
                <a:latin typeface="宋体"/>
                <a:cs typeface="宋体"/>
              </a:rPr>
              <a:t>判断</a:t>
            </a:r>
            <a:r>
              <a:rPr sz="2800" spc="-5">
                <a:latin typeface="宋体"/>
                <a:cs typeface="宋体"/>
              </a:rPr>
              <a:t>地表水有无渗入矿井的通道及其性质；</a:t>
            </a:r>
            <a:endParaRPr sz="2800">
              <a:latin typeface="宋体"/>
              <a:cs typeface="宋体"/>
            </a:endParaRPr>
          </a:p>
          <a:p>
            <a:pPr marL="355600" marR="182880" indent="-342900" algn="just">
              <a:lnSpc>
                <a:spcPct val="101499"/>
              </a:lnSpc>
              <a:spcBef>
                <a:spcPts val="520"/>
              </a:spcBef>
            </a:pPr>
            <a:r>
              <a:rPr sz="2800">
                <a:latin typeface="MS Gothic"/>
                <a:cs typeface="MS Gothic"/>
              </a:rPr>
              <a:t>③</a:t>
            </a:r>
            <a:r>
              <a:rPr sz="2800">
                <a:latin typeface="宋体"/>
                <a:cs typeface="宋体"/>
              </a:rPr>
              <a:t>根据地表水体的性质和规模大小、</a:t>
            </a:r>
            <a:r>
              <a:rPr sz="2800" spc="-20">
                <a:solidFill>
                  <a:srgbClr val="FF0000"/>
                </a:solidFill>
                <a:latin typeface="宋体"/>
                <a:cs typeface="宋体"/>
              </a:rPr>
              <a:t>动态特</a:t>
            </a:r>
            <a:r>
              <a:rPr sz="2800">
                <a:solidFill>
                  <a:srgbClr val="FF0000"/>
                </a:solidFill>
                <a:latin typeface="宋体"/>
                <a:cs typeface="宋体"/>
              </a:rPr>
              <a:t>征</a:t>
            </a:r>
            <a:r>
              <a:rPr sz="2800" spc="-5">
                <a:latin typeface="宋体"/>
                <a:cs typeface="宋体"/>
              </a:rPr>
              <a:t>，结合通道的性质确定地表水体对矿井</a:t>
            </a:r>
            <a:r>
              <a:rPr sz="2800" spc="-10">
                <a:latin typeface="宋体"/>
                <a:cs typeface="宋体"/>
              </a:rPr>
              <a:t>充水的影响程度；</a:t>
            </a:r>
            <a:endParaRPr sz="2800">
              <a:latin typeface="宋体"/>
              <a:cs typeface="宋体"/>
            </a:endParaRPr>
          </a:p>
          <a:p>
            <a:pPr marL="12700">
              <a:lnSpc>
                <a:spcPct val="100000"/>
              </a:lnSpc>
              <a:spcBef>
                <a:spcPts val="570"/>
              </a:spcBef>
            </a:pPr>
            <a:r>
              <a:rPr sz="2800">
                <a:latin typeface="MS Gothic"/>
                <a:cs typeface="MS Gothic"/>
              </a:rPr>
              <a:t>④</a:t>
            </a:r>
            <a:r>
              <a:rPr sz="2800">
                <a:latin typeface="宋体"/>
                <a:cs typeface="宋体"/>
              </a:rPr>
              <a:t>计算河流</a:t>
            </a:r>
            <a:r>
              <a:rPr sz="2800">
                <a:solidFill>
                  <a:srgbClr val="FF0000"/>
                </a:solidFill>
                <a:latin typeface="宋体"/>
                <a:cs typeface="宋体"/>
              </a:rPr>
              <a:t>渗漏量</a:t>
            </a:r>
            <a:r>
              <a:rPr sz="2800" spc="-50">
                <a:latin typeface="宋体"/>
                <a:cs typeface="宋体"/>
              </a:rPr>
              <a:t>。</a:t>
            </a:r>
            <a:endParaRPr sz="2800">
              <a:latin typeface="宋体"/>
              <a:cs typeface="宋体"/>
            </a:endParaRPr>
          </a:p>
        </p:txBody>
      </p:sp>
      <p:pic>
        <p:nvPicPr>
          <p:cNvPr id="4" name="object 4"/>
          <p:cNvPicPr/>
          <p:nvPr/>
        </p:nvPicPr>
        <p:blipFill>
          <a:blip r:embed="rId2"/>
          <a:stretch>
            <a:fillRect/>
          </a:stretch>
        </p:blipFill>
        <p:spPr>
          <a:xfrm>
            <a:off x="2667000" y="5486400"/>
            <a:ext cx="3200400" cy="711200"/>
          </a:xfrm>
          <a:prstGeom prst="rect">
            <a:avLst/>
          </a:prstGeom>
        </p:spPr>
      </p:pic>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35</a:t>
            </a:fld>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438149" y="779462"/>
          <a:ext cx="8329930" cy="1076325"/>
        </p:xfrm>
        <a:graphic>
          <a:graphicData uri="http://schemas.openxmlformats.org/drawingml/2006/table">
            <a:tbl>
              <a:tblPr firstRow="1" bandRow="1">
                <a:tableStyleId>{2D5ABB26-0587-4C30-8999-92F81FD0307C}</a:tableStyleId>
              </a:tblPr>
              <a:tblGrid>
                <a:gridCol w="335280"/>
                <a:gridCol w="5851525"/>
                <a:gridCol w="2133600"/>
              </a:tblGrid>
              <a:tr h="1076325">
                <a:tc>
                  <a:txBody>
                    <a:bodyPr vert="horz" wrap="square"/>
                    <a:lstStyle/>
                    <a:p>
                      <a:pPr>
                        <a:lnSpc>
                          <a:spcPct val="100000"/>
                        </a:lnSpc>
                      </a:pPr>
                      <a:endParaRPr sz="2600">
                        <a:latin typeface="Times New Roman"/>
                        <a:cs typeface="Times New Roman"/>
                      </a:endParaRPr>
                    </a:p>
                  </a:txBody>
                  <a:tcPr marL="0" marR="0" marT="0" marB="0"/>
                </a:tc>
                <a:tc>
                  <a:txBody>
                    <a:bodyPr vert="horz" wrap="square"/>
                    <a:lstStyle/>
                    <a:p>
                      <a:pPr marL="464184">
                        <a:lnSpc>
                          <a:spcPct val="100000"/>
                        </a:lnSpc>
                        <a:spcBef>
                          <a:spcPts val="1520"/>
                        </a:spcBef>
                      </a:pPr>
                      <a:r>
                        <a:rPr sz="4400" spc="-10">
                          <a:solidFill>
                            <a:srgbClr val="333399"/>
                          </a:solidFill>
                          <a:latin typeface="宋体"/>
                          <a:cs typeface="宋体"/>
                        </a:rPr>
                        <a:t>四、井巷围岩的性质</a:t>
                      </a:r>
                      <a:endParaRPr sz="4400">
                        <a:latin typeface="宋体"/>
                        <a:cs typeface="宋体"/>
                      </a:endParaRPr>
                    </a:p>
                  </a:txBody>
                  <a:tcPr marL="0" marR="0" marT="193040" marB="0">
                    <a:lnR w="9525">
                      <a:solidFill>
                        <a:srgbClr val="FF0000"/>
                      </a:solidFill>
                      <a:prstDash val="solid"/>
                    </a:lnR>
                  </a:tcPr>
                </a:tc>
                <a:tc>
                  <a:txBody>
                    <a:bodyPr vert="horz" wrap="square"/>
                    <a:lstStyle/>
                    <a:p>
                      <a:pPr marL="254000" marR="247015">
                        <a:lnSpc>
                          <a:spcPct val="100000"/>
                        </a:lnSpc>
                        <a:spcBef>
                          <a:spcPts val="459"/>
                        </a:spcBef>
                      </a:pPr>
                      <a:r>
                        <a:rPr sz="3200" spc="-15">
                          <a:latin typeface="宋体"/>
                          <a:cs typeface="宋体"/>
                        </a:rPr>
                        <a:t>充水岩层隔水岩层</a:t>
                      </a:r>
                      <a:endParaRPr sz="3200">
                        <a:latin typeface="宋体"/>
                        <a:cs typeface="宋体"/>
                      </a:endParaRPr>
                    </a:p>
                  </a:txBody>
                  <a:tcPr marL="0" marR="0" marT="58419" marB="0">
                    <a:lnL w="9525">
                      <a:solidFill>
                        <a:srgbClr val="FF0000"/>
                      </a:solidFill>
                      <a:prstDash val="solid"/>
                    </a:lnL>
                    <a:lnR w="9525">
                      <a:solidFill>
                        <a:srgbClr val="FF0000"/>
                      </a:solidFill>
                      <a:prstDash val="solid"/>
                    </a:lnR>
                    <a:lnT w="9525">
                      <a:solidFill>
                        <a:srgbClr val="FF0000"/>
                      </a:solidFill>
                      <a:prstDash val="solid"/>
                    </a:lnT>
                    <a:lnB w="9525">
                      <a:solidFill>
                        <a:srgbClr val="FF0000"/>
                      </a:solidFill>
                      <a:prstDash val="solid"/>
                    </a:lnB>
                    <a:solidFill>
                      <a:srgbClr val="CEF9FA"/>
                    </a:solidFill>
                  </a:tcPr>
                </a:tc>
              </a:tr>
            </a:tbl>
          </a:graphicData>
        </a:graphic>
      </p:graphicFrame>
      <p:sp>
        <p:nvSpPr>
          <p:cNvPr id="3" name="object 3"/>
          <p:cNvSpPr txBox="1">
            <a:spLocks noGrp="1"/>
          </p:cNvSpPr>
          <p:nvPr>
            <p:ph type="title"/>
          </p:nvPr>
        </p:nvSpPr>
        <p:spPr>
          <a:xfrm>
            <a:off x="612140" y="2063432"/>
            <a:ext cx="7543800" cy="51308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000000"/>
                </a:solidFill>
              </a:rPr>
              <a:t>(一)充水岩层-对矿井充水起作用的含水层</a:t>
            </a:r>
            <a:endParaRPr sz="3200"/>
          </a:p>
        </p:txBody>
      </p:sp>
      <p:sp>
        <p:nvSpPr>
          <p:cNvPr id="4" name="object 4"/>
          <p:cNvSpPr txBox="1"/>
          <p:nvPr/>
        </p:nvSpPr>
        <p:spPr>
          <a:xfrm>
            <a:off x="1752600" y="2895600"/>
            <a:ext cx="6553200" cy="1562100"/>
          </a:xfrm>
          <a:prstGeom prst="rect">
            <a:avLst/>
          </a:prstGeom>
          <a:solidFill>
            <a:srgbClr val="55F9B7"/>
          </a:solidFill>
          <a:ln w="9525">
            <a:solidFill>
              <a:srgbClr val="1B1B1B"/>
            </a:solidFill>
          </a:ln>
        </p:spPr>
        <p:txBody>
          <a:bodyPr vert="horz" wrap="square" lIns="0" tIns="55244" rIns="0" bIns="0" rtlCol="0">
            <a:spAutoFit/>
          </a:bodyPr>
          <a:lstStyle/>
          <a:p>
            <a:pPr marL="90805" marR="53975">
              <a:lnSpc>
                <a:spcPct val="100000"/>
              </a:lnSpc>
              <a:spcBef>
                <a:spcPts val="434"/>
              </a:spcBef>
            </a:pPr>
            <a:r>
              <a:rPr sz="2400" b="1" u="heavy">
                <a:solidFill>
                  <a:srgbClr val="FF0000"/>
                </a:solidFill>
                <a:uFill>
                  <a:solidFill>
                    <a:srgbClr val="FF0000"/>
                  </a:solidFill>
                </a:uFill>
                <a:latin typeface="Microsoft JhengHei"/>
                <a:cs typeface="Microsoft JhengHei"/>
              </a:rPr>
              <a:t>直接充水含水层</a:t>
            </a:r>
            <a:r>
              <a:rPr sz="2400" spc="-5">
                <a:latin typeface="宋体"/>
                <a:cs typeface="宋体"/>
              </a:rPr>
              <a:t>：指露天坑或矿井巷道直接揭</a:t>
            </a:r>
            <a:r>
              <a:rPr sz="2400" spc="-50">
                <a:latin typeface="宋体"/>
                <a:cs typeface="宋体"/>
              </a:rPr>
              <a:t> </a:t>
            </a:r>
            <a:r>
              <a:rPr sz="2400" spc="-5">
                <a:latin typeface="宋体"/>
                <a:cs typeface="宋体"/>
              </a:rPr>
              <a:t>露的含水层，或通过煤层回来后的冒落裂隙带、回采工作面及巷道底板破坏带等直接向矿井充</a:t>
            </a:r>
            <a:r>
              <a:rPr sz="2400" spc="-50">
                <a:latin typeface="宋体"/>
                <a:cs typeface="宋体"/>
              </a:rPr>
              <a:t> </a:t>
            </a:r>
            <a:r>
              <a:rPr sz="2400" spc="-10">
                <a:latin typeface="宋体"/>
                <a:cs typeface="宋体"/>
              </a:rPr>
              <a:t>水的含水层。</a:t>
            </a:r>
            <a:endParaRPr sz="2400">
              <a:latin typeface="宋体"/>
              <a:cs typeface="宋体"/>
            </a:endParaRPr>
          </a:p>
        </p:txBody>
      </p:sp>
      <p:sp>
        <p:nvSpPr>
          <p:cNvPr id="5" name="object 5"/>
          <p:cNvSpPr txBox="1"/>
          <p:nvPr/>
        </p:nvSpPr>
        <p:spPr>
          <a:xfrm>
            <a:off x="1752600" y="4724400"/>
            <a:ext cx="6553200" cy="1196975"/>
          </a:xfrm>
          <a:prstGeom prst="rect">
            <a:avLst/>
          </a:prstGeom>
          <a:solidFill>
            <a:srgbClr val="7AEEF1"/>
          </a:solidFill>
          <a:ln w="9525">
            <a:solidFill>
              <a:srgbClr val="1B1B1B"/>
            </a:solidFill>
          </a:ln>
        </p:spPr>
        <p:txBody>
          <a:bodyPr vert="horz" wrap="square" lIns="0" tIns="55244" rIns="0" bIns="0" rtlCol="0">
            <a:spAutoFit/>
          </a:bodyPr>
          <a:lstStyle/>
          <a:p>
            <a:pPr marL="90805" marR="358775" algn="just">
              <a:lnSpc>
                <a:spcPct val="100000"/>
              </a:lnSpc>
              <a:spcBef>
                <a:spcPts val="434"/>
              </a:spcBef>
            </a:pPr>
            <a:r>
              <a:rPr sz="2400" b="1" u="heavy">
                <a:solidFill>
                  <a:srgbClr val="FF0000"/>
                </a:solidFill>
                <a:uFill>
                  <a:solidFill>
                    <a:srgbClr val="FF0000"/>
                  </a:solidFill>
                </a:uFill>
                <a:latin typeface="Microsoft JhengHei"/>
                <a:cs typeface="Microsoft JhengHei"/>
              </a:rPr>
              <a:t>间接充水含水层</a:t>
            </a:r>
            <a:r>
              <a:rPr sz="2400" spc="-5">
                <a:latin typeface="宋体"/>
                <a:cs typeface="宋体"/>
              </a:rPr>
              <a:t>：指与直接充水含水层有水力联系，并通过直接充水含水层向矿井充水的含</a:t>
            </a:r>
            <a:r>
              <a:rPr sz="2400" spc="-20">
                <a:latin typeface="宋体"/>
                <a:cs typeface="宋体"/>
              </a:rPr>
              <a:t>水层。</a:t>
            </a:r>
            <a:endParaRPr sz="2400">
              <a:latin typeface="宋体"/>
              <a:cs typeface="宋体"/>
            </a:endParaRPr>
          </a:p>
        </p:txBody>
      </p:sp>
      <p:sp>
        <p:nvSpPr>
          <p:cNvPr id="6" name="object 6"/>
          <p:cNvSpPr/>
          <p:nvPr/>
        </p:nvSpPr>
        <p:spPr>
          <a:xfrm>
            <a:off x="6248399" y="990599"/>
            <a:ext cx="152400" cy="762000"/>
          </a:xfrm>
          <a:custGeom>
            <a:rect l="l" t="t" r="r" b="b"/>
            <a:pathLst>
              <a:path w="152400" h="762000">
                <a:moveTo>
                  <a:pt x="152400" y="761999"/>
                </a:moveTo>
                <a:lnTo>
                  <a:pt x="122739" y="757009"/>
                </a:lnTo>
                <a:lnTo>
                  <a:pt x="98518" y="743401"/>
                </a:lnTo>
                <a:lnTo>
                  <a:pt x="82188" y="723216"/>
                </a:lnTo>
                <a:lnTo>
                  <a:pt x="76200" y="698499"/>
                </a:lnTo>
                <a:lnTo>
                  <a:pt x="76200" y="444500"/>
                </a:lnTo>
                <a:lnTo>
                  <a:pt x="70211" y="419783"/>
                </a:lnTo>
                <a:lnTo>
                  <a:pt x="53881" y="399598"/>
                </a:lnTo>
                <a:lnTo>
                  <a:pt x="29660" y="385990"/>
                </a:lnTo>
                <a:lnTo>
                  <a:pt x="0" y="381000"/>
                </a:lnTo>
                <a:lnTo>
                  <a:pt x="29660" y="376009"/>
                </a:lnTo>
                <a:lnTo>
                  <a:pt x="53881" y="362401"/>
                </a:lnTo>
                <a:lnTo>
                  <a:pt x="70211" y="342216"/>
                </a:lnTo>
                <a:lnTo>
                  <a:pt x="76199" y="317499"/>
                </a:lnTo>
                <a:lnTo>
                  <a:pt x="76200" y="63500"/>
                </a:lnTo>
                <a:lnTo>
                  <a:pt x="82188" y="38783"/>
                </a:lnTo>
                <a:lnTo>
                  <a:pt x="98518" y="18598"/>
                </a:lnTo>
                <a:lnTo>
                  <a:pt x="122739" y="4990"/>
                </a:lnTo>
                <a:lnTo>
                  <a:pt x="152400" y="0"/>
                </a:lnTo>
              </a:path>
            </a:pathLst>
          </a:custGeom>
          <a:ln w="9525">
            <a:solidFill>
              <a:srgbClr val="FF0000"/>
            </a:solidFill>
          </a:ln>
        </p:spPr>
        <p:txBody>
          <a:bodyPr wrap="square" lIns="0" tIns="0" rIns="0" bIns="0" rtlCol="0"/>
          <a:lstStyle/>
          <a:p/>
        </p:txBody>
      </p:sp>
      <p:sp>
        <p:nvSpPr>
          <p:cNvPr id="7" name="object 7"/>
          <p:cNvSpPr txBox="1"/>
          <p:nvPr/>
        </p:nvSpPr>
        <p:spPr>
          <a:xfrm>
            <a:off x="457200" y="3581400"/>
            <a:ext cx="533400" cy="1809750"/>
          </a:xfrm>
          <a:prstGeom prst="rect">
            <a:avLst/>
          </a:prstGeom>
          <a:solidFill>
            <a:srgbClr val="CEF9FA"/>
          </a:solidFill>
          <a:ln w="9525">
            <a:solidFill>
              <a:srgbClr val="FF0000"/>
            </a:solidFill>
          </a:ln>
        </p:spPr>
        <p:txBody>
          <a:bodyPr vert="horz" wrap="square" lIns="0" tIns="56515" rIns="0" bIns="0" rtlCol="0">
            <a:spAutoFit/>
          </a:bodyPr>
          <a:lstStyle/>
          <a:p>
            <a:pPr marL="88900" marR="81915" algn="just">
              <a:lnSpc>
                <a:spcPct val="100000"/>
              </a:lnSpc>
              <a:spcBef>
                <a:spcPts val="445"/>
              </a:spcBef>
            </a:pPr>
            <a:r>
              <a:rPr sz="2800" spc="-50">
                <a:latin typeface="宋体"/>
                <a:cs typeface="宋体"/>
              </a:rPr>
              <a:t>充水岩层</a:t>
            </a:r>
            <a:endParaRPr sz="2800">
              <a:latin typeface="宋体"/>
              <a:cs typeface="宋体"/>
            </a:endParaRPr>
          </a:p>
        </p:txBody>
      </p:sp>
      <p:sp>
        <p:nvSpPr>
          <p:cNvPr id="8" name="object 8"/>
          <p:cNvSpPr/>
          <p:nvPr/>
        </p:nvSpPr>
        <p:spPr>
          <a:xfrm>
            <a:off x="1295399" y="3428999"/>
            <a:ext cx="152400" cy="2438400"/>
          </a:xfrm>
          <a:custGeom>
            <a:rect l="l" t="t" r="r" b="b"/>
            <a:pathLst>
              <a:path w="152400" h="2438400">
                <a:moveTo>
                  <a:pt x="152400" y="2438399"/>
                </a:moveTo>
                <a:lnTo>
                  <a:pt x="107397" y="2399193"/>
                </a:lnTo>
                <a:lnTo>
                  <a:pt x="90902" y="2355207"/>
                </a:lnTo>
                <a:lnTo>
                  <a:pt x="80084" y="2299427"/>
                </a:lnTo>
                <a:lnTo>
                  <a:pt x="76200" y="2235200"/>
                </a:lnTo>
                <a:lnTo>
                  <a:pt x="76200" y="1422400"/>
                </a:lnTo>
                <a:lnTo>
                  <a:pt x="72315" y="1358172"/>
                </a:lnTo>
                <a:lnTo>
                  <a:pt x="61497" y="1302392"/>
                </a:lnTo>
                <a:lnTo>
                  <a:pt x="45002" y="1258405"/>
                </a:lnTo>
                <a:lnTo>
                  <a:pt x="24085" y="1229559"/>
                </a:lnTo>
                <a:lnTo>
                  <a:pt x="0" y="1219200"/>
                </a:lnTo>
                <a:lnTo>
                  <a:pt x="24085" y="1208839"/>
                </a:lnTo>
                <a:lnTo>
                  <a:pt x="45002" y="1179993"/>
                </a:lnTo>
                <a:lnTo>
                  <a:pt x="61497" y="1136006"/>
                </a:lnTo>
                <a:lnTo>
                  <a:pt x="72315" y="1080226"/>
                </a:lnTo>
                <a:lnTo>
                  <a:pt x="76199" y="1015999"/>
                </a:lnTo>
                <a:lnTo>
                  <a:pt x="76200" y="203200"/>
                </a:lnTo>
                <a:lnTo>
                  <a:pt x="80084" y="138972"/>
                </a:lnTo>
                <a:lnTo>
                  <a:pt x="90902" y="83192"/>
                </a:lnTo>
                <a:lnTo>
                  <a:pt x="107397" y="39205"/>
                </a:lnTo>
                <a:lnTo>
                  <a:pt x="128314" y="10359"/>
                </a:lnTo>
                <a:lnTo>
                  <a:pt x="152400" y="0"/>
                </a:lnTo>
              </a:path>
            </a:pathLst>
          </a:custGeom>
          <a:ln w="9525">
            <a:solidFill>
              <a:srgbClr val="FF0000"/>
            </a:solidFill>
          </a:ln>
        </p:spPr>
        <p:txBody>
          <a:bodyPr wrap="square" lIns="0" tIns="0" rIns="0" bIns="0" rtlCol="0"/>
          <a:lstStyle/>
          <a:p/>
        </p:txBody>
      </p:sp>
      <p:pic>
        <p:nvPicPr>
          <p:cNvPr id="9" name="object 9"/>
          <p:cNvPicPr/>
          <p:nvPr/>
        </p:nvPicPr>
        <p:blipFill>
          <a:blip r:embed="rId2"/>
          <a:stretch>
            <a:fillRect/>
          </a:stretch>
        </p:blipFill>
        <p:spPr>
          <a:xfrm>
            <a:off x="8305800" y="3276600"/>
            <a:ext cx="601661" cy="901700"/>
          </a:xfrm>
          <a:prstGeom prst="rect">
            <a:avLst/>
          </a:prstGeom>
        </p:spPr>
      </p:pic>
      <p:sp>
        <p:nvSpPr>
          <p:cNvPr id="10" name="object 10"/>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36</a:t>
            </a:fld>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290195" rIns="0" bIns="0" rtlCol="0">
            <a:spAutoFit/>
          </a:bodyPr>
          <a:lstStyle/>
          <a:p>
            <a:pPr marL="477520">
              <a:lnSpc>
                <a:spcPct val="100000"/>
              </a:lnSpc>
              <a:spcBef>
                <a:spcPts val="100"/>
              </a:spcBef>
            </a:pPr>
            <a:r>
              <a:rPr sz="3600">
                <a:solidFill>
                  <a:srgbClr val="333399"/>
                </a:solidFill>
              </a:rPr>
              <a:t>充水岩层对矿井充水的</a:t>
            </a:r>
            <a:r>
              <a:rPr sz="3600"/>
              <a:t>影响因素</a:t>
            </a:r>
            <a:r>
              <a:rPr sz="3600" spc="-50">
                <a:solidFill>
                  <a:srgbClr val="333399"/>
                </a:solidFill>
              </a:rPr>
              <a:t>：</a:t>
            </a:r>
            <a:endParaRPr sz="36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37</a:t>
            </a:fld>
          </a:p>
        </p:txBody>
      </p:sp>
      <p:sp>
        <p:nvSpPr>
          <p:cNvPr id="3" name="object 3"/>
          <p:cNvSpPr txBox="1"/>
          <p:nvPr/>
        </p:nvSpPr>
        <p:spPr>
          <a:xfrm>
            <a:off x="1069340" y="2333526"/>
            <a:ext cx="5854700" cy="3319779"/>
          </a:xfrm>
          <a:prstGeom prst="rect">
            <a:avLst/>
          </a:prstGeom>
        </p:spPr>
        <p:txBody>
          <a:bodyPr vert="horz" wrap="square" lIns="0" tIns="111760" rIns="0" bIns="0" rtlCol="0">
            <a:spAutoFit/>
          </a:bodyPr>
          <a:lstStyle/>
          <a:p>
            <a:pPr marL="354965" indent="-342265">
              <a:lnSpc>
                <a:spcPct val="100000"/>
              </a:lnSpc>
              <a:spcBef>
                <a:spcPts val="880"/>
              </a:spcBef>
              <a:buClr>
                <a:srgbClr val="3333CC"/>
              </a:buClr>
              <a:buSzPct val="60937"/>
              <a:buFont typeface="Wingdings"/>
              <a:buChar char=""/>
              <a:tabLst>
                <a:tab pos="354965"/>
                <a:tab pos="355600"/>
              </a:tabLst>
            </a:pPr>
            <a:r>
              <a:rPr sz="3200">
                <a:latin typeface="Times New Roman"/>
                <a:cs typeface="Times New Roman"/>
              </a:rPr>
              <a:t>1</a:t>
            </a:r>
            <a:r>
              <a:rPr sz="3200" spc="-5">
                <a:latin typeface="宋体"/>
                <a:cs typeface="宋体"/>
              </a:rPr>
              <a:t>、充水岩层的含水空间特征</a:t>
            </a:r>
            <a:endParaRPr sz="3200">
              <a:latin typeface="宋体"/>
              <a:cs typeface="宋体"/>
            </a:endParaRPr>
          </a:p>
          <a:p>
            <a:pPr marL="1612900" lvl="1" indent="-228600">
              <a:lnSpc>
                <a:spcPct val="100000"/>
              </a:lnSpc>
              <a:spcBef>
                <a:spcPts val="690"/>
              </a:spcBef>
              <a:buClr>
                <a:srgbClr val="FFCF01"/>
              </a:buClr>
              <a:buSzPct val="55357"/>
              <a:buFont typeface="Wingdings"/>
              <a:buChar char=""/>
              <a:tabLst>
                <a:tab pos="1612900"/>
              </a:tabLst>
            </a:pPr>
            <a:r>
              <a:rPr sz="2800">
                <a:latin typeface="Times New Roman"/>
                <a:cs typeface="Times New Roman"/>
              </a:rPr>
              <a:t>1</a:t>
            </a:r>
            <a:r>
              <a:rPr sz="2800">
                <a:latin typeface="宋体"/>
                <a:cs typeface="宋体"/>
              </a:rPr>
              <a:t>）</a:t>
            </a:r>
            <a:r>
              <a:rPr sz="2800" spc="-10">
                <a:latin typeface="宋体"/>
                <a:cs typeface="宋体"/>
              </a:rPr>
              <a:t>孔隙充水岩层</a:t>
            </a:r>
            <a:endParaRPr sz="2800">
              <a:latin typeface="宋体"/>
              <a:cs typeface="宋体"/>
            </a:endParaRPr>
          </a:p>
          <a:p>
            <a:pPr marL="1612900" lvl="1" indent="-228600">
              <a:lnSpc>
                <a:spcPct val="100000"/>
              </a:lnSpc>
              <a:spcBef>
                <a:spcPts val="670"/>
              </a:spcBef>
              <a:buClr>
                <a:srgbClr val="FFCF01"/>
              </a:buClr>
              <a:buSzPct val="55357"/>
              <a:buFont typeface="Wingdings"/>
              <a:buChar char=""/>
              <a:tabLst>
                <a:tab pos="1612900"/>
              </a:tabLst>
            </a:pPr>
            <a:r>
              <a:rPr sz="2800">
                <a:latin typeface="Times New Roman"/>
                <a:cs typeface="Times New Roman"/>
              </a:rPr>
              <a:t>2</a:t>
            </a:r>
            <a:r>
              <a:rPr sz="2800">
                <a:latin typeface="宋体"/>
                <a:cs typeface="宋体"/>
              </a:rPr>
              <a:t>）</a:t>
            </a:r>
            <a:r>
              <a:rPr sz="2800" spc="-10">
                <a:latin typeface="宋体"/>
                <a:cs typeface="宋体"/>
              </a:rPr>
              <a:t>裂隙充水岩层</a:t>
            </a:r>
            <a:endParaRPr sz="2800">
              <a:latin typeface="宋体"/>
              <a:cs typeface="宋体"/>
            </a:endParaRPr>
          </a:p>
          <a:p>
            <a:pPr marL="1612900" lvl="1" indent="-228600">
              <a:lnSpc>
                <a:spcPct val="100000"/>
              </a:lnSpc>
              <a:spcBef>
                <a:spcPts val="670"/>
              </a:spcBef>
              <a:buClr>
                <a:srgbClr val="FFCF01"/>
              </a:buClr>
              <a:buSzPct val="55357"/>
              <a:buFont typeface="Wingdings"/>
              <a:buChar char=""/>
              <a:tabLst>
                <a:tab pos="1612900"/>
              </a:tabLst>
            </a:pPr>
            <a:r>
              <a:rPr sz="2800">
                <a:latin typeface="Times New Roman"/>
                <a:cs typeface="Times New Roman"/>
              </a:rPr>
              <a:t>3</a:t>
            </a:r>
            <a:r>
              <a:rPr sz="2800">
                <a:latin typeface="宋体"/>
                <a:cs typeface="宋体"/>
              </a:rPr>
              <a:t>）</a:t>
            </a:r>
            <a:r>
              <a:rPr sz="2800" spc="-10">
                <a:latin typeface="宋体"/>
                <a:cs typeface="宋体"/>
              </a:rPr>
              <a:t>岩溶充水岩层</a:t>
            </a:r>
            <a:endParaRPr sz="2800">
              <a:latin typeface="宋体"/>
              <a:cs typeface="宋体"/>
            </a:endParaRPr>
          </a:p>
          <a:p>
            <a:pPr marL="354965" indent="-342265">
              <a:lnSpc>
                <a:spcPct val="100000"/>
              </a:lnSpc>
              <a:spcBef>
                <a:spcPts val="755"/>
              </a:spcBef>
              <a:buClr>
                <a:srgbClr val="3333CC"/>
              </a:buClr>
              <a:buSzPct val="60937"/>
              <a:buFont typeface="Wingdings"/>
              <a:buChar char=""/>
              <a:tabLst>
                <a:tab pos="354965"/>
                <a:tab pos="355600"/>
              </a:tabLst>
            </a:pPr>
            <a:r>
              <a:rPr sz="3200">
                <a:latin typeface="Times New Roman"/>
                <a:cs typeface="Times New Roman"/>
              </a:rPr>
              <a:t>2</a:t>
            </a:r>
            <a:r>
              <a:rPr sz="3200" spc="-5">
                <a:latin typeface="宋体"/>
                <a:cs typeface="宋体"/>
              </a:rPr>
              <a:t>、充水岩层的厚度和分布面积</a:t>
            </a:r>
            <a:endParaRPr sz="3200">
              <a:latin typeface="宋体"/>
              <a:cs typeface="宋体"/>
            </a:endParaRPr>
          </a:p>
          <a:p>
            <a:pPr marL="354965" indent="-342265">
              <a:lnSpc>
                <a:spcPct val="100000"/>
              </a:lnSpc>
              <a:spcBef>
                <a:spcPts val="770"/>
              </a:spcBef>
              <a:buClr>
                <a:srgbClr val="3333CC"/>
              </a:buClr>
              <a:buSzPct val="60937"/>
              <a:buFont typeface="Wingdings"/>
              <a:buChar char=""/>
              <a:tabLst>
                <a:tab pos="354965"/>
                <a:tab pos="355600"/>
              </a:tabLst>
            </a:pPr>
            <a:r>
              <a:rPr sz="3200">
                <a:latin typeface="Times New Roman"/>
                <a:cs typeface="Times New Roman"/>
              </a:rPr>
              <a:t>3</a:t>
            </a:r>
            <a:r>
              <a:rPr sz="3200" spc="-5">
                <a:latin typeface="宋体"/>
                <a:cs typeface="宋体"/>
              </a:rPr>
              <a:t>、充水岩层的出露和补给条件</a:t>
            </a:r>
            <a:endParaRPr sz="3200">
              <a:latin typeface="宋体"/>
              <a:cs typeface="宋体"/>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07340" y="1116323"/>
            <a:ext cx="8496300" cy="4093845"/>
          </a:xfrm>
          <a:prstGeom prst="rect">
            <a:avLst/>
          </a:prstGeom>
        </p:spPr>
        <p:txBody>
          <a:bodyPr vert="horz" wrap="square" lIns="0" tIns="12700" rIns="0" bIns="0" rtlCol="0">
            <a:spAutoFit/>
          </a:bodyPr>
          <a:lstStyle/>
          <a:p>
            <a:pPr marL="934719">
              <a:lnSpc>
                <a:spcPct val="100000"/>
              </a:lnSpc>
              <a:spcBef>
                <a:spcPts val="100"/>
              </a:spcBef>
            </a:pPr>
            <a:r>
              <a:rPr sz="3200">
                <a:solidFill>
                  <a:srgbClr val="333399"/>
                </a:solidFill>
                <a:latin typeface="Times New Roman"/>
                <a:cs typeface="Times New Roman"/>
              </a:rPr>
              <a:t>1</a:t>
            </a:r>
            <a:r>
              <a:rPr sz="3200">
                <a:solidFill>
                  <a:srgbClr val="333399"/>
                </a:solidFill>
                <a:latin typeface="宋体"/>
                <a:cs typeface="宋体"/>
              </a:rPr>
              <a:t>）</a:t>
            </a:r>
            <a:r>
              <a:rPr sz="3200" spc="-10">
                <a:solidFill>
                  <a:srgbClr val="333399"/>
                </a:solidFill>
                <a:latin typeface="宋体"/>
                <a:cs typeface="宋体"/>
              </a:rPr>
              <a:t>孔隙充水岩层</a:t>
            </a:r>
            <a:endParaRPr sz="3200">
              <a:latin typeface="宋体"/>
              <a:cs typeface="宋体"/>
            </a:endParaRPr>
          </a:p>
          <a:p>
            <a:pPr>
              <a:lnSpc>
                <a:spcPct val="100000"/>
              </a:lnSpc>
              <a:spcBef>
                <a:spcPts val="45"/>
              </a:spcBef>
            </a:pPr>
            <a:endParaRPr sz="2650">
              <a:latin typeface="宋体"/>
              <a:cs typeface="宋体"/>
            </a:endParaRPr>
          </a:p>
          <a:p>
            <a:pPr marL="354965" marR="5080" indent="673100">
              <a:lnSpc>
                <a:spcPct val="101499"/>
              </a:lnSpc>
            </a:pPr>
            <a:r>
              <a:rPr sz="3200" spc="-5">
                <a:latin typeface="宋体"/>
                <a:cs typeface="宋体"/>
              </a:rPr>
              <a:t>含水空间发育比较均一，其富水性取决于颗粒成分、胶结程度、分布规模、埋藏及补给</a:t>
            </a:r>
            <a:r>
              <a:rPr sz="3200" spc="-20">
                <a:latin typeface="宋体"/>
                <a:cs typeface="宋体"/>
              </a:rPr>
              <a:t>条件。</a:t>
            </a:r>
            <a:endParaRPr sz="3200">
              <a:latin typeface="宋体"/>
              <a:cs typeface="宋体"/>
            </a:endParaRPr>
          </a:p>
          <a:p>
            <a:pPr>
              <a:lnSpc>
                <a:spcPct val="100000"/>
              </a:lnSpc>
              <a:spcBef>
                <a:spcPts val="60"/>
              </a:spcBef>
            </a:pPr>
            <a:endParaRPr sz="4150">
              <a:latin typeface="宋体"/>
              <a:cs typeface="宋体"/>
            </a:endParaRPr>
          </a:p>
          <a:p>
            <a:pPr marL="354965" marR="144780" indent="-342900">
              <a:lnSpc>
                <a:spcPct val="100000"/>
              </a:lnSpc>
              <a:tabLst>
                <a:tab pos="621665"/>
              </a:tabLst>
            </a:pPr>
            <a:r>
              <a:rPr sz="3200" spc="-50">
                <a:latin typeface="宋体"/>
                <a:cs typeface="宋体"/>
              </a:rPr>
              <a:t>⑴</a:t>
            </a:r>
            <a:r>
              <a:rPr sz="3200">
                <a:latin typeface="宋体"/>
                <a:cs typeface="宋体"/>
              </a:rPr>
              <a:t>	当</a:t>
            </a:r>
            <a:r>
              <a:rPr sz="3200">
                <a:solidFill>
                  <a:srgbClr val="FF0000"/>
                </a:solidFill>
                <a:latin typeface="宋体"/>
                <a:cs typeface="宋体"/>
              </a:rPr>
              <a:t>井筒</a:t>
            </a:r>
            <a:r>
              <a:rPr sz="3200" spc="-5">
                <a:latin typeface="宋体"/>
                <a:cs typeface="宋体"/>
              </a:rPr>
              <a:t>穿过松散孔隙含水层时，常发生孔隙</a:t>
            </a:r>
            <a:r>
              <a:rPr sz="3200" spc="-10">
                <a:latin typeface="宋体"/>
                <a:cs typeface="宋体"/>
              </a:rPr>
              <a:t>水和流砂溃入事故。</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38</a:t>
            </a:fld>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https://d.book118.com/006040110122010033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269</Paragraphs>
  <Slides>39</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39</vt:i4>
      </vt:variant>
    </vt:vector>
  </HeadingPairs>
  <TitlesOfParts>
    <vt:vector baseType="lpstr" size="48">
      <vt:lpstr>Arial</vt:lpstr>
      <vt:lpstr>Calibri</vt:lpstr>
      <vt:lpstr>宋体</vt:lpstr>
      <vt:lpstr>Tahoma</vt:lpstr>
      <vt:lpstr>Wingdings</vt:lpstr>
      <vt:lpstr>Microsoft JhengHei</vt:lpstr>
      <vt:lpstr>MS Gothic</vt:lpstr>
      <vt:lpstr>Times New Roman</vt:lpstr>
      <vt:lpstr>Office Theme</vt:lpstr>
      <vt:lpstr>第二章	矿井充水条件</vt:lpstr>
      <vt:lpstr>章节安排</vt:lpstr>
      <vt:lpstr>PowerPoint Presentation</vt:lpstr>
      <vt:lpstr>例：矿区水文地质勘查阶段划分</vt:lpstr>
      <vt:lpstr>矿床地下水</vt:lpstr>
      <vt:lpstr>PowerPoint Presentation</vt:lpstr>
      <vt:lpstr>PowerPoint Presentation</vt:lpstr>
      <vt:lpstr>PowerPoint Presentation</vt:lpstr>
      <vt:lpstr>PowerPoint Presentation</vt:lpstr>
      <vt:lpstr>PowerPoint Presentation</vt:lpstr>
      <vt:lpstr>据《煤矿水害事故典型案例汇编》统计：</vt:lpstr>
      <vt:lpstr>PowerPoint Presentation</vt:lpstr>
      <vt:lpstr>矿井充水条件</vt:lpstr>
      <vt:lpstr>第一节 影响矿井充水的自然因素</vt:lpstr>
      <vt:lpstr>一、大气降水</vt:lpstr>
      <vt:lpstr>⑴	露天矿：</vt:lpstr>
      <vt:lpstr>⑵	有集中入渗通道的矿井：</vt:lpstr>
      <vt:lpstr>⑶	沿孔隙裂隙入渗的矿井：</vt:lpstr>
      <vt:lpstr>受降水影响的矿井涌水量：</vt:lpstr>
      <vt:lpstr>二、地形</vt:lpstr>
      <vt:lpstr>范围！可变！有规律可寻！</vt:lpstr>
      <vt:lpstr>1、位于当地侵蚀基准面以上的矿井</vt:lpstr>
      <vt:lpstr>2、位于当地侵蚀基准面以下的矿井</vt:lpstr>
      <vt:lpstr>三、地表水</vt:lpstr>
      <vt:lpstr>PowerPoint Presentation</vt:lpstr>
      <vt:lpstr>1、地表水涌入矿井的通道</vt:lpstr>
      <vt:lpstr>②小窑采空区</vt:lpstr>
      <vt:lpstr>④地表水体下采煤形成的导水裂隙带如吉林辽源梅河一井水库透水掩井</vt:lpstr>
      <vt:lpstr>⑤暴雨径流沿低洼处的井筒直接涌入矿井</vt:lpstr>
      <vt:lpstr>2、地表水的涌入量</vt:lpstr>
      <vt:lpstr>⑴井巷与地表水体间的岩石渗透性</vt:lpstr>
      <vt:lpstr>根据岩石的渗透性能，可得出以下连通关系：</vt:lpstr>
      <vt:lpstr>⑵地表水体与井巷的相对位置L</vt:lpstr>
      <vt:lpstr>⑶ 地表水体的性质和规模</vt:lpstr>
      <vt:lpstr>3、矿区地表水体勘查工作</vt:lpstr>
      <vt:lpstr>(一)充水岩层-对矿井充水起作用的含水层</vt:lpstr>
      <vt:lpstr>充水岩层对矿井充水的影响因素：</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2024-09-02T03:22:05.129</cp:lastPrinted>
  <dcterms:created xsi:type="dcterms:W3CDTF">2024-09-01T19:22:05Z</dcterms:created>
  <dcterms:modified xsi:type="dcterms:W3CDTF">2024-09-01T19:22:06Z</dcterms:modified>
</cp:coreProperties>
</file>