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A979D-EEE2-4788-8BA2-E5696E561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A5FAC-08C6-4FAA-8E5D-1D8FB64F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CF317-E0E1-4DAE-91F7-0DEDF9685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20446-5651-47CC-9D97-D166F1CAD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93F67-AFD5-45C3-843F-AC92A927C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CDD90-0022-41AC-A748-AB6D3068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8186E7-8F69-4D8A-9D8B-1904004A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A87B6-5248-4AE5-B4B3-66325A905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EA5C1-0785-4732-AE03-87FBD110C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E13EF-64B6-4231-9E2C-8EC9C37BC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73CF3-5787-4E2D-B235-0D2D76FC3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41012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建立科学合理的企业环境风险评估模型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企业环境风险概述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建立科学合理的评估模型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评估模型的具体内容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评估模型的实施与监管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评估模型的效果评价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企业作为社会的重要组成部分，有责任保护环境、减少污染，建立评估模型是企业履行社会责任的重要体现。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应对环境风险挑战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随着工业化和城市化的快速发展，企业面临的环境风险日益严峻，需要建立科学合理的评估模型来应对挑战。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评估模型可以帮助企业识别和管理环境风险，从而推动企业实现可持续发展。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预测和识别环境风险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优化风险管理决策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评估模型的重要性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通过有效管理环境风险，企业可以提高自身的声誉和形象，增强市场竞争力。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通过评估模型，企业可以预测和识别潜在的环境风险，避免或减少对环境造成的不良影响。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评估模型可以为企业提供科学的风险管理决策依据，帮助企业制定合理的管理措施和应急预案。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指企业在生产经营过程中，由于自身活动或外部因素导致环境破坏或污染，进而引发的一系列潜在不利影响和后果的可能性。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包括企业对自然资源的消耗、废弃物的排放、对生态环境的破坏等，以及由此引发的法律责任、经济损失和声誉损害等。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企业环境风险的定义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政策法规风险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生产经营风险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自然环境风险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企业环境风险的类型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由自然灾害（如洪水、地震）引发的环境破坏和污染。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政策法规变化导致企业环保要求提高或违规处罚等风险。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企业日常生产运营中因设备故障、技术缺陷等导致的环境污染。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对生态环境的影响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对企业经济的影响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对企业声誉的影响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企业环境风险的影响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企业活动可能导致空气、水、土壤等环境污染，破坏生态平衡。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环保问题可能损害企业形象和声誉，影响消费者信任和市场竞争力。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环境污染事件可能导致企业面临罚款、赔偿等经济损失。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建立科学合理的评估模型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887644" y="1462367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887644" y="4072978"/>
            <a:ext cx="1042321" cy="104241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51590" y="1473606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551590" y="4084218"/>
            <a:ext cx="1042321" cy="10424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评估模型的构建原则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评估模型应具有可操作性，方便企业进行自我评估和风险管理。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评估模型应能反映企业环境风险的变化趋势，以便及时调整风险管理策略。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评估模型应全面考虑企业环境风险的各个方面，包括自然环境、社会环境、经济环境等。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评估模型应以科学理论为基础，结合实际情况，确保评估结果的科学性和准确性。</a:t>
            </a:r>
            <a:endParaRPr lang="en-US" sz="1100"/>
          </a:p>
        </p:txBody>
      </p:sp>
      <p:sp>
        <p:nvSpPr>
          <p:cNvPr id="44" name="Freeform 44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4861551" y="281440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4400000">
            <a:off x="6072894" y="312337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8000000">
            <a:off x="6437602" y="4321992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 flipH="1" flipV="1">
            <a:off x="5589009" y="5221824"/>
            <a:ext cx="1638073" cy="53532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4400000" flipH="1" flipV="1">
            <a:off x="4377452" y="4912919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8000000" flipH="1" flipV="1">
            <a:off x="3993697" y="3714306"/>
            <a:ext cx="1638287" cy="535254"/>
          </a:xfrm>
          <a:custGeom>
            <a:rect l="l" t="t" r="r" b="b"/>
            <a:pathLst>
              <a:path w="1638286" h="535324">
                <a:moveTo>
                  <a:pt x="1161826" y="535324"/>
                </a:moveTo>
                <a:lnTo>
                  <a:pt x="309069" y="535324"/>
                </a:lnTo>
                <a:lnTo>
                  <a:pt x="0" y="0"/>
                </a:lnTo>
                <a:lnTo>
                  <a:pt x="105173" y="0"/>
                </a:lnTo>
                <a:lnTo>
                  <a:pt x="108430" y="524"/>
                </a:lnTo>
                <a:lnTo>
                  <a:pt x="916509" y="524"/>
                </a:lnTo>
                <a:lnTo>
                  <a:pt x="919811" y="0"/>
                </a:lnTo>
                <a:lnTo>
                  <a:pt x="1638286" y="0"/>
                </a:lnTo>
                <a:lnTo>
                  <a:pt x="1623613" y="25429"/>
                </a:lnTo>
                <a:cubicBezTo>
                  <a:pt x="1412461" y="391366"/>
                  <a:pt x="1412461" y="391366"/>
                  <a:pt x="1412461" y="391366"/>
                </a:cubicBezTo>
                <a:cubicBezTo>
                  <a:pt x="1366047" y="470311"/>
                  <a:pt x="1254654" y="535324"/>
                  <a:pt x="1161826" y="53532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H="1" flipV="1">
            <a:off x="1738683" y="2918023"/>
            <a:ext cx="282117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1730574" y="5072512"/>
            <a:ext cx="2900610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V="1">
            <a:off x="7438748" y="2940251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41891" y="5059400"/>
            <a:ext cx="2939768" cy="638628"/>
          </a:xfrm>
          <a:custGeom>
            <a:rect l="l" t="t" r="r" b="b"/>
            <a:pathLst>
              <a:path w="2815771" h="638628">
                <a:moveTo>
                  <a:pt x="0" y="0"/>
                </a:moveTo>
                <a:lnTo>
                  <a:pt x="725714" y="638628"/>
                </a:lnTo>
                <a:lnTo>
                  <a:pt x="2815771" y="638628"/>
                </a:lnTo>
              </a:path>
            </a:pathLst>
          </a:custGeom>
          <a:noFill/>
          <a:ln w="7144">
            <a:solidFill>
              <a:schemeClr val="dk1">
                <a:lumMod val="50000"/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42714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642714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明确评估模型的目标和范围，为后续工作提供指导。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60673" y="1531409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060673" y="1890749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收集与评估目标相关的数据，包括企业内部数据和外部环境数据。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738683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建立评估指标体系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738683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根据评估目标，建立科学合理的评估指标体系，包括风险识别、风险分析、风险评价等方面。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0376" y="4337334"/>
            <a:ext cx="2317844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确定权重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230376" y="4696673"/>
            <a:ext cx="2317844" cy="102727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采用专家打分、层次分析法等方法确定各指标的权重。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评估模型的构建步骤</a:t>
              </a:r>
            </a:p>
          </p:txBody>
        </p:sp>
      </p:grpSp>
      <p:sp>
        <p:nvSpPr>
          <p:cNvPr id="42" name="Freeform 42"/>
          <p:cNvSpPr/>
          <p:nvPr/>
        </p:nvSpPr>
        <p:spPr>
          <a:xfrm>
            <a:off x="5560176" y="3867609"/>
            <a:ext cx="939449" cy="93944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" name="Connector 5"/>
          <p:cNvCxnSpPr/>
          <p:nvPr/>
        </p:nvCxnSpPr>
        <p:spPr>
          <a:xfrm flipH="1">
            <a:off x="1492710" y="3026143"/>
            <a:ext cx="3651457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7616666" y="4097724"/>
            <a:ext cx="3172339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0" name="AutoShape 10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企业外部环境风险应对</a:t>
              </a:r>
              <a:endParaRPr lang="en-US" sz="1100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企业可利用评估模型分析外部环境风险，制定相应的应对策略和措施。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3" name="AutoShape 13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企业内部环境风险管理</a:t>
              </a:r>
              <a:endParaRPr lang="en-US" sz="1100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企业可利用评估模型进行内部环境风险的自我评估和管理，及时发现并解决潜在的环境问题。</a:t>
              </a:r>
              <a:endParaRPr lang="en-US" sz="110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6" name="AutoShape 16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企业环境风险决策支持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企业可利用评估模型为环境风险决策提供支持，如投资决策、生产决策等。</a:t>
              </a:r>
              <a:endParaRPr lang="en-US" sz="1100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19" name="AutoShape 19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企业环境信息披露</a:t>
              </a:r>
              <a:endParaRPr lang="en-US" sz="1100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企业可利用评估模型进行环境信息披露，提高透明度和公信力。</a:t>
              </a:r>
              <a:endParaRPr lang="en-US" sz="1100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2" name="Freeform 22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5" name="Freeform 25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28" name="Freeform 28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评估模型的应用范围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评估模型的具体内容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https://d.book118.com/006041012004010044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2024-09-12T04:28:26.896</cp:lastPrinted>
  <dcterms:created xsi:type="dcterms:W3CDTF">2024-09-11T20:28:26Z</dcterms:created>
  <dcterms:modified xsi:type="dcterms:W3CDTF">2024-09-11T20:28:28Z</dcterms:modified>
</cp:coreProperties>
</file>