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779CDE4-4F93-4038-AFBD-60CCA249B0A4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9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0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2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3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5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6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8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9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41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2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BF4829-ED72-47C1-B497-CF1D4138DB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729682-FA3A-4B4E-8815-0291EC3CBF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C8E29D-8B94-4413-869E-13A93409C1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39B4BF-5737-44AB-9AEF-CF75826BB9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1AF33DD-182A-4FC6-831B-1E79562982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D3CEB85-B310-473F-8F42-2981418860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B6F2C34-8D40-41B3-BB2D-91EE95AB77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C6E529-DAFA-479F-8CEB-D6867DD89E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F1B370-3685-466C-9196-7D02ADB7BA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E92A32-9D19-4AB4-B22D-ED42C8EE07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0A27D1-DE4F-4A92-B156-386FC0161B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0466CBA-43BE-4E77-AE6D-6822C997238A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4FAD4D0F-2970-44CD-952A-2A70EB54E4C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Relationship Id="rId3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Relationship Id="rId3" Type="http://schemas.openxmlformats.org/officeDocument/2006/relationships/image" Target="../media/image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Relationship Id="rId3" Type="http://schemas.openxmlformats.org/officeDocument/2006/relationships/image" Target="../media/image6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6050005001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2" name="图片 6" descr="9789787897897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人事行政业务拓展总结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文本框 3"/>
          <p:cNvSpPr/>
          <p:nvPr/>
        </p:nvSpPr>
        <p:spPr>
          <a:xfrm>
            <a:off x="4064040" y="3237840"/>
            <a:ext cx="406368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</a:t>
            </a:r>
            <a:r>
              <a:rPr lang="en-US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XXX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6" name="图片 6" descr="97897878978978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77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78" name="PlaceHolder 1"/>
          <p:cNvSpPr>
            <a:spLocks noGrp="1"/>
          </p:cNvSpPr>
          <p:nvPr>
            <p:ph type="title" idx="4294967295"/>
          </p:nvPr>
        </p:nvSpPr>
        <p:spPr>
          <a:xfrm>
            <a:off x="674280" y="25416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content"/>
          <p:cNvSpPr/>
          <p:nvPr/>
        </p:nvSpPr>
        <p:spPr>
          <a:xfrm>
            <a:off x="2249640" y="193032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人事行政业务拓展总结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人事行政规章制度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人事行政流程优化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人事行政风险防控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人事行政新技术应用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0" name="图片 6" descr="97897878978978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81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82" name="PlaceHolder 1"/>
          <p:cNvSpPr>
            <a:spLocks noGrp="1"/>
          </p:cNvSpPr>
          <p:nvPr>
            <p:ph/>
          </p:nvPr>
        </p:nvSpPr>
        <p:spPr>
          <a:xfrm>
            <a:off x="299880" y="2793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93333"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2400" b="0" strike="noStrike" spc="148">
                <a:solidFill>
                  <a:schemeClr val="dk1"/>
                </a:solidFill>
                <a:latin typeface="Arial"/>
                <a:ea typeface="微软雅黑"/>
              </a:rPr>
              <a:t>01</a:t>
            </a:r>
            <a:endParaRPr lang="en-US" sz="2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title" idx="4294967295"/>
          </p:nvPr>
        </p:nvSpPr>
        <p:spPr>
          <a:xfrm>
            <a:off x="2936160" y="234900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人事行政业务拓展总结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4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5" name="图片 2" descr="9789787897897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86" name="圆角矩形 3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8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8" name="title"/>
          <p:cNvSpPr/>
          <p:nvPr/>
        </p:nvSpPr>
        <p:spPr>
          <a:xfrm>
            <a:off x="6095880" y="741600"/>
            <a:ext cx="57481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简介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"/>
          <p:cNvSpPr/>
          <p:nvPr/>
        </p:nvSpPr>
        <p:spPr>
          <a:xfrm>
            <a:off x="6095520" y="2215440"/>
            <a:ext cx="574884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本章将对人事行政业务拓展进行总结和分析，帮助企业更好地进行人事行政管理工作。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2" name="图片 6" descr="9789787897897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93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94" name="PlaceHolder 1"/>
          <p:cNvSpPr>
            <a:spLocks noGrp="1"/>
          </p:cNvSpPr>
          <p:nvPr>
            <p:ph type="title" idx="4294967295"/>
          </p:nvPr>
        </p:nvSpPr>
        <p:spPr>
          <a:xfrm>
            <a:off x="273600" y="187200"/>
            <a:ext cx="1136124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人事行政业务概述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5" name="content.1.subtitle"/>
          <p:cNvSpPr/>
          <p:nvPr/>
        </p:nvSpPr>
        <p:spPr>
          <a:xfrm>
            <a:off x="1089000" y="2141280"/>
            <a:ext cx="2501640" cy="281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第一步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1.title"/>
          <p:cNvSpPr/>
          <p:nvPr/>
        </p:nvSpPr>
        <p:spPr>
          <a:xfrm>
            <a:off x="984240" y="1433880"/>
            <a:ext cx="27014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招聘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2.subtitle"/>
          <p:cNvSpPr/>
          <p:nvPr/>
        </p:nvSpPr>
        <p:spPr>
          <a:xfrm>
            <a:off x="9237960" y="2141280"/>
            <a:ext cx="2130840" cy="264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关键环节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2.title"/>
          <p:cNvSpPr/>
          <p:nvPr/>
        </p:nvSpPr>
        <p:spPr>
          <a:xfrm>
            <a:off x="8940240" y="1433880"/>
            <a:ext cx="2723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员工关系管理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3.subtitle"/>
          <p:cNvSpPr/>
          <p:nvPr/>
        </p:nvSpPr>
        <p:spPr>
          <a:xfrm>
            <a:off x="3900240" y="2141280"/>
            <a:ext cx="219672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重要内容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3.title"/>
          <p:cNvSpPr/>
          <p:nvPr/>
        </p:nvSpPr>
        <p:spPr>
          <a:xfrm>
            <a:off x="3674880" y="1433880"/>
            <a:ext cx="264816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绩效考核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subtitle"/>
          <p:cNvSpPr/>
          <p:nvPr/>
        </p:nvSpPr>
        <p:spPr>
          <a:xfrm>
            <a:off x="6406560" y="2141280"/>
            <a:ext cx="246996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关注点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.4.title"/>
          <p:cNvSpPr/>
          <p:nvPr/>
        </p:nvSpPr>
        <p:spPr>
          <a:xfrm>
            <a:off x="6323400" y="1433880"/>
            <a:ext cx="261648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薪酬福利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3" name="图片 6" descr="9789787897897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104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105" name="PlaceHolder 1"/>
          <p:cNvSpPr>
            <a:spLocks noGrp="1"/>
          </p:cNvSpPr>
          <p:nvPr>
            <p:ph type="title" idx="4294967295"/>
          </p:nvPr>
        </p:nvSpPr>
        <p:spPr>
          <a:xfrm>
            <a:off x="273600" y="187200"/>
            <a:ext cx="1136124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人事行政招聘流程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6" name="content.1.subtitle"/>
          <p:cNvSpPr/>
          <p:nvPr/>
        </p:nvSpPr>
        <p:spPr>
          <a:xfrm>
            <a:off x="1089000" y="2141280"/>
            <a:ext cx="2501640" cy="281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确定招聘岗位需求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1.title"/>
          <p:cNvSpPr/>
          <p:nvPr/>
        </p:nvSpPr>
        <p:spPr>
          <a:xfrm>
            <a:off x="984240" y="1433880"/>
            <a:ext cx="27014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需求确认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2.subtitle"/>
          <p:cNvSpPr/>
          <p:nvPr/>
        </p:nvSpPr>
        <p:spPr>
          <a:xfrm>
            <a:off x="9237960" y="2141280"/>
            <a:ext cx="2130840" cy="264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发布招聘信息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2.title"/>
          <p:cNvSpPr/>
          <p:nvPr/>
        </p:nvSpPr>
        <p:spPr>
          <a:xfrm>
            <a:off x="8940240" y="1433880"/>
            <a:ext cx="2723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岗位发布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3.subtitle"/>
          <p:cNvSpPr/>
          <p:nvPr/>
        </p:nvSpPr>
        <p:spPr>
          <a:xfrm>
            <a:off x="3900240" y="2141280"/>
            <a:ext cx="219672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初步筛选符合条件的简历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3.title"/>
          <p:cNvSpPr/>
          <p:nvPr/>
        </p:nvSpPr>
        <p:spPr>
          <a:xfrm>
            <a:off x="3674880" y="1433880"/>
            <a:ext cx="264816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简历筛选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4.subtitle"/>
          <p:cNvSpPr/>
          <p:nvPr/>
        </p:nvSpPr>
        <p:spPr>
          <a:xfrm>
            <a:off x="6406560" y="2141280"/>
            <a:ext cx="246996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通过面试评估候选人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4.title"/>
          <p:cNvSpPr/>
          <p:nvPr/>
        </p:nvSpPr>
        <p:spPr>
          <a:xfrm>
            <a:off x="6323400" y="1433880"/>
            <a:ext cx="261648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面试评估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4" name="图片 2" descr="9789787897897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115" name="圆角矩形 3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116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7" name="title"/>
          <p:cNvSpPr/>
          <p:nvPr/>
        </p:nvSpPr>
        <p:spPr>
          <a:xfrm>
            <a:off x="6095880" y="741600"/>
            <a:ext cx="57481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员工关系管理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content"/>
          <p:cNvSpPr/>
          <p:nvPr/>
        </p:nvSpPr>
        <p:spPr>
          <a:xfrm>
            <a:off x="6095520" y="2215440"/>
            <a:ext cx="574884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员工关系管理是维护企业内部和谐稳定的关键，包括员工沟通、冲突解决、员工福利等内容。详细的员工关系管理可以大大提升企业的生产力和员工满意度。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1" name="图片 6" descr="9789787897897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122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12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4" name="content.2.title"/>
          <p:cNvSpPr/>
          <p:nvPr/>
        </p:nvSpPr>
        <p:spPr>
          <a:xfrm>
            <a:off x="3512160" y="2049840"/>
            <a:ext cx="26614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带薪休假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2.content"/>
          <p:cNvSpPr/>
          <p:nvPr/>
        </p:nvSpPr>
        <p:spPr>
          <a:xfrm>
            <a:off x="3699360" y="2511360"/>
            <a:ext cx="2143440" cy="319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灵活休假制度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年度调休额度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加班补偿休假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7" name="content.3.title"/>
          <p:cNvSpPr/>
          <p:nvPr/>
        </p:nvSpPr>
        <p:spPr>
          <a:xfrm>
            <a:off x="6426720" y="2049840"/>
            <a:ext cx="25783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培训发展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3.content"/>
          <p:cNvSpPr/>
          <p:nvPr/>
        </p:nvSpPr>
        <p:spPr>
          <a:xfrm>
            <a:off x="6685920" y="2511360"/>
            <a:ext cx="2256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内部培训课程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外部培训支持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晋升机会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0" name="content.4.title"/>
          <p:cNvSpPr/>
          <p:nvPr/>
        </p:nvSpPr>
        <p:spPr>
          <a:xfrm>
            <a:off x="9177480" y="2049840"/>
            <a:ext cx="22996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员工活动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4.content"/>
          <p:cNvSpPr/>
          <p:nvPr/>
        </p:nvSpPr>
        <p:spPr>
          <a:xfrm>
            <a:off x="9430560" y="2511360"/>
            <a:ext cx="2292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团建活动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节假日福利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员工生日礼物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1"/>
          <p:cNvSpPr>
            <a:spLocks noGrp="1"/>
          </p:cNvSpPr>
          <p:nvPr>
            <p:ph type="title" idx="4294967295"/>
          </p:nvPr>
        </p:nvSpPr>
        <p:spPr>
          <a:xfrm>
            <a:off x="210240" y="360000"/>
            <a:ext cx="1058940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员工福利对比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4" name="content.1.title"/>
          <p:cNvSpPr/>
          <p:nvPr/>
        </p:nvSpPr>
        <p:spPr>
          <a:xfrm>
            <a:off x="882000" y="2049840"/>
            <a:ext cx="2716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健康保险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1.content"/>
          <p:cNvSpPr/>
          <p:nvPr/>
        </p:nvSpPr>
        <p:spPr>
          <a:xfrm>
            <a:off x="1101240" y="2511360"/>
            <a:ext cx="205380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全额覆盖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家属可享受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年度健康检查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6" name="图片 6" descr="9789787897897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137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138" name="PlaceHolder 1"/>
          <p:cNvSpPr>
            <a:spLocks noGrp="1"/>
          </p:cNvSpPr>
          <p:nvPr>
            <p:ph type="title" idx="4294967295"/>
          </p:nvPr>
        </p:nvSpPr>
        <p:spPr>
          <a:xfrm>
            <a:off x="273600" y="187200"/>
            <a:ext cx="1136124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绩效考核要点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9" name="content.1.subtitle"/>
          <p:cNvSpPr/>
          <p:nvPr/>
        </p:nvSpPr>
        <p:spPr>
          <a:xfrm>
            <a:off x="1089000" y="2141280"/>
            <a:ext cx="2501640" cy="281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明确、可衡量的目标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1.title"/>
          <p:cNvSpPr/>
          <p:nvPr/>
        </p:nvSpPr>
        <p:spPr>
          <a:xfrm>
            <a:off x="984240" y="1433880"/>
            <a:ext cx="27014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目标设定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2.subtitle"/>
          <p:cNvSpPr/>
          <p:nvPr/>
        </p:nvSpPr>
        <p:spPr>
          <a:xfrm>
            <a:off x="9237960" y="2141280"/>
            <a:ext cx="2130840" cy="264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客观、公平的评估标准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2.title"/>
          <p:cNvSpPr/>
          <p:nvPr/>
        </p:nvSpPr>
        <p:spPr>
          <a:xfrm>
            <a:off x="8940240" y="1433880"/>
            <a:ext cx="2723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绩效评估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3.subtitle"/>
          <p:cNvSpPr/>
          <p:nvPr/>
        </p:nvSpPr>
        <p:spPr>
          <a:xfrm>
            <a:off x="3900240" y="2141280"/>
            <a:ext cx="219672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奖惩并重的激励机制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3.title"/>
          <p:cNvSpPr/>
          <p:nvPr/>
        </p:nvSpPr>
        <p:spPr>
          <a:xfrm>
            <a:off x="3674880" y="1433880"/>
            <a:ext cx="264816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激励机制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4.subtitle"/>
          <p:cNvSpPr/>
          <p:nvPr/>
        </p:nvSpPr>
        <p:spPr>
          <a:xfrm>
            <a:off x="6406560" y="2141280"/>
            <a:ext cx="246996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根据评估结果制定改进方案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4.title"/>
          <p:cNvSpPr/>
          <p:nvPr/>
        </p:nvSpPr>
        <p:spPr>
          <a:xfrm>
            <a:off x="6323400" y="1433880"/>
            <a:ext cx="261648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改进方向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7" name="图片 6" descr="97897878978978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148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149" name="PlaceHolder 1"/>
          <p:cNvSpPr>
            <a:spLocks noGrp="1"/>
          </p:cNvSpPr>
          <p:nvPr>
            <p:ph/>
          </p:nvPr>
        </p:nvSpPr>
        <p:spPr>
          <a:xfrm>
            <a:off x="299880" y="2793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93333"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2400" b="0" strike="noStrike" spc="148">
                <a:solidFill>
                  <a:schemeClr val="dk1"/>
                </a:solidFill>
                <a:latin typeface="Arial"/>
                <a:ea typeface="微软雅黑"/>
              </a:rPr>
              <a:t>02</a:t>
            </a:r>
            <a:endParaRPr lang="en-US" sz="2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title" idx="4294967295"/>
          </p:nvPr>
        </p:nvSpPr>
        <p:spPr>
          <a:xfrm>
            <a:off x="2936160" y="234900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人事行政规章制度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2" name="图片 6" descr="9789787897897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153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15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企业管理规章制度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5" name="image"/>
          <p:cNvSpPr/>
          <p:nvPr/>
        </p:nvSpPr>
        <p:spPr>
          <a:xfrm>
            <a:off x="7813800" y="0"/>
            <a:ext cx="4377960" cy="4380480"/>
          </a:xfrm>
          <a:custGeom>
            <a:gdLst>
              <a:gd name="textAreaLeft" fmla="*/ 0 w 4377960"/>
              <a:gd name="textAreaRight" fmla="*/ 4378320 w 4377960"/>
              <a:gd name="textAreaTop" fmla="*/ 0 h 4380480"/>
              <a:gd name="textAreaBottom" fmla="*/ 4380840 h 4380480"/>
            </a:gdLst>
            <a:rect l="textAreaLeft" t="textAreaTop" r="textAreaRight" b="textAreaBottom"/>
            <a:pathLst>
              <a:path w="6036950" h="6040857">
                <a:moveTo>
                  <a:pt x="2276483" y="0"/>
                </a:moveTo>
                <a:lnTo>
                  <a:pt x="6036950" y="0"/>
                </a:lnTo>
                <a:lnTo>
                  <a:pt x="6036950" y="2936006"/>
                </a:lnTo>
                <a:lnTo>
                  <a:pt x="4238679" y="5156686"/>
                </a:lnTo>
                <a:cubicBezTo>
                  <a:pt x="3409718" y="6180367"/>
                  <a:pt x="1907854" y="6338220"/>
                  <a:pt x="884172" y="5509259"/>
                </a:cubicBezTo>
                <a:cubicBezTo>
                  <a:pt x="-139509" y="4680298"/>
                  <a:pt x="-297361" y="3178434"/>
                  <a:pt x="531600" y="2154752"/>
                </a:cubicBezTo>
                <a:close/>
              </a:path>
            </a:pathLst>
          </a:custGeom>
          <a:blipFill rotWithShape="0">
            <a:blip r:embed="rId3"/>
            <a:stretch>
              <a:fillRect/>
            </a:stretch>
          </a:blipFill>
          <a:ln w="9525">
            <a:solidFill>
              <a:srgbClr val="000000">
                <a:lumMod val="40000"/>
                <a:lumOff val="60000"/>
                <a:alpha val="50000"/>
              </a:srgbClr>
            </a:solidFill>
            <a:round/>
          </a:ln>
          <a:effectLst>
            <a:outerShdw dist="253959" dir="4201429" algn="ctr" rotWithShape="0">
              <a:schemeClr val="accent1">
                <a:alpha val="15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细则规定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考勤制度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9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0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工时安排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加班规定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3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奖罚分明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奖惩制度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5" name="图片 2" descr="9789787897897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166" name="圆角矩形 3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16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8" name="title"/>
          <p:cNvSpPr/>
          <p:nvPr/>
        </p:nvSpPr>
        <p:spPr>
          <a:xfrm>
            <a:off x="6095880" y="741600"/>
            <a:ext cx="57481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薪酬福利制度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"/>
          <p:cNvSpPr/>
          <p:nvPr/>
        </p:nvSpPr>
        <p:spPr>
          <a:xfrm>
            <a:off x="6095520" y="2215440"/>
            <a:ext cx="574884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薪酬福利制度是吸引和留住员工的关键，包括薪资架构、福利待遇、绩效奖金等内容。在竞争激烈的人才市场中，优越的薪酬福利制度能够提高员工满意度和忠诚度。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1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2" name="图片 6" descr="9789787897897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173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174" name="PlaceHolder 1"/>
          <p:cNvSpPr>
            <a:spLocks noGrp="1"/>
          </p:cNvSpPr>
          <p:nvPr>
            <p:ph type="title" idx="4294967295"/>
          </p:nvPr>
        </p:nvSpPr>
        <p:spPr>
          <a:xfrm>
            <a:off x="273600" y="187200"/>
            <a:ext cx="1136124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培训发展规划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5" name="content.1.subtitle"/>
          <p:cNvSpPr/>
          <p:nvPr/>
        </p:nvSpPr>
        <p:spPr>
          <a:xfrm>
            <a:off x="1089000" y="2141280"/>
            <a:ext cx="2501640" cy="281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了解员工需求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1.title"/>
          <p:cNvSpPr/>
          <p:nvPr/>
        </p:nvSpPr>
        <p:spPr>
          <a:xfrm>
            <a:off x="984240" y="1433880"/>
            <a:ext cx="27014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培训需求调研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2.subtitle"/>
          <p:cNvSpPr/>
          <p:nvPr/>
        </p:nvSpPr>
        <p:spPr>
          <a:xfrm>
            <a:off x="9237960" y="2141280"/>
            <a:ext cx="2130840" cy="264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制定培训方案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2.title"/>
          <p:cNvSpPr/>
          <p:nvPr/>
        </p:nvSpPr>
        <p:spPr>
          <a:xfrm>
            <a:off x="8940240" y="1433880"/>
            <a:ext cx="2723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培训计划制定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3.subtitle"/>
          <p:cNvSpPr/>
          <p:nvPr/>
        </p:nvSpPr>
        <p:spPr>
          <a:xfrm>
            <a:off x="3900240" y="2141280"/>
            <a:ext cx="219672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评估培训成果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3.title"/>
          <p:cNvSpPr/>
          <p:nvPr/>
        </p:nvSpPr>
        <p:spPr>
          <a:xfrm>
            <a:off x="3674880" y="1433880"/>
            <a:ext cx="264816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培训效果评估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4.subtitle"/>
          <p:cNvSpPr/>
          <p:nvPr/>
        </p:nvSpPr>
        <p:spPr>
          <a:xfrm>
            <a:off x="6406560" y="2141280"/>
            <a:ext cx="246996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4.title"/>
          <p:cNvSpPr/>
          <p:nvPr/>
        </p:nvSpPr>
        <p:spPr>
          <a:xfrm>
            <a:off x="6323400" y="1433880"/>
            <a:ext cx="261648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3" name="图片 6" descr="9789787897897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184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185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6" name="content.2.title"/>
          <p:cNvSpPr/>
          <p:nvPr/>
        </p:nvSpPr>
        <p:spPr>
          <a:xfrm>
            <a:off x="3512160" y="2049840"/>
            <a:ext cx="26614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评价标准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2.content"/>
          <p:cNvSpPr/>
          <p:nvPr/>
        </p:nvSpPr>
        <p:spPr>
          <a:xfrm>
            <a:off x="3699360" y="2511360"/>
            <a:ext cx="2143440" cy="319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建立绩效评价体系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量化评估标准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9" name="content.3.title"/>
          <p:cNvSpPr/>
          <p:nvPr/>
        </p:nvSpPr>
        <p:spPr>
          <a:xfrm>
            <a:off x="6426720" y="2049840"/>
            <a:ext cx="25783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绩效反馈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3.content"/>
          <p:cNvSpPr/>
          <p:nvPr/>
        </p:nvSpPr>
        <p:spPr>
          <a:xfrm>
            <a:off x="6685920" y="2511360"/>
            <a:ext cx="2256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及时反馈评价结果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调整改进措施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2" name="content.4.title"/>
          <p:cNvSpPr/>
          <p:nvPr/>
        </p:nvSpPr>
        <p:spPr>
          <a:xfrm>
            <a:off x="9177480" y="2049840"/>
            <a:ext cx="22996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4.content"/>
          <p:cNvSpPr/>
          <p:nvPr/>
        </p:nvSpPr>
        <p:spPr>
          <a:xfrm>
            <a:off x="9430560" y="2511360"/>
            <a:ext cx="2292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1"/>
          <p:cNvSpPr>
            <a:spLocks noGrp="1"/>
          </p:cNvSpPr>
          <p:nvPr>
            <p:ph type="title" idx="4294967295"/>
          </p:nvPr>
        </p:nvSpPr>
        <p:spPr>
          <a:xfrm>
            <a:off x="210240" y="360000"/>
            <a:ext cx="1058940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绩效考核体系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5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6" name="content.1.title"/>
          <p:cNvSpPr/>
          <p:nvPr/>
        </p:nvSpPr>
        <p:spPr>
          <a:xfrm>
            <a:off x="882000" y="2049840"/>
            <a:ext cx="2716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目标设定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1.content"/>
          <p:cNvSpPr/>
          <p:nvPr/>
        </p:nvSpPr>
        <p:spPr>
          <a:xfrm>
            <a:off x="1101240" y="2511360"/>
            <a:ext cx="205380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明确目标方向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设定具体指标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8" name="图片 6" descr="97897878978978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199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200" name="PlaceHolder 1"/>
          <p:cNvSpPr>
            <a:spLocks noGrp="1"/>
          </p:cNvSpPr>
          <p:nvPr>
            <p:ph type="title" idx="4294967295"/>
          </p:nvPr>
        </p:nvSpPr>
        <p:spPr>
          <a:xfrm>
            <a:off x="281880" y="1220400"/>
            <a:ext cx="1172160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1" name="content"/>
          <p:cNvSpPr/>
          <p:nvPr/>
        </p:nvSpPr>
        <p:spPr>
          <a:xfrm>
            <a:off x="318600" y="2352600"/>
            <a:ext cx="1158408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人事行政规章制度的建立和完善是企业可持续发展的基础，薪酬福利制度的吸引力直接影响员工积极性，培训发展规划的有效实施能提高企业整体素质，绩效考核体系的科学设计有助于激励员工为企业目标努力奋斗。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2" name="图片 6" descr="97897878978978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203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204" name="PlaceHolder 1"/>
          <p:cNvSpPr>
            <a:spLocks noGrp="1"/>
          </p:cNvSpPr>
          <p:nvPr>
            <p:ph/>
          </p:nvPr>
        </p:nvSpPr>
        <p:spPr>
          <a:xfrm>
            <a:off x="299880" y="2793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93333"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2400" b="0" strike="noStrike" spc="148">
                <a:solidFill>
                  <a:schemeClr val="dk1"/>
                </a:solidFill>
                <a:latin typeface="Arial"/>
                <a:ea typeface="微软雅黑"/>
              </a:rPr>
              <a:t>03</a:t>
            </a:r>
            <a:endParaRPr lang="en-US" sz="2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title" idx="4294967295"/>
          </p:nvPr>
        </p:nvSpPr>
        <p:spPr>
          <a:xfrm>
            <a:off x="2936160" y="234900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人事行政流程优化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7" name="图片 2" descr="9789787897897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208" name="圆角矩形 3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20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0" name="title"/>
          <p:cNvSpPr/>
          <p:nvPr/>
        </p:nvSpPr>
        <p:spPr>
          <a:xfrm>
            <a:off x="6095880" y="741600"/>
            <a:ext cx="57481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流程梳理与优化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content"/>
          <p:cNvSpPr/>
          <p:nvPr/>
        </p:nvSpPr>
        <p:spPr>
          <a:xfrm>
            <a:off x="6095520" y="2215440"/>
            <a:ext cx="574884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人事行政流程梳理是提高工作效率的关键，通过绘制清晰明了的流程图，实现流程标准化，进一步优化人事行政工作。优化后的流程能够帮助团队更高效地协同合作，提升工作效率。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3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4" name="图片 6" descr="9789787897897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215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216" name="PlaceHolder 1"/>
          <p:cNvSpPr>
            <a:spLocks noGrp="1"/>
          </p:cNvSpPr>
          <p:nvPr>
            <p:ph type="title" idx="4294967295"/>
          </p:nvPr>
        </p:nvSpPr>
        <p:spPr>
          <a:xfrm>
            <a:off x="273600" y="187200"/>
            <a:ext cx="1136124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信息化管理工具应用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7" name="content.1.subtitle"/>
          <p:cNvSpPr/>
          <p:nvPr/>
        </p:nvSpPr>
        <p:spPr>
          <a:xfrm>
            <a:off x="1089000" y="2141280"/>
            <a:ext cx="2501640" cy="281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协助管理人事事务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content.1.title"/>
          <p:cNvSpPr/>
          <p:nvPr/>
        </p:nvSpPr>
        <p:spPr>
          <a:xfrm>
            <a:off x="984240" y="1433880"/>
            <a:ext cx="27014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人事管理系统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content.2.subtitle"/>
          <p:cNvSpPr/>
          <p:nvPr/>
        </p:nvSpPr>
        <p:spPr>
          <a:xfrm>
            <a:off x="9237960" y="2141280"/>
            <a:ext cx="2130840" cy="264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提供考勤数据支持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content.2.title"/>
          <p:cNvSpPr/>
          <p:nvPr/>
        </p:nvSpPr>
        <p:spPr>
          <a:xfrm>
            <a:off x="8940240" y="1433880"/>
            <a:ext cx="2723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考勤系统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content.3.subtitle"/>
          <p:cNvSpPr/>
          <p:nvPr/>
        </p:nvSpPr>
        <p:spPr>
          <a:xfrm>
            <a:off x="3900240" y="2141280"/>
            <a:ext cx="219672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评估员工表现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content.3.title"/>
          <p:cNvSpPr/>
          <p:nvPr/>
        </p:nvSpPr>
        <p:spPr>
          <a:xfrm>
            <a:off x="3674880" y="1433880"/>
            <a:ext cx="264816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绩效评估软件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content.4.subtitle"/>
          <p:cNvSpPr/>
          <p:nvPr/>
        </p:nvSpPr>
        <p:spPr>
          <a:xfrm>
            <a:off x="6406560" y="2141280"/>
            <a:ext cx="246996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content.4.title"/>
          <p:cNvSpPr/>
          <p:nvPr/>
        </p:nvSpPr>
        <p:spPr>
          <a:xfrm>
            <a:off x="6323400" y="1433880"/>
            <a:ext cx="261648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5" name="图片 6" descr="9789787897897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226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227" name="PlaceHolder 1"/>
          <p:cNvSpPr>
            <a:spLocks noGrp="1"/>
          </p:cNvSpPr>
          <p:nvPr>
            <p:ph type="title" idx="4294967295"/>
          </p:nvPr>
        </p:nvSpPr>
        <p:spPr>
          <a:xfrm>
            <a:off x="273600" y="187200"/>
            <a:ext cx="1136124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制度执行监督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28" name="content.1.subtitle"/>
          <p:cNvSpPr/>
          <p:nvPr/>
        </p:nvSpPr>
        <p:spPr>
          <a:xfrm>
            <a:off x="1089000" y="2141280"/>
            <a:ext cx="2501640" cy="281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评估制度执行情况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content.1.title"/>
          <p:cNvSpPr/>
          <p:nvPr/>
        </p:nvSpPr>
        <p:spPr>
          <a:xfrm>
            <a:off x="984240" y="1433880"/>
            <a:ext cx="27014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考核评估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content.2.subtitle"/>
          <p:cNvSpPr/>
          <p:nvPr/>
        </p:nvSpPr>
        <p:spPr>
          <a:xfrm>
            <a:off x="9237960" y="2141280"/>
            <a:ext cx="2130840" cy="264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检查遵守程度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content.2.title"/>
          <p:cNvSpPr/>
          <p:nvPr/>
        </p:nvSpPr>
        <p:spPr>
          <a:xfrm>
            <a:off x="8940240" y="1433880"/>
            <a:ext cx="2723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监督检查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content.3.subtitle"/>
          <p:cNvSpPr/>
          <p:nvPr/>
        </p:nvSpPr>
        <p:spPr>
          <a:xfrm>
            <a:off x="3900240" y="2141280"/>
            <a:ext cx="219672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奖励遵守者，惩罚违规者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content.3.title"/>
          <p:cNvSpPr/>
          <p:nvPr/>
        </p:nvSpPr>
        <p:spPr>
          <a:xfrm>
            <a:off x="3674880" y="1433880"/>
            <a:ext cx="264816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奖惩制度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content.4.subtitle"/>
          <p:cNvSpPr/>
          <p:nvPr/>
        </p:nvSpPr>
        <p:spPr>
          <a:xfrm>
            <a:off x="6406560" y="2141280"/>
            <a:ext cx="246996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content.4.title"/>
          <p:cNvSpPr/>
          <p:nvPr/>
        </p:nvSpPr>
        <p:spPr>
          <a:xfrm>
            <a:off x="6323400" y="1433880"/>
            <a:ext cx="261648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https://d.book118.com/006050005001010102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128</Paragraphs>
  <Slides>20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汉仪君黑-45简</vt:lpstr>
      <vt:lpstr>DejaVu Sans</vt:lpstr>
      <vt:lpstr>Office Theme</vt:lpstr>
      <vt:lpstr>人事行政业务拓展总结</vt:lpstr>
      <vt:lpstr>目录</vt:lpstr>
      <vt:lpstr>第1章 人事行政业务拓展总结</vt:lpstr>
      <vt:lpstr> </vt:lpstr>
      <vt:lpstr>人事行政业务概述</vt:lpstr>
      <vt:lpstr>人事行政招聘流程</vt:lpstr>
      <vt:lpstr> </vt:lpstr>
      <vt:lpstr>员工福利对比</vt:lpstr>
      <vt:lpstr>绩效考核要点</vt:lpstr>
      <vt:lpstr>第2章 人事行政规章制度</vt:lpstr>
      <vt:lpstr>企业管理规章制度</vt:lpstr>
      <vt:lpstr> </vt:lpstr>
      <vt:lpstr>培训发展规划</vt:lpstr>
      <vt:lpstr>绩效考核体系</vt:lpstr>
      <vt:lpstr>总结</vt:lpstr>
      <vt:lpstr>第3章 人事行政流程优化</vt:lpstr>
      <vt:lpstr> </vt:lpstr>
      <vt:lpstr>信息化管理工具应用</vt:lpstr>
      <vt:lpstr>制度执行监督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2024-09-26T16:45:45.634</cp:lastPrinted>
  <dcterms:created xsi:type="dcterms:W3CDTF">2024-09-26T08:45:45Z</dcterms:created>
  <dcterms:modified xsi:type="dcterms:W3CDTF">2024-09-26T08:45:47Z</dcterms:modified>
</cp:coreProperties>
</file>