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73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265.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FDA9EC-3FA0-437E-81F8-5F84EDD7B3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D56ED-2088-45E9-B21D-C0E1C1982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2963E0-3788-498F-A8D0-AEC14E731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A3AF68-0301-4D23-8E6D-D54B0612BC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EFC1A3-268D-4DB4-A15A-12149E4F0C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ADFCAE-B8D9-41A3-9C17-E3F563ED8F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FF19EA-F705-4DE1-AEDD-58CFEA6AC3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2D0AC8-C67B-4745-B9D1-1551A950F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F7807F-53F2-4807-8AD8-ACA2D1750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519E2B-1AEE-4888-8D13-846DA77C5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C844B-6B07-4BF2-989B-91718177B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1721" r:id="rId2"/>
    <p:sldLayoutId id="2147491722" r:id="rId3"/>
    <p:sldLayoutId id="2147491723" r:id="rId4"/>
    <p:sldLayoutId id="2147491724" r:id="rId5"/>
    <p:sldLayoutId id="2147491725" r:id="rId6"/>
    <p:sldLayoutId id="2147491726" r:id="rId7"/>
    <p:sldLayoutId id="2147491727" r:id="rId8"/>
    <p:sldLayoutId id="2147491728" r:id="rId9"/>
    <p:sldLayoutId id="2147491729" r:id="rId10"/>
    <p:sldLayoutId id="2147491730"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tags" Target="../tags/tag128.xml" /><Relationship Id="rId13" Type="http://schemas.openxmlformats.org/officeDocument/2006/relationships/tags" Target="../tags/tag129.xml" /><Relationship Id="rId2" Type="http://schemas.openxmlformats.org/officeDocument/2006/relationships/tags" Target="../tags/tag118.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tags" Target="../tags/tag145.xml" /><Relationship Id="rId20" Type="http://schemas.openxmlformats.org/officeDocument/2006/relationships/tags" Target="../tags/tag163.xml" /><Relationship Id="rId21" Type="http://schemas.openxmlformats.org/officeDocument/2006/relationships/tags" Target="../tags/tag164.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7.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13" Type="http://schemas.openxmlformats.org/officeDocument/2006/relationships/tags" Target="../tags/tag253.xml" /><Relationship Id="rId14" Type="http://schemas.openxmlformats.org/officeDocument/2006/relationships/tags" Target="../tags/tag254.xml" /><Relationship Id="rId15" Type="http://schemas.openxmlformats.org/officeDocument/2006/relationships/tags" Target="../tags/tag255.xml" /><Relationship Id="rId16" Type="http://schemas.openxmlformats.org/officeDocument/2006/relationships/tags" Target="../tags/tag256.xml" /><Relationship Id="rId17" Type="http://schemas.openxmlformats.org/officeDocument/2006/relationships/tags" Target="../tags/tag257.xml" /><Relationship Id="rId18" Type="http://schemas.openxmlformats.org/officeDocument/2006/relationships/tags" Target="../tags/tag258.xml" /><Relationship Id="rId19" Type="http://schemas.openxmlformats.org/officeDocument/2006/relationships/tags" Target="../tags/tag259.xml" /><Relationship Id="rId2" Type="http://schemas.openxmlformats.org/officeDocument/2006/relationships/tags" Target="../tags/tag242.xml" /><Relationship Id="rId20" Type="http://schemas.openxmlformats.org/officeDocument/2006/relationships/tags" Target="../tags/tag260.xml" /><Relationship Id="rId21" Type="http://schemas.openxmlformats.org/officeDocument/2006/relationships/tags" Target="../tags/tag261.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8.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1300305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市场营销基础与实务总结</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单击此处添加文本</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市场营销概述</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市场营销环境分析</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消费者行为分析</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市场细分与定位</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产品策略</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市场营销概述</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8" name="标题 2"/>
          <p:cNvSpPr>
            <a:spLocks noGrp="1"/>
          </p:cNvSpPr>
          <p:nvPr>
            <p:ph type="title" idx="2"/>
          </p:nvPr>
        </p:nvSpPr>
        <p:spPr/>
        <p:txBody>
          <a:bodyPr>
            <a:normAutofit fontScale="90000"/>
          </a:bodyPr>
          <a:lstStyle/>
          <a:p>
            <a:r>
              <a:rPr lang="zh-CN" altLang="en-US"/>
              <a:t>市场营销定义</a:t>
            </a:r>
            <a:endParaRPr lang="zh-CN" altLang="en-US"/>
          </a:p>
        </p:txBody>
      </p:sp>
      <p:sp>
        <p:nvSpPr>
          <p:cNvPr id="1048930" name="正文"/>
          <p:cNvSpPr txBox="1"/>
          <p:nvPr>
            <p:custDataLst>
              <p:tags r:id="rId2"/>
            </p:custDataLst>
          </p:nvPr>
        </p:nvSpPr>
        <p:spPr>
          <a:xfrm>
            <a:off x="2408334" y="1452880"/>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市场营销是一种通过创造和交换价值来满足消费者需求并实现企业目标的商业活动。</a:t>
            </a:r>
            <a:endParaRPr lang="zh-CN" altLang="en-US" sz="1200" spc="150">
              <a:solidFill>
                <a:schemeClr val="tx1">
                  <a:lumMod val="65000"/>
                  <a:lumOff val="35000"/>
                </a:schemeClr>
              </a:solidFill>
              <a:latin typeface="+mn-ea"/>
              <a:sym typeface="+mn-ea"/>
            </a:endParaRPr>
          </a:p>
        </p:txBody>
      </p:sp>
      <p:sp>
        <p:nvSpPr>
          <p:cNvPr id="1048932" name="正文"/>
          <p:cNvSpPr txBox="1"/>
          <p:nvPr>
            <p:custDataLst>
              <p:tags r:id="rId3"/>
            </p:custDataLst>
          </p:nvPr>
        </p:nvSpPr>
        <p:spPr>
          <a:xfrm>
            <a:off x="2408334" y="2720311"/>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市场营销的核心是消费者需求，企业需要了解和研究消费者需求，并以此为基础制定营销策略。</a:t>
            </a:r>
            <a:endParaRPr lang="zh-CN" altLang="en-US" sz="1200" spc="150">
              <a:solidFill>
                <a:schemeClr val="tx1">
                  <a:lumMod val="65000"/>
                  <a:lumOff val="35000"/>
                </a:schemeClr>
              </a:solidFill>
              <a:latin typeface="+mn-ea"/>
              <a:sym typeface="+mn-ea"/>
            </a:endParaRPr>
          </a:p>
        </p:txBody>
      </p:sp>
      <p:sp>
        <p:nvSpPr>
          <p:cNvPr id="1048934" name="正文"/>
          <p:cNvSpPr txBox="1"/>
          <p:nvPr>
            <p:custDataLst>
              <p:tags r:id="rId4"/>
            </p:custDataLst>
          </p:nvPr>
        </p:nvSpPr>
        <p:spPr>
          <a:xfrm>
            <a:off x="2408334" y="3987743"/>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市场营销涉及产品、价格、渠道和促销等要素，这些要素相互关联，共同影响企业的营销效果。</a:t>
            </a:r>
            <a:endParaRPr lang="zh-CN" altLang="en-US" sz="1200" spc="150">
              <a:solidFill>
                <a:schemeClr val="tx1">
                  <a:lumMod val="65000"/>
                  <a:lumOff val="35000"/>
                </a:schemeClr>
              </a:solidFill>
              <a:latin typeface="+mn-ea"/>
              <a:sym typeface="+mn-ea"/>
            </a:endParaRPr>
          </a:p>
        </p:txBody>
      </p:sp>
      <p:sp>
        <p:nvSpPr>
          <p:cNvPr id="1048936" name="正文"/>
          <p:cNvSpPr txBox="1"/>
          <p:nvPr>
            <p:custDataLst>
              <p:tags r:id="rId5"/>
            </p:custDataLst>
          </p:nvPr>
        </p:nvSpPr>
        <p:spPr>
          <a:xfrm>
            <a:off x="2408334" y="5255174"/>
            <a:ext cx="7368981" cy="97417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市场营销不仅关注短期利润，更注重长期关系和品牌价值的提升。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0" name="标题 2"/>
          <p:cNvSpPr>
            <a:spLocks noGrp="1"/>
          </p:cNvSpPr>
          <p:nvPr>
            <p:ph type="title" idx="2"/>
          </p:nvPr>
        </p:nvSpPr>
        <p:spPr/>
        <p:txBody>
          <a:bodyPr>
            <a:normAutofit fontScale="90000"/>
          </a:bodyPr>
          <a:lstStyle/>
          <a:p>
            <a:r>
              <a:rPr lang="zh-CN" altLang="en-US"/>
              <a:t>市场营销的核心概念</a:t>
            </a:r>
            <a:endParaRPr lang="zh-CN" altLang="en-US"/>
          </a:p>
        </p:txBody>
      </p:sp>
      <p:sp>
        <p:nvSpPr>
          <p:cNvPr id="1048972" name="圆角矩形 26"/>
          <p:cNvSpPr/>
          <p:nvPr>
            <p:custDataLst>
              <p:tags r:id="rId2"/>
            </p:custDataLst>
          </p:nvPr>
        </p:nvSpPr>
        <p:spPr>
          <a:xfrm>
            <a:off x="60833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74" name="圆角矩形 28"/>
          <p:cNvSpPr/>
          <p:nvPr>
            <p:custDataLst>
              <p:tags r:id="rId3"/>
            </p:custDataLst>
          </p:nvPr>
        </p:nvSpPr>
        <p:spPr>
          <a:xfrm>
            <a:off x="610871"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8976" name="文本框 31"/>
          <p:cNvSpPr txBox="1"/>
          <p:nvPr>
            <p:custDataLst>
              <p:tags r:id="rId4"/>
            </p:custDataLst>
          </p:nvPr>
        </p:nvSpPr>
        <p:spPr>
          <a:xfrm>
            <a:off x="763306" y="2261504"/>
            <a:ext cx="2282857" cy="340511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市场营销：指企业识别、预测并满足消费者和目标市场的需求，同时实现企业目标的过程。</a:t>
            </a:r>
            <a:endParaRPr lang="zh-CN" altLang="en-US" sz="2000" spc="200">
              <a:solidFill>
                <a:schemeClr val="tx1">
                  <a:lumMod val="85000"/>
                  <a:lumOff val="15000"/>
                </a:schemeClr>
              </a:solidFill>
              <a:latin typeface="+mn-ea"/>
              <a:sym typeface="+mn-ea"/>
            </a:endParaRPr>
          </a:p>
        </p:txBody>
      </p:sp>
      <p:sp>
        <p:nvSpPr>
          <p:cNvPr id="1048978" name="圆角矩形 29"/>
          <p:cNvSpPr/>
          <p:nvPr>
            <p:custDataLst>
              <p:tags r:id="rId5"/>
            </p:custDataLst>
          </p:nvPr>
        </p:nvSpPr>
        <p:spPr>
          <a:xfrm>
            <a:off x="3400437"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80" name="圆角矩形 32"/>
          <p:cNvSpPr/>
          <p:nvPr>
            <p:custDataLst>
              <p:tags r:id="rId6"/>
            </p:custDataLst>
          </p:nvPr>
        </p:nvSpPr>
        <p:spPr>
          <a:xfrm>
            <a:off x="3402977"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8982" name="文本框 34"/>
          <p:cNvSpPr txBox="1"/>
          <p:nvPr>
            <p:custDataLst>
              <p:tags r:id="rId7"/>
            </p:custDataLst>
          </p:nvPr>
        </p:nvSpPr>
        <p:spPr>
          <a:xfrm>
            <a:off x="3557953" y="2261504"/>
            <a:ext cx="2280059" cy="3406454"/>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顾客价值：市场营销的核心是创造顾客价值，即提供超越竞争对手的顾客价值，从而建立顾客忠诚度。</a:t>
            </a:r>
            <a:endParaRPr lang="zh-CN" altLang="en-US" sz="2000" spc="200">
              <a:solidFill>
                <a:schemeClr val="tx1">
                  <a:lumMod val="85000"/>
                  <a:lumOff val="15000"/>
                </a:schemeClr>
              </a:solidFill>
              <a:latin typeface="+mn-ea"/>
              <a:sym typeface="+mn-ea"/>
            </a:endParaRPr>
          </a:p>
        </p:txBody>
      </p:sp>
      <p:sp>
        <p:nvSpPr>
          <p:cNvPr id="1048984" name="圆角矩形 3"/>
          <p:cNvSpPr/>
          <p:nvPr>
            <p:custDataLst>
              <p:tags r:id="rId8"/>
            </p:custDataLst>
          </p:nvPr>
        </p:nvSpPr>
        <p:spPr>
          <a:xfrm>
            <a:off x="6192543"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86" name="圆角矩形 4"/>
          <p:cNvSpPr/>
          <p:nvPr>
            <p:custDataLst>
              <p:tags r:id="rId9"/>
            </p:custDataLst>
          </p:nvPr>
        </p:nvSpPr>
        <p:spPr>
          <a:xfrm>
            <a:off x="6195084"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8988" name="文本框 5"/>
          <p:cNvSpPr txBox="1"/>
          <p:nvPr>
            <p:custDataLst>
              <p:tags r:id="rId10"/>
            </p:custDataLst>
          </p:nvPr>
        </p:nvSpPr>
        <p:spPr>
          <a:xfrm>
            <a:off x="6349425"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市场细分：将市场划分为不同的消费群体，以便针对不同群体的需求进行差异化营销。</a:t>
            </a:r>
            <a:endParaRPr lang="zh-CN" altLang="en-US" sz="2000" spc="200">
              <a:solidFill>
                <a:schemeClr val="tx1">
                  <a:lumMod val="85000"/>
                  <a:lumOff val="15000"/>
                </a:schemeClr>
              </a:solidFill>
              <a:latin typeface="+mn-ea"/>
              <a:sym typeface="+mn-ea"/>
            </a:endParaRPr>
          </a:p>
        </p:txBody>
      </p:sp>
      <p:sp>
        <p:nvSpPr>
          <p:cNvPr id="1048990" name="圆角矩形 8"/>
          <p:cNvSpPr/>
          <p:nvPr>
            <p:custDataLst>
              <p:tags r:id="rId11"/>
            </p:custDataLst>
          </p:nvPr>
        </p:nvSpPr>
        <p:spPr>
          <a:xfrm>
            <a:off x="8984650" y="1840402"/>
            <a:ext cx="2592692" cy="400129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8992" name="圆角矩形 9"/>
          <p:cNvSpPr/>
          <p:nvPr>
            <p:custDataLst>
              <p:tags r:id="rId12"/>
            </p:custDataLst>
          </p:nvPr>
        </p:nvSpPr>
        <p:spPr>
          <a:xfrm>
            <a:off x="8987190" y="1840402"/>
            <a:ext cx="2587796" cy="21261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8994" name="文本框 10"/>
          <p:cNvSpPr txBox="1"/>
          <p:nvPr>
            <p:custDataLst>
              <p:tags r:id="rId13"/>
            </p:custDataLst>
          </p:nvPr>
        </p:nvSpPr>
        <p:spPr>
          <a:xfrm>
            <a:off x="9141531" y="2261504"/>
            <a:ext cx="2280059" cy="340645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竞争策略：企业在市场竞争中采取的策略，包括成本领先、差异化、集中化等。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28" name="标题 2"/>
          <p:cNvSpPr>
            <a:spLocks noGrp="1"/>
          </p:cNvSpPr>
          <p:nvPr>
            <p:ph type="title" idx="2"/>
          </p:nvPr>
        </p:nvSpPr>
        <p:spPr/>
        <p:txBody>
          <a:bodyPr>
            <a:normAutofit fontScale="90000"/>
          </a:bodyPr>
          <a:lstStyle/>
          <a:p>
            <a:r>
              <a:rPr lang="zh-CN" altLang="en-US"/>
              <a:t>市场营销对企业的重要性</a:t>
            </a:r>
            <a:endParaRPr lang="zh-CN" altLang="en-US"/>
          </a:p>
        </p:txBody>
      </p:sp>
      <p:sp>
        <p:nvSpPr>
          <p:cNvPr id="1049030"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032"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34"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满足客户需求，提升品牌形象</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36"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38"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40"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增加销售额，提高市场占有率</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042"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044"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降低成本，提高利润率</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46"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48"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50"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52"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增强企业竞争力，应对市场竞争</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86" name="标题 1"/>
          <p:cNvSpPr>
            <a:spLocks noGrp="1"/>
          </p:cNvSpPr>
          <p:nvPr>
            <p:ph type="title" idx="2"/>
            <p:custDataLst>
              <p:tags r:id="rId3"/>
            </p:custDataLst>
          </p:nvPr>
        </p:nvSpPr>
        <p:spPr>
          <a:xfrm>
            <a:off x="1336040" y="1631315"/>
            <a:ext cx="5967095" cy="3479165"/>
          </a:xfrm>
        </p:spPr>
        <p:txBody>
          <a:bodyPr/>
          <a:lstStyle/>
          <a:p>
            <a:r>
              <a:rPr lang="zh-CN" altLang="en-US"/>
              <a:t>市场营销环境分析</a:t>
            </a:r>
            <a:endParaRPr lang="zh-CN" altLang="en-US"/>
          </a:p>
        </p:txBody>
      </p:sp>
      <p:sp>
        <p:nvSpPr>
          <p:cNvPr id="1049088"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22" name="标题 2"/>
          <p:cNvSpPr>
            <a:spLocks noGrp="1"/>
          </p:cNvSpPr>
          <p:nvPr>
            <p:ph type="title" idx="2"/>
          </p:nvPr>
        </p:nvSpPr>
        <p:spPr/>
        <p:txBody>
          <a:bodyPr>
            <a:normAutofit fontScale="90000"/>
          </a:bodyPr>
          <a:lstStyle/>
          <a:p>
            <a:r>
              <a:rPr lang="zh-CN" altLang="en-US"/>
              <a:t>宏观环境因素</a:t>
            </a:r>
            <a:endParaRPr lang="zh-CN" altLang="en-US"/>
          </a:p>
        </p:txBody>
      </p:sp>
      <p:sp>
        <p:nvSpPr>
          <p:cNvPr id="1049124"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6"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8"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0"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2"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4"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6"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8"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人口统计因素：包括人口数量、年龄结构、性别比例等，影响市场需求和消费者行为。</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社会文化环境：包括文化传统、价值观、宗教信仰等，影响消费者需求和消费观念。</a:t>
            </a:r>
            <a:endParaRPr sz="2000" err="1">
              <a:solidFill>
                <a:schemeClr val="tx1">
                  <a:lumMod val="75000"/>
                  <a:lumOff val="25000"/>
                </a:schemeClr>
              </a:solidFill>
              <a:latin typeface="+mn-ea"/>
              <a:ea typeface="+mn-ea"/>
              <a:cs typeface="+mn-ea"/>
              <a:sym typeface="+mn-lt"/>
            </a:endParaRPr>
          </a:p>
        </p:txBody>
      </p:sp>
      <p:sp>
        <p:nvSpPr>
          <p:cNvPr id="1049144"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6"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8"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50"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2"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4"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6"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技术环境：包括新技术的出现、技术发展趋势等，影响产品创新和企业竞争力。</a:t>
            </a:r>
            <a:endParaRPr sz="2000" err="1">
              <a:solidFill>
                <a:schemeClr val="tx1">
                  <a:lumMod val="75000"/>
                  <a:lumOff val="25000"/>
                </a:schemeClr>
              </a:solidFill>
              <a:latin typeface="+mn-ea"/>
              <a:ea typeface="+mn-ea"/>
              <a:cs typeface="+mn-ea"/>
              <a:sym typeface="+mn-lt"/>
            </a:endParaRPr>
          </a:p>
        </p:txBody>
      </p:sp>
      <p:sp>
        <p:nvSpPr>
          <p:cNvPr id="10491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经济环境：包括GDP、通货膨胀率、失业率等，影响消费者购买力和消费习惯。</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6" name="标题 2"/>
          <p:cNvSpPr>
            <a:spLocks noGrp="1"/>
          </p:cNvSpPr>
          <p:nvPr>
            <p:ph type="title" idx="2"/>
          </p:nvPr>
        </p:nvSpPr>
        <p:spPr/>
        <p:txBody>
          <a:bodyPr>
            <a:normAutofit fontScale="90000"/>
          </a:bodyPr>
          <a:lstStyle/>
          <a:p>
            <a:r>
              <a:rPr lang="zh-CN" altLang="en-US"/>
              <a:t>微观环境因素</a:t>
            </a:r>
            <a:endParaRPr lang="zh-CN" altLang="en-US"/>
          </a:p>
        </p:txBody>
      </p:sp>
      <p:sp>
        <p:nvSpPr>
          <p:cNvPr id="1049198"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6"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8"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0"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2"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微观环境因素：包括供应商、竞争对手、顾客、分销商等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环境分析的方法：SWOT分析、PEST分析等</a:t>
            </a:r>
            <a:endParaRPr sz="2000" err="1">
              <a:solidFill>
                <a:schemeClr val="tx1">
                  <a:lumMod val="75000"/>
                  <a:lumOff val="25000"/>
                </a:schemeClr>
              </a:solidFill>
              <a:latin typeface="+mn-ea"/>
              <a:ea typeface="+mn-ea"/>
              <a:cs typeface="+mn-ea"/>
              <a:sym typeface="+mn-lt"/>
            </a:endParaRPr>
          </a:p>
        </p:txBody>
      </p:sp>
      <p:sp>
        <p:nvSpPr>
          <p:cNvPr id="1049218"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24"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6"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8"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2"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环境分析的意义：为企业的市场定位、营销策略制定提供依据</a:t>
            </a:r>
            <a:endParaRPr sz="2000" err="1">
              <a:solidFill>
                <a:schemeClr val="tx1">
                  <a:lumMod val="75000"/>
                  <a:lumOff val="25000"/>
                </a:schemeClr>
              </a:solidFill>
              <a:latin typeface="+mn-ea"/>
              <a:ea typeface="+mn-ea"/>
              <a:cs typeface="+mn-ea"/>
              <a:sym typeface="+mn-lt"/>
            </a:endParaRPr>
          </a:p>
        </p:txBody>
      </p:sp>
      <p:sp>
        <p:nvSpPr>
          <p:cNvPr id="10492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宏观环境因素：包括政治法律、经济、社会文化、技术等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70" name="标题 2"/>
          <p:cNvSpPr>
            <a:spLocks noGrp="1"/>
          </p:cNvSpPr>
          <p:nvPr>
            <p:ph type="title" idx="2"/>
          </p:nvPr>
        </p:nvSpPr>
        <p:spPr/>
        <p:txBody>
          <a:bodyPr>
            <a:normAutofit fontScale="90000"/>
          </a:bodyPr>
          <a:lstStyle/>
          <a:p>
            <a:r>
              <a:rPr lang="zh-CN" altLang="en-US"/>
              <a:t>市场机会与威胁</a:t>
            </a:r>
            <a:endParaRPr lang="zh-CN" altLang="en-US"/>
          </a:p>
        </p:txBody>
      </p:sp>
      <p:sp>
        <p:nvSpPr>
          <p:cNvPr id="1049272" name="矩形 15"/>
          <p:cNvSpPr/>
          <p:nvPr>
            <p:custDataLst>
              <p:tags r:id="rId2"/>
            </p:custDataLst>
          </p:nvPr>
        </p:nvSpPr>
        <p:spPr>
          <a:xfrm>
            <a:off x="722988" y="2324280"/>
            <a:ext cx="10744451" cy="944738"/>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市场机会：分析市场上的需求和潜在机会，为企业提供发展方向。</a:t>
            </a:r>
            <a:endParaRPr lang="zh-CN" altLang="en-US" sz="1200" spc="150">
              <a:solidFill>
                <a:schemeClr val="tx1">
                  <a:lumMod val="85000"/>
                  <a:lumOff val="15000"/>
                </a:schemeClr>
              </a:solidFill>
              <a:latin typeface="+mn-ea"/>
              <a:sym typeface="+mn-ea"/>
            </a:endParaRPr>
          </a:p>
        </p:txBody>
      </p:sp>
      <p:sp>
        <p:nvSpPr>
          <p:cNvPr id="1049274" name="任意多边形 17"/>
          <p:cNvSpPr/>
          <p:nvPr>
            <p:custDataLst>
              <p:tags r:id="rId3"/>
            </p:custDataLst>
          </p:nvPr>
        </p:nvSpPr>
        <p:spPr>
          <a:xfrm flipV="1">
            <a:off x="608330" y="2206038"/>
            <a:ext cx="1921723" cy="36189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6" name="任意多边形 18"/>
          <p:cNvSpPr/>
          <p:nvPr>
            <p:custDataLst>
              <p:tags r:id="rId4"/>
            </p:custDataLst>
          </p:nvPr>
        </p:nvSpPr>
        <p:spPr>
          <a:xfrm flipH="1">
            <a:off x="9656791" y="3026562"/>
            <a:ext cx="1921723" cy="36189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8" name="矩形 27"/>
          <p:cNvSpPr/>
          <p:nvPr>
            <p:custDataLst>
              <p:tags r:id="rId5"/>
            </p:custDataLst>
          </p:nvPr>
        </p:nvSpPr>
        <p:spPr>
          <a:xfrm>
            <a:off x="722988" y="4413213"/>
            <a:ext cx="10744451" cy="944738"/>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威胁：识别市场上的竞争和挑战，以及可能对企业造成不利影响的因素。</a:t>
            </a:r>
            <a:endParaRPr lang="zh-CN" altLang="en-US" sz="1200" spc="150">
              <a:solidFill>
                <a:schemeClr val="tx1">
                  <a:lumMod val="85000"/>
                  <a:lumOff val="15000"/>
                </a:schemeClr>
              </a:solidFill>
              <a:latin typeface="+mn-ea"/>
              <a:sym typeface="+mn-ea"/>
            </a:endParaRPr>
          </a:p>
        </p:txBody>
      </p:sp>
      <p:sp>
        <p:nvSpPr>
          <p:cNvPr id="1049280" name="任意多边形 29"/>
          <p:cNvSpPr/>
          <p:nvPr>
            <p:custDataLst>
              <p:tags r:id="rId6"/>
            </p:custDataLst>
          </p:nvPr>
        </p:nvSpPr>
        <p:spPr>
          <a:xfrm flipV="1">
            <a:off x="608330" y="4294971"/>
            <a:ext cx="1921723" cy="36189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82" name="任意多边形 30"/>
          <p:cNvSpPr/>
          <p:nvPr>
            <p:custDataLst>
              <p:tags r:id="rId7"/>
            </p:custDataLst>
          </p:nvPr>
        </p:nvSpPr>
        <p:spPr>
          <a:xfrm flipH="1">
            <a:off x="9656791" y="5115496"/>
            <a:ext cx="1921723" cy="36189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16" name="标题 1"/>
          <p:cNvSpPr>
            <a:spLocks noGrp="1"/>
          </p:cNvSpPr>
          <p:nvPr>
            <p:ph type="title" idx="2"/>
            <p:custDataLst>
              <p:tags r:id="rId3"/>
            </p:custDataLst>
          </p:nvPr>
        </p:nvSpPr>
        <p:spPr>
          <a:xfrm>
            <a:off x="1336040" y="1631315"/>
            <a:ext cx="5967095" cy="3479165"/>
          </a:xfrm>
        </p:spPr>
        <p:txBody>
          <a:bodyPr/>
          <a:lstStyle/>
          <a:p>
            <a:r>
              <a:rPr lang="zh-CN" altLang="en-US"/>
              <a:t>消费者行为分析</a:t>
            </a:r>
            <a:endParaRPr lang="zh-CN" altLang="en-US"/>
          </a:p>
        </p:txBody>
      </p:sp>
      <p:sp>
        <p:nvSpPr>
          <p:cNvPr id="1049318"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2" name="标题 2"/>
          <p:cNvSpPr>
            <a:spLocks noGrp="1"/>
          </p:cNvSpPr>
          <p:nvPr>
            <p:ph type="title" idx="2"/>
          </p:nvPr>
        </p:nvSpPr>
        <p:spPr/>
        <p:txBody>
          <a:bodyPr>
            <a:normAutofit fontScale="90000"/>
          </a:bodyPr>
          <a:lstStyle/>
          <a:p>
            <a:r>
              <a:rPr lang="zh-CN" altLang="en-US"/>
              <a:t>消费者需求特点</a:t>
            </a:r>
            <a:endParaRPr lang="zh-CN" altLang="en-US"/>
          </a:p>
        </p:txBody>
      </p:sp>
      <p:sp>
        <p:nvSpPr>
          <p:cNvPr id="1049354" name="矩形 3"/>
          <p:cNvSpPr/>
          <p:nvPr>
            <p:custDataLst>
              <p:tags r:id="rId2"/>
            </p:custDataLst>
          </p:nvPr>
        </p:nvSpPr>
        <p:spPr>
          <a:xfrm>
            <a:off x="1595450" y="1452880"/>
            <a:ext cx="9524963" cy="1047243"/>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56" name="矩形 13"/>
          <p:cNvSpPr/>
          <p:nvPr>
            <p:custDataLst>
              <p:tags r:id="rId3"/>
            </p:custDataLst>
          </p:nvPr>
        </p:nvSpPr>
        <p:spPr>
          <a:xfrm>
            <a:off x="1065297" y="1452880"/>
            <a:ext cx="258314" cy="104724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58" name="文本框 4"/>
          <p:cNvSpPr txBox="1"/>
          <p:nvPr>
            <p:custDataLst>
              <p:tags r:id="rId4"/>
            </p:custDataLst>
          </p:nvPr>
        </p:nvSpPr>
        <p:spPr>
          <a:xfrm>
            <a:off x="1868172" y="1543363"/>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个性化需求：消费者追求独特的产品和服务，以满足自己的个性化需求。</a:t>
            </a:r>
            <a:endParaRPr lang="zh-CN" altLang="en-US" sz="2000" spc="150">
              <a:solidFill>
                <a:schemeClr val="tx1">
                  <a:lumMod val="85000"/>
                  <a:lumOff val="15000"/>
                </a:schemeClr>
              </a:solidFill>
              <a:latin typeface="+mn-ea"/>
              <a:sym typeface="+mn-ea"/>
            </a:endParaRPr>
          </a:p>
        </p:txBody>
      </p:sp>
      <p:sp>
        <p:nvSpPr>
          <p:cNvPr id="1049360" name="矩形 39"/>
          <p:cNvSpPr/>
          <p:nvPr>
            <p:custDataLst>
              <p:tags r:id="rId5"/>
            </p:custDataLst>
          </p:nvPr>
        </p:nvSpPr>
        <p:spPr>
          <a:xfrm>
            <a:off x="1595450" y="2696062"/>
            <a:ext cx="9524963" cy="1047243"/>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2" name="矩形 5"/>
          <p:cNvSpPr/>
          <p:nvPr>
            <p:custDataLst>
              <p:tags r:id="rId6"/>
            </p:custDataLst>
          </p:nvPr>
        </p:nvSpPr>
        <p:spPr>
          <a:xfrm>
            <a:off x="1065297" y="2696062"/>
            <a:ext cx="258314" cy="1047243"/>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4" name="文本框 41"/>
          <p:cNvSpPr txBox="1"/>
          <p:nvPr>
            <p:custDataLst>
              <p:tags r:id="rId7"/>
            </p:custDataLst>
          </p:nvPr>
        </p:nvSpPr>
        <p:spPr>
          <a:xfrm>
            <a:off x="1868172" y="2786545"/>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品质化需求：消费者对产品和服务的质量和性能要求越来越高。</a:t>
            </a:r>
            <a:endParaRPr lang="zh-CN" altLang="en-US" sz="2000" spc="150">
              <a:solidFill>
                <a:schemeClr val="tx1">
                  <a:lumMod val="85000"/>
                  <a:lumOff val="15000"/>
                </a:schemeClr>
              </a:solidFill>
              <a:latin typeface="+mn-ea"/>
              <a:sym typeface="+mn-ea"/>
            </a:endParaRPr>
          </a:p>
        </p:txBody>
      </p:sp>
      <p:sp>
        <p:nvSpPr>
          <p:cNvPr id="1049366" name="矩形 12"/>
          <p:cNvSpPr/>
          <p:nvPr>
            <p:custDataLst>
              <p:tags r:id="rId8"/>
            </p:custDataLst>
          </p:nvPr>
        </p:nvSpPr>
        <p:spPr>
          <a:xfrm>
            <a:off x="1595450" y="3939244"/>
            <a:ext cx="9524963" cy="1047243"/>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8" name="矩形 17"/>
          <p:cNvSpPr/>
          <p:nvPr>
            <p:custDataLst>
              <p:tags r:id="rId9"/>
            </p:custDataLst>
          </p:nvPr>
        </p:nvSpPr>
        <p:spPr>
          <a:xfrm>
            <a:off x="1065297" y="3939244"/>
            <a:ext cx="258314" cy="1047243"/>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0" name="文本框 19"/>
          <p:cNvSpPr txBox="1"/>
          <p:nvPr>
            <p:custDataLst>
              <p:tags r:id="rId10"/>
            </p:custDataLst>
          </p:nvPr>
        </p:nvSpPr>
        <p:spPr>
          <a:xfrm>
            <a:off x="1868172" y="4029727"/>
            <a:ext cx="9113714" cy="866330"/>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体验化需求：消费者注重产品和服务的使用体验，要求产品和服务能够提供良好的用户体验。</a:t>
            </a:r>
            <a:endParaRPr lang="zh-CN" altLang="en-US" sz="2000" spc="150">
              <a:solidFill>
                <a:schemeClr val="tx1">
                  <a:lumMod val="85000"/>
                  <a:lumOff val="15000"/>
                </a:schemeClr>
              </a:solidFill>
              <a:latin typeface="+mn-ea"/>
              <a:sym typeface="+mn-ea"/>
            </a:endParaRPr>
          </a:p>
        </p:txBody>
      </p:sp>
      <p:sp>
        <p:nvSpPr>
          <p:cNvPr id="1049372" name="矩形 49"/>
          <p:cNvSpPr/>
          <p:nvPr>
            <p:custDataLst>
              <p:tags r:id="rId11"/>
            </p:custDataLst>
          </p:nvPr>
        </p:nvSpPr>
        <p:spPr>
          <a:xfrm>
            <a:off x="1595450" y="5181789"/>
            <a:ext cx="9524963" cy="1047243"/>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4" name="矩形 26"/>
          <p:cNvSpPr/>
          <p:nvPr>
            <p:custDataLst>
              <p:tags r:id="rId12"/>
            </p:custDataLst>
          </p:nvPr>
        </p:nvSpPr>
        <p:spPr>
          <a:xfrm>
            <a:off x="1065297" y="5181789"/>
            <a:ext cx="258314" cy="104724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6" name="文本框 27"/>
          <p:cNvSpPr txBox="1"/>
          <p:nvPr>
            <p:custDataLst>
              <p:tags r:id="rId13"/>
            </p:custDataLst>
          </p:nvPr>
        </p:nvSpPr>
        <p:spPr>
          <a:xfrm>
            <a:off x="1868172" y="5272272"/>
            <a:ext cx="9113714" cy="866330"/>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情感化需求：消费者在购买产品和服务时，不仅关注物质层面的需求，更关注情感层面的满足。</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10" name="标题 2"/>
          <p:cNvSpPr>
            <a:spLocks noGrp="1"/>
          </p:cNvSpPr>
          <p:nvPr>
            <p:ph type="title" idx="2"/>
          </p:nvPr>
        </p:nvSpPr>
        <p:spPr/>
        <p:txBody>
          <a:bodyPr>
            <a:normAutofit fontScale="90000"/>
          </a:bodyPr>
          <a:lstStyle/>
          <a:p>
            <a:r>
              <a:rPr lang="zh-CN" altLang="en-US"/>
              <a:t>消费者购买决策过程</a:t>
            </a:r>
            <a:endParaRPr lang="zh-CN" altLang="en-US"/>
          </a:p>
        </p:txBody>
      </p:sp>
      <p:sp>
        <p:nvSpPr>
          <p:cNvPr id="1049412" name="圆角矩形 26"/>
          <p:cNvSpPr/>
          <p:nvPr>
            <p:custDataLst>
              <p:tags r:id="rId2"/>
            </p:custDataLst>
          </p:nvPr>
        </p:nvSpPr>
        <p:spPr>
          <a:xfrm>
            <a:off x="608330" y="183507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14" name="圆角矩形 28"/>
          <p:cNvSpPr/>
          <p:nvPr>
            <p:custDataLst>
              <p:tags r:id="rId3"/>
            </p:custDataLst>
          </p:nvPr>
        </p:nvSpPr>
        <p:spPr>
          <a:xfrm>
            <a:off x="610874" y="183507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effectLst/>
              <a:latin typeface="+mn-ea"/>
              <a:sym typeface="+mn-ea"/>
            </a:endParaRPr>
          </a:p>
        </p:txBody>
      </p:sp>
      <p:sp>
        <p:nvSpPr>
          <p:cNvPr id="1049416" name="文本框 31"/>
          <p:cNvSpPr txBox="1"/>
          <p:nvPr>
            <p:custDataLst>
              <p:tags r:id="rId4"/>
            </p:custDataLst>
          </p:nvPr>
        </p:nvSpPr>
        <p:spPr>
          <a:xfrm>
            <a:off x="692922" y="2256762"/>
            <a:ext cx="1825865" cy="345491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需求认知：消费者意识到需求并产生购买动机</a:t>
            </a:r>
            <a:endParaRPr lang="zh-CN" altLang="en-US" sz="2000" spc="200">
              <a:solidFill>
                <a:schemeClr val="tx1">
                  <a:lumMod val="85000"/>
                  <a:lumOff val="15000"/>
                </a:schemeClr>
              </a:solidFill>
              <a:latin typeface="+mn-ea"/>
              <a:sym typeface="+mn-ea"/>
            </a:endParaRPr>
          </a:p>
        </p:txBody>
      </p:sp>
      <p:sp>
        <p:nvSpPr>
          <p:cNvPr id="1049418" name="圆角矩形 29"/>
          <p:cNvSpPr/>
          <p:nvPr>
            <p:custDataLst>
              <p:tags r:id="rId5"/>
            </p:custDataLst>
          </p:nvPr>
        </p:nvSpPr>
        <p:spPr>
          <a:xfrm>
            <a:off x="2852247" y="183507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20" name="圆角矩形 32"/>
          <p:cNvSpPr/>
          <p:nvPr>
            <p:custDataLst>
              <p:tags r:id="rId6"/>
            </p:custDataLst>
          </p:nvPr>
        </p:nvSpPr>
        <p:spPr>
          <a:xfrm>
            <a:off x="2854791" y="183507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22" name="文本框 34"/>
          <p:cNvSpPr txBox="1"/>
          <p:nvPr>
            <p:custDataLst>
              <p:tags r:id="rId7"/>
            </p:custDataLst>
          </p:nvPr>
        </p:nvSpPr>
        <p:spPr>
          <a:xfrm>
            <a:off x="2936839" y="2256762"/>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信息收集：消费者通过各种渠道获取产品信息</a:t>
            </a:r>
            <a:endParaRPr lang="zh-CN" altLang="en-US" sz="2000" spc="200">
              <a:solidFill>
                <a:schemeClr val="tx1">
                  <a:lumMod val="85000"/>
                  <a:lumOff val="15000"/>
                </a:schemeClr>
              </a:solidFill>
              <a:latin typeface="+mn-ea"/>
              <a:sym typeface="+mn-ea"/>
            </a:endParaRPr>
          </a:p>
        </p:txBody>
      </p:sp>
      <p:sp>
        <p:nvSpPr>
          <p:cNvPr id="1049424" name="圆角矩形 3"/>
          <p:cNvSpPr/>
          <p:nvPr>
            <p:custDataLst>
              <p:tags r:id="rId8"/>
            </p:custDataLst>
          </p:nvPr>
        </p:nvSpPr>
        <p:spPr>
          <a:xfrm>
            <a:off x="5096165" y="183507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26" name="圆角矩形 4"/>
          <p:cNvSpPr/>
          <p:nvPr>
            <p:custDataLst>
              <p:tags r:id="rId9"/>
            </p:custDataLst>
          </p:nvPr>
        </p:nvSpPr>
        <p:spPr>
          <a:xfrm>
            <a:off x="5098073" y="183507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28" name="文本框 5"/>
          <p:cNvSpPr txBox="1"/>
          <p:nvPr>
            <p:custDataLst>
              <p:tags r:id="rId10"/>
            </p:custDataLst>
          </p:nvPr>
        </p:nvSpPr>
        <p:spPr>
          <a:xfrm>
            <a:off x="5180121" y="2256762"/>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评价与比较：消费者对不同产品进行评估和比较</a:t>
            </a:r>
            <a:endParaRPr lang="zh-CN" altLang="en-US" sz="2000" spc="200">
              <a:solidFill>
                <a:schemeClr val="tx1">
                  <a:lumMod val="85000"/>
                  <a:lumOff val="15000"/>
                </a:schemeClr>
              </a:solidFill>
              <a:latin typeface="+mn-ea"/>
              <a:sym typeface="+mn-ea"/>
            </a:endParaRPr>
          </a:p>
        </p:txBody>
      </p:sp>
      <p:sp>
        <p:nvSpPr>
          <p:cNvPr id="1049430" name="圆角矩形 8"/>
          <p:cNvSpPr/>
          <p:nvPr>
            <p:custDataLst>
              <p:tags r:id="rId11"/>
            </p:custDataLst>
          </p:nvPr>
        </p:nvSpPr>
        <p:spPr>
          <a:xfrm>
            <a:off x="7340082" y="183507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32" name="圆角矩形 9"/>
          <p:cNvSpPr/>
          <p:nvPr>
            <p:custDataLst>
              <p:tags r:id="rId12"/>
            </p:custDataLst>
          </p:nvPr>
        </p:nvSpPr>
        <p:spPr>
          <a:xfrm>
            <a:off x="7341990" y="183507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34" name="文本框 10"/>
          <p:cNvSpPr txBox="1"/>
          <p:nvPr>
            <p:custDataLst>
              <p:tags r:id="rId13"/>
            </p:custDataLst>
          </p:nvPr>
        </p:nvSpPr>
        <p:spPr>
          <a:xfrm>
            <a:off x="7424038" y="2256762"/>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购买决策：消费者做出购买决定并付诸行动</a:t>
            </a:r>
            <a:endParaRPr lang="zh-CN" altLang="en-US" sz="2000" spc="200">
              <a:solidFill>
                <a:schemeClr val="tx1">
                  <a:lumMod val="85000"/>
                  <a:lumOff val="15000"/>
                </a:schemeClr>
              </a:solidFill>
              <a:latin typeface="+mn-ea"/>
              <a:sym typeface="+mn-ea"/>
            </a:endParaRPr>
          </a:p>
        </p:txBody>
      </p:sp>
      <p:sp>
        <p:nvSpPr>
          <p:cNvPr id="1049436" name="圆角矩形 6"/>
          <p:cNvSpPr/>
          <p:nvPr>
            <p:custDataLst>
              <p:tags r:id="rId14"/>
            </p:custDataLst>
          </p:nvPr>
        </p:nvSpPr>
        <p:spPr>
          <a:xfrm>
            <a:off x="9583999" y="1836345"/>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latin typeface="+mn-ea"/>
              <a:sym typeface="+mn-ea"/>
            </a:endParaRPr>
          </a:p>
        </p:txBody>
      </p:sp>
      <p:sp>
        <p:nvSpPr>
          <p:cNvPr id="1049438" name="圆角矩形 7"/>
          <p:cNvSpPr/>
          <p:nvPr>
            <p:custDataLst>
              <p:tags r:id="rId15"/>
            </p:custDataLst>
          </p:nvPr>
        </p:nvSpPr>
        <p:spPr>
          <a:xfrm>
            <a:off x="9585907" y="1836345"/>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effectLst/>
              <a:latin typeface="+mn-ea"/>
            </a:endParaRPr>
          </a:p>
        </p:txBody>
      </p:sp>
      <p:sp>
        <p:nvSpPr>
          <p:cNvPr id="1049440" name="文本框 11"/>
          <p:cNvSpPr txBox="1"/>
          <p:nvPr>
            <p:custDataLst>
              <p:tags r:id="rId16"/>
            </p:custDataLst>
          </p:nvPr>
        </p:nvSpPr>
        <p:spPr>
          <a:xfrm>
            <a:off x="9667955" y="2258670"/>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购后评价：消费者对所购产品进行使用和评价</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74" name="标题 2"/>
          <p:cNvSpPr>
            <a:spLocks noGrp="1"/>
          </p:cNvSpPr>
          <p:nvPr>
            <p:ph type="title" idx="2"/>
          </p:nvPr>
        </p:nvSpPr>
        <p:spPr/>
        <p:txBody>
          <a:bodyPr>
            <a:normAutofit fontScale="90000"/>
          </a:bodyPr>
          <a:lstStyle/>
          <a:p>
            <a:r>
              <a:rPr lang="zh-CN" altLang="en-US"/>
              <a:t>消费者信息来源和购买动机</a:t>
            </a:r>
            <a:endParaRPr lang="zh-CN" altLang="en-US"/>
          </a:p>
        </p:txBody>
      </p:sp>
      <p:sp>
        <p:nvSpPr>
          <p:cNvPr id="1049476" name="任意多边形: 形状 47"/>
          <p:cNvSpPr/>
          <p:nvPr>
            <p:custDataLst>
              <p:tags r:id="rId2"/>
            </p:custDataLst>
          </p:nvPr>
        </p:nvSpPr>
        <p:spPr>
          <a:xfrm rot="10800000">
            <a:off x="737953" y="2033389"/>
            <a:ext cx="5099664" cy="361636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478" name="矩形 48"/>
          <p:cNvSpPr/>
          <p:nvPr>
            <p:custDataLst>
              <p:tags r:id="rId3"/>
            </p:custDataLst>
          </p:nvPr>
        </p:nvSpPr>
        <p:spPr>
          <a:xfrm>
            <a:off x="608330" y="2555056"/>
            <a:ext cx="259154" cy="261147"/>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80" name="文本框 52"/>
          <p:cNvSpPr txBox="1"/>
          <p:nvPr>
            <p:custDataLst>
              <p:tags r:id="rId4"/>
            </p:custDataLst>
          </p:nvPr>
        </p:nvSpPr>
        <p:spPr>
          <a:xfrm>
            <a:off x="1107123" y="2340289"/>
            <a:ext cx="4404799" cy="243850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3000" spc="150">
                <a:solidFill>
                  <a:schemeClr val="lt1">
                    <a:lumMod val="100000"/>
                  </a:schemeClr>
                </a:solidFill>
                <a:latin typeface="Arial" pitchFamily="34" charset="0"/>
                <a:ea typeface="微软雅黑" panose="020b0503020204020204" charset="-122"/>
                <a:sym typeface="+mn-ea"/>
              </a:rPr>
              <a:t>消费者信息来源：广告、口碑、社交媒体、专业网站等</a:t>
            </a:r>
            <a:endParaRPr lang="zh-CN" altLang="en-US" sz="3000" spc="150">
              <a:solidFill>
                <a:schemeClr val="lt1">
                  <a:lumMod val="100000"/>
                </a:schemeClr>
              </a:solidFill>
              <a:latin typeface="Arial" pitchFamily="34" charset="0"/>
              <a:ea typeface="微软雅黑" panose="020b0503020204020204" charset="-122"/>
              <a:sym typeface="+mn-ea"/>
            </a:endParaRPr>
          </a:p>
        </p:txBody>
      </p:sp>
      <p:sp>
        <p:nvSpPr>
          <p:cNvPr id="1049482" name="任意多边形: 形状 19"/>
          <p:cNvSpPr/>
          <p:nvPr>
            <p:custDataLst>
              <p:tags r:id="rId5"/>
            </p:custDataLst>
          </p:nvPr>
        </p:nvSpPr>
        <p:spPr>
          <a:xfrm rot="10800000">
            <a:off x="6477563" y="2033389"/>
            <a:ext cx="5099664" cy="361636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84" name="矩形 20"/>
          <p:cNvSpPr/>
          <p:nvPr>
            <p:custDataLst>
              <p:tags r:id="rId6"/>
            </p:custDataLst>
          </p:nvPr>
        </p:nvSpPr>
        <p:spPr>
          <a:xfrm>
            <a:off x="6347940" y="2555056"/>
            <a:ext cx="259154" cy="26114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86" name="文本框 3"/>
          <p:cNvSpPr txBox="1"/>
          <p:nvPr>
            <p:custDataLst>
              <p:tags r:id="rId7"/>
            </p:custDataLst>
          </p:nvPr>
        </p:nvSpPr>
        <p:spPr>
          <a:xfrm>
            <a:off x="6846733" y="2340289"/>
            <a:ext cx="4404799" cy="243850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3000" spc="150">
                <a:solidFill>
                  <a:schemeClr val="tx1">
                    <a:lumMod val="75000"/>
                    <a:lumOff val="25000"/>
                  </a:schemeClr>
                </a:solidFill>
                <a:latin typeface="Arial" pitchFamily="34" charset="0"/>
                <a:ea typeface="微软雅黑" panose="020b0503020204020204" charset="-122"/>
                <a:sym typeface="+mn-ea"/>
              </a:rPr>
              <a:t>购买动机：需求驱动、价格优惠、品牌忠诚度、跟风购买等</a:t>
            </a:r>
            <a:endParaRPr lang="zh-CN" altLang="en-US" sz="3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20" name="标题 1"/>
          <p:cNvSpPr>
            <a:spLocks noGrp="1"/>
          </p:cNvSpPr>
          <p:nvPr>
            <p:ph type="title" idx="2"/>
            <p:custDataLst>
              <p:tags r:id="rId3"/>
            </p:custDataLst>
          </p:nvPr>
        </p:nvSpPr>
        <p:spPr>
          <a:xfrm>
            <a:off x="1336040" y="1631315"/>
            <a:ext cx="5967095" cy="3479165"/>
          </a:xfrm>
        </p:spPr>
        <p:txBody>
          <a:bodyPr/>
          <a:lstStyle/>
          <a:p>
            <a:r>
              <a:rPr lang="zh-CN" altLang="en-US"/>
              <a:t>市场细分与定位</a:t>
            </a:r>
            <a:endParaRPr lang="zh-CN" altLang="en-US"/>
          </a:p>
        </p:txBody>
      </p:sp>
      <p:sp>
        <p:nvSpPr>
          <p:cNvPr id="1049522" name="文本占位符 3"/>
          <p:cNvSpPr>
            <a:spLocks noGrp="1"/>
          </p:cNvSpPr>
          <p:nvPr>
            <p:ph type="body" idx="1"/>
            <p:custDataLst>
              <p:tags r:id="rId4"/>
            </p:custDataLst>
          </p:nvPr>
        </p:nvSpPr>
        <p:spPr>
          <a:xfrm>
            <a:off x="6690995" y="1631315"/>
            <a:ext cx="3646805" cy="3479165"/>
          </a:xfrm>
        </p:spPr>
        <p:txBody>
          <a:bodyPr/>
          <a:lstStyle/>
          <a:p>
            <a:r>
              <a:rPr lang="zh-CN" altLang="en-US"/>
              <a:t>05</a:t>
            </a:r>
            <a:endParaRPr lang="zh-CN" altLang="en-US"/>
          </a:p>
        </p:txBody>
      </p:sp>
    </p:spTree>
    <p:custDataLst>
      <p:tags r:id="rId5"/>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556" name="内容占位符 1"/>
          <p:cNvSpPr>
            <a:spLocks noGrp="1"/>
          </p:cNvSpPr>
          <p:nvPr>
            <p:ph idx="3"/>
          </p:nvPr>
        </p:nvSpPr>
        <p:spPr/>
        <p:txBody>
          <a:bodyPr/>
          <a:lstStyle/>
          <a:p>
            <a:r>
              <a:rPr lang="zh-CN" altLang="en-US"/>
              <a:t>市场细分的定义：将整体市场划分为具有相似需求和特点的若干个细分市场的过程。</a:t>
            </a:r>
            <a:endParaRPr lang="zh-CN" altLang="en-US"/>
          </a:p>
          <a:p>
            <a:r>
              <a:rPr lang="zh-CN" altLang="en-US"/>
              <a:t>市场细分的作用： * 有助于企业深入了解不同细分市场的需求和特点，制定更有针对性的营销策略。 * 有助于企业发掘潜在的市场机会，开拓新的细分市场。 * 有助于企业更好地满足消费者需求，提高市场占有率和竞争力。</a:t>
            </a:r>
            <a:endParaRPr lang="zh-CN" altLang="en-US"/>
          </a:p>
          <a:p>
            <a:pPr lvl="1"/>
            <a:r>
              <a:rPr lang="zh-CN" altLang="en-US"/>
              <a:t>* 有助于企业深入了解不同细分市场的需求和特点，制定更有针对性的营销策略。</a:t>
            </a:r>
            <a:endParaRPr lang="zh-CN" altLang="en-US"/>
          </a:p>
          <a:p>
            <a:pPr lvl="1"/>
            <a:r>
              <a:rPr lang="zh-CN" altLang="en-US"/>
              <a:t>* 有助于企业发掘潜在的市场机会，开拓新的细分市场。</a:t>
            </a:r>
            <a:endParaRPr lang="zh-CN" altLang="en-US"/>
          </a:p>
          <a:p>
            <a:pPr lvl="1"/>
            <a:r>
              <a:rPr lang="zh-CN" altLang="en-US"/>
              <a:t>* 有助于企业更好地满足消费者需求，提高市场占有率和竞争力。</a:t>
            </a:r>
            <a:endParaRPr lang="zh-CN" altLang="en-US"/>
          </a:p>
        </p:txBody>
      </p:sp>
      <p:sp>
        <p:nvSpPr>
          <p:cNvPr id="1049558" name="标题 2"/>
          <p:cNvSpPr>
            <a:spLocks noGrp="1"/>
          </p:cNvSpPr>
          <p:nvPr>
            <p:ph type="title" idx="2"/>
          </p:nvPr>
        </p:nvSpPr>
        <p:spPr/>
        <p:txBody>
          <a:bodyPr>
            <a:normAutofit fontScale="90000"/>
          </a:bodyPr>
          <a:lstStyle/>
          <a:p>
            <a:r>
              <a:rPr lang="zh-CN" altLang="en-US"/>
              <a:t>市场细分概念和作用</a:t>
            </a: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592" name="标题 2"/>
          <p:cNvSpPr>
            <a:spLocks noGrp="1"/>
          </p:cNvSpPr>
          <p:nvPr>
            <p:ph type="title" idx="2"/>
          </p:nvPr>
        </p:nvSpPr>
        <p:spPr/>
        <p:txBody>
          <a:bodyPr>
            <a:normAutofit fontScale="90000"/>
          </a:bodyPr>
          <a:lstStyle/>
          <a:p>
            <a:r>
              <a:rPr lang="zh-CN" altLang="en-US"/>
              <a:t>市场细分标准和程序</a:t>
            </a:r>
            <a:endParaRPr lang="zh-CN" altLang="en-US"/>
          </a:p>
        </p:txBody>
      </p:sp>
      <p:sp>
        <p:nvSpPr>
          <p:cNvPr id="1049594" name="任意多边形: 形状 64"/>
          <p:cNvSpPr/>
          <p:nvPr>
            <p:custDataLst>
              <p:tags r:id="rId2"/>
            </p:custDataLst>
          </p:nvPr>
        </p:nvSpPr>
        <p:spPr>
          <a:xfrm rot="10800000">
            <a:off x="1339616"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596" name="矩形 65"/>
          <p:cNvSpPr/>
          <p:nvPr>
            <p:custDataLst>
              <p:tags r:id="rId3"/>
            </p:custDataLst>
          </p:nvPr>
        </p:nvSpPr>
        <p:spPr>
          <a:xfrm>
            <a:off x="1226179" y="1814222"/>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598" name="文本框 66"/>
          <p:cNvSpPr txBox="1"/>
          <p:nvPr>
            <p:custDataLst>
              <p:tags r:id="rId4"/>
            </p:custDataLst>
          </p:nvPr>
        </p:nvSpPr>
        <p:spPr>
          <a:xfrm>
            <a:off x="1605365" y="1715442"/>
            <a:ext cx="3863721" cy="126653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确定市场细分变量：根据产品特点和消费者需求，选择适当的细分变量，如人口统计、地理区域、消费者行为等。</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600" name="任意多边形: 形状 68"/>
          <p:cNvSpPr/>
          <p:nvPr>
            <p:custDataLst>
              <p:tags r:id="rId5"/>
            </p:custDataLst>
          </p:nvPr>
        </p:nvSpPr>
        <p:spPr>
          <a:xfrm rot="10800000">
            <a:off x="6506743" y="1452880"/>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02" name="矩形 69"/>
          <p:cNvSpPr/>
          <p:nvPr>
            <p:custDataLst>
              <p:tags r:id="rId6"/>
            </p:custDataLst>
          </p:nvPr>
        </p:nvSpPr>
        <p:spPr>
          <a:xfrm>
            <a:off x="6392669" y="1814222"/>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04" name="文本框 70"/>
          <p:cNvSpPr txBox="1"/>
          <p:nvPr>
            <p:custDataLst>
              <p:tags r:id="rId7"/>
            </p:custDataLst>
          </p:nvPr>
        </p:nvSpPr>
        <p:spPr>
          <a:xfrm>
            <a:off x="6772492" y="1715442"/>
            <a:ext cx="3863721" cy="1266537"/>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描述细分市场特征：根据选定的细分变量，对每个细分市场进行描述，以便更好地了解其消费者需求和竞争状况。</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606" name="任意多边形: 形状 72"/>
          <p:cNvSpPr/>
          <p:nvPr>
            <p:custDataLst>
              <p:tags r:id="rId8"/>
            </p:custDataLst>
          </p:nvPr>
        </p:nvSpPr>
        <p:spPr>
          <a:xfrm rot="10800000">
            <a:off x="1339616"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4000" b="1"/>
          </a:p>
        </p:txBody>
      </p:sp>
      <p:sp>
        <p:nvSpPr>
          <p:cNvPr id="1049608" name="文本框 74"/>
          <p:cNvSpPr txBox="1"/>
          <p:nvPr>
            <p:custDataLst>
              <p:tags r:id="rId9"/>
            </p:custDataLst>
          </p:nvPr>
        </p:nvSpPr>
        <p:spPr>
          <a:xfrm>
            <a:off x="160536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评估细分市场吸引力：对每个细分市场的规模、增长潜力、竞争状况等因素进行分析，以确定其吸引力。</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610" name="矩形 73"/>
          <p:cNvSpPr/>
          <p:nvPr>
            <p:custDataLst>
              <p:tags r:id="rId10"/>
            </p:custDataLst>
          </p:nvPr>
        </p:nvSpPr>
        <p:spPr>
          <a:xfrm>
            <a:off x="1226179" y="4351264"/>
            <a:ext cx="216778" cy="216778"/>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12" name="任意多边形: 形状 83"/>
          <p:cNvSpPr/>
          <p:nvPr>
            <p:custDataLst>
              <p:tags r:id="rId11"/>
            </p:custDataLst>
          </p:nvPr>
        </p:nvSpPr>
        <p:spPr>
          <a:xfrm rot="10800000">
            <a:off x="6564737" y="3989922"/>
            <a:ext cx="4395209" cy="2239611"/>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14" name="矩形 84"/>
          <p:cNvSpPr/>
          <p:nvPr>
            <p:custDataLst>
              <p:tags r:id="rId12"/>
            </p:custDataLst>
          </p:nvPr>
        </p:nvSpPr>
        <p:spPr>
          <a:xfrm>
            <a:off x="6451299" y="4351264"/>
            <a:ext cx="216778" cy="21677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16" name="文本框 85"/>
          <p:cNvSpPr txBox="1"/>
          <p:nvPr>
            <p:custDataLst>
              <p:tags r:id="rId13"/>
            </p:custDataLst>
          </p:nvPr>
        </p:nvSpPr>
        <p:spPr>
          <a:xfrm>
            <a:off x="6830485" y="4251847"/>
            <a:ext cx="3863721" cy="126653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确定目标市场：根据企业战略和市场吸引力，选择适合企业的目标市场，并制定相应的营销策略。</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650" name="标题 2"/>
          <p:cNvSpPr>
            <a:spLocks noGrp="1"/>
          </p:cNvSpPr>
          <p:nvPr>
            <p:ph type="title" idx="2"/>
          </p:nvPr>
        </p:nvSpPr>
        <p:spPr/>
        <p:txBody>
          <a:bodyPr>
            <a:normAutofit fontScale="90000"/>
          </a:bodyPr>
          <a:lstStyle/>
          <a:p>
            <a:r>
              <a:rPr lang="zh-CN" altLang="en-US"/>
              <a:t>目标市场选择与定位策略</a:t>
            </a:r>
            <a:endParaRPr lang="zh-CN" altLang="en-US"/>
          </a:p>
        </p:txBody>
      </p:sp>
      <p:sp>
        <p:nvSpPr>
          <p:cNvPr id="1049652"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4"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6"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8"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0"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2"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4"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6"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fontScale="88889"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市场细分：根据消费者需求、购买行为等因素将市场划分为若干个具有共同特征的子市场</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fontScale="80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市场定位：根据目标市场的竞争状况和自身优势，确定企业在市场中的位置，塑造独特的品牌形象和产品特色</a:t>
            </a:r>
            <a:endParaRPr sz="2000" err="1">
              <a:solidFill>
                <a:schemeClr val="tx1">
                  <a:lumMod val="75000"/>
                  <a:lumOff val="25000"/>
                </a:schemeClr>
              </a:solidFill>
              <a:latin typeface="+mn-ea"/>
              <a:ea typeface="+mn-ea"/>
              <a:cs typeface="+mn-ea"/>
              <a:sym typeface="+mn-lt"/>
            </a:endParaRPr>
          </a:p>
        </p:txBody>
      </p:sp>
      <p:sp>
        <p:nvSpPr>
          <p:cNvPr id="1049672"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4"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6"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78"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0"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2"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4"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6"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定位策略：包括差异化定位、功能定位、情感定位等，可根据企业实际情况选择合适的定位策略</a:t>
            </a:r>
            <a:endParaRPr sz="2000" err="1">
              <a:solidFill>
                <a:schemeClr val="tx1">
                  <a:lumMod val="75000"/>
                  <a:lumOff val="25000"/>
                </a:schemeClr>
              </a:solidFill>
              <a:latin typeface="+mn-ea"/>
              <a:ea typeface="+mn-ea"/>
              <a:cs typeface="+mn-ea"/>
              <a:sym typeface="+mn-lt"/>
            </a:endParaRPr>
          </a:p>
        </p:txBody>
      </p:sp>
      <p:sp>
        <p:nvSpPr>
          <p:cNvPr id="10496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目标市场选择：评估各个细分市场的吸引力，选择一个或多个适合企业自身条件和战略目标的子市场</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724" name="标题 1"/>
          <p:cNvSpPr>
            <a:spLocks noGrp="1"/>
          </p:cNvSpPr>
          <p:nvPr>
            <p:ph type="title" idx="2"/>
            <p:custDataLst>
              <p:tags r:id="rId3"/>
            </p:custDataLst>
          </p:nvPr>
        </p:nvSpPr>
        <p:spPr>
          <a:xfrm>
            <a:off x="1336040" y="1631315"/>
            <a:ext cx="5967095" cy="3479165"/>
          </a:xfrm>
        </p:spPr>
        <p:txBody>
          <a:bodyPr/>
          <a:lstStyle/>
          <a:p>
            <a:r>
              <a:rPr lang="zh-CN" altLang="en-US"/>
              <a:t>产品策略</a:t>
            </a:r>
            <a:endParaRPr lang="zh-CN" altLang="en-US"/>
          </a:p>
        </p:txBody>
      </p:sp>
      <p:sp>
        <p:nvSpPr>
          <p:cNvPr id="1049726" name="文本占位符 3"/>
          <p:cNvSpPr>
            <a:spLocks noGrp="1"/>
          </p:cNvSpPr>
          <p:nvPr>
            <p:ph type="body" idx="1"/>
            <p:custDataLst>
              <p:tags r:id="rId4"/>
            </p:custDataLst>
          </p:nvPr>
        </p:nvSpPr>
        <p:spPr>
          <a:xfrm>
            <a:off x="6690995" y="1631315"/>
            <a:ext cx="3646805" cy="3479165"/>
          </a:xfrm>
        </p:spPr>
        <p:txBody>
          <a:bodyPr/>
          <a:lstStyle/>
          <a:p>
            <a:r>
              <a:rPr lang="zh-CN" altLang="en-US"/>
              <a:t>06</a:t>
            </a:r>
            <a:endParaRPr lang="zh-CN" altLang="en-US"/>
          </a:p>
        </p:txBody>
      </p:sp>
    </p:spTree>
    <p:custDataLst>
      <p:tags r:id="rId5"/>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https://d.book118.com/006113003053010051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44.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1"/>
  <p:tag name="KSO_WM_UNIT_INDEX" val="1_1_1"/>
  <p:tag name="KSO_WM_UNIT_LAYERLEVEL" val="1_1_1"/>
  <p:tag name="KSO_WM_UNIT_LINE_FORE_SCHEMECOLOR_INDEX" val="5"/>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1_2"/>
  <p:tag name="KSO_WM_UNIT_INDEX" val="1_1_2"/>
  <p:tag name="KSO_WM_UNIT_LAYERLEVEL" val="1_1_1"/>
  <p:tag name="KSO_WM_UNIT_LINE_FORE_SCHEMECOLOR_INDEX" val="5"/>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1*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1"/>
  <p:tag name="KSO_WM_UNIT_INDEX" val="1_2_1"/>
  <p:tag name="KSO_WM_UNIT_LAYERLEVEL" val="1_1_1"/>
  <p:tag name="KSO_WM_UNIT_LINE_FORE_SCHEMECOLOR_INDEX" val="5"/>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1*l_h_i*1_2_2"/>
  <p:tag name="KSO_WM_UNIT_INDEX" val="1_2_2"/>
  <p:tag name="KSO_WM_UNIT_LAYERLEVEL" val="1_1_1"/>
  <p:tag name="KSO_WM_UNIT_LINE_FORE_SCHEMECOLOR_INDEX" val="5"/>
  <p:tag name="KSO_WM_UNIT_TYPE" val="l_h_i"/>
</p:tagLst>
</file>

<file path=ppt/tags/tag19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9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1*l_h_i*1_1_1"/>
  <p:tag name="KSO_WM_UNIT_INDEX" val="1_1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1*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1*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1*l_h_i*1_2_1"/>
  <p:tag name="KSO_WM_UNIT_INDEX" val="1_2_1"/>
  <p:tag name="KSO_WM_UNIT_LAYERLEVEL" val="1_1_1"/>
  <p:tag name="KSO_WM_UNIT_LINE_FORE_SCHEMECOLOR_INDEX" val="7"/>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1*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1*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7.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5"/>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29.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3.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6"/>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4.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26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21</Slides>
  <Notes>8</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MiSans Heavy</vt:lpstr>
      <vt:lpstr>MiSans</vt:lpstr>
      <vt:lpstr>Wingdings</vt:lpstr>
      <vt:lpstr>微软雅黑</vt:lpstr>
      <vt:lpstr>Calibri Light</vt:lpstr>
      <vt:lpstr>宋体</vt:lpstr>
      <vt:lpstr>Office Theme</vt:lpstr>
      <vt:lpstr>市场营销基础与实务总结</vt:lpstr>
      <vt:lpstr>目录</vt:lpstr>
      <vt:lpstr>添加章节标题</vt:lpstr>
      <vt:lpstr>市场营销概述</vt:lpstr>
      <vt:lpstr>市场营销定义</vt:lpstr>
      <vt:lpstr>市场营销的核心概念</vt:lpstr>
      <vt:lpstr>市场营销对企业的重要性</vt:lpstr>
      <vt:lpstr>市场营销环境分析</vt:lpstr>
      <vt:lpstr>宏观环境因素</vt:lpstr>
      <vt:lpstr>微观环境因素</vt:lpstr>
      <vt:lpstr>市场机会与威胁</vt:lpstr>
      <vt:lpstr>消费者行为分析</vt:lpstr>
      <vt:lpstr>消费者需求特点</vt:lpstr>
      <vt:lpstr>消费者购买决策过程</vt:lpstr>
      <vt:lpstr>消费者信息来源和购买动机</vt:lpstr>
      <vt:lpstr>市场细分与定位</vt:lpstr>
      <vt:lpstr>市场细分概念和作用</vt:lpstr>
      <vt:lpstr>市场细分标准和程序</vt:lpstr>
      <vt:lpstr>目标市场选择与定位策略</vt:lpstr>
      <vt:lpstr>产品策略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2024-09-17T00:23:40.753</cp:lastPrinted>
  <dcterms:created xsi:type="dcterms:W3CDTF">2024-09-16T16:23:40Z</dcterms:created>
  <dcterms:modified xsi:type="dcterms:W3CDTF">2024-09-16T16:23:43Z</dcterms:modified>
</cp:coreProperties>
</file>