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PKETGD+SSMNOI+ArialMT"/>
      <p:regular r:id="rId19"/>
    </p:embeddedFont>
    <p:embeddedFont>
      <p:font typeface="FQSWCW+MS-UIGothic"/>
      <p:regular r:id="rId20"/>
    </p:embeddedFont>
    <p:embeddedFont>
      <p:font typeface="MDOSMP+IAHLEJ+MicrosoftYaHei"/>
      <p:regular r:id="rId21"/>
    </p:embeddedFont>
    <p:embeddedFont>
      <p:font typeface="GACQWU+PAANDP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F29EE-9C03-4A2A-9541-51B62129C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09B41-5EB6-4B66-9795-5F7DF979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D86B7-1D0C-4961-8CE5-00FA6F22F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22296-7A07-49FA-99FA-CD9922C79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20BC59-FB4C-48E7-BAA0-6CBAAEF86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2EC16-5938-46AD-B28D-2D1B1DAA5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CD2609-AE35-4551-AFC4-79015583B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D91E2-AEFC-4D0E-8B1B-8920002F7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45D6B-9A06-420A-A582-4551853B2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3F359-D170-43E4-92B7-FEA82810F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A22A8-D393-4DA9-A2F3-DCC6637FF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2404313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563561" cy="1332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KETGD+SSMNOI+ArialMT"/>
                <a:cs typeface="PKETGD+SSMNO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QSWCW+MS-UIGothic"/>
                <a:cs typeface="FQSWCW+MS-UIGothic"/>
              </a:rPr>
              <a:t>第一章：有机化学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0B6FF"/>
                </a:solidFill>
                <a:latin typeface="FQSWCW+MS-UIGothic"/>
                <a:cs typeface="FQSWCW+MS-UIGothic"/>
              </a:rPr>
              <a:t>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KETGD+SSMNOI+ArialMT"/>
                <a:cs typeface="PKETGD+SSMNO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QSWCW+MS-UIGothic"/>
                <a:cs typeface="FQSWCW+MS-UIGothic"/>
              </a:rPr>
              <a:t>第二章：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MDOSMP+IAHLEJ+MicrosoftYaHei"/>
                <a:cs typeface="MDOSMP+IAHLEJ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040570"/>
            <a:ext cx="4264601" cy="24294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KETGD+SSMNOI+ArialMT"/>
                <a:cs typeface="PKETGD+SSMNO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QSWCW+MS-UIGothic"/>
                <a:cs typeface="FQSWCW+MS-UIGothic"/>
              </a:rPr>
              <a:t>第三章：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烃</a:t>
            </a:r>
            <a:r>
              <a:rPr sz="2400">
                <a:solidFill>
                  <a:srgbClr val="00B6FF"/>
                </a:solidFill>
                <a:latin typeface="FQSWCW+MS-UIGothic"/>
                <a:cs typeface="FQSWCW+MS-UIGothic"/>
              </a:rPr>
              <a:t>的衍生物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KETGD+SSMNOI+ArialMT"/>
                <a:cs typeface="PKETGD+SSMNO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QSWCW+MS-UIGothic"/>
                <a:cs typeface="FQSWCW+MS-UIGothic"/>
              </a:rPr>
              <a:t>第四章：糖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6FF"/>
                </a:solidFill>
                <a:latin typeface="FQSWCW+MS-UIGothic"/>
                <a:cs typeface="FQSWCW+MS-UIGothic"/>
              </a:rPr>
              <a:t>和脂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KETGD+SSMNOI+ArialMT"/>
                <a:cs typeface="PKETGD+SSMNO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QSWCW+MS-UIGothic"/>
                <a:cs typeface="FQSWCW+MS-UIGothic"/>
              </a:rPr>
              <a:t>第五章：合成高分子化合物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KETGD+SSMNOI+ArialMT"/>
                <a:cs typeface="PKETGD+SSMNO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QSWCW+MS-UIGothic"/>
                <a:cs typeface="FQSWCW+MS-UIGothic"/>
              </a:rPr>
              <a:t>第六章：有机化学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FQSWCW+MS-UIGothic"/>
                <a:cs typeface="FQSWCW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QSWCW+MS-UIGothic"/>
                <a:cs typeface="FQSWCW+MS-UIGothic"/>
              </a:rPr>
              <a:t>有机化学的定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FQSWCW+MS-UIGothic"/>
                <a:cs typeface="FQSWCW+MS-UIGothic"/>
              </a:rPr>
              <a:t>和重要性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有机化学是研究有机化合物的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成、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构、性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、合成和反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的学科，它在化学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域中占据重要地位，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生活和工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FQSWCW+MS-UIGothic"/>
                <a:cs typeface="FQSWC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有机化学主要研究有机化合物的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构、性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、合成和反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机理等，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些化合物包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、醇、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醛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酮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羧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酸等。有机化学在化学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域中占据重要地位，它是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接无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机化学和生命科学的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梁，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生活和工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QSWCW+MS-UIGothic"/>
                <a:cs typeface="FQSWCW+MS-UIGothic"/>
              </a:rPr>
              <a:t>有机化学的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FQSWCW+MS-UIGothic"/>
                <a:cs typeface="FQSWCW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FQSWCW+MS-UIGothic"/>
                <a:cs typeface="FQSWCW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FQSWCW+MS-UIGothic"/>
                <a:cs typeface="FQSWCW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QSWCW+MS-UIGothic"/>
                <a:cs typeface="FQSWCW+MS-UIGothic"/>
              </a:rPr>
              <a:t>有机化学与日常生活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83317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有机化学与日常生活密切相关，它涉及到我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日常生活中的方方面面，如食品、医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、材料等。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FQSWCW+MS-UIGothic"/>
                <a:cs typeface="FQSWC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3858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有机化学在食品工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中有着广泛的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用，如食品添加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、防腐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、香料等。同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，有机化学也是医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的重要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支柱，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物都是有机化合物。此外，有机化学在材料科学中也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着重要作用，如塑料、合成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005B80"/>
                </a:solidFill>
                <a:latin typeface="FQSWCW+MS-UIGothic"/>
                <a:cs typeface="FQSWCW+MS-UIGothic"/>
              </a:rPr>
              <a:t>、橡胶等。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烷烃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烷烃</a:t>
            </a:r>
            <a:r>
              <a:rPr sz="1550" spc="25">
                <a:solidFill>
                  <a:srgbClr val="00B6FF"/>
                </a:solidFill>
                <a:latin typeface="FQSWCW+MS-UIGothic"/>
                <a:cs typeface="FQSWCW+MS-UIGothic"/>
              </a:rPr>
              <a:t>的通式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烷烃</a:t>
            </a:r>
            <a:r>
              <a:rPr sz="1550" spc="25">
                <a:solidFill>
                  <a:srgbClr val="00B6FF"/>
                </a:solidFill>
                <a:latin typeface="FQSWCW+MS-UIGothic"/>
                <a:cs typeface="FQSWCW+MS-UIGothic"/>
              </a:rPr>
              <a:t>的物理性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53794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QSWCW+MS-UIGothic"/>
                <a:cs typeface="FQSWC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烷烃</a:t>
            </a:r>
            <a:r>
              <a:rPr sz="1550" spc="25">
                <a:solidFill>
                  <a:srgbClr val="00B6FF"/>
                </a:solidFill>
                <a:latin typeface="FQSWCW+MS-UIGothic"/>
                <a:cs typeface="FQSWCW+MS-UIGothic"/>
              </a:rPr>
              <a:t>的同分异构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1550">
                <a:solidFill>
                  <a:srgbClr val="00B6FF"/>
                </a:solidFill>
                <a:latin typeface="FQSWCW+MS-UIGothic"/>
                <a:cs typeface="FQSWCW+MS-UIGothic"/>
              </a:rPr>
              <a:t>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烷烃</a:t>
            </a:r>
            <a:r>
              <a:rPr sz="1550" spc="25">
                <a:solidFill>
                  <a:srgbClr val="00B6FF"/>
                </a:solidFill>
                <a:latin typeface="FQSWCW+MS-UIGothic"/>
                <a:cs typeface="FQSWCW+MS-UIGothic"/>
              </a:rPr>
              <a:t>的化学性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烯烃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7180" y="16400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烯烃</a:t>
            </a:r>
            <a:r>
              <a:rPr sz="2300" spc="23">
                <a:solidFill>
                  <a:srgbClr val="00B6FF"/>
                </a:solidFill>
                <a:latin typeface="FQSWCW+MS-UIGothic"/>
                <a:cs typeface="FQSWCW+MS-UIGothic"/>
              </a:rPr>
              <a:t>的通式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38209" y="1640006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烯烃</a:t>
            </a:r>
            <a:r>
              <a:rPr sz="2300" spc="25">
                <a:solidFill>
                  <a:srgbClr val="00B6FF"/>
                </a:solidFill>
                <a:latin typeface="FQSWCW+MS-UIGothic"/>
                <a:cs typeface="FQSWCW+MS-UIGothic"/>
              </a:rPr>
              <a:t>的同分异构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300">
                <a:solidFill>
                  <a:srgbClr val="00B6FF"/>
                </a:solidFill>
                <a:latin typeface="FQSWCW+MS-UIGothic"/>
                <a:cs typeface="FQSWCW+MS-UIGothic"/>
              </a:rPr>
              <a:t>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51585" y="44117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烯烃</a:t>
            </a:r>
            <a:r>
              <a:rPr sz="2300" spc="25">
                <a:solidFill>
                  <a:srgbClr val="00B6FF"/>
                </a:solidFill>
                <a:latin typeface="FQSWCW+MS-UIGothic"/>
                <a:cs typeface="FQSWCW+MS-UIGothic"/>
              </a:rPr>
              <a:t>的物理性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3484" y="44117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烯烃</a:t>
            </a:r>
            <a:r>
              <a:rPr sz="2300" spc="25">
                <a:solidFill>
                  <a:srgbClr val="00B6FF"/>
                </a:solidFill>
                <a:latin typeface="FQSWCW+MS-UIGothic"/>
                <a:cs typeface="FQSWCW+MS-UIGothic"/>
              </a:rPr>
              <a:t>的化学性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QSWCW+MS-UIGothic"/>
                <a:cs typeface="FQSWCW+MS-UIGothic"/>
              </a:rPr>
              <a:t>炔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炔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的通式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炔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的同分异构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11635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DOSMP+IAHLEJ+MicrosoftYaHei"/>
                <a:cs typeface="MDOSMP+IAHLEJ+MicrosoftYaHei"/>
              </a:rPr>
              <a:t>CnH2n-2</a:t>
            </a: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，其中</a:t>
            </a:r>
            <a:r>
              <a:rPr sz="1500">
                <a:solidFill>
                  <a:srgbClr val="FFFFFF"/>
                </a:solidFill>
                <a:latin typeface="MDOSMP+IAHLEJ+MicrosoftYaHei"/>
                <a:cs typeface="MDOSMP+IAHLEJ+MicrosoftYaHei"/>
              </a:rPr>
              <a:t>n</a:t>
            </a: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表示碳原子数。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也存在同分异构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炔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的物理性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炔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的化学性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烃为</a:t>
            </a: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无色、有特殊气味的液体，不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溶于水，溶于有机溶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容易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生加成、氧化、聚合等反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FQSWCW+MS-UIGothic"/>
                <a:cs typeface="FQSWC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QSWCW+MS-UIGothic"/>
                <a:cs typeface="FQSWCW+MS-UIGothic"/>
              </a:rPr>
              <a:t>芳香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芳香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的通式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24450" y="178117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芳香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的同分异构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35430" y="43357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芳香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的物理性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28920" y="43357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芳香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烃</a:t>
            </a:r>
            <a:r>
              <a:rPr sz="1600">
                <a:solidFill>
                  <a:srgbClr val="FFFFFF"/>
                </a:solidFill>
                <a:latin typeface="FQSWCW+MS-UIGothic"/>
                <a:cs typeface="FQSWCW+MS-UIGothic"/>
              </a:rPr>
              <a:t>的化学性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卤</a:t>
            </a:r>
            <a:r>
              <a:rPr sz="3000">
                <a:solidFill>
                  <a:srgbClr val="00B6FF"/>
                </a:solidFill>
                <a:latin typeface="FQSWCW+MS-UIGothic"/>
                <a:cs typeface="FQSWCW+MS-UIGothic"/>
              </a:rPr>
              <a:t>代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CQWU+PAANDP+MicrosoftYaHei-Bold"/>
                <a:cs typeface="GACQWU+PAAND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CQWU+PAANDP+MicrosoftYaHei-Bold"/>
                <a:cs typeface="GACQWU+PAAND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CQWU+PAANDP+MicrosoftYaHei-Bold"/>
                <a:cs typeface="GACQWU+PAAND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卤</a:t>
            </a:r>
            <a:r>
              <a:rPr sz="2000" spc="25">
                <a:solidFill>
                  <a:srgbClr val="00B6FF"/>
                </a:solidFill>
                <a:latin typeface="FQSWCW+MS-UIGothic"/>
                <a:cs typeface="FQSWCW+MS-UIGothic"/>
              </a:rPr>
              <a:t>代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烃</a:t>
            </a:r>
            <a:r>
              <a:rPr sz="2000" spc="25">
                <a:solidFill>
                  <a:srgbClr val="00B6FF"/>
                </a:solidFill>
                <a:latin typeface="FQSWCW+MS-UIGothic"/>
                <a:cs typeface="FQSWCW+MS-UIGothic"/>
              </a:rPr>
              <a:t>的分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卤</a:t>
            </a:r>
            <a:r>
              <a:rPr sz="2000" spc="25">
                <a:solidFill>
                  <a:srgbClr val="00B6FF"/>
                </a:solidFill>
                <a:latin typeface="FQSWCW+MS-UIGothic"/>
                <a:cs typeface="FQSWCW+MS-UIGothic"/>
              </a:rPr>
              <a:t>代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烃</a:t>
            </a:r>
            <a:r>
              <a:rPr sz="2000" spc="25">
                <a:solidFill>
                  <a:srgbClr val="00B6FF"/>
                </a:solidFill>
                <a:latin typeface="FQSWCW+MS-UIGothic"/>
                <a:cs typeface="FQSWCW+MS-UIGothic"/>
              </a:rPr>
              <a:t>的性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卤</a:t>
            </a:r>
            <a:r>
              <a:rPr sz="2000" spc="25">
                <a:solidFill>
                  <a:srgbClr val="00B6FF"/>
                </a:solidFill>
                <a:latin typeface="FQSWCW+MS-UIGothic"/>
                <a:cs typeface="FQSWCW+MS-UIGothic"/>
              </a:rPr>
              <a:t>代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烃</a:t>
            </a:r>
            <a:r>
              <a:rPr sz="2000" spc="23">
                <a:solidFill>
                  <a:srgbClr val="00B6FF"/>
                </a:solidFill>
                <a:latin typeface="FQSWCW+MS-UIGothic"/>
                <a:cs typeface="FQSWCW+MS-UIGothic"/>
              </a:rPr>
              <a:t>的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00B6FF"/>
                </a:solidFill>
                <a:latin typeface="FQSWCW+MS-UIGothic"/>
                <a:cs typeface="FQSWCW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22051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QSWCW+MS-UIGothic"/>
                <a:cs typeface="FQSWCW+MS-UIGothic"/>
              </a:rPr>
              <a:t>醇、酚、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QSWCW+MS-UIGothic"/>
                <a:cs typeface="FQSWCW+MS-UIGothic"/>
              </a:rPr>
              <a:t>酚的性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QSWCW+MS-UIGothic"/>
                <a:cs typeface="FQSWCW+MS-UIGothic"/>
              </a:rPr>
              <a:t>醇的性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醚</a:t>
            </a:r>
            <a:r>
              <a:rPr sz="2300" spc="25">
                <a:solidFill>
                  <a:srgbClr val="00B6FF"/>
                </a:solidFill>
                <a:latin typeface="FQSWCW+MS-UIGothic"/>
                <a:cs typeface="FQSWCW+MS-UIGothic"/>
              </a:rPr>
              <a:t>的性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https://d.book118.com/006124043135010101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PKETGD+SSMNOI+ArialMT</vt:lpstr>
      <vt:lpstr>Times New Roman</vt:lpstr>
      <vt:lpstr>FQSWCW+MS-UIGothic</vt:lpstr>
      <vt:lpstr>SimSun</vt:lpstr>
      <vt:lpstr>MDOSMP+IAHLEJ+MicrosoftYaHei</vt:lpstr>
      <vt:lpstr>GACQWU+PAANDP+MicrosoftYaHei-Bold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2024-09-26T03:02:29.195</cp:lastPrinted>
  <dcterms:created xsi:type="dcterms:W3CDTF">2024-09-25T19:02:29Z</dcterms:created>
  <dcterms:modified xsi:type="dcterms:W3CDTF">2024-09-25T19:02:30Z</dcterms:modified>
</cp:coreProperties>
</file>