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3AC65B-2D2C-494D-BC09-F6B1FEF4A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9DB585-86B6-4CE7-8A41-8244631275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B7E6F9-1217-443F-8A64-BA8E5C84A1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838B8E-7919-4841-A4D0-63362EF75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3AA24E-746D-4C6D-9DFB-94A747920A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6CA85F-30C0-40A8-B01C-4E928EF9DE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F83320-BE1C-471D-B293-C55AC8D92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0E87E8-92B7-4EB8-B0E9-B0BC6408A0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1E6D17-9162-47E9-B6FC-1820B14F12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E7F084-59E9-46B3-BBD1-5EF1E48EC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078E83-17C6-48F4-AA37-1BEEB3B11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6142052144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0816399" y="654939"/>
            <a:ext cx="535877" cy="145161"/>
            <a:chOff x="10816399" y="654939"/>
            <a:chExt cx="535877" cy="145161"/>
          </a:xfrm>
        </p:grpSpPr>
        <p:sp>
          <p:nvSpPr>
            <p:cNvPr id="3" name="AutoShape 3"/>
            <p:cNvSpPr/>
            <p:nvPr/>
          </p:nvSpPr>
          <p:spPr>
            <a:xfrm>
              <a:off x="10816399" y="654939"/>
              <a:ext cx="145161" cy="145161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11028426" y="654939"/>
              <a:ext cx="145161" cy="145161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11207115" y="654939"/>
              <a:ext cx="145161" cy="145161"/>
            </a:xfrm>
            <a:prstGeom prst="ellipse">
              <a:avLst/>
            </a:prstGeom>
            <a:solidFill>
              <a:schemeClr val="lt1">
                <a:alpha val="4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870591" y="1606865"/>
            <a:ext cx="8489914" cy="22203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中国特色社会主义文化建设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文化建设背景与意义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中国特色社会主义文化理论体系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文化建设目标与任务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文化建设重点领域及举措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文化建设中政府、市场和社会角色定位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当代青年在文化建设中责任担当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0816399" y="654939"/>
            <a:ext cx="535877" cy="145161"/>
            <a:chOff x="10816399" y="654939"/>
            <a:chExt cx="535877" cy="145161"/>
          </a:xfrm>
        </p:grpSpPr>
        <p:sp>
          <p:nvSpPr>
            <p:cNvPr id="3" name="AutoShape 3"/>
            <p:cNvSpPr/>
            <p:nvPr/>
          </p:nvSpPr>
          <p:spPr>
            <a:xfrm>
              <a:off x="10816399" y="654939"/>
              <a:ext cx="145161" cy="145161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11028426" y="654939"/>
              <a:ext cx="145161" cy="145161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11207115" y="654939"/>
              <a:ext cx="145161" cy="145161"/>
            </a:xfrm>
            <a:prstGeom prst="ellipse">
              <a:avLst/>
            </a:prstGeom>
            <a:solidFill>
              <a:schemeClr val="lt1">
                <a:alpha val="4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TextBox 6"/>
          <p:cNvSpPr txBox="1"/>
          <p:nvPr/>
        </p:nvSpPr>
        <p:spPr>
          <a:xfrm>
            <a:off x="1867037" y="1055664"/>
            <a:ext cx="9115425" cy="300037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1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969467" y="3476591"/>
            <a:ext cx="8460177" cy="2669937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文化建设背景与意义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全球化带来的文化交融与冲突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随着全球化的深入发展，不同文化之间的交流日益频繁，既带来了文化的交融与互鉴，也导致了文化冲突与摩擦的不断产生。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保护本土文化与吸收外来文化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在全球化的背景下，如何既保护本土文化的独特性与传承，又积极吸收外来文化的有益成分，成为中国特色社会主义文化建设面临的重要挑战。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应对文化霸权与文化侵略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部分西方国家借助强大的经济、科技实力进行文化扩张与渗透，试图将自身的文化价值观强加于人。中国应积极应对这一挑战，维护自身文化安全与文化主权。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全球化背景下文化多样性挑战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社会主义核心价值观的基本内容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富强、民主、文明、和谐（国家层面），自由、平等、公正、法治（社会层面），爱国、敬业、诚信、友善（个人层面）是社会主义核心价值观的基本内容。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引领良好社会风尚的树立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社会主义核心价值观对良好社会风尚的树立具有引领作用，它倡导积极向上的价值追求和道德准则，引导人们追求真善美、抵制假恶丑。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促进人的全面发展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社会主义核心价值观关注人的全面发展，强调个人品德、家庭美德、职业道德、社会公德等各方面的素养提升，推动人们在思想道德、科学文化、身心健康等方面实现全面进步。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社会主义核心价值观引领作用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272111" y="133234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文化软实力转化为经济硬实力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60628" y="2068171"/>
            <a:ext cx="8972550" cy="7637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通过大力发展文化产业，将丰富的文化资源转化为经济资源，推动文化产业成为国民经济支柱性产业，提升国家文化的软实力和经济硬实力。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92537" y="311240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促进创新驱动发展战略实施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0628" y="3840062"/>
            <a:ext cx="8972550" cy="76353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文化建设可以激发全民族的文化创造活力，为实施创新驱动发展战略提供有力支撑。创新是引领发展的第一动力，文化建设能够推动理论创新、制度创新、科技创新、文化创新等各方面创新相互促进、协调发展。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29113" y="4825747"/>
            <a:ext cx="8766979" cy="6445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提升国家综合国力与国际竞争力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60628" y="5562499"/>
            <a:ext cx="8972550" cy="7649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文化建设作为国家发展的重要组成部分，对于提升国家综合国力与国际竞争力具有重要意义。通过加强对外文化交流与合作，推动中华文化走向世界，增强中华文化的国际影响力与竞争力。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推动经济社会发展全面进步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0816399" y="654939"/>
            <a:ext cx="535877" cy="145161"/>
            <a:chOff x="10816399" y="654939"/>
            <a:chExt cx="535877" cy="145161"/>
          </a:xfrm>
        </p:grpSpPr>
        <p:sp>
          <p:nvSpPr>
            <p:cNvPr id="3" name="AutoShape 3"/>
            <p:cNvSpPr/>
            <p:nvPr/>
          </p:nvSpPr>
          <p:spPr>
            <a:xfrm>
              <a:off x="10816399" y="654939"/>
              <a:ext cx="145161" cy="145161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11028426" y="654939"/>
              <a:ext cx="145161" cy="145161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11207115" y="654939"/>
              <a:ext cx="145161" cy="145161"/>
            </a:xfrm>
            <a:prstGeom prst="ellipse">
              <a:avLst/>
            </a:prstGeom>
            <a:solidFill>
              <a:schemeClr val="lt1">
                <a:alpha val="4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TextBox 6"/>
          <p:cNvSpPr txBox="1"/>
          <p:nvPr/>
        </p:nvSpPr>
        <p:spPr>
          <a:xfrm>
            <a:off x="1867037" y="1055664"/>
            <a:ext cx="9115425" cy="300037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1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969467" y="3476591"/>
            <a:ext cx="8460177" cy="2669937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中国特色社会主义文化理论体系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813" r="381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马克思主义文化理论基础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马克思主义文化观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坚持马克思主义在意识形态领域的指导地位，以马克思主义文化观引领中国特色社会主义文化建设。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社会主义核心价值观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培育和践行社会主义核心价值观，推动社会主义文化繁荣兴盛。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以人民为中心的文化建设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坚持文化发展为了人民、文化发展依靠人民、文化发展成果由人民共享，促进人的全面发展。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中华优秀传统文化的传承方式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通过教育、研究、传播等方式，加强对中华优秀传统文化的传承和弘扬。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中华优秀传统文化的内涵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弘扬中华民族优秀传统文化，传承中华文明基因，增强文化自信。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中华优秀传统文化的时代价值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发掘中华优秀传统文化的时代价值，推动其创造性转化和创新性发展。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中华民族优秀传统文化传承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弘扬革命精神，传承红色基因，发扬革命传统，为社会主义文化建设提供精神动力。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革命文化的传承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坚持社会主义先进文化前进方向，推动社会主义文化大发展大繁荣。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社会主义先进文化的引领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促进革命文化与社会主义先进文化的深度融合，共同推动中国特色社会主义文化建设。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革命文化与社会主义先进文化的融合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革命文化和社会主义先进文化融合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0816399" y="654939"/>
            <a:ext cx="535877" cy="145161"/>
            <a:chOff x="10816399" y="654939"/>
            <a:chExt cx="535877" cy="145161"/>
          </a:xfrm>
        </p:grpSpPr>
        <p:sp>
          <p:nvSpPr>
            <p:cNvPr id="3" name="AutoShape 3"/>
            <p:cNvSpPr/>
            <p:nvPr/>
          </p:nvSpPr>
          <p:spPr>
            <a:xfrm>
              <a:off x="10816399" y="654939"/>
              <a:ext cx="145161" cy="145161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11028426" y="654939"/>
              <a:ext cx="145161" cy="145161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11207115" y="654939"/>
              <a:ext cx="145161" cy="145161"/>
            </a:xfrm>
            <a:prstGeom prst="ellipse">
              <a:avLst/>
            </a:prstGeom>
            <a:solidFill>
              <a:schemeClr val="lt1">
                <a:alpha val="4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TextBox 6"/>
          <p:cNvSpPr txBox="1"/>
          <p:nvPr/>
        </p:nvSpPr>
        <p:spPr>
          <a:xfrm>
            <a:off x="1867037" y="1055664"/>
            <a:ext cx="9115425" cy="300037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1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969467" y="3476591"/>
            <a:ext cx="8460177" cy="2669937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文化建设目标与任务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通过广泛传播和深入践行社会主义核心价值观，提高国民道德素质，培育“四有”公民。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弘扬社会主义核心价值观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加大对文化事业和文化产业的投入，推动文化产业成为国民经济支柱性产业，提高文化产品和服务的供给能力。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繁荣发展文化事业和文化产业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积极参与国际文化交流与合作，展示中华文化独特魅力，提升中国在国际舞台上的形象和话语权。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增强国际话语权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提高国家文化软实力战略目标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推动各民族文化交流互鉴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尊重各民族文化差异，促进各民族文化交流互鉴，增进民族团结和社会和谐。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加强社会主义精神文明建设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深入开展群众性精神文明创建活动，培育“四有”新人，提高全社会文明程度。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弘扬中华民族优秀传统文化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加强对中华民族优秀传统文化的挖掘、传承和创新，增强民族认同感和文化自信心。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促进民族团结和社会和谐任务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https://d.book118.com/006142052144010055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2024-09-23T05:54:53.554</cp:lastPrinted>
  <dcterms:created xsi:type="dcterms:W3CDTF">2024-09-22T21:54:53Z</dcterms:created>
  <dcterms:modified xsi:type="dcterms:W3CDTF">2024-09-22T21:54:55Z</dcterms:modified>
</cp:coreProperties>
</file>