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2" r:id="rId23"/>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C3433EE5-93CA-44FC-8A12-3A7B66F92026}"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1" name="PlaceHolder 1"/>
          <p:cNvSpPr>
            <a:spLocks noGrp="1"/>
          </p:cNvSpPr>
          <p:nvPr>
            <p:ph type="sldImg"/>
          </p:nvPr>
        </p:nvSpPr>
        <p:spPr>
          <a:xfrm>
            <a:off x="685800" y="1143000"/>
            <a:ext cx="5486040" cy="3085920"/>
          </a:xfrm>
          <a:prstGeom prst="rect">
            <a:avLst/>
          </a:prstGeom>
          <a:ln w="0">
            <a:noFill/>
          </a:ln>
        </p:spPr>
      </p:sp>
      <p:sp>
        <p:nvSpPr>
          <p:cNvPr id="332"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3"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4" name="PlaceHolder 1"/>
          <p:cNvSpPr>
            <a:spLocks noGrp="1"/>
          </p:cNvSpPr>
          <p:nvPr>
            <p:ph type="sldImg"/>
          </p:nvPr>
        </p:nvSpPr>
        <p:spPr>
          <a:xfrm>
            <a:off x="685800" y="1143000"/>
            <a:ext cx="5486040" cy="3085920"/>
          </a:xfrm>
          <a:prstGeom prst="rect">
            <a:avLst/>
          </a:prstGeom>
          <a:ln w="0">
            <a:noFill/>
          </a:ln>
        </p:spPr>
      </p:sp>
      <p:sp>
        <p:nvSpPr>
          <p:cNvPr id="335"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6"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7" name="PlaceHolder 1"/>
          <p:cNvSpPr>
            <a:spLocks noGrp="1"/>
          </p:cNvSpPr>
          <p:nvPr>
            <p:ph type="sldImg"/>
          </p:nvPr>
        </p:nvSpPr>
        <p:spPr>
          <a:xfrm>
            <a:off x="685800" y="1143000"/>
            <a:ext cx="5486040" cy="3085920"/>
          </a:xfrm>
          <a:prstGeom prst="rect">
            <a:avLst/>
          </a:prstGeom>
          <a:ln w="0">
            <a:noFill/>
          </a:ln>
        </p:spPr>
      </p:sp>
      <p:sp>
        <p:nvSpPr>
          <p:cNvPr id="338"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9"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0" name="PlaceHolder 1"/>
          <p:cNvSpPr>
            <a:spLocks noGrp="1"/>
          </p:cNvSpPr>
          <p:nvPr>
            <p:ph type="sldImg"/>
          </p:nvPr>
        </p:nvSpPr>
        <p:spPr>
          <a:xfrm>
            <a:off x="685800" y="1143000"/>
            <a:ext cx="5486040" cy="3085920"/>
          </a:xfrm>
          <a:prstGeom prst="rect">
            <a:avLst/>
          </a:prstGeom>
          <a:ln w="0">
            <a:noFill/>
          </a:ln>
        </p:spPr>
      </p:sp>
      <p:sp>
        <p:nvSpPr>
          <p:cNvPr id="341"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2"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D62A802-0D68-46B0-9991-6549AABB76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ECFDD1-786A-4E4A-93C7-D7BBD0AC49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03E4ACB-4D06-4833-8DB8-8A0AB27EA2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F9E78F9-2756-4C3E-B4EF-B9594A8ACE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7B0B91E-380D-425F-AE19-ECCDBB5657B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C9095D9-62C4-48A8-A07A-A34E83D2F53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EBCE782-7529-42CC-9340-60AA323BFA9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3BF1BA-0694-4872-BF24-CCBF24B8298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BD2109-96D4-483D-8A48-2B2D250795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9A2C82-1904-43D4-A9A0-C5B797EE12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AC8A32-BB45-4751-B6EE-89106FE9E8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D3DA06BF-530B-4B27-82B7-6F6A3FB13D20}"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731DE95A-E46C-41EE-84E9-CB51A6BC67E0}"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6150104050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施工工程质量与安全管理</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FFFFFF"/>
              </a:solidFill>
              <a:latin typeface="Arial"/>
            </a:endParaRPr>
          </a:p>
        </p:txBody>
      </p:sp>
      <p:sp>
        <p:nvSpPr>
          <p:cNvPr id="74" name="文本框 3"/>
          <p:cNvSpPr/>
          <p:nvPr/>
        </p:nvSpPr>
        <p:spPr>
          <a:xfrm>
            <a:off x="4453200" y="4485600"/>
            <a:ext cx="4063680" cy="63828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zh-CN" sz="1800" b="0" strike="noStrike" spc="-1">
                <a:solidFill>
                  <a:schemeClr val="dk1"/>
                </a:solidFill>
                <a:latin typeface="Arial"/>
                <a:ea typeface="微软雅黑"/>
              </a:rPr>
              <a:t>制作人：</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老师 </a:t>
            </a:r>
            <a:endParaRPr lang="en-US" sz="1800" b="0" strike="noStrike" spc="-1">
              <a:solidFill>
                <a:srgbClr val="FFFFFF"/>
              </a:solidFill>
              <a:latin typeface="Arial"/>
            </a:endParaRPr>
          </a:p>
          <a:p>
            <a:pPr defTabSz="914400">
              <a:lnSpc>
                <a:spcPct val="100000"/>
              </a:lnSpc>
            </a:pPr>
            <a:r>
              <a:rPr lang="zh-CN" sz="1800" b="0" strike="noStrike" spc="-1">
                <a:solidFill>
                  <a:schemeClr val="dk1"/>
                </a:solidFill>
                <a:latin typeface="Arial"/>
                <a:ea typeface="微软雅黑"/>
              </a:rPr>
              <a:t>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1</a:t>
            </a:r>
            <a:r>
              <a:rPr lang="zh-CN" sz="2400" b="0" strike="noStrike" spc="-1">
                <a:solidFill>
                  <a:schemeClr val="accent1"/>
                </a:solidFill>
                <a:latin typeface="微软雅黑"/>
                <a:ea typeface="微软雅黑"/>
              </a:rPr>
              <a:t>章  施工工程质量与安全管理</a:t>
            </a:r>
            <a:endParaRPr lang="en-US" sz="2400" b="0" strike="noStrike" spc="-1">
              <a:solidFill>
                <a:srgbClr val="FFFFFF"/>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2</a:t>
            </a:r>
            <a:r>
              <a:rPr lang="zh-CN" sz="2400" b="0" strike="noStrike" spc="-1">
                <a:solidFill>
                  <a:schemeClr val="accent1"/>
                </a:solidFill>
                <a:latin typeface="微软雅黑"/>
                <a:ea typeface="微软雅黑"/>
              </a:rPr>
              <a:t>章  施工工程质量管理要点</a:t>
            </a:r>
            <a:endParaRPr lang="en-US" sz="2400" b="0" strike="noStrike" spc="-1">
              <a:solidFill>
                <a:srgbClr val="FFFFFF"/>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3</a:t>
            </a:r>
            <a:r>
              <a:rPr lang="zh-CN" sz="2400" b="0" strike="noStrike" spc="-1">
                <a:solidFill>
                  <a:schemeClr val="accent1"/>
                </a:solidFill>
                <a:latin typeface="微软雅黑"/>
                <a:ea typeface="微软雅黑"/>
              </a:rPr>
              <a:t>章  施工工程安全管理要点</a:t>
            </a:r>
            <a:endParaRPr lang="en-US" sz="2400" b="0" strike="noStrike" spc="-1">
              <a:solidFill>
                <a:srgbClr val="FFFFFF"/>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4</a:t>
            </a:r>
            <a:r>
              <a:rPr lang="zh-CN" sz="2400" b="0" strike="noStrike" spc="-1">
                <a:solidFill>
                  <a:schemeClr val="accent1"/>
                </a:solidFill>
                <a:latin typeface="微软雅黑"/>
                <a:ea typeface="微软雅黑"/>
              </a:rPr>
              <a:t>章  施工工程质量与安全管理案例分析</a:t>
            </a:r>
            <a:endParaRPr lang="en-US" sz="2400" b="0" strike="noStrike" spc="-1">
              <a:solidFill>
                <a:srgbClr val="FFFFFF"/>
              </a:solidFill>
              <a:latin typeface="Arial"/>
            </a:endParaRPr>
          </a:p>
          <a:p>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5</a:t>
            </a:r>
            <a:r>
              <a:rPr lang="zh-CN" sz="2400" b="0" strike="noStrike" spc="-1">
                <a:solidFill>
                  <a:schemeClr val="accent1"/>
                </a:solidFill>
                <a:latin typeface="微软雅黑"/>
                <a:ea typeface="微软雅黑"/>
              </a:rPr>
              <a:t>章  施工工程质量与安全管理的未来发展方向</a:t>
            </a:r>
            <a:endParaRPr lang="en-US" sz="2400" b="0" strike="noStrike" spc="-1">
              <a:solidFill>
                <a:srgbClr val="FFFFFF"/>
              </a:solidFill>
              <a:latin typeface="Arial"/>
            </a:endParaRPr>
          </a:p>
          <a:p>
            <a:pPr defTabSz="914400">
              <a:lnSpc>
                <a:spcPct val="100000"/>
              </a:lnSpc>
            </a:pPr>
            <a:r>
              <a:rPr lang="zh-CN" sz="2400" b="0" strike="noStrike" spc="-1">
                <a:solidFill>
                  <a:schemeClr val="accent1"/>
                </a:solidFill>
                <a:latin typeface="微软雅黑"/>
                <a:ea typeface="微软雅黑"/>
              </a:rPr>
              <a:t>第</a:t>
            </a:r>
            <a:r>
              <a:rPr lang="en-US" sz="2400" b="0" strike="noStrike" spc="-1">
                <a:solidFill>
                  <a:schemeClr val="accent1"/>
                </a:solidFill>
                <a:latin typeface="微软雅黑"/>
                <a:ea typeface="微软雅黑"/>
              </a:rPr>
              <a:t>6</a:t>
            </a:r>
            <a:r>
              <a:rPr lang="zh-CN" sz="2400" b="0" strike="noStrike" spc="-1">
                <a:solidFill>
                  <a:schemeClr val="accent1"/>
                </a:solidFill>
                <a:latin typeface="微软雅黑"/>
                <a:ea typeface="微软雅黑"/>
              </a:rPr>
              <a:t>章  总结与展望</a:t>
            </a:r>
            <a:endParaRPr lang="en-US" sz="2400" b="0" strike="noStrike" spc="-1">
              <a:solidFill>
                <a:srgbClr val="FFFFFF"/>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施工工程质量与安全管理</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施工工程质量与安全管理</a:t>
            </a:r>
            <a:endParaRPr lang="en-US" sz="3600" b="0" strike="noStrike" spc="-1">
              <a:solidFill>
                <a:schemeClr val="dk1"/>
              </a:solidFill>
              <a:latin typeface="Arial"/>
            </a:endParaRPr>
          </a:p>
        </p:txBody>
      </p:sp>
      <p:sp>
        <p:nvSpPr>
          <p:cNvPr id="81"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solidFill>
                <a:latin typeface="Arial"/>
                <a:ea typeface="微软雅黑"/>
              </a:rPr>
              <a:t>质量管理的概念和原则</a:t>
            </a:r>
            <a:endParaRPr lang="en-US" sz="1400" b="0" strike="noStrike" spc="-1">
              <a:solidFill>
                <a:srgbClr val="FFFFFF"/>
              </a:solidFill>
              <a:latin typeface="Arial"/>
            </a:endParaRPr>
          </a:p>
        </p:txBody>
      </p:sp>
      <p:sp>
        <p:nvSpPr>
          <p:cNvPr id="82"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质量管理体系</a:t>
            </a:r>
            <a:endParaRPr lang="en-US" sz="2000" b="0" strike="noStrike" spc="-1">
              <a:solidFill>
                <a:srgbClr val="FFFFFF"/>
              </a:solidFill>
              <a:latin typeface="Arial"/>
            </a:endParaRPr>
          </a:p>
        </p:txBody>
      </p:sp>
      <p:sp>
        <p:nvSpPr>
          <p:cNvPr id="83"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4"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85"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质量管理和安全管理的相互影响</a:t>
            </a:r>
            <a:endParaRPr lang="en-US" sz="1400" b="0" strike="noStrike" spc="-1">
              <a:solidFill>
                <a:srgbClr val="FFFFFF"/>
              </a:solidFill>
              <a:latin typeface="Arial"/>
            </a:endParaRPr>
          </a:p>
        </p:txBody>
      </p:sp>
      <p:sp>
        <p:nvSpPr>
          <p:cNvPr id="86"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质量与安全管理的关系</a:t>
            </a:r>
            <a:endParaRPr lang="en-US" sz="2000" b="0" strike="noStrike" spc="-1">
              <a:solidFill>
                <a:srgbClr val="FFFFFF"/>
              </a:solidFill>
              <a:latin typeface="Arial"/>
            </a:endParaRPr>
          </a:p>
        </p:txBody>
      </p:sp>
      <p:sp>
        <p:nvSpPr>
          <p:cNvPr id="87"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88"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安全管理的基本要求和目标</a:t>
            </a:r>
            <a:endParaRPr lang="en-US" sz="1400" b="0" strike="noStrike" spc="-1">
              <a:solidFill>
                <a:srgbClr val="FFFFFF"/>
              </a:solidFill>
              <a:latin typeface="Arial"/>
            </a:endParaRPr>
          </a:p>
        </p:txBody>
      </p:sp>
      <p:sp>
        <p:nvSpPr>
          <p:cNvPr id="89"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安全管理体系</a:t>
            </a:r>
            <a:endParaRPr lang="en-US" sz="2000" b="0" strike="noStrike" spc="-1">
              <a:solidFill>
                <a:srgbClr val="FFFFFF"/>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0"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质量管理体系</a:t>
            </a:r>
            <a:endParaRPr lang="en-US" sz="3600" b="0" strike="noStrike" spc="-1">
              <a:solidFill>
                <a:schemeClr val="dk1"/>
              </a:solidFill>
              <a:latin typeface="Arial"/>
            </a:endParaRPr>
          </a:p>
        </p:txBody>
      </p:sp>
      <p:sp>
        <p:nvSpPr>
          <p:cNvPr id="91"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质量控制是指按照既定的标准和规范对施工工程质量进行检查和监控</a:t>
            </a:r>
            <a:endParaRPr lang="en-US" sz="1400" b="0" strike="noStrike" spc="-1">
              <a:solidFill>
                <a:srgbClr val="000000"/>
              </a:solidFill>
              <a:latin typeface="Arial"/>
            </a:endParaRPr>
          </a:p>
        </p:txBody>
      </p:sp>
      <p:sp>
        <p:nvSpPr>
          <p:cNvPr id="92"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质量控制</a:t>
            </a:r>
            <a:endParaRPr lang="en-US" sz="1800" b="0" strike="noStrike" spc="-1">
              <a:solidFill>
                <a:srgbClr val="000000"/>
              </a:solidFill>
              <a:latin typeface="Arial"/>
            </a:endParaRPr>
          </a:p>
        </p:txBody>
      </p:sp>
      <p:sp>
        <p:nvSpPr>
          <p:cNvPr id="93"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质量保证是指通过制定一系列的管理措施和流程确保施工工程质量达到要求</a:t>
            </a:r>
            <a:endParaRPr lang="en-US" sz="1400" b="0" strike="noStrike" spc="-1">
              <a:solidFill>
                <a:srgbClr val="000000"/>
              </a:solidFill>
              <a:latin typeface="Arial"/>
            </a:endParaRPr>
          </a:p>
        </p:txBody>
      </p:sp>
      <p:sp>
        <p:nvSpPr>
          <p:cNvPr id="94"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质量保证</a:t>
            </a:r>
            <a:endParaRPr lang="en-US" sz="1800" b="0" strike="noStrike" spc="-1">
              <a:solidFill>
                <a:srgbClr val="000000"/>
              </a:solidFill>
              <a:latin typeface="Arial"/>
            </a:endParaRPr>
          </a:p>
        </p:txBody>
      </p:sp>
      <p:sp>
        <p:nvSpPr>
          <p:cNvPr id="95"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ISO9001</a:t>
            </a:r>
            <a:r>
              <a:rPr lang="zh-CN" sz="1400" b="0" strike="noStrike" spc="-1">
                <a:solidFill>
                  <a:schemeClr val="dk1">
                    <a:lumMod val="85000"/>
                    <a:lumOff val="15000"/>
                  </a:schemeClr>
                </a:solidFill>
                <a:latin typeface="微软雅黑"/>
                <a:ea typeface="微软雅黑"/>
              </a:rPr>
              <a:t>是国际标准化组织制定的质量管理体系标准，帮助组织提高质量管理水平</a:t>
            </a:r>
            <a:endParaRPr lang="en-US" sz="1400" b="0" strike="noStrike" spc="-1">
              <a:solidFill>
                <a:srgbClr val="000000"/>
              </a:solidFill>
              <a:latin typeface="Arial"/>
            </a:endParaRPr>
          </a:p>
        </p:txBody>
      </p:sp>
      <p:sp>
        <p:nvSpPr>
          <p:cNvPr id="96"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ISO9001</a:t>
            </a:r>
            <a:r>
              <a:rPr lang="zh-CN" sz="1800" b="1" strike="noStrike" spc="-1">
                <a:solidFill>
                  <a:schemeClr val="accent1"/>
                </a:solidFill>
                <a:latin typeface="微软雅黑"/>
                <a:ea typeface="微软雅黑"/>
              </a:rPr>
              <a:t>标准</a:t>
            </a:r>
            <a:endParaRPr lang="en-US" sz="1800" b="0" strike="noStrike" spc="-1">
              <a:solidFill>
                <a:srgbClr val="000000"/>
              </a:solidFill>
              <a:latin typeface="Arial"/>
            </a:endParaRPr>
          </a:p>
        </p:txBody>
      </p:sp>
      <p:sp>
        <p:nvSpPr>
          <p:cNvPr id="97"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98"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9"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应对措施</a:t>
            </a:r>
            <a:endParaRPr lang="en-US" sz="1800" b="0" strike="noStrike" spc="-1">
              <a:solidFill>
                <a:srgbClr val="FFFFFF"/>
              </a:solidFill>
              <a:latin typeface="Arial"/>
            </a:endParaRPr>
          </a:p>
        </p:txBody>
      </p:sp>
      <p:sp>
        <p:nvSpPr>
          <p:cNvPr id="101" name="content.2.content"/>
          <p:cNvSpPr/>
          <p:nvPr/>
        </p:nvSpPr>
        <p:spPr>
          <a:xfrm>
            <a:off x="3676680" y="2511360"/>
            <a:ext cx="2067120" cy="291924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制定安全管理计划和措施</a:t>
            </a:r>
            <a:endParaRPr lang="en-US" sz="1200" b="0" strike="noStrike" spc="-1">
              <a:solidFill>
                <a:srgbClr val="FFFFFF"/>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培训员工安全意识，加强安全防范</a:t>
            </a:r>
            <a:endParaRPr lang="en-US" sz="1200" b="0" strike="noStrike" spc="-1">
              <a:solidFill>
                <a:srgbClr val="FFFFFF"/>
              </a:solidFill>
              <a:latin typeface="Arial"/>
            </a:endParaRPr>
          </a:p>
        </p:txBody>
      </p:sp>
      <p:sp>
        <p:nvSpPr>
          <p:cNvPr id="102"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3" name="content.3.title"/>
          <p:cNvSpPr/>
          <p:nvPr/>
        </p:nvSpPr>
        <p:spPr>
          <a:xfrm>
            <a:off x="6460560" y="211140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OHSAS18001</a:t>
            </a:r>
            <a:r>
              <a:rPr lang="zh-CN" sz="1800" b="1" strike="noStrike" spc="-1">
                <a:solidFill>
                  <a:schemeClr val="dk1"/>
                </a:solidFill>
                <a:latin typeface="微软雅黑"/>
                <a:ea typeface="微软雅黑"/>
              </a:rPr>
              <a:t>标准</a:t>
            </a:r>
            <a:endParaRPr lang="en-US" sz="1800" b="0" strike="noStrike" spc="-1">
              <a:solidFill>
                <a:srgbClr val="FFFFFF"/>
              </a:solidFill>
              <a:latin typeface="Arial"/>
            </a:endParaRPr>
          </a:p>
        </p:txBody>
      </p:sp>
      <p:sp>
        <p:nvSpPr>
          <p:cNvPr id="104" name="content.3.content"/>
          <p:cNvSpPr/>
          <p:nvPr/>
        </p:nvSpPr>
        <p:spPr>
          <a:xfrm>
            <a:off x="6424200" y="2511360"/>
            <a:ext cx="209592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200" b="0" strike="noStrike" spc="-1">
                <a:solidFill>
                  <a:schemeClr val="dk1">
                    <a:lumMod val="85000"/>
                    <a:lumOff val="15000"/>
                  </a:schemeClr>
                </a:solidFill>
                <a:latin typeface="微软雅黑"/>
                <a:ea typeface="微软雅黑"/>
              </a:rPr>
              <a:t>OHSAS18001</a:t>
            </a:r>
            <a:r>
              <a:rPr lang="zh-CN" sz="1200" b="0" strike="noStrike" spc="-1">
                <a:solidFill>
                  <a:schemeClr val="dk1">
                    <a:lumMod val="85000"/>
                    <a:lumOff val="15000"/>
                  </a:schemeClr>
                </a:solidFill>
                <a:latin typeface="微软雅黑"/>
                <a:ea typeface="微软雅黑"/>
              </a:rPr>
              <a:t>是职业健康安全管理体系标准，用于帮助组织确保员工工作环境安全</a:t>
            </a:r>
            <a:endParaRPr lang="en-US" sz="1200" b="0" strike="noStrike" spc="-1">
              <a:solidFill>
                <a:srgbClr val="FFFFFF"/>
              </a:solidFill>
              <a:latin typeface="Arial"/>
            </a:endParaRPr>
          </a:p>
        </p:txBody>
      </p:sp>
      <p:sp>
        <p:nvSpPr>
          <p:cNvPr id="105"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FFFFFF"/>
              </a:solidFill>
              <a:latin typeface="Arial"/>
            </a:endParaRPr>
          </a:p>
        </p:txBody>
      </p:sp>
      <p:sp>
        <p:nvSpPr>
          <p:cNvPr id="107" name="content.4.content"/>
          <p:cNvSpPr/>
          <p:nvPr/>
        </p:nvSpPr>
        <p:spPr>
          <a:xfrm>
            <a:off x="9177480" y="251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200" b="0" strike="noStrike" spc="-1">
                <a:solidFill>
                  <a:schemeClr val="dk1">
                    <a:lumMod val="85000"/>
                    <a:lumOff val="15000"/>
                  </a:schemeClr>
                </a:solidFill>
                <a:latin typeface="微软雅黑"/>
                <a:ea typeface="微软雅黑"/>
              </a:rPr>
              <a:t> </a:t>
            </a:r>
            <a:endParaRPr lang="en-US" sz="1200" b="0" strike="noStrike" spc="-1">
              <a:solidFill>
                <a:srgbClr val="FFFFFF"/>
              </a:solidFill>
              <a:latin typeface="Arial"/>
            </a:endParaRPr>
          </a:p>
        </p:txBody>
      </p:sp>
      <p:sp>
        <p:nvSpPr>
          <p:cNvPr id="10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安全管理体系</a:t>
            </a:r>
            <a:endParaRPr lang="en-US" sz="3600" b="0" strike="noStrike" spc="-1">
              <a:solidFill>
                <a:schemeClr val="dk1"/>
              </a:solidFill>
              <a:latin typeface="Arial"/>
            </a:endParaRPr>
          </a:p>
        </p:txBody>
      </p:sp>
      <p:sp>
        <p:nvSpPr>
          <p:cNvPr id="109"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安全风险评估</a:t>
            </a:r>
            <a:endParaRPr lang="en-US" sz="1800" b="0" strike="noStrike" spc="-1">
              <a:solidFill>
                <a:srgbClr val="FFFFFF"/>
              </a:solidFill>
              <a:latin typeface="Arial"/>
            </a:endParaRPr>
          </a:p>
        </p:txBody>
      </p:sp>
      <p:sp>
        <p:nvSpPr>
          <p:cNvPr id="111" name="content.1.content"/>
          <p:cNvSpPr/>
          <p:nvPr/>
        </p:nvSpPr>
        <p:spPr>
          <a:xfrm>
            <a:off x="882000" y="2511360"/>
            <a:ext cx="2082960" cy="298728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了解施工工程中存在的各种潜在安全风险</a:t>
            </a:r>
            <a:endParaRPr lang="en-US" sz="1200" b="0" strike="noStrike" spc="-1">
              <a:solidFill>
                <a:srgbClr val="FFFFFF"/>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对风险进行评估，确定风险等级</a:t>
            </a:r>
            <a:endParaRPr lang="en-US" sz="1200" b="0" strike="noStrike" spc="-1">
              <a:solidFill>
                <a:srgbClr val="FFFFFF"/>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title"/>
          <p:cNvSpPr/>
          <p:nvPr/>
        </p:nvSpPr>
        <p:spPr>
          <a:xfrm>
            <a:off x="8259480" y="74160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质量管理体系</a:t>
            </a:r>
            <a:endParaRPr lang="en-US" sz="2200" b="0" strike="noStrike" spc="-1">
              <a:solidFill>
                <a:srgbClr val="000000"/>
              </a:solidFill>
              <a:latin typeface="Arial"/>
            </a:endParaRPr>
          </a:p>
        </p:txBody>
      </p:sp>
      <p:sp>
        <p:nvSpPr>
          <p:cNvPr id="114"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400" b="0" strike="noStrike" spc="148">
                <a:solidFill>
                  <a:schemeClr val="dk1"/>
                </a:solidFill>
                <a:latin typeface="Arial"/>
                <a:ea typeface="微软雅黑"/>
              </a:rPr>
              <a:t>质量管理体系是指组织为实现产品或服务的质量目标而制定的一系列相互关联的活动、计划、程序、方法和资源的体系。质量管理的核心在于持续改进，通过不断地监控、评估和改进，提高产品或服务的质量水平。</a:t>
            </a:r>
            <a:endParaRPr lang="en-US" sz="1400" b="0" strike="noStrike" spc="-1">
              <a:solidFill>
                <a:srgbClr val="000000"/>
              </a:solidFill>
              <a:latin typeface="Arial"/>
            </a:endParaRPr>
          </a:p>
        </p:txBody>
      </p:sp>
      <p:sp>
        <p:nvSpPr>
          <p:cNvPr id="11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质量与安全管理的关系</a:t>
            </a:r>
            <a:endParaRPr lang="en-US" sz="3600" b="0" strike="noStrike" spc="-1">
              <a:solidFill>
                <a:schemeClr val="dk1"/>
              </a:solidFill>
              <a:latin typeface="Arial"/>
            </a:endParaRPr>
          </a:p>
        </p:txBody>
      </p:sp>
      <p:sp>
        <p:nvSpPr>
          <p:cNvPr id="117"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质量管理和安全管理的共同目标是确保施工工程的高质量和安全性</a:t>
            </a:r>
            <a:endParaRPr lang="en-US" sz="1400" b="0" strike="noStrike" spc="-1">
              <a:solidFill>
                <a:srgbClr val="000000"/>
              </a:solidFill>
              <a:latin typeface="Arial"/>
            </a:endParaRPr>
          </a:p>
        </p:txBody>
      </p:sp>
      <p:sp>
        <p:nvSpPr>
          <p:cNvPr id="118"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共同目标</a:t>
            </a:r>
            <a:endParaRPr lang="en-US" sz="1800" b="0" strike="noStrike" spc="-1">
              <a:solidFill>
                <a:srgbClr val="000000"/>
              </a:solidFill>
              <a:latin typeface="Arial"/>
            </a:endParaRPr>
          </a:p>
        </p:txBody>
      </p:sp>
      <p:sp>
        <p:nvSpPr>
          <p:cNvPr id="119"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一个良好的质量管理体系可以提升安全管理的效果，反之亦然</a:t>
            </a:r>
            <a:endParaRPr lang="en-US" sz="1400" b="0" strike="noStrike" spc="-1">
              <a:solidFill>
                <a:srgbClr val="000000"/>
              </a:solidFill>
              <a:latin typeface="Arial"/>
            </a:endParaRPr>
          </a:p>
        </p:txBody>
      </p:sp>
      <p:sp>
        <p:nvSpPr>
          <p:cNvPr id="120"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相互影响</a:t>
            </a:r>
            <a:endParaRPr lang="en-US" sz="1800" b="0" strike="noStrike" spc="-1">
              <a:solidFill>
                <a:srgbClr val="000000"/>
              </a:solidFill>
              <a:latin typeface="Arial"/>
            </a:endParaRPr>
          </a:p>
        </p:txBody>
      </p:sp>
      <p:sp>
        <p:nvSpPr>
          <p:cNvPr id="121"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通过绩效评估可以及时发现质量和安全管理中存在的问题并加以改进</a:t>
            </a:r>
            <a:endParaRPr lang="en-US" sz="1400" b="0" strike="noStrike" spc="-1">
              <a:solidFill>
                <a:srgbClr val="000000"/>
              </a:solidFill>
              <a:latin typeface="Arial"/>
            </a:endParaRPr>
          </a:p>
        </p:txBody>
      </p:sp>
      <p:sp>
        <p:nvSpPr>
          <p:cNvPr id="122"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绩效评估</a:t>
            </a:r>
            <a:endParaRPr lang="en-US" sz="1800" b="0" strike="noStrike" spc="-1">
              <a:solidFill>
                <a:srgbClr val="000000"/>
              </a:solidFill>
              <a:latin typeface="Arial"/>
            </a:endParaRPr>
          </a:p>
        </p:txBody>
      </p:sp>
      <p:sp>
        <p:nvSpPr>
          <p:cNvPr id="123"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24"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5"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安全管理体系</a:t>
            </a:r>
            <a:endParaRPr lang="en-US" sz="3600" b="0" strike="noStrike" spc="-1">
              <a:solidFill>
                <a:schemeClr val="dk1"/>
              </a:solidFill>
              <a:latin typeface="Arial"/>
            </a:endParaRPr>
          </a:p>
        </p:txBody>
      </p:sp>
      <p:sp>
        <p:nvSpPr>
          <p:cNvPr id="126"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solidFill>
                <a:latin typeface="Arial"/>
                <a:ea typeface="微软雅黑"/>
              </a:rPr>
              <a:t>了解施工工程中可能出现的安全风险</a:t>
            </a:r>
            <a:endParaRPr lang="en-US" sz="1400" b="0" strike="noStrike" spc="-1">
              <a:solidFill>
                <a:srgbClr val="FFFFFF"/>
              </a:solidFill>
              <a:latin typeface="Arial"/>
            </a:endParaRPr>
          </a:p>
        </p:txBody>
      </p:sp>
      <p:sp>
        <p:nvSpPr>
          <p:cNvPr id="127"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安全风险评估</a:t>
            </a:r>
            <a:endParaRPr lang="en-US" sz="2000" b="0" strike="noStrike" spc="-1">
              <a:solidFill>
                <a:srgbClr val="FFFFFF"/>
              </a:solidFill>
              <a:latin typeface="Arial"/>
            </a:endParaRPr>
          </a:p>
        </p:txBody>
      </p:sp>
      <p:sp>
        <p:nvSpPr>
          <p:cNvPr id="128"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29"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30"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加强员工的安全意识培训，提高员工的安全技能</a:t>
            </a:r>
            <a:endParaRPr lang="en-US" sz="1400" b="0" strike="noStrike" spc="-1">
              <a:solidFill>
                <a:srgbClr val="FFFFFF"/>
              </a:solidFill>
              <a:latin typeface="Arial"/>
            </a:endParaRPr>
          </a:p>
        </p:txBody>
      </p:sp>
      <p:sp>
        <p:nvSpPr>
          <p:cNvPr id="131"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员工培训</a:t>
            </a:r>
            <a:endParaRPr lang="en-US" sz="2000" b="0" strike="noStrike" spc="-1">
              <a:solidFill>
                <a:srgbClr val="FFFFFF"/>
              </a:solidFill>
              <a:latin typeface="Arial"/>
            </a:endParaRPr>
          </a:p>
        </p:txBody>
      </p:sp>
      <p:sp>
        <p:nvSpPr>
          <p:cNvPr id="13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3"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制定有效的安全管理计划和紧急应对措施</a:t>
            </a:r>
            <a:endParaRPr lang="en-US" sz="1400" b="0" strike="noStrike" spc="-1">
              <a:solidFill>
                <a:srgbClr val="FFFFFF"/>
              </a:solidFill>
              <a:latin typeface="Arial"/>
            </a:endParaRPr>
          </a:p>
        </p:txBody>
      </p:sp>
      <p:sp>
        <p:nvSpPr>
          <p:cNvPr id="134"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应对措施</a:t>
            </a:r>
            <a:endParaRPr lang="en-US" sz="2000" b="0" strike="noStrike" spc="-1">
              <a:solidFill>
                <a:srgbClr val="FFFFFF"/>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3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36"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施工工程质量管理要点</a:t>
            </a:r>
            <a:endParaRPr lang="en-US" sz="3600" b="0" strike="noStrike" spc="-1">
              <a:solidFill>
                <a:schemeClr val="dk1"/>
              </a:solidFill>
              <a:latin typeface="Arial"/>
            </a:endParaRPr>
          </a:p>
        </p:txBody>
      </p:sp>
      <p:sp>
        <p:nvSpPr>
          <p:cNvPr id="13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8" name="PlaceHolder 1"/>
          <p:cNvSpPr>
            <a:spLocks noGrp="1"/>
          </p:cNvSpPr>
          <p:nvPr>
            <p:ph type="title" idx="4294967295"/>
          </p:nvPr>
        </p:nvSpPr>
        <p:spPr>
          <a:xfrm>
            <a:off x="0" y="36000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施工前的质量准备工作</a:t>
            </a:r>
            <a:endParaRPr lang="en-US" sz="3600" b="0" strike="noStrike" spc="-1">
              <a:solidFill>
                <a:schemeClr val="dk1"/>
              </a:solidFill>
              <a:latin typeface="Arial"/>
            </a:endParaRPr>
          </a:p>
        </p:txBody>
      </p:sp>
      <p:sp>
        <p:nvSpPr>
          <p:cNvPr id="139" name="content.1.subtitle"/>
          <p:cNvSpPr/>
          <p:nvPr/>
        </p:nvSpPr>
        <p:spPr>
          <a:xfrm>
            <a:off x="12445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solidFill>
                <a:latin typeface="Arial"/>
                <a:ea typeface="微软雅黑"/>
              </a:rPr>
              <a:t>确保施工顺利进行</a:t>
            </a:r>
            <a:endParaRPr lang="en-US" sz="1400" b="0" strike="noStrike" spc="-1">
              <a:solidFill>
                <a:srgbClr val="FFFFFF"/>
              </a:solidFill>
              <a:latin typeface="Arial"/>
            </a:endParaRPr>
          </a:p>
        </p:txBody>
      </p:sp>
      <p:sp>
        <p:nvSpPr>
          <p:cNvPr id="140" name="content.1.title"/>
          <p:cNvSpPr/>
          <p:nvPr/>
        </p:nvSpPr>
        <p:spPr>
          <a:xfrm>
            <a:off x="124344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工程前期准备工作的重要性</a:t>
            </a:r>
            <a:endParaRPr lang="en-US" sz="2000" b="0" strike="noStrike" spc="-1">
              <a:solidFill>
                <a:srgbClr val="FFFFFF"/>
              </a:solidFill>
              <a:latin typeface="Arial"/>
            </a:endParaRPr>
          </a:p>
        </p:txBody>
      </p:sp>
      <p:sp>
        <p:nvSpPr>
          <p:cNvPr id="141"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42"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
        <p:nvSpPr>
          <p:cNvPr id="14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保证施工质量符合标准</a:t>
            </a:r>
            <a:endParaRPr lang="en-US" sz="1400" b="0" strike="noStrike" spc="-1">
              <a:solidFill>
                <a:srgbClr val="FFFFFF"/>
              </a:solidFill>
              <a:latin typeface="Arial"/>
            </a:endParaRPr>
          </a:p>
        </p:txBody>
      </p:sp>
      <p:sp>
        <p:nvSpPr>
          <p:cNvPr id="14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确定质量检验和测试标准</a:t>
            </a:r>
            <a:endParaRPr lang="en-US" sz="2000" b="0" strike="noStrike" spc="-1">
              <a:solidFill>
                <a:srgbClr val="FFFFFF"/>
              </a:solidFill>
              <a:latin typeface="Arial"/>
            </a:endParaRPr>
          </a:p>
        </p:txBody>
      </p:sp>
      <p:sp>
        <p:nvSpPr>
          <p:cNvPr id="14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400" b="0" strike="noStrike" spc="-1">
                <a:solidFill>
                  <a:schemeClr val="dk1">
                    <a:lumMod val="85000"/>
                    <a:lumOff val="15000"/>
                  </a:schemeClr>
                </a:solidFill>
                <a:latin typeface="微软雅黑"/>
                <a:ea typeface="微软雅黑"/>
              </a:rPr>
              <a:t>明确质量目标和控制措施</a:t>
            </a:r>
            <a:endParaRPr lang="en-US" sz="1400" b="0" strike="noStrike" spc="-1">
              <a:solidFill>
                <a:srgbClr val="FFFFFF"/>
              </a:solidFill>
              <a:latin typeface="Arial"/>
            </a:endParaRPr>
          </a:p>
        </p:txBody>
      </p:sp>
      <p:sp>
        <p:nvSpPr>
          <p:cNvPr id="14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accent1"/>
                </a:solidFill>
                <a:latin typeface="微软雅黑"/>
                <a:ea typeface="微软雅黑"/>
              </a:rPr>
              <a:t>编制质量计划和控制方案</a:t>
            </a:r>
            <a:endParaRPr lang="en-US" sz="20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8"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施工过程质量控制</a:t>
            </a:r>
            <a:endParaRPr lang="en-US" sz="3600" b="0" strike="noStrike" spc="-1">
              <a:solidFill>
                <a:schemeClr val="dk1"/>
              </a:solidFill>
              <a:latin typeface="Arial"/>
            </a:endParaRPr>
          </a:p>
        </p:txBody>
      </p:sp>
      <p:sp>
        <p:nvSpPr>
          <p:cNvPr id="149"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监督施工过程中的关键环节</a:t>
            </a:r>
            <a:endParaRPr lang="en-US" sz="1400" b="0" strike="noStrike" spc="-1">
              <a:solidFill>
                <a:srgbClr val="000000"/>
              </a:solidFill>
              <a:latin typeface="Arial"/>
            </a:endParaRPr>
          </a:p>
        </p:txBody>
      </p:sp>
      <p:sp>
        <p:nvSpPr>
          <p:cNvPr id="150"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施工现场质量管理的关键环节</a:t>
            </a:r>
            <a:endParaRPr lang="en-US" sz="1800" b="0" strike="noStrike" spc="-1">
              <a:solidFill>
                <a:srgbClr val="000000"/>
              </a:solidFill>
              <a:latin typeface="Arial"/>
            </a:endParaRPr>
          </a:p>
        </p:txBody>
      </p:sp>
      <p:sp>
        <p:nvSpPr>
          <p:cNvPr id="151"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确保施工材料符合标准</a:t>
            </a:r>
            <a:endParaRPr lang="en-US" sz="1400" b="0" strike="noStrike" spc="-1">
              <a:solidFill>
                <a:srgbClr val="000000"/>
              </a:solidFill>
              <a:latin typeface="Arial"/>
            </a:endParaRPr>
          </a:p>
        </p:txBody>
      </p:sp>
      <p:sp>
        <p:nvSpPr>
          <p:cNvPr id="152"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材料检验和监控</a:t>
            </a:r>
            <a:endParaRPr lang="en-US" sz="1800" b="0" strike="noStrike" spc="-1">
              <a:solidFill>
                <a:srgbClr val="000000"/>
              </a:solidFill>
              <a:latin typeface="Arial"/>
            </a:endParaRPr>
          </a:p>
        </p:txBody>
      </p:sp>
      <p:sp>
        <p:nvSpPr>
          <p:cNvPr id="153"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控制施工工艺流程确保质量</a:t>
            </a:r>
            <a:endParaRPr lang="en-US" sz="1400" b="0" strike="noStrike" spc="-1">
              <a:solidFill>
                <a:srgbClr val="000000"/>
              </a:solidFill>
              <a:latin typeface="Arial"/>
            </a:endParaRPr>
          </a:p>
        </p:txBody>
      </p:sp>
      <p:sp>
        <p:nvSpPr>
          <p:cNvPr id="154"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工艺流程控制和质量评估</a:t>
            </a:r>
            <a:endParaRPr lang="en-US" sz="1800" b="0" strike="noStrike" spc="-1">
              <a:solidFill>
                <a:srgbClr val="000000"/>
              </a:solidFill>
              <a:latin typeface="Arial"/>
            </a:endParaRPr>
          </a:p>
        </p:txBody>
      </p:sp>
      <p:sp>
        <p:nvSpPr>
          <p:cNvPr id="155"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56"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8" name="title"/>
          <p:cNvSpPr/>
          <p:nvPr/>
        </p:nvSpPr>
        <p:spPr>
          <a:xfrm>
            <a:off x="8259480" y="74160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质量问题的处理与解决</a:t>
            </a:r>
            <a:endParaRPr lang="en-US" sz="2200" b="0" strike="noStrike" spc="-1">
              <a:solidFill>
                <a:srgbClr val="000000"/>
              </a:solidFill>
              <a:latin typeface="Arial"/>
            </a:endParaRPr>
          </a:p>
        </p:txBody>
      </p:sp>
      <p:sp>
        <p:nvSpPr>
          <p:cNvPr id="159"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400" b="0" strike="noStrike" spc="148">
                <a:solidFill>
                  <a:schemeClr val="dk1"/>
                </a:solidFill>
                <a:latin typeface="Arial"/>
                <a:ea typeface="微软雅黑"/>
              </a:rPr>
              <a:t>遇到质量问题时，需要及时处理并进行根本原因分析，制定改进措施，并加强预防措施的执行，以确保工程质量达标。</a:t>
            </a:r>
            <a:endParaRPr lang="en-US" sz="1400" b="0" strike="noStrike" spc="-1">
              <a:solidFill>
                <a:srgbClr val="000000"/>
              </a:solidFill>
              <a:latin typeface="Arial"/>
            </a:endParaRPr>
          </a:p>
        </p:txBody>
      </p:sp>
      <p:sp>
        <p:nvSpPr>
          <p:cNvPr id="16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1"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2"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优秀案例学习</a:t>
            </a:r>
            <a:endParaRPr lang="en-US" sz="1800" b="0" strike="noStrike" spc="-1">
              <a:solidFill>
                <a:srgbClr val="FFFFFF"/>
              </a:solidFill>
              <a:latin typeface="Arial"/>
            </a:endParaRPr>
          </a:p>
        </p:txBody>
      </p:sp>
      <p:sp>
        <p:nvSpPr>
          <p:cNvPr id="163" name="content.2.content"/>
          <p:cNvSpPr/>
          <p:nvPr/>
        </p:nvSpPr>
        <p:spPr>
          <a:xfrm>
            <a:off x="3676680" y="2511360"/>
            <a:ext cx="2067120" cy="291924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借鉴成功案例的经验，避免重复错误</a:t>
            </a:r>
            <a:endParaRPr lang="en-US" sz="1200" b="0" strike="noStrike" spc="-1">
              <a:solidFill>
                <a:srgbClr val="FFFFFF"/>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培养团队学习和改进的文化</a:t>
            </a:r>
            <a:endParaRPr lang="en-US" sz="1200" b="0" strike="noStrike" spc="-1">
              <a:solidFill>
                <a:srgbClr val="FFFFFF"/>
              </a:solidFill>
              <a:latin typeface="Arial"/>
            </a:endParaRPr>
          </a:p>
        </p:txBody>
      </p:sp>
      <p:sp>
        <p:nvSpPr>
          <p:cNvPr id="164"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5" name="content.3.title"/>
          <p:cNvSpPr/>
          <p:nvPr/>
        </p:nvSpPr>
        <p:spPr>
          <a:xfrm>
            <a:off x="6460560" y="211140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质量管理的经验和教训</a:t>
            </a:r>
            <a:endParaRPr lang="en-US" sz="1800" b="0" strike="noStrike" spc="-1">
              <a:solidFill>
                <a:srgbClr val="FFFFFF"/>
              </a:solidFill>
              <a:latin typeface="Arial"/>
            </a:endParaRPr>
          </a:p>
        </p:txBody>
      </p:sp>
      <p:sp>
        <p:nvSpPr>
          <p:cNvPr id="166" name="content.3.content"/>
          <p:cNvSpPr/>
          <p:nvPr/>
        </p:nvSpPr>
        <p:spPr>
          <a:xfrm>
            <a:off x="6424200" y="2511360"/>
            <a:ext cx="2095920" cy="86580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总结项目中的管理经验和不足</a:t>
            </a:r>
            <a:endParaRPr lang="en-US" sz="1200" b="0" strike="noStrike" spc="-1">
              <a:solidFill>
                <a:srgbClr val="FFFFFF"/>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不断提升管理水平和质量意识</a:t>
            </a:r>
            <a:endParaRPr lang="en-US" sz="1200" b="0" strike="noStrike" spc="-1">
              <a:solidFill>
                <a:srgbClr val="FFFFFF"/>
              </a:solidFill>
              <a:latin typeface="Arial"/>
            </a:endParaRPr>
          </a:p>
        </p:txBody>
      </p:sp>
      <p:sp>
        <p:nvSpPr>
          <p:cNvPr id="167"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8"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FFFFFF"/>
              </a:solidFill>
              <a:latin typeface="Arial"/>
            </a:endParaRPr>
          </a:p>
        </p:txBody>
      </p:sp>
      <p:sp>
        <p:nvSpPr>
          <p:cNvPr id="169" name="content.4.content"/>
          <p:cNvSpPr/>
          <p:nvPr/>
        </p:nvSpPr>
        <p:spPr>
          <a:xfrm>
            <a:off x="9177480" y="2511360"/>
            <a:ext cx="2076840" cy="8658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200" b="0" strike="noStrike" spc="-1">
                <a:solidFill>
                  <a:schemeClr val="dk1">
                    <a:lumMod val="85000"/>
                    <a:lumOff val="15000"/>
                  </a:schemeClr>
                </a:solidFill>
                <a:latin typeface="微软雅黑"/>
                <a:ea typeface="微软雅黑"/>
              </a:rPr>
              <a:t> </a:t>
            </a:r>
            <a:endParaRPr lang="en-US" sz="1200" b="0" strike="noStrike" spc="-1">
              <a:solidFill>
                <a:srgbClr val="FFFFFF"/>
              </a:solidFill>
              <a:latin typeface="Arial"/>
            </a:endParaRPr>
          </a:p>
        </p:txBody>
      </p:sp>
      <p:sp>
        <p:nvSpPr>
          <p:cNvPr id="17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质量验收与管理经验分享</a:t>
            </a:r>
            <a:endParaRPr lang="en-US" sz="3600" b="0" strike="noStrike" spc="-1">
              <a:solidFill>
                <a:schemeClr val="dk1"/>
              </a:solidFill>
              <a:latin typeface="Arial"/>
            </a:endParaRPr>
          </a:p>
        </p:txBody>
      </p:sp>
      <p:sp>
        <p:nvSpPr>
          <p:cNvPr id="171"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2"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如何进行施工质量验收</a:t>
            </a:r>
            <a:endParaRPr lang="en-US" sz="1800" b="0" strike="noStrike" spc="-1">
              <a:solidFill>
                <a:srgbClr val="FFFFFF"/>
              </a:solidFill>
              <a:latin typeface="Arial"/>
            </a:endParaRPr>
          </a:p>
        </p:txBody>
      </p:sp>
      <p:sp>
        <p:nvSpPr>
          <p:cNvPr id="173" name="content.1.content"/>
          <p:cNvSpPr/>
          <p:nvPr/>
        </p:nvSpPr>
        <p:spPr>
          <a:xfrm>
            <a:off x="882000" y="2511360"/>
            <a:ext cx="2082960" cy="2987280"/>
          </a:xfrm>
          <a:prstGeom prst="rect">
            <a:avLst/>
          </a:prstGeom>
          <a:noFill/>
          <a:ln w="0">
            <a:noFill/>
          </a:ln>
        </p:spPr>
        <p:style>
          <a:lnRef idx="0"/>
          <a:fillRef idx="0"/>
          <a:effectRef idx="0"/>
          <a:fontRef idx="minor"/>
        </p:style>
        <p:txBody>
          <a:bodyPr lIns="0" tIns="0" rIns="0" bIns="0" anchor="t">
            <a:noAutofit/>
          </a:bodyPr>
          <a:lstStyle/>
          <a:p>
            <a:r>
              <a:rPr lang="zh-CN" sz="1200" b="0" strike="noStrike" spc="-1">
                <a:solidFill>
                  <a:schemeClr val="dk1">
                    <a:lumMod val="85000"/>
                    <a:lumOff val="15000"/>
                  </a:schemeClr>
                </a:solidFill>
                <a:latin typeface="微软雅黑"/>
                <a:ea typeface="微软雅黑"/>
              </a:rPr>
              <a:t>严格按照验收标准进行验收</a:t>
            </a:r>
            <a:endParaRPr lang="en-US" sz="1200" b="0" strike="noStrike" spc="-1">
              <a:solidFill>
                <a:srgbClr val="FFFFFF"/>
              </a:solidFill>
              <a:latin typeface="Arial"/>
            </a:endParaRPr>
          </a:p>
          <a:p>
            <a:pPr defTabSz="914400">
              <a:lnSpc>
                <a:spcPct val="150000"/>
              </a:lnSpc>
              <a:tabLst>
                <a:tab pos="0"/>
              </a:tabLst>
            </a:pPr>
            <a:r>
              <a:rPr lang="zh-CN" sz="1200" b="0" strike="noStrike" spc="-1">
                <a:solidFill>
                  <a:schemeClr val="dk1">
                    <a:lumMod val="85000"/>
                    <a:lumOff val="15000"/>
                  </a:schemeClr>
                </a:solidFill>
                <a:latin typeface="微软雅黑"/>
                <a:ea typeface="微软雅黑"/>
              </a:rPr>
              <a:t>记录验收过程，及时处理问题</a:t>
            </a:r>
            <a:endParaRPr lang="en-US" sz="1200" b="0" strike="noStrike" spc="-1">
              <a:solidFill>
                <a:srgbClr val="FFFFFF"/>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4"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质量管理要点总结</a:t>
            </a:r>
            <a:endParaRPr lang="en-US" sz="3600" b="0" strike="noStrike" spc="-1">
              <a:solidFill>
                <a:schemeClr val="dk1"/>
              </a:solidFill>
              <a:latin typeface="Arial"/>
            </a:endParaRPr>
          </a:p>
        </p:txBody>
      </p:sp>
      <p:sp>
        <p:nvSpPr>
          <p:cNvPr id="175"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确保工程质量达标</a:t>
            </a:r>
            <a:endParaRPr lang="en-US" sz="1400" b="0" strike="noStrike" spc="-1">
              <a:solidFill>
                <a:srgbClr val="000000"/>
              </a:solidFill>
              <a:latin typeface="Arial"/>
            </a:endParaRPr>
          </a:p>
        </p:txBody>
      </p:sp>
      <p:sp>
        <p:nvSpPr>
          <p:cNvPr id="176"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严格执行质量计划和控制方案</a:t>
            </a:r>
            <a:endParaRPr lang="en-US" sz="1800" b="0" strike="noStrike" spc="-1">
              <a:solidFill>
                <a:srgbClr val="000000"/>
              </a:solidFill>
              <a:latin typeface="Arial"/>
            </a:endParaRPr>
          </a:p>
        </p:txBody>
      </p:sp>
      <p:sp>
        <p:nvSpPr>
          <p:cNvPr id="177"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防止问题扩大影响整个工程</a:t>
            </a:r>
            <a:endParaRPr lang="en-US" sz="1400" b="0" strike="noStrike" spc="-1">
              <a:solidFill>
                <a:srgbClr val="000000"/>
              </a:solidFill>
              <a:latin typeface="Arial"/>
            </a:endParaRPr>
          </a:p>
        </p:txBody>
      </p:sp>
      <p:sp>
        <p:nvSpPr>
          <p:cNvPr id="178"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及时处理和分析质量问题</a:t>
            </a:r>
            <a:endParaRPr lang="en-US" sz="1800" b="0" strike="noStrike" spc="-1">
              <a:solidFill>
                <a:srgbClr val="000000"/>
              </a:solidFill>
              <a:latin typeface="Arial"/>
            </a:endParaRPr>
          </a:p>
        </p:txBody>
      </p:sp>
      <p:sp>
        <p:nvSpPr>
          <p:cNvPr id="179"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保持持续改进的意识和行动</a:t>
            </a:r>
            <a:endParaRPr lang="en-US" sz="1400" b="0" strike="noStrike" spc="-1">
              <a:solidFill>
                <a:srgbClr val="000000"/>
              </a:solidFill>
              <a:latin typeface="Arial"/>
            </a:endParaRPr>
          </a:p>
        </p:txBody>
      </p:sp>
      <p:sp>
        <p:nvSpPr>
          <p:cNvPr id="180"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持续改进施工质量管理</a:t>
            </a:r>
            <a:endParaRPr lang="en-US" sz="1800" b="0" strike="noStrike" spc="-1">
              <a:solidFill>
                <a:srgbClr val="000000"/>
              </a:solidFill>
              <a:latin typeface="Arial"/>
            </a:endParaRPr>
          </a:p>
        </p:txBody>
      </p:sp>
      <p:sp>
        <p:nvSpPr>
          <p:cNvPr id="181"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82"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83"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84"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施工工程安全管理要点</a:t>
            </a:r>
            <a:endParaRPr lang="en-US" sz="3600" b="0" strike="noStrike" spc="-1">
              <a:solidFill>
                <a:schemeClr val="dk1"/>
              </a:solidFill>
              <a:latin typeface="Arial"/>
            </a:endParaRPr>
          </a:p>
        </p:txBody>
      </p:sp>
      <p:sp>
        <p:nvSpPr>
          <p:cNvPr id="185"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7" name="title"/>
          <p:cNvSpPr/>
          <p:nvPr/>
        </p:nvSpPr>
        <p:spPr>
          <a:xfrm>
            <a:off x="8259480" y="741600"/>
            <a:ext cx="228060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200" b="1" strike="noStrike" spc="299">
                <a:solidFill>
                  <a:schemeClr val="dk1"/>
                </a:solidFill>
                <a:latin typeface="Arial"/>
                <a:ea typeface="微软雅黑"/>
              </a:rPr>
              <a:t>安全管理体系建设</a:t>
            </a:r>
            <a:endParaRPr lang="en-US" sz="2200" b="0" strike="noStrike" spc="-1">
              <a:solidFill>
                <a:srgbClr val="000000"/>
              </a:solidFill>
              <a:latin typeface="Arial"/>
            </a:endParaRPr>
          </a:p>
        </p:txBody>
      </p:sp>
      <p:sp>
        <p:nvSpPr>
          <p:cNvPr id="188"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400" b="0" strike="noStrike" spc="148">
                <a:solidFill>
                  <a:schemeClr val="dk1"/>
                </a:solidFill>
                <a:latin typeface="Arial"/>
                <a:ea typeface="微软雅黑"/>
              </a:rPr>
              <a:t>安全管理体系的建立与实施是保障施工工程质量与安全的重要基础。在建设过程中，需要明确安全管理职责分工和制度规定，并进行全员安全教育培训，以确保每个人都能参与和遵守安全管理制度。</a:t>
            </a:r>
            <a:endParaRPr lang="en-US" sz="1400" b="0" strike="noStrike" spc="-1">
              <a:solidFill>
                <a:srgbClr val="000000"/>
              </a:solidFill>
              <a:latin typeface="Arial"/>
            </a:endParaRPr>
          </a:p>
        </p:txBody>
      </p:sp>
      <p:sp>
        <p:nvSpPr>
          <p:cNvPr id="18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0" name="PlaceHolder 1"/>
          <p:cNvSpPr>
            <a:spLocks noGrp="1"/>
          </p:cNvSpPr>
          <p:nvPr>
            <p:ph type="title" idx="4294967295"/>
          </p:nvPr>
        </p:nvSpPr>
        <p:spPr>
          <a:xfrm>
            <a:off x="66600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accent1"/>
                </a:solidFill>
                <a:latin typeface="微软雅黑"/>
                <a:ea typeface="微软雅黑"/>
              </a:rPr>
              <a:t>安全风险评估与管控</a:t>
            </a:r>
            <a:endParaRPr lang="en-US" sz="3600" b="0" strike="noStrike" spc="-1">
              <a:solidFill>
                <a:schemeClr val="dk1"/>
              </a:solidFill>
              <a:latin typeface="Arial"/>
            </a:endParaRPr>
          </a:p>
        </p:txBody>
      </p:sp>
      <p:sp>
        <p:nvSpPr>
          <p:cNvPr id="191" name="content.1.subtitle"/>
          <p:cNvSpPr/>
          <p:nvPr/>
        </p:nvSpPr>
        <p:spPr>
          <a:xfrm>
            <a:off x="1277640" y="399348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通过系统的方法识别潜在的安全风险，并评估其可能对工程造成的影响</a:t>
            </a:r>
            <a:endParaRPr lang="en-US" sz="1400" b="0" strike="noStrike" spc="-1">
              <a:solidFill>
                <a:srgbClr val="000000"/>
              </a:solidFill>
              <a:latin typeface="Arial"/>
            </a:endParaRPr>
          </a:p>
        </p:txBody>
      </p:sp>
      <p:sp>
        <p:nvSpPr>
          <p:cNvPr id="192" name="content.1.title"/>
          <p:cNvSpPr/>
          <p:nvPr/>
        </p:nvSpPr>
        <p:spPr>
          <a:xfrm>
            <a:off x="1278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安全风险识别和评估方法</a:t>
            </a:r>
            <a:endParaRPr lang="en-US" sz="1800" b="0" strike="noStrike" spc="-1">
              <a:solidFill>
                <a:srgbClr val="000000"/>
              </a:solidFill>
              <a:latin typeface="Arial"/>
            </a:endParaRPr>
          </a:p>
        </p:txBody>
      </p:sp>
      <p:sp>
        <p:nvSpPr>
          <p:cNvPr id="193" name="content.2.subtitle"/>
          <p:cNvSpPr/>
          <p:nvPr/>
        </p:nvSpPr>
        <p:spPr>
          <a:xfrm>
            <a:off x="9073080" y="36187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制定针对性的安全措施和策略，降低风险发生的可能性</a:t>
            </a:r>
            <a:endParaRPr lang="en-US" sz="1400" b="0" strike="noStrike" spc="-1">
              <a:solidFill>
                <a:srgbClr val="000000"/>
              </a:solidFill>
              <a:latin typeface="Arial"/>
            </a:endParaRPr>
          </a:p>
        </p:txBody>
      </p:sp>
      <p:sp>
        <p:nvSpPr>
          <p:cNvPr id="194" name="content.2.title"/>
          <p:cNvSpPr/>
          <p:nvPr/>
        </p:nvSpPr>
        <p:spPr>
          <a:xfrm>
            <a:off x="9072360" y="29833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安全风险管控的措施和策略</a:t>
            </a:r>
            <a:endParaRPr lang="en-US" sz="1800" b="0" strike="noStrike" spc="-1">
              <a:solidFill>
                <a:srgbClr val="000000"/>
              </a:solidFill>
              <a:latin typeface="Arial"/>
            </a:endParaRPr>
          </a:p>
        </p:txBody>
      </p:sp>
      <p:sp>
        <p:nvSpPr>
          <p:cNvPr id="195" name="content.3.subtitle"/>
          <p:cNvSpPr/>
          <p:nvPr/>
        </p:nvSpPr>
        <p:spPr>
          <a:xfrm>
            <a:off x="3876120" y="377856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400" b="0" strike="noStrike" spc="-1">
                <a:solidFill>
                  <a:schemeClr val="dk1">
                    <a:lumMod val="85000"/>
                    <a:lumOff val="15000"/>
                  </a:schemeClr>
                </a:solidFill>
                <a:latin typeface="微软雅黑"/>
                <a:ea typeface="微软雅黑"/>
              </a:rPr>
              <a:t>建立应对突发紧急事件的预案，提高抗风险能力</a:t>
            </a:r>
            <a:endParaRPr lang="en-US" sz="1400" b="0" strike="noStrike" spc="-1">
              <a:solidFill>
                <a:srgbClr val="000000"/>
              </a:solidFill>
              <a:latin typeface="Arial"/>
            </a:endParaRPr>
          </a:p>
        </p:txBody>
      </p:sp>
      <p:sp>
        <p:nvSpPr>
          <p:cNvPr id="196" name="content.3.title"/>
          <p:cNvSpPr/>
          <p:nvPr/>
        </p:nvSpPr>
        <p:spPr>
          <a:xfrm>
            <a:off x="387684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1800" b="1" strike="noStrike" spc="-1">
                <a:solidFill>
                  <a:schemeClr val="accent1"/>
                </a:solidFill>
                <a:latin typeface="微软雅黑"/>
                <a:ea typeface="微软雅黑"/>
              </a:rPr>
              <a:t>紧急事件应急预案</a:t>
            </a:r>
            <a:endParaRPr lang="en-US" sz="1800" b="0" strike="noStrike" spc="-1">
              <a:solidFill>
                <a:srgbClr val="000000"/>
              </a:solidFill>
              <a:latin typeface="Arial"/>
            </a:endParaRPr>
          </a:p>
        </p:txBody>
      </p:sp>
      <p:sp>
        <p:nvSpPr>
          <p:cNvPr id="197" name="content.4.subtitle"/>
          <p:cNvSpPr/>
          <p:nvPr/>
        </p:nvSpPr>
        <p:spPr>
          <a:xfrm>
            <a:off x="6474240" y="3694320"/>
            <a:ext cx="1457280" cy="735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400" b="0" strike="noStrike" spc="-1">
                <a:solidFill>
                  <a:schemeClr val="dk1">
                    <a:lumMod val="85000"/>
                    <a:lumOff val="15000"/>
                  </a:schemeClr>
                </a:solidFill>
                <a:latin typeface="微软雅黑"/>
                <a:ea typeface="微软雅黑"/>
              </a:rPr>
              <a:t> </a:t>
            </a:r>
            <a:endParaRPr lang="en-US" sz="1400" b="0" strike="noStrike" spc="-1">
              <a:solidFill>
                <a:srgbClr val="000000"/>
              </a:solidFill>
              <a:latin typeface="Arial"/>
            </a:endParaRPr>
          </a:p>
        </p:txBody>
      </p:sp>
      <p:sp>
        <p:nvSpPr>
          <p:cNvPr id="198" name="content.4.title"/>
          <p:cNvSpPr/>
          <p:nvPr/>
        </p:nvSpPr>
        <p:spPr>
          <a:xfrm>
            <a:off x="6474960" y="298512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1800" b="1" strike="noStrike" spc="-1">
                <a:solidFill>
                  <a:schemeClr val="accent1"/>
                </a:solidFill>
                <a:latin typeface="微软雅黑"/>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https://d.book118.com/006150104050010103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128</Paragraphs>
  <Slides>19</Slides>
  <Notes>4</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19</vt:i4>
      </vt:variant>
    </vt:vector>
  </HeadingPairs>
  <TitlesOfParts>
    <vt:vector baseType="lpstr" size="27">
      <vt:lpstr>Arial</vt:lpstr>
      <vt:lpstr>Calibri</vt:lpstr>
      <vt:lpstr>微软雅黑</vt:lpstr>
      <vt:lpstr>Times New Roman</vt:lpstr>
      <vt:lpstr>Wingdings</vt:lpstr>
      <vt:lpstr>Symbol</vt:lpstr>
      <vt:lpstr>DejaVu Sans</vt:lpstr>
      <vt:lpstr>Office Theme</vt:lpstr>
      <vt:lpstr>施工工程质量与安全管理</vt:lpstr>
      <vt:lpstr>目录</vt:lpstr>
      <vt:lpstr>第1章 施工工程质量与安全管理</vt:lpstr>
      <vt:lpstr>施工工程质量与安全管理</vt:lpstr>
      <vt:lpstr>质量管理体系</vt:lpstr>
      <vt:lpstr>安全管理体系</vt:lpstr>
      <vt:lpstr> </vt:lpstr>
      <vt:lpstr>质量与安全管理的关系</vt:lpstr>
      <vt:lpstr>安全管理体系</vt:lpstr>
      <vt:lpstr>第2章 施工工程质量管理要点</vt:lpstr>
      <vt:lpstr>施工前的质量准备工作</vt:lpstr>
      <vt:lpstr>施工过程质量控制</vt:lpstr>
      <vt:lpstr> </vt:lpstr>
      <vt:lpstr>质量验收与管理经验分享</vt:lpstr>
      <vt:lpstr>质量管理要点总结</vt:lpstr>
      <vt:lpstr>第3章 施工工程安全管理要点</vt:lpstr>
      <vt:lpstr> </vt:lpstr>
      <vt:lpstr>安全风险评估与管控</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2024-09-28T12:03:18.580</cp:lastPrinted>
  <dcterms:created xsi:type="dcterms:W3CDTF">2024-09-28T04:03:18Z</dcterms:created>
  <dcterms:modified xsi:type="dcterms:W3CDTF">2024-09-28T04:03:20Z</dcterms:modified>
</cp:coreProperties>
</file>