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D4FDB4-B1FC-4923-8530-A697CAD583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8F7DF8-561E-46F2-811F-02F3DED841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03A9F7-DC7F-4113-8C58-84D6A6533B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8F258A7-CA65-4268-B5B9-E493FE6B4D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3C8F6FE-95FE-4369-872A-93D25CC967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D182C4D-9759-40D2-B761-AF2F68E92D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D2012F7-077A-490F-B446-DAF1D83B9D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D1084E0-034D-4B31-A85F-8E6A91E49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367FFF-909C-42FC-846A-36007F4C8F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FD0E5B-B176-4654-848A-3248F083AF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E5973D-C206-4018-BB0D-31D10163AB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6150242020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糖尿病个案护理演讲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36170" y="682396"/>
            <a:ext cx="1539079" cy="823690"/>
            <a:chOff x="2336170" y="682396"/>
            <a:chExt cx="1539079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2336170" y="682396"/>
              <a:ext cx="1539079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个案护理计划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护理效果评估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护理经验分享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糖尿病患者的健康教育与预防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糖尿病基础知识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854583" y="1877473"/>
            <a:ext cx="563213" cy="1253299"/>
            <a:chOff x="854583" y="1877473"/>
            <a:chExt cx="563213" cy="1253299"/>
          </a:xfrm>
        </p:grpSpPr>
        <p:sp>
          <p:nvSpPr>
            <p:cNvPr id="3" name="AutoShape 3"/>
            <p:cNvSpPr/>
            <p:nvPr/>
          </p:nvSpPr>
          <p:spPr>
            <a:xfrm>
              <a:off x="962406" y="1984343"/>
              <a:ext cx="347186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457219">
              <a:off x="854583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21142780" flipH="1">
              <a:off x="1319403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 rot="21437230" flipH="1">
              <a:off x="1168241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162769">
              <a:off x="943356" y="2264378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874776" y="1448943"/>
            <a:ext cx="514445" cy="580739"/>
            <a:chOff x="874776" y="1448943"/>
            <a:chExt cx="514445" cy="580739"/>
          </a:xfrm>
        </p:grpSpPr>
        <p:sp>
          <p:nvSpPr>
            <p:cNvPr id="9" name="Freeform 9"/>
            <p:cNvSpPr/>
            <p:nvPr/>
          </p:nvSpPr>
          <p:spPr>
            <a:xfrm>
              <a:off x="1014698" y="1448943"/>
              <a:ext cx="234601" cy="304991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874776" y="1732788"/>
              <a:ext cx="514445" cy="296894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1102900" y="1782128"/>
              <a:ext cx="59817" cy="44482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6843332" y="1448848"/>
            <a:ext cx="536161" cy="977455"/>
            <a:chOff x="6843332" y="1448848"/>
            <a:chExt cx="536161" cy="977455"/>
          </a:xfrm>
        </p:grpSpPr>
        <p:sp>
          <p:nvSpPr>
            <p:cNvPr id="13" name="AutoShape 13"/>
            <p:cNvSpPr/>
            <p:nvPr/>
          </p:nvSpPr>
          <p:spPr>
            <a:xfrm>
              <a:off x="6942487" y="1984343"/>
              <a:ext cx="336137" cy="378904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 rot="457219">
              <a:off x="6843332" y="1877473"/>
              <a:ext cx="98393" cy="5438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 rot="21142780" flipH="1">
              <a:off x="7281100" y="1877473"/>
              <a:ext cx="98393" cy="5488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6867811" y="1448848"/>
              <a:ext cx="494824" cy="580834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6922580" y="2267521"/>
            <a:ext cx="372522" cy="866394"/>
            <a:chOff x="6922580" y="2267521"/>
            <a:chExt cx="372522" cy="866394"/>
          </a:xfrm>
        </p:grpSpPr>
        <p:sp>
          <p:nvSpPr>
            <p:cNvPr id="18" name="AutoShape 18"/>
            <p:cNvSpPr/>
            <p:nvPr/>
          </p:nvSpPr>
          <p:spPr>
            <a:xfrm rot="21437230" flipH="1">
              <a:off x="7138416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 rot="162769">
              <a:off x="6922580" y="2267521"/>
              <a:ext cx="156686" cy="86639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1664446" y="1696307"/>
            <a:ext cx="1897380" cy="1288637"/>
            <a:chOff x="1664446" y="1696307"/>
            <a:chExt cx="1897380" cy="1288637"/>
          </a:xfrm>
        </p:grpSpPr>
        <p:sp>
          <p:nvSpPr>
            <p:cNvPr id="21" name="TextBox 21"/>
            <p:cNvSpPr txBox="1"/>
            <p:nvPr/>
          </p:nvSpPr>
          <p:spPr>
            <a:xfrm>
              <a:off x="1664446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4446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83853" y="1696307"/>
            <a:ext cx="1897380" cy="1288637"/>
            <a:chOff x="7583853" y="1696307"/>
            <a:chExt cx="1897380" cy="1288637"/>
          </a:xfrm>
        </p:grpSpPr>
        <p:sp>
          <p:nvSpPr>
            <p:cNvPr id="24" name="TextBox 24"/>
            <p:cNvSpPr txBox="1"/>
            <p:nvPr/>
          </p:nvSpPr>
          <p:spPr>
            <a:xfrm>
              <a:off x="7583853" y="1696307"/>
              <a:ext cx="1897380" cy="7581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83853" y="2655379"/>
              <a:ext cx="1897380" cy="3295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4583" y="3639788"/>
            <a:ext cx="248317" cy="552641"/>
            <a:chOff x="854583" y="3639788"/>
            <a:chExt cx="248317" cy="552641"/>
          </a:xfrm>
        </p:grpSpPr>
        <p:sp>
          <p:nvSpPr>
            <p:cNvPr id="27" name="AutoShape 27"/>
            <p:cNvSpPr/>
            <p:nvPr/>
          </p:nvSpPr>
          <p:spPr>
            <a:xfrm>
              <a:off x="9021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 rot="457219">
              <a:off x="854583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 rot="21142780" flipH="1">
              <a:off x="1059561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 rot="21437230" flipH="1">
              <a:off x="99288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 rot="162769">
              <a:off x="89373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863537" y="3450812"/>
            <a:ext cx="226885" cy="256032"/>
            <a:chOff x="863537" y="3450812"/>
            <a:chExt cx="226885" cy="256032"/>
          </a:xfrm>
        </p:grpSpPr>
        <p:sp>
          <p:nvSpPr>
            <p:cNvPr id="33" name="Freeform 33"/>
            <p:cNvSpPr/>
            <p:nvPr/>
          </p:nvSpPr>
          <p:spPr>
            <a:xfrm>
              <a:off x="925163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86353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96412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1316450" y="3639788"/>
            <a:ext cx="248317" cy="552641"/>
            <a:chOff x="1316450" y="3639788"/>
            <a:chExt cx="248317" cy="552641"/>
          </a:xfrm>
        </p:grpSpPr>
        <p:sp>
          <p:nvSpPr>
            <p:cNvPr id="37" name="AutoShape 37"/>
            <p:cNvSpPr/>
            <p:nvPr/>
          </p:nvSpPr>
          <p:spPr>
            <a:xfrm>
              <a:off x="1363980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 rot="457219">
              <a:off x="1316450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 rot="21142780" flipH="1">
              <a:off x="1521428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 rot="21437230" flipH="1">
              <a:off x="145475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 rot="162769">
              <a:off x="135559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2" name="Group 42"/>
          <p:cNvGrpSpPr/>
          <p:nvPr/>
        </p:nvGrpSpPr>
        <p:grpSpPr>
          <a:xfrm>
            <a:off x="1325404" y="3450812"/>
            <a:ext cx="226885" cy="256032"/>
            <a:chOff x="1325404" y="3450812"/>
            <a:chExt cx="226885" cy="256032"/>
          </a:xfrm>
        </p:grpSpPr>
        <p:sp>
          <p:nvSpPr>
            <p:cNvPr id="43" name="Freeform 43"/>
            <p:cNvSpPr/>
            <p:nvPr/>
          </p:nvSpPr>
          <p:spPr>
            <a:xfrm>
              <a:off x="1387030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132540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1425988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1778317" y="3639788"/>
            <a:ext cx="248318" cy="552641"/>
            <a:chOff x="1778317" y="3639788"/>
            <a:chExt cx="248318" cy="552641"/>
          </a:xfrm>
        </p:grpSpPr>
        <p:sp>
          <p:nvSpPr>
            <p:cNvPr id="47" name="AutoShape 47"/>
            <p:cNvSpPr/>
            <p:nvPr/>
          </p:nvSpPr>
          <p:spPr>
            <a:xfrm>
              <a:off x="1825847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 rot="457219">
              <a:off x="177831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 rot="21142780" flipH="1">
              <a:off x="198329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 rot="21437230" flipH="1">
              <a:off x="191662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 rot="162769">
              <a:off x="181746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2" name="Group 52"/>
          <p:cNvGrpSpPr/>
          <p:nvPr/>
        </p:nvGrpSpPr>
        <p:grpSpPr>
          <a:xfrm>
            <a:off x="1787271" y="3450812"/>
            <a:ext cx="226885" cy="256032"/>
            <a:chOff x="1787271" y="3450812"/>
            <a:chExt cx="226885" cy="256032"/>
          </a:xfrm>
        </p:grpSpPr>
        <p:sp>
          <p:nvSpPr>
            <p:cNvPr id="53" name="Freeform 53"/>
            <p:cNvSpPr/>
            <p:nvPr/>
          </p:nvSpPr>
          <p:spPr>
            <a:xfrm>
              <a:off x="184889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1787271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1887855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6" name="Group 56"/>
          <p:cNvGrpSpPr/>
          <p:nvPr/>
        </p:nvGrpSpPr>
        <p:grpSpPr>
          <a:xfrm>
            <a:off x="2240185" y="3639788"/>
            <a:ext cx="248317" cy="552641"/>
            <a:chOff x="2240185" y="3639788"/>
            <a:chExt cx="248317" cy="552641"/>
          </a:xfrm>
        </p:grpSpPr>
        <p:sp>
          <p:nvSpPr>
            <p:cNvPr id="57" name="AutoShape 57"/>
            <p:cNvSpPr/>
            <p:nvPr/>
          </p:nvSpPr>
          <p:spPr>
            <a:xfrm>
              <a:off x="228771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 rot="457219">
              <a:off x="2240185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 rot="21142780" flipH="1">
              <a:off x="2445163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 rot="21437230" flipH="1">
              <a:off x="2378488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 rot="162769">
              <a:off x="2279333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2" name="Group 62"/>
          <p:cNvGrpSpPr/>
          <p:nvPr/>
        </p:nvGrpSpPr>
        <p:grpSpPr>
          <a:xfrm>
            <a:off x="2249138" y="3450812"/>
            <a:ext cx="226885" cy="256032"/>
            <a:chOff x="2249138" y="3450812"/>
            <a:chExt cx="226885" cy="256032"/>
          </a:xfrm>
        </p:grpSpPr>
        <p:sp>
          <p:nvSpPr>
            <p:cNvPr id="63" name="Freeform 63"/>
            <p:cNvSpPr/>
            <p:nvPr/>
          </p:nvSpPr>
          <p:spPr>
            <a:xfrm>
              <a:off x="231076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Freeform 64"/>
            <p:cNvSpPr/>
            <p:nvPr/>
          </p:nvSpPr>
          <p:spPr>
            <a:xfrm>
              <a:off x="2249138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Freeform 65"/>
            <p:cNvSpPr/>
            <p:nvPr/>
          </p:nvSpPr>
          <p:spPr>
            <a:xfrm>
              <a:off x="2349722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6" name="Group 66"/>
          <p:cNvGrpSpPr/>
          <p:nvPr/>
        </p:nvGrpSpPr>
        <p:grpSpPr>
          <a:xfrm>
            <a:off x="2702052" y="3639788"/>
            <a:ext cx="248317" cy="552641"/>
            <a:chOff x="2702052" y="3639788"/>
            <a:chExt cx="248317" cy="552641"/>
          </a:xfrm>
        </p:grpSpPr>
        <p:sp>
          <p:nvSpPr>
            <p:cNvPr id="67" name="AutoShape 67"/>
            <p:cNvSpPr/>
            <p:nvPr/>
          </p:nvSpPr>
          <p:spPr>
            <a:xfrm>
              <a:off x="2749582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 rot="457219">
              <a:off x="2702052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 rot="21142780" flipH="1">
              <a:off x="2907030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 rot="21437230" flipH="1">
              <a:off x="2840355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 rot="162769">
              <a:off x="2741200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2" name="Group 72"/>
          <p:cNvGrpSpPr/>
          <p:nvPr/>
        </p:nvGrpSpPr>
        <p:grpSpPr>
          <a:xfrm>
            <a:off x="2711005" y="3450812"/>
            <a:ext cx="226885" cy="256032"/>
            <a:chOff x="2711005" y="3450812"/>
            <a:chExt cx="226885" cy="256032"/>
          </a:xfrm>
        </p:grpSpPr>
        <p:sp>
          <p:nvSpPr>
            <p:cNvPr id="73" name="Freeform 73"/>
            <p:cNvSpPr/>
            <p:nvPr/>
          </p:nvSpPr>
          <p:spPr>
            <a:xfrm>
              <a:off x="2772728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4" name="Freeform 74"/>
            <p:cNvSpPr/>
            <p:nvPr/>
          </p:nvSpPr>
          <p:spPr>
            <a:xfrm>
              <a:off x="2711005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5" name="Freeform 75"/>
            <p:cNvSpPr/>
            <p:nvPr/>
          </p:nvSpPr>
          <p:spPr>
            <a:xfrm>
              <a:off x="281158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6" name="Group 76"/>
          <p:cNvGrpSpPr/>
          <p:nvPr/>
        </p:nvGrpSpPr>
        <p:grpSpPr>
          <a:xfrm>
            <a:off x="3163919" y="3639788"/>
            <a:ext cx="248317" cy="552641"/>
            <a:chOff x="3163919" y="3639788"/>
            <a:chExt cx="248317" cy="552641"/>
          </a:xfrm>
        </p:grpSpPr>
        <p:sp>
          <p:nvSpPr>
            <p:cNvPr id="77" name="AutoShape 77"/>
            <p:cNvSpPr/>
            <p:nvPr/>
          </p:nvSpPr>
          <p:spPr>
            <a:xfrm>
              <a:off x="3211449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 rot="457219">
              <a:off x="3163919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 rot="21142780" flipH="1">
              <a:off x="3368897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 rot="21437230" flipH="1">
              <a:off x="330222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 rot="162769">
              <a:off x="320306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2" name="Group 82"/>
          <p:cNvGrpSpPr/>
          <p:nvPr/>
        </p:nvGrpSpPr>
        <p:grpSpPr>
          <a:xfrm>
            <a:off x="3172873" y="3450812"/>
            <a:ext cx="226885" cy="256032"/>
            <a:chOff x="3172873" y="3450812"/>
            <a:chExt cx="226885" cy="256032"/>
          </a:xfrm>
        </p:grpSpPr>
        <p:sp>
          <p:nvSpPr>
            <p:cNvPr id="83" name="Freeform 83"/>
            <p:cNvSpPr/>
            <p:nvPr/>
          </p:nvSpPr>
          <p:spPr>
            <a:xfrm>
              <a:off x="3234595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Freeform 84"/>
            <p:cNvSpPr/>
            <p:nvPr/>
          </p:nvSpPr>
          <p:spPr>
            <a:xfrm>
              <a:off x="3172873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Freeform 85"/>
            <p:cNvSpPr/>
            <p:nvPr/>
          </p:nvSpPr>
          <p:spPr>
            <a:xfrm>
              <a:off x="3273457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6" name="Group 86"/>
          <p:cNvGrpSpPr/>
          <p:nvPr/>
        </p:nvGrpSpPr>
        <p:grpSpPr>
          <a:xfrm>
            <a:off x="3625787" y="3639788"/>
            <a:ext cx="248316" cy="552641"/>
            <a:chOff x="3625787" y="3639788"/>
            <a:chExt cx="248316" cy="552641"/>
          </a:xfrm>
        </p:grpSpPr>
        <p:sp>
          <p:nvSpPr>
            <p:cNvPr id="87" name="AutoShape 87"/>
            <p:cNvSpPr/>
            <p:nvPr/>
          </p:nvSpPr>
          <p:spPr>
            <a:xfrm>
              <a:off x="3673316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 rot="457219">
              <a:off x="3625787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 rot="21142780" flipH="1">
              <a:off x="3830764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 rot="21437230" flipH="1">
              <a:off x="376408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 rot="162769">
              <a:off x="366493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2" name="Group 92"/>
          <p:cNvGrpSpPr/>
          <p:nvPr/>
        </p:nvGrpSpPr>
        <p:grpSpPr>
          <a:xfrm>
            <a:off x="3634740" y="3450812"/>
            <a:ext cx="226885" cy="256032"/>
            <a:chOff x="3634740" y="3450812"/>
            <a:chExt cx="226885" cy="256032"/>
          </a:xfrm>
        </p:grpSpPr>
        <p:sp>
          <p:nvSpPr>
            <p:cNvPr id="93" name="Freeform 93"/>
            <p:cNvSpPr/>
            <p:nvPr/>
          </p:nvSpPr>
          <p:spPr>
            <a:xfrm>
              <a:off x="3696462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Freeform 94"/>
            <p:cNvSpPr/>
            <p:nvPr/>
          </p:nvSpPr>
          <p:spPr>
            <a:xfrm>
              <a:off x="3634740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Freeform 95"/>
            <p:cNvSpPr/>
            <p:nvPr/>
          </p:nvSpPr>
          <p:spPr>
            <a:xfrm>
              <a:off x="3735324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6" name="Group 96"/>
          <p:cNvGrpSpPr/>
          <p:nvPr/>
        </p:nvGrpSpPr>
        <p:grpSpPr>
          <a:xfrm>
            <a:off x="4087654" y="3639788"/>
            <a:ext cx="248317" cy="552641"/>
            <a:chOff x="4087654" y="3639788"/>
            <a:chExt cx="248317" cy="552641"/>
          </a:xfrm>
        </p:grpSpPr>
        <p:sp>
          <p:nvSpPr>
            <p:cNvPr id="97" name="AutoShape 97"/>
            <p:cNvSpPr/>
            <p:nvPr/>
          </p:nvSpPr>
          <p:spPr>
            <a:xfrm>
              <a:off x="4135184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8" name="AutoShape 98"/>
            <p:cNvSpPr/>
            <p:nvPr/>
          </p:nvSpPr>
          <p:spPr>
            <a:xfrm rot="457219">
              <a:off x="4087654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AutoShape 99"/>
            <p:cNvSpPr/>
            <p:nvPr/>
          </p:nvSpPr>
          <p:spPr>
            <a:xfrm rot="21142780" flipH="1">
              <a:off x="4292632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0" name="AutoShape 100"/>
            <p:cNvSpPr/>
            <p:nvPr/>
          </p:nvSpPr>
          <p:spPr>
            <a:xfrm rot="21437230" flipH="1">
              <a:off x="4225957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1" name="AutoShape 101"/>
            <p:cNvSpPr/>
            <p:nvPr/>
          </p:nvSpPr>
          <p:spPr>
            <a:xfrm rot="162769">
              <a:off x="4126802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2" name="Group 102"/>
          <p:cNvGrpSpPr/>
          <p:nvPr/>
        </p:nvGrpSpPr>
        <p:grpSpPr>
          <a:xfrm>
            <a:off x="4096607" y="3450812"/>
            <a:ext cx="226885" cy="256032"/>
            <a:chOff x="4096607" y="3450812"/>
            <a:chExt cx="226885" cy="256032"/>
          </a:xfrm>
        </p:grpSpPr>
        <p:sp>
          <p:nvSpPr>
            <p:cNvPr id="103" name="Freeform 103"/>
            <p:cNvSpPr/>
            <p:nvPr/>
          </p:nvSpPr>
          <p:spPr>
            <a:xfrm>
              <a:off x="4158329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4" name="Freeform 104"/>
            <p:cNvSpPr/>
            <p:nvPr/>
          </p:nvSpPr>
          <p:spPr>
            <a:xfrm>
              <a:off x="4096607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>
              <a:off x="4197191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6" name="Group 106"/>
          <p:cNvGrpSpPr/>
          <p:nvPr/>
        </p:nvGrpSpPr>
        <p:grpSpPr>
          <a:xfrm>
            <a:off x="4549521" y="3639788"/>
            <a:ext cx="248317" cy="552641"/>
            <a:chOff x="4549521" y="3639788"/>
            <a:chExt cx="248317" cy="552641"/>
          </a:xfrm>
        </p:grpSpPr>
        <p:sp>
          <p:nvSpPr>
            <p:cNvPr id="107" name="AutoShape 107"/>
            <p:cNvSpPr/>
            <p:nvPr/>
          </p:nvSpPr>
          <p:spPr>
            <a:xfrm>
              <a:off x="4597051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8" name="AutoShape 108"/>
            <p:cNvSpPr/>
            <p:nvPr/>
          </p:nvSpPr>
          <p:spPr>
            <a:xfrm rot="457219">
              <a:off x="4549521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9" name="AutoShape 109"/>
            <p:cNvSpPr/>
            <p:nvPr/>
          </p:nvSpPr>
          <p:spPr>
            <a:xfrm rot="21142780" flipH="1">
              <a:off x="4754499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0" name="AutoShape 110"/>
            <p:cNvSpPr/>
            <p:nvPr/>
          </p:nvSpPr>
          <p:spPr>
            <a:xfrm rot="21437230" flipH="1">
              <a:off x="4687824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1" name="AutoShape 111"/>
            <p:cNvSpPr/>
            <p:nvPr/>
          </p:nvSpPr>
          <p:spPr>
            <a:xfrm rot="162769">
              <a:off x="4588669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2" name="Group 112"/>
          <p:cNvGrpSpPr/>
          <p:nvPr/>
        </p:nvGrpSpPr>
        <p:grpSpPr>
          <a:xfrm>
            <a:off x="4558474" y="3450812"/>
            <a:ext cx="226885" cy="256032"/>
            <a:chOff x="4558474" y="3450812"/>
            <a:chExt cx="226885" cy="256032"/>
          </a:xfrm>
        </p:grpSpPr>
        <p:sp>
          <p:nvSpPr>
            <p:cNvPr id="113" name="Freeform 113"/>
            <p:cNvSpPr/>
            <p:nvPr/>
          </p:nvSpPr>
          <p:spPr>
            <a:xfrm>
              <a:off x="4620196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4" name="Freeform 114"/>
            <p:cNvSpPr/>
            <p:nvPr/>
          </p:nvSpPr>
          <p:spPr>
            <a:xfrm>
              <a:off x="4558474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5" name="Freeform 115"/>
            <p:cNvSpPr/>
            <p:nvPr/>
          </p:nvSpPr>
          <p:spPr>
            <a:xfrm>
              <a:off x="4659059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6" name="Group 116"/>
          <p:cNvGrpSpPr/>
          <p:nvPr/>
        </p:nvGrpSpPr>
        <p:grpSpPr>
          <a:xfrm>
            <a:off x="5011388" y="3639788"/>
            <a:ext cx="248317" cy="552641"/>
            <a:chOff x="5011388" y="3639788"/>
            <a:chExt cx="248317" cy="552641"/>
          </a:xfrm>
        </p:grpSpPr>
        <p:sp>
          <p:nvSpPr>
            <p:cNvPr id="117" name="AutoShape 117"/>
            <p:cNvSpPr/>
            <p:nvPr/>
          </p:nvSpPr>
          <p:spPr>
            <a:xfrm>
              <a:off x="5059013" y="3686842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 rot="457219">
              <a:off x="5011388" y="3639788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 rot="21142780" flipH="1">
              <a:off x="5216366" y="3639788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 rot="21437230" flipH="1">
              <a:off x="5149691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 rot="162769">
              <a:off x="5050536" y="3810381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2" name="Group 122"/>
          <p:cNvGrpSpPr/>
          <p:nvPr/>
        </p:nvGrpSpPr>
        <p:grpSpPr>
          <a:xfrm>
            <a:off x="5020342" y="3450812"/>
            <a:ext cx="226885" cy="256032"/>
            <a:chOff x="5020342" y="3450812"/>
            <a:chExt cx="226885" cy="256032"/>
          </a:xfrm>
        </p:grpSpPr>
        <p:sp>
          <p:nvSpPr>
            <p:cNvPr id="123" name="Freeform 123"/>
            <p:cNvSpPr/>
            <p:nvPr/>
          </p:nvSpPr>
          <p:spPr>
            <a:xfrm>
              <a:off x="5082064" y="3450812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Freeform 124"/>
            <p:cNvSpPr/>
            <p:nvPr/>
          </p:nvSpPr>
          <p:spPr>
            <a:xfrm>
              <a:off x="5020342" y="3575971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Freeform 125"/>
            <p:cNvSpPr/>
            <p:nvPr/>
          </p:nvSpPr>
          <p:spPr>
            <a:xfrm>
              <a:off x="5120926" y="3597688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6" name="Group 126"/>
          <p:cNvGrpSpPr/>
          <p:nvPr/>
        </p:nvGrpSpPr>
        <p:grpSpPr>
          <a:xfrm>
            <a:off x="854583" y="4613529"/>
            <a:ext cx="248317" cy="552641"/>
            <a:chOff x="854583" y="4613529"/>
            <a:chExt cx="248317" cy="552641"/>
          </a:xfrm>
        </p:grpSpPr>
        <p:sp>
          <p:nvSpPr>
            <p:cNvPr id="127" name="AutoShape 127"/>
            <p:cNvSpPr/>
            <p:nvPr/>
          </p:nvSpPr>
          <p:spPr>
            <a:xfrm>
              <a:off x="9021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 rot="457219">
              <a:off x="854583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 rot="21142780" flipH="1">
              <a:off x="1059561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 rot="21437230" flipH="1">
              <a:off x="99288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 rot="162769">
              <a:off x="89373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2" name="Group 132"/>
          <p:cNvGrpSpPr/>
          <p:nvPr/>
        </p:nvGrpSpPr>
        <p:grpSpPr>
          <a:xfrm>
            <a:off x="863537" y="4424553"/>
            <a:ext cx="226885" cy="256032"/>
            <a:chOff x="863537" y="4424553"/>
            <a:chExt cx="226885" cy="256032"/>
          </a:xfrm>
        </p:grpSpPr>
        <p:sp>
          <p:nvSpPr>
            <p:cNvPr id="133" name="Freeform 133"/>
            <p:cNvSpPr/>
            <p:nvPr/>
          </p:nvSpPr>
          <p:spPr>
            <a:xfrm>
              <a:off x="925163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Freeform 134"/>
            <p:cNvSpPr/>
            <p:nvPr/>
          </p:nvSpPr>
          <p:spPr>
            <a:xfrm>
              <a:off x="86353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Freeform 135"/>
            <p:cNvSpPr/>
            <p:nvPr/>
          </p:nvSpPr>
          <p:spPr>
            <a:xfrm>
              <a:off x="96412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6" name="Group 136"/>
          <p:cNvGrpSpPr/>
          <p:nvPr/>
        </p:nvGrpSpPr>
        <p:grpSpPr>
          <a:xfrm>
            <a:off x="1316450" y="4613529"/>
            <a:ext cx="248317" cy="552641"/>
            <a:chOff x="1316450" y="4613529"/>
            <a:chExt cx="248317" cy="552641"/>
          </a:xfrm>
        </p:grpSpPr>
        <p:sp>
          <p:nvSpPr>
            <p:cNvPr id="137" name="AutoShape 137"/>
            <p:cNvSpPr/>
            <p:nvPr/>
          </p:nvSpPr>
          <p:spPr>
            <a:xfrm>
              <a:off x="1363980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8" name="AutoShape 138"/>
            <p:cNvSpPr/>
            <p:nvPr/>
          </p:nvSpPr>
          <p:spPr>
            <a:xfrm rot="457219">
              <a:off x="1316450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9" name="AutoShape 139"/>
            <p:cNvSpPr/>
            <p:nvPr/>
          </p:nvSpPr>
          <p:spPr>
            <a:xfrm rot="21142780" flipH="1">
              <a:off x="1521428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0" name="AutoShape 140"/>
            <p:cNvSpPr/>
            <p:nvPr/>
          </p:nvSpPr>
          <p:spPr>
            <a:xfrm rot="21437230" flipH="1">
              <a:off x="145475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1" name="AutoShape 141"/>
            <p:cNvSpPr/>
            <p:nvPr/>
          </p:nvSpPr>
          <p:spPr>
            <a:xfrm rot="162769">
              <a:off x="135559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2" name="Group 142"/>
          <p:cNvGrpSpPr/>
          <p:nvPr/>
        </p:nvGrpSpPr>
        <p:grpSpPr>
          <a:xfrm>
            <a:off x="1325404" y="4424553"/>
            <a:ext cx="226885" cy="256032"/>
            <a:chOff x="1325404" y="4424553"/>
            <a:chExt cx="226885" cy="256032"/>
          </a:xfrm>
        </p:grpSpPr>
        <p:sp>
          <p:nvSpPr>
            <p:cNvPr id="143" name="Freeform 143"/>
            <p:cNvSpPr/>
            <p:nvPr/>
          </p:nvSpPr>
          <p:spPr>
            <a:xfrm>
              <a:off x="1387030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4" name="Freeform 144"/>
            <p:cNvSpPr/>
            <p:nvPr/>
          </p:nvSpPr>
          <p:spPr>
            <a:xfrm>
              <a:off x="132540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5" name="Freeform 145"/>
            <p:cNvSpPr/>
            <p:nvPr/>
          </p:nvSpPr>
          <p:spPr>
            <a:xfrm>
              <a:off x="1425988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6" name="Group 146"/>
          <p:cNvGrpSpPr/>
          <p:nvPr/>
        </p:nvGrpSpPr>
        <p:grpSpPr>
          <a:xfrm>
            <a:off x="1778317" y="4613529"/>
            <a:ext cx="248318" cy="552641"/>
            <a:chOff x="1778317" y="4613529"/>
            <a:chExt cx="248318" cy="552641"/>
          </a:xfrm>
        </p:grpSpPr>
        <p:sp>
          <p:nvSpPr>
            <p:cNvPr id="147" name="AutoShape 147"/>
            <p:cNvSpPr/>
            <p:nvPr/>
          </p:nvSpPr>
          <p:spPr>
            <a:xfrm>
              <a:off x="1825847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8" name="AutoShape 148"/>
            <p:cNvSpPr/>
            <p:nvPr/>
          </p:nvSpPr>
          <p:spPr>
            <a:xfrm rot="457219">
              <a:off x="177831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9" name="AutoShape 149"/>
            <p:cNvSpPr/>
            <p:nvPr/>
          </p:nvSpPr>
          <p:spPr>
            <a:xfrm rot="21142780" flipH="1">
              <a:off x="198329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0" name="AutoShape 150"/>
            <p:cNvSpPr/>
            <p:nvPr/>
          </p:nvSpPr>
          <p:spPr>
            <a:xfrm rot="21437230" flipH="1">
              <a:off x="191662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1" name="AutoShape 151"/>
            <p:cNvSpPr/>
            <p:nvPr/>
          </p:nvSpPr>
          <p:spPr>
            <a:xfrm rot="162769">
              <a:off x="181746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2" name="Group 152"/>
          <p:cNvGrpSpPr/>
          <p:nvPr/>
        </p:nvGrpSpPr>
        <p:grpSpPr>
          <a:xfrm>
            <a:off x="1787271" y="4424553"/>
            <a:ext cx="226885" cy="256032"/>
            <a:chOff x="1787271" y="4424553"/>
            <a:chExt cx="226885" cy="256032"/>
          </a:xfrm>
        </p:grpSpPr>
        <p:sp>
          <p:nvSpPr>
            <p:cNvPr id="153" name="Freeform 153"/>
            <p:cNvSpPr/>
            <p:nvPr/>
          </p:nvSpPr>
          <p:spPr>
            <a:xfrm>
              <a:off x="184889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4" name="Freeform 154"/>
            <p:cNvSpPr/>
            <p:nvPr/>
          </p:nvSpPr>
          <p:spPr>
            <a:xfrm>
              <a:off x="1787271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5" name="Freeform 155"/>
            <p:cNvSpPr/>
            <p:nvPr/>
          </p:nvSpPr>
          <p:spPr>
            <a:xfrm>
              <a:off x="1887855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6" name="Group 156"/>
          <p:cNvGrpSpPr/>
          <p:nvPr/>
        </p:nvGrpSpPr>
        <p:grpSpPr>
          <a:xfrm>
            <a:off x="2240185" y="4613529"/>
            <a:ext cx="248317" cy="552641"/>
            <a:chOff x="2240185" y="4613529"/>
            <a:chExt cx="248317" cy="552641"/>
          </a:xfrm>
        </p:grpSpPr>
        <p:sp>
          <p:nvSpPr>
            <p:cNvPr id="157" name="AutoShape 157"/>
            <p:cNvSpPr/>
            <p:nvPr/>
          </p:nvSpPr>
          <p:spPr>
            <a:xfrm>
              <a:off x="228771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8" name="AutoShape 158"/>
            <p:cNvSpPr/>
            <p:nvPr/>
          </p:nvSpPr>
          <p:spPr>
            <a:xfrm rot="457219">
              <a:off x="2240185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9" name="AutoShape 159"/>
            <p:cNvSpPr/>
            <p:nvPr/>
          </p:nvSpPr>
          <p:spPr>
            <a:xfrm rot="21142780" flipH="1">
              <a:off x="2445163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0" name="AutoShape 160"/>
            <p:cNvSpPr/>
            <p:nvPr/>
          </p:nvSpPr>
          <p:spPr>
            <a:xfrm rot="21437230" flipH="1">
              <a:off x="2378488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1" name="AutoShape 161"/>
            <p:cNvSpPr/>
            <p:nvPr/>
          </p:nvSpPr>
          <p:spPr>
            <a:xfrm rot="162769">
              <a:off x="2279333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2" name="Group 162"/>
          <p:cNvGrpSpPr/>
          <p:nvPr/>
        </p:nvGrpSpPr>
        <p:grpSpPr>
          <a:xfrm>
            <a:off x="2249138" y="4424553"/>
            <a:ext cx="226885" cy="256032"/>
            <a:chOff x="2249138" y="4424553"/>
            <a:chExt cx="226885" cy="256032"/>
          </a:xfrm>
        </p:grpSpPr>
        <p:sp>
          <p:nvSpPr>
            <p:cNvPr id="163" name="Freeform 163"/>
            <p:cNvSpPr/>
            <p:nvPr/>
          </p:nvSpPr>
          <p:spPr>
            <a:xfrm>
              <a:off x="231076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4" name="Freeform 164"/>
            <p:cNvSpPr/>
            <p:nvPr/>
          </p:nvSpPr>
          <p:spPr>
            <a:xfrm>
              <a:off x="2249138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5" name="Freeform 165"/>
            <p:cNvSpPr/>
            <p:nvPr/>
          </p:nvSpPr>
          <p:spPr>
            <a:xfrm>
              <a:off x="2349722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6" name="Group 166"/>
          <p:cNvGrpSpPr/>
          <p:nvPr/>
        </p:nvGrpSpPr>
        <p:grpSpPr>
          <a:xfrm>
            <a:off x="2702052" y="4613529"/>
            <a:ext cx="248317" cy="552641"/>
            <a:chOff x="2702052" y="4613529"/>
            <a:chExt cx="248317" cy="552641"/>
          </a:xfrm>
        </p:grpSpPr>
        <p:sp>
          <p:nvSpPr>
            <p:cNvPr id="167" name="AutoShape 167"/>
            <p:cNvSpPr/>
            <p:nvPr/>
          </p:nvSpPr>
          <p:spPr>
            <a:xfrm>
              <a:off x="2749582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8" name="AutoShape 168"/>
            <p:cNvSpPr/>
            <p:nvPr/>
          </p:nvSpPr>
          <p:spPr>
            <a:xfrm rot="457219">
              <a:off x="2702052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9" name="AutoShape 169"/>
            <p:cNvSpPr/>
            <p:nvPr/>
          </p:nvSpPr>
          <p:spPr>
            <a:xfrm rot="21142780" flipH="1">
              <a:off x="2907030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0" name="AutoShape 170"/>
            <p:cNvSpPr/>
            <p:nvPr/>
          </p:nvSpPr>
          <p:spPr>
            <a:xfrm rot="21437230" flipH="1">
              <a:off x="2840355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1" name="AutoShape 171"/>
            <p:cNvSpPr/>
            <p:nvPr/>
          </p:nvSpPr>
          <p:spPr>
            <a:xfrm rot="162769">
              <a:off x="2741200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2" name="Group 172"/>
          <p:cNvGrpSpPr/>
          <p:nvPr/>
        </p:nvGrpSpPr>
        <p:grpSpPr>
          <a:xfrm>
            <a:off x="2711005" y="4424553"/>
            <a:ext cx="226885" cy="256032"/>
            <a:chOff x="2711005" y="4424553"/>
            <a:chExt cx="226885" cy="256032"/>
          </a:xfrm>
        </p:grpSpPr>
        <p:sp>
          <p:nvSpPr>
            <p:cNvPr id="173" name="Freeform 173"/>
            <p:cNvSpPr/>
            <p:nvPr/>
          </p:nvSpPr>
          <p:spPr>
            <a:xfrm>
              <a:off x="2772728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4" name="Freeform 174"/>
            <p:cNvSpPr/>
            <p:nvPr/>
          </p:nvSpPr>
          <p:spPr>
            <a:xfrm>
              <a:off x="2711005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5" name="Freeform 175"/>
            <p:cNvSpPr/>
            <p:nvPr/>
          </p:nvSpPr>
          <p:spPr>
            <a:xfrm>
              <a:off x="281158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6" name="Group 176"/>
          <p:cNvGrpSpPr/>
          <p:nvPr/>
        </p:nvGrpSpPr>
        <p:grpSpPr>
          <a:xfrm>
            <a:off x="3163919" y="4613529"/>
            <a:ext cx="248317" cy="552641"/>
            <a:chOff x="3163919" y="4613529"/>
            <a:chExt cx="248317" cy="552641"/>
          </a:xfrm>
        </p:grpSpPr>
        <p:sp>
          <p:nvSpPr>
            <p:cNvPr id="177" name="AutoShape 177"/>
            <p:cNvSpPr/>
            <p:nvPr/>
          </p:nvSpPr>
          <p:spPr>
            <a:xfrm>
              <a:off x="3211449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8" name="AutoShape 178"/>
            <p:cNvSpPr/>
            <p:nvPr/>
          </p:nvSpPr>
          <p:spPr>
            <a:xfrm rot="457219">
              <a:off x="3163919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9" name="AutoShape 179"/>
            <p:cNvSpPr/>
            <p:nvPr/>
          </p:nvSpPr>
          <p:spPr>
            <a:xfrm rot="21142780" flipH="1">
              <a:off x="3368897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0" name="AutoShape 180"/>
            <p:cNvSpPr/>
            <p:nvPr/>
          </p:nvSpPr>
          <p:spPr>
            <a:xfrm rot="21437230" flipH="1">
              <a:off x="330222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1" name="AutoShape 181"/>
            <p:cNvSpPr/>
            <p:nvPr/>
          </p:nvSpPr>
          <p:spPr>
            <a:xfrm rot="162769">
              <a:off x="320306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2" name="Group 182"/>
          <p:cNvGrpSpPr/>
          <p:nvPr/>
        </p:nvGrpSpPr>
        <p:grpSpPr>
          <a:xfrm>
            <a:off x="3172873" y="4424553"/>
            <a:ext cx="226885" cy="256032"/>
            <a:chOff x="3172873" y="4424553"/>
            <a:chExt cx="226885" cy="256032"/>
          </a:xfrm>
        </p:grpSpPr>
        <p:sp>
          <p:nvSpPr>
            <p:cNvPr id="183" name="Freeform 183"/>
            <p:cNvSpPr/>
            <p:nvPr/>
          </p:nvSpPr>
          <p:spPr>
            <a:xfrm>
              <a:off x="3234595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4" name="Freeform 184"/>
            <p:cNvSpPr/>
            <p:nvPr/>
          </p:nvSpPr>
          <p:spPr>
            <a:xfrm>
              <a:off x="3172873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5" name="Freeform 185"/>
            <p:cNvSpPr/>
            <p:nvPr/>
          </p:nvSpPr>
          <p:spPr>
            <a:xfrm>
              <a:off x="3273457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6" name="Group 186"/>
          <p:cNvGrpSpPr/>
          <p:nvPr/>
        </p:nvGrpSpPr>
        <p:grpSpPr>
          <a:xfrm>
            <a:off x="3625787" y="4613529"/>
            <a:ext cx="248316" cy="552641"/>
            <a:chOff x="3625787" y="4613529"/>
            <a:chExt cx="248316" cy="552641"/>
          </a:xfrm>
        </p:grpSpPr>
        <p:sp>
          <p:nvSpPr>
            <p:cNvPr id="187" name="AutoShape 187"/>
            <p:cNvSpPr/>
            <p:nvPr/>
          </p:nvSpPr>
          <p:spPr>
            <a:xfrm>
              <a:off x="3673316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8" name="AutoShape 188"/>
            <p:cNvSpPr/>
            <p:nvPr/>
          </p:nvSpPr>
          <p:spPr>
            <a:xfrm rot="457219">
              <a:off x="3625787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9" name="AutoShape 189"/>
            <p:cNvSpPr/>
            <p:nvPr/>
          </p:nvSpPr>
          <p:spPr>
            <a:xfrm rot="21142780" flipH="1">
              <a:off x="3830764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0" name="AutoShape 190"/>
            <p:cNvSpPr/>
            <p:nvPr/>
          </p:nvSpPr>
          <p:spPr>
            <a:xfrm rot="21437230" flipH="1">
              <a:off x="376408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1" name="AutoShape 191"/>
            <p:cNvSpPr/>
            <p:nvPr/>
          </p:nvSpPr>
          <p:spPr>
            <a:xfrm rot="162769">
              <a:off x="366493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2" name="Group 192"/>
          <p:cNvGrpSpPr/>
          <p:nvPr/>
        </p:nvGrpSpPr>
        <p:grpSpPr>
          <a:xfrm>
            <a:off x="3634740" y="4424553"/>
            <a:ext cx="226885" cy="256032"/>
            <a:chOff x="3634740" y="4424553"/>
            <a:chExt cx="226885" cy="256032"/>
          </a:xfrm>
        </p:grpSpPr>
        <p:sp>
          <p:nvSpPr>
            <p:cNvPr id="193" name="Freeform 193"/>
            <p:cNvSpPr/>
            <p:nvPr/>
          </p:nvSpPr>
          <p:spPr>
            <a:xfrm>
              <a:off x="3696462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4" name="Freeform 194"/>
            <p:cNvSpPr/>
            <p:nvPr/>
          </p:nvSpPr>
          <p:spPr>
            <a:xfrm>
              <a:off x="3634740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5" name="Freeform 195"/>
            <p:cNvSpPr/>
            <p:nvPr/>
          </p:nvSpPr>
          <p:spPr>
            <a:xfrm>
              <a:off x="3735324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6" name="Group 196"/>
          <p:cNvGrpSpPr/>
          <p:nvPr/>
        </p:nvGrpSpPr>
        <p:grpSpPr>
          <a:xfrm>
            <a:off x="4087654" y="4613529"/>
            <a:ext cx="248317" cy="552641"/>
            <a:chOff x="4087654" y="4613529"/>
            <a:chExt cx="248317" cy="552641"/>
          </a:xfrm>
        </p:grpSpPr>
        <p:sp>
          <p:nvSpPr>
            <p:cNvPr id="197" name="AutoShape 197"/>
            <p:cNvSpPr/>
            <p:nvPr/>
          </p:nvSpPr>
          <p:spPr>
            <a:xfrm>
              <a:off x="4135184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8" name="AutoShape 198"/>
            <p:cNvSpPr/>
            <p:nvPr/>
          </p:nvSpPr>
          <p:spPr>
            <a:xfrm rot="457219">
              <a:off x="4087654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9" name="AutoShape 199"/>
            <p:cNvSpPr/>
            <p:nvPr/>
          </p:nvSpPr>
          <p:spPr>
            <a:xfrm rot="21142780" flipH="1">
              <a:off x="4292632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0" name="AutoShape 200"/>
            <p:cNvSpPr/>
            <p:nvPr/>
          </p:nvSpPr>
          <p:spPr>
            <a:xfrm rot="21437230" flipH="1">
              <a:off x="4225957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1" name="AutoShape 201"/>
            <p:cNvSpPr/>
            <p:nvPr/>
          </p:nvSpPr>
          <p:spPr>
            <a:xfrm rot="162769">
              <a:off x="4126802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2" name="Group 202"/>
          <p:cNvGrpSpPr/>
          <p:nvPr/>
        </p:nvGrpSpPr>
        <p:grpSpPr>
          <a:xfrm>
            <a:off x="4096607" y="4424553"/>
            <a:ext cx="226885" cy="256032"/>
            <a:chOff x="4096607" y="4424553"/>
            <a:chExt cx="226885" cy="256032"/>
          </a:xfrm>
        </p:grpSpPr>
        <p:sp>
          <p:nvSpPr>
            <p:cNvPr id="203" name="Freeform 203"/>
            <p:cNvSpPr/>
            <p:nvPr/>
          </p:nvSpPr>
          <p:spPr>
            <a:xfrm>
              <a:off x="4158329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4" name="Freeform 204"/>
            <p:cNvSpPr/>
            <p:nvPr/>
          </p:nvSpPr>
          <p:spPr>
            <a:xfrm>
              <a:off x="4096607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5" name="Freeform 205"/>
            <p:cNvSpPr/>
            <p:nvPr/>
          </p:nvSpPr>
          <p:spPr>
            <a:xfrm>
              <a:off x="4197191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6" name="Group 206"/>
          <p:cNvGrpSpPr/>
          <p:nvPr/>
        </p:nvGrpSpPr>
        <p:grpSpPr>
          <a:xfrm>
            <a:off x="4549521" y="4613529"/>
            <a:ext cx="248317" cy="552641"/>
            <a:chOff x="4549521" y="4613529"/>
            <a:chExt cx="248317" cy="552641"/>
          </a:xfrm>
        </p:grpSpPr>
        <p:sp>
          <p:nvSpPr>
            <p:cNvPr id="207" name="AutoShape 207"/>
            <p:cNvSpPr/>
            <p:nvPr/>
          </p:nvSpPr>
          <p:spPr>
            <a:xfrm>
              <a:off x="4597051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8" name="AutoShape 208"/>
            <p:cNvSpPr/>
            <p:nvPr/>
          </p:nvSpPr>
          <p:spPr>
            <a:xfrm rot="457219">
              <a:off x="4549521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9" name="AutoShape 209"/>
            <p:cNvSpPr/>
            <p:nvPr/>
          </p:nvSpPr>
          <p:spPr>
            <a:xfrm rot="21142780" flipH="1">
              <a:off x="4754499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0" name="AutoShape 210"/>
            <p:cNvSpPr/>
            <p:nvPr/>
          </p:nvSpPr>
          <p:spPr>
            <a:xfrm rot="21437230" flipH="1">
              <a:off x="4687824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1" name="AutoShape 211"/>
            <p:cNvSpPr/>
            <p:nvPr/>
          </p:nvSpPr>
          <p:spPr>
            <a:xfrm rot="162769">
              <a:off x="4588669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2" name="Group 212"/>
          <p:cNvGrpSpPr/>
          <p:nvPr/>
        </p:nvGrpSpPr>
        <p:grpSpPr>
          <a:xfrm>
            <a:off x="4558474" y="4424553"/>
            <a:ext cx="226885" cy="256032"/>
            <a:chOff x="4558474" y="4424553"/>
            <a:chExt cx="226885" cy="256032"/>
          </a:xfrm>
        </p:grpSpPr>
        <p:sp>
          <p:nvSpPr>
            <p:cNvPr id="213" name="Freeform 213"/>
            <p:cNvSpPr/>
            <p:nvPr/>
          </p:nvSpPr>
          <p:spPr>
            <a:xfrm>
              <a:off x="4620196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4" name="Freeform 214"/>
            <p:cNvSpPr/>
            <p:nvPr/>
          </p:nvSpPr>
          <p:spPr>
            <a:xfrm>
              <a:off x="4558474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5" name="Freeform 215"/>
            <p:cNvSpPr/>
            <p:nvPr/>
          </p:nvSpPr>
          <p:spPr>
            <a:xfrm>
              <a:off x="4659059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6" name="Group 216"/>
          <p:cNvGrpSpPr/>
          <p:nvPr/>
        </p:nvGrpSpPr>
        <p:grpSpPr>
          <a:xfrm>
            <a:off x="5011388" y="4613529"/>
            <a:ext cx="248317" cy="552641"/>
            <a:chOff x="5011388" y="4613529"/>
            <a:chExt cx="248317" cy="552641"/>
          </a:xfrm>
        </p:grpSpPr>
        <p:sp>
          <p:nvSpPr>
            <p:cNvPr id="217" name="AutoShape 217"/>
            <p:cNvSpPr/>
            <p:nvPr/>
          </p:nvSpPr>
          <p:spPr>
            <a:xfrm>
              <a:off x="5059013" y="4660678"/>
              <a:ext cx="153067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8" name="AutoShape 218"/>
            <p:cNvSpPr/>
            <p:nvPr/>
          </p:nvSpPr>
          <p:spPr>
            <a:xfrm rot="457219">
              <a:off x="5011388" y="4613529"/>
              <a:ext cx="43339" cy="2398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9" name="AutoShape 219"/>
            <p:cNvSpPr/>
            <p:nvPr/>
          </p:nvSpPr>
          <p:spPr>
            <a:xfrm rot="21142780" flipH="1">
              <a:off x="5216366" y="4613529"/>
              <a:ext cx="43339" cy="24203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0" name="AutoShape 220"/>
            <p:cNvSpPr/>
            <p:nvPr/>
          </p:nvSpPr>
          <p:spPr>
            <a:xfrm rot="21437230" flipH="1">
              <a:off x="5149691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1" name="AutoShape 221"/>
            <p:cNvSpPr/>
            <p:nvPr/>
          </p:nvSpPr>
          <p:spPr>
            <a:xfrm rot="162769">
              <a:off x="5050536" y="4784122"/>
              <a:ext cx="69056" cy="38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2" name="Group 222"/>
          <p:cNvGrpSpPr/>
          <p:nvPr/>
        </p:nvGrpSpPr>
        <p:grpSpPr>
          <a:xfrm>
            <a:off x="5020342" y="4424553"/>
            <a:ext cx="226885" cy="256032"/>
            <a:chOff x="5020342" y="4424553"/>
            <a:chExt cx="226885" cy="256032"/>
          </a:xfrm>
        </p:grpSpPr>
        <p:sp>
          <p:nvSpPr>
            <p:cNvPr id="223" name="Freeform 223"/>
            <p:cNvSpPr/>
            <p:nvPr/>
          </p:nvSpPr>
          <p:spPr>
            <a:xfrm>
              <a:off x="5082064" y="4424553"/>
              <a:ext cx="103441" cy="134493"/>
            </a:xfrm>
            <a:custGeom>
              <a:rect l="l" t="t" r="r" b="b"/>
              <a:pathLst>
                <a:path w="122" h="159">
                  <a:moveTo>
                    <a:pt x="41" y="4"/>
                  </a:moveTo>
                  <a:cubicBezTo>
                    <a:pt x="59" y="0"/>
                    <a:pt x="80" y="2"/>
                    <a:pt x="97" y="12"/>
                  </a:cubicBezTo>
                  <a:cubicBezTo>
                    <a:pt x="112" y="22"/>
                    <a:pt x="121" y="40"/>
                    <a:pt x="120" y="58"/>
                  </a:cubicBezTo>
                  <a:cubicBezTo>
                    <a:pt x="119" y="70"/>
                    <a:pt x="122" y="82"/>
                    <a:pt x="121" y="94"/>
                  </a:cubicBezTo>
                  <a:cubicBezTo>
                    <a:pt x="117" y="106"/>
                    <a:pt x="108" y="115"/>
                    <a:pt x="103" y="126"/>
                  </a:cubicBezTo>
                  <a:cubicBezTo>
                    <a:pt x="96" y="142"/>
                    <a:pt x="82" y="157"/>
                    <a:pt x="63" y="157"/>
                  </a:cubicBezTo>
                  <a:cubicBezTo>
                    <a:pt x="43" y="159"/>
                    <a:pt x="27" y="143"/>
                    <a:pt x="19" y="126"/>
                  </a:cubicBezTo>
                  <a:cubicBezTo>
                    <a:pt x="14" y="115"/>
                    <a:pt x="5" y="105"/>
                    <a:pt x="1" y="94"/>
                  </a:cubicBezTo>
                  <a:cubicBezTo>
                    <a:pt x="1" y="78"/>
                    <a:pt x="0" y="62"/>
                    <a:pt x="3" y="46"/>
                  </a:cubicBezTo>
                  <a:cubicBezTo>
                    <a:pt x="7" y="27"/>
                    <a:pt x="21" y="9"/>
                    <a:pt x="41" y="4"/>
                  </a:cubicBezTo>
                  <a:close/>
                  <a:moveTo>
                    <a:pt x="19" y="80"/>
                  </a:moveTo>
                  <a:cubicBezTo>
                    <a:pt x="22" y="100"/>
                    <a:pt x="27" y="121"/>
                    <a:pt x="41" y="136"/>
                  </a:cubicBezTo>
                  <a:cubicBezTo>
                    <a:pt x="50" y="145"/>
                    <a:pt x="66" y="148"/>
                    <a:pt x="77" y="140"/>
                  </a:cubicBezTo>
                  <a:cubicBezTo>
                    <a:pt x="97" y="124"/>
                    <a:pt x="101" y="97"/>
                    <a:pt x="104" y="73"/>
                  </a:cubicBezTo>
                  <a:cubicBezTo>
                    <a:pt x="95" y="68"/>
                    <a:pt x="86" y="62"/>
                    <a:pt x="79" y="54"/>
                  </a:cubicBezTo>
                  <a:cubicBezTo>
                    <a:pt x="62" y="69"/>
                    <a:pt x="41" y="78"/>
                    <a:pt x="19" y="8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4" name="Freeform 224"/>
            <p:cNvSpPr/>
            <p:nvPr/>
          </p:nvSpPr>
          <p:spPr>
            <a:xfrm>
              <a:off x="5020342" y="4549712"/>
              <a:ext cx="226885" cy="130873"/>
            </a:xfrm>
            <a:custGeom>
              <a:rect l="l" t="t" r="r" b="b"/>
              <a:pathLst>
                <a:path w="268" h="155">
                  <a:moveTo>
                    <a:pt x="51" y="17"/>
                  </a:moveTo>
                  <a:cubicBezTo>
                    <a:pt x="64" y="9"/>
                    <a:pt x="78" y="6"/>
                    <a:pt x="92" y="0"/>
                  </a:cubicBezTo>
                  <a:cubicBezTo>
                    <a:pt x="94" y="3"/>
                    <a:pt x="96" y="8"/>
                    <a:pt x="98" y="10"/>
                  </a:cubicBezTo>
                  <a:cubicBezTo>
                    <a:pt x="95" y="12"/>
                    <a:pt x="91" y="15"/>
                    <a:pt x="89" y="16"/>
                  </a:cubicBezTo>
                  <a:cubicBezTo>
                    <a:pt x="100" y="54"/>
                    <a:pt x="112" y="92"/>
                    <a:pt x="122" y="130"/>
                  </a:cubicBezTo>
                  <a:cubicBezTo>
                    <a:pt x="124" y="105"/>
                    <a:pt x="126" y="80"/>
                    <a:pt x="127" y="55"/>
                  </a:cubicBezTo>
                  <a:cubicBezTo>
                    <a:pt x="132" y="54"/>
                    <a:pt x="137" y="54"/>
                    <a:pt x="142" y="54"/>
                  </a:cubicBezTo>
                  <a:cubicBezTo>
                    <a:pt x="142" y="80"/>
                    <a:pt x="144" y="105"/>
                    <a:pt x="146" y="130"/>
                  </a:cubicBezTo>
                  <a:cubicBezTo>
                    <a:pt x="157" y="92"/>
                    <a:pt x="170" y="54"/>
                    <a:pt x="180" y="16"/>
                  </a:cubicBezTo>
                  <a:cubicBezTo>
                    <a:pt x="170" y="14"/>
                    <a:pt x="172" y="7"/>
                    <a:pt x="175" y="1"/>
                  </a:cubicBezTo>
                  <a:cubicBezTo>
                    <a:pt x="199" y="7"/>
                    <a:pt x="223" y="16"/>
                    <a:pt x="239" y="35"/>
                  </a:cubicBezTo>
                  <a:cubicBezTo>
                    <a:pt x="259" y="56"/>
                    <a:pt x="268" y="86"/>
                    <a:pt x="265" y="114"/>
                  </a:cubicBezTo>
                  <a:cubicBezTo>
                    <a:pt x="256" y="130"/>
                    <a:pt x="236" y="132"/>
                    <a:pt x="220" y="133"/>
                  </a:cubicBezTo>
                  <a:cubicBezTo>
                    <a:pt x="191" y="151"/>
                    <a:pt x="157" y="155"/>
                    <a:pt x="124" y="154"/>
                  </a:cubicBezTo>
                  <a:cubicBezTo>
                    <a:pt x="98" y="153"/>
                    <a:pt x="71" y="149"/>
                    <a:pt x="50" y="133"/>
                  </a:cubicBezTo>
                  <a:cubicBezTo>
                    <a:pt x="32" y="132"/>
                    <a:pt x="9" y="130"/>
                    <a:pt x="3" y="110"/>
                  </a:cubicBezTo>
                  <a:cubicBezTo>
                    <a:pt x="0" y="73"/>
                    <a:pt x="19" y="36"/>
                    <a:pt x="51" y="17"/>
                  </a:cubicBezTo>
                  <a:close/>
                  <a:moveTo>
                    <a:pt x="167" y="107"/>
                  </a:moveTo>
                  <a:cubicBezTo>
                    <a:pt x="168" y="109"/>
                    <a:pt x="169" y="111"/>
                    <a:pt x="170" y="113"/>
                  </a:cubicBezTo>
                  <a:cubicBezTo>
                    <a:pt x="182" y="114"/>
                    <a:pt x="194" y="112"/>
                    <a:pt x="205" y="109"/>
                  </a:cubicBezTo>
                  <a:cubicBezTo>
                    <a:pt x="210" y="108"/>
                    <a:pt x="212" y="104"/>
                    <a:pt x="213" y="100"/>
                  </a:cubicBezTo>
                  <a:cubicBezTo>
                    <a:pt x="198" y="105"/>
                    <a:pt x="182" y="107"/>
                    <a:pt x="167" y="10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5" name="Freeform 225"/>
            <p:cNvSpPr/>
            <p:nvPr/>
          </p:nvSpPr>
          <p:spPr>
            <a:xfrm>
              <a:off x="5120926" y="4571524"/>
              <a:ext cx="26384" cy="19621"/>
            </a:xfrm>
            <a:custGeom>
              <a:rect l="l" t="t" r="r" b="b"/>
              <a:pathLst>
                <a:path w="31" h="23">
                  <a:moveTo>
                    <a:pt x="4" y="3"/>
                  </a:moveTo>
                  <a:cubicBezTo>
                    <a:pt x="11" y="1"/>
                    <a:pt x="19" y="0"/>
                    <a:pt x="26" y="3"/>
                  </a:cubicBezTo>
                  <a:cubicBezTo>
                    <a:pt x="31" y="10"/>
                    <a:pt x="27" y="16"/>
                    <a:pt x="24" y="23"/>
                  </a:cubicBezTo>
                  <a:cubicBezTo>
                    <a:pt x="18" y="23"/>
                    <a:pt x="12" y="23"/>
                    <a:pt x="6" y="23"/>
                  </a:cubicBezTo>
                  <a:cubicBezTo>
                    <a:pt x="3" y="16"/>
                    <a:pt x="0" y="9"/>
                    <a:pt x="4" y="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6" name="Group 226"/>
          <p:cNvGrpSpPr/>
          <p:nvPr/>
        </p:nvGrpSpPr>
        <p:grpSpPr>
          <a:xfrm>
            <a:off x="6807708" y="3451003"/>
            <a:ext cx="236315" cy="430816"/>
            <a:chOff x="6807708" y="3451003"/>
            <a:chExt cx="236315" cy="430816"/>
          </a:xfrm>
        </p:grpSpPr>
        <p:sp>
          <p:nvSpPr>
            <p:cNvPr id="227" name="AutoShape 227"/>
            <p:cNvSpPr/>
            <p:nvPr/>
          </p:nvSpPr>
          <p:spPr>
            <a:xfrm>
              <a:off x="6851428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8" name="AutoShape 228"/>
            <p:cNvSpPr/>
            <p:nvPr/>
          </p:nvSpPr>
          <p:spPr>
            <a:xfrm rot="457219">
              <a:off x="6807708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9" name="AutoShape 229"/>
            <p:cNvSpPr/>
            <p:nvPr/>
          </p:nvSpPr>
          <p:spPr>
            <a:xfrm rot="21142780" flipH="1">
              <a:off x="7000684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0" name="Freeform 230"/>
            <p:cNvSpPr/>
            <p:nvPr/>
          </p:nvSpPr>
          <p:spPr>
            <a:xfrm>
              <a:off x="68184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1" name="Group 231"/>
          <p:cNvGrpSpPr/>
          <p:nvPr/>
        </p:nvGrpSpPr>
        <p:grpSpPr>
          <a:xfrm>
            <a:off x="6842665" y="3811905"/>
            <a:ext cx="164211" cy="381952"/>
            <a:chOff x="6842665" y="3811905"/>
            <a:chExt cx="164211" cy="381952"/>
          </a:xfrm>
        </p:grpSpPr>
        <p:sp>
          <p:nvSpPr>
            <p:cNvPr id="232" name="AutoShape 232"/>
            <p:cNvSpPr/>
            <p:nvPr/>
          </p:nvSpPr>
          <p:spPr>
            <a:xfrm rot="21437230" flipH="1">
              <a:off x="69378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3" name="AutoShape 233"/>
            <p:cNvSpPr/>
            <p:nvPr/>
          </p:nvSpPr>
          <p:spPr>
            <a:xfrm rot="162769">
              <a:off x="684266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4" name="Group 234"/>
          <p:cNvGrpSpPr/>
          <p:nvPr/>
        </p:nvGrpSpPr>
        <p:grpSpPr>
          <a:xfrm>
            <a:off x="7270909" y="3451003"/>
            <a:ext cx="236315" cy="430816"/>
            <a:chOff x="7270909" y="3451003"/>
            <a:chExt cx="236315" cy="430816"/>
          </a:xfrm>
        </p:grpSpPr>
        <p:sp>
          <p:nvSpPr>
            <p:cNvPr id="235" name="AutoShape 235"/>
            <p:cNvSpPr/>
            <p:nvPr/>
          </p:nvSpPr>
          <p:spPr>
            <a:xfrm>
              <a:off x="73146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6" name="AutoShape 236"/>
            <p:cNvSpPr/>
            <p:nvPr/>
          </p:nvSpPr>
          <p:spPr>
            <a:xfrm rot="457219">
              <a:off x="72709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7" name="AutoShape 237"/>
            <p:cNvSpPr/>
            <p:nvPr/>
          </p:nvSpPr>
          <p:spPr>
            <a:xfrm rot="21142780" flipH="1">
              <a:off x="7463885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8" name="Freeform 238"/>
            <p:cNvSpPr/>
            <p:nvPr/>
          </p:nvSpPr>
          <p:spPr>
            <a:xfrm>
              <a:off x="72816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9" name="Group 239"/>
          <p:cNvGrpSpPr/>
          <p:nvPr/>
        </p:nvGrpSpPr>
        <p:grpSpPr>
          <a:xfrm>
            <a:off x="7305866" y="3811905"/>
            <a:ext cx="164210" cy="381952"/>
            <a:chOff x="7305866" y="3811905"/>
            <a:chExt cx="164210" cy="381952"/>
          </a:xfrm>
        </p:grpSpPr>
        <p:sp>
          <p:nvSpPr>
            <p:cNvPr id="240" name="AutoShape 240"/>
            <p:cNvSpPr/>
            <p:nvPr/>
          </p:nvSpPr>
          <p:spPr>
            <a:xfrm rot="21437230" flipH="1">
              <a:off x="740102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1" name="AutoShape 241"/>
            <p:cNvSpPr/>
            <p:nvPr/>
          </p:nvSpPr>
          <p:spPr>
            <a:xfrm rot="162769">
              <a:off x="73058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2" name="Group 242"/>
          <p:cNvGrpSpPr/>
          <p:nvPr/>
        </p:nvGrpSpPr>
        <p:grpSpPr>
          <a:xfrm>
            <a:off x="7734109" y="3451003"/>
            <a:ext cx="236316" cy="430816"/>
            <a:chOff x="7734109" y="3451003"/>
            <a:chExt cx="236316" cy="430816"/>
          </a:xfrm>
        </p:grpSpPr>
        <p:sp>
          <p:nvSpPr>
            <p:cNvPr id="243" name="AutoShape 243"/>
            <p:cNvSpPr/>
            <p:nvPr/>
          </p:nvSpPr>
          <p:spPr>
            <a:xfrm>
              <a:off x="7777829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4" name="AutoShape 244"/>
            <p:cNvSpPr/>
            <p:nvPr/>
          </p:nvSpPr>
          <p:spPr>
            <a:xfrm rot="457219">
              <a:off x="77341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5" name="AutoShape 245"/>
            <p:cNvSpPr/>
            <p:nvPr/>
          </p:nvSpPr>
          <p:spPr>
            <a:xfrm rot="21142780" flipH="1">
              <a:off x="7927086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6" name="Freeform 246"/>
            <p:cNvSpPr/>
            <p:nvPr/>
          </p:nvSpPr>
          <p:spPr>
            <a:xfrm>
              <a:off x="77448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7" name="Group 247"/>
          <p:cNvGrpSpPr/>
          <p:nvPr/>
        </p:nvGrpSpPr>
        <p:grpSpPr>
          <a:xfrm>
            <a:off x="7769066" y="3811905"/>
            <a:ext cx="164211" cy="381952"/>
            <a:chOff x="7769066" y="3811905"/>
            <a:chExt cx="164211" cy="381952"/>
          </a:xfrm>
        </p:grpSpPr>
        <p:sp>
          <p:nvSpPr>
            <p:cNvPr id="248" name="AutoShape 248"/>
            <p:cNvSpPr/>
            <p:nvPr/>
          </p:nvSpPr>
          <p:spPr>
            <a:xfrm rot="21437230" flipH="1">
              <a:off x="786422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9" name="AutoShape 249"/>
            <p:cNvSpPr/>
            <p:nvPr/>
          </p:nvSpPr>
          <p:spPr>
            <a:xfrm rot="162769">
              <a:off x="776906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0" name="Group 250"/>
          <p:cNvGrpSpPr/>
          <p:nvPr/>
        </p:nvGrpSpPr>
        <p:grpSpPr>
          <a:xfrm>
            <a:off x="8197310" y="3451003"/>
            <a:ext cx="236316" cy="430816"/>
            <a:chOff x="8197310" y="3451003"/>
            <a:chExt cx="236316" cy="430816"/>
          </a:xfrm>
        </p:grpSpPr>
        <p:sp>
          <p:nvSpPr>
            <p:cNvPr id="251" name="AutoShape 251"/>
            <p:cNvSpPr/>
            <p:nvPr/>
          </p:nvSpPr>
          <p:spPr>
            <a:xfrm>
              <a:off x="8241030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2" name="AutoShape 252"/>
            <p:cNvSpPr/>
            <p:nvPr/>
          </p:nvSpPr>
          <p:spPr>
            <a:xfrm rot="457219">
              <a:off x="81973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3" name="AutoShape 253"/>
            <p:cNvSpPr/>
            <p:nvPr/>
          </p:nvSpPr>
          <p:spPr>
            <a:xfrm rot="21142780" flipH="1">
              <a:off x="8390287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4" name="Freeform 254"/>
            <p:cNvSpPr/>
            <p:nvPr/>
          </p:nvSpPr>
          <p:spPr>
            <a:xfrm>
              <a:off x="82080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5" name="Group 255"/>
          <p:cNvGrpSpPr/>
          <p:nvPr/>
        </p:nvGrpSpPr>
        <p:grpSpPr>
          <a:xfrm>
            <a:off x="8232267" y="3811905"/>
            <a:ext cx="164211" cy="381952"/>
            <a:chOff x="8232267" y="3811905"/>
            <a:chExt cx="164211" cy="381952"/>
          </a:xfrm>
        </p:grpSpPr>
        <p:sp>
          <p:nvSpPr>
            <p:cNvPr id="256" name="AutoShape 256"/>
            <p:cNvSpPr/>
            <p:nvPr/>
          </p:nvSpPr>
          <p:spPr>
            <a:xfrm rot="21437230" flipH="1">
              <a:off x="832742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7" name="AutoShape 257"/>
            <p:cNvSpPr/>
            <p:nvPr/>
          </p:nvSpPr>
          <p:spPr>
            <a:xfrm rot="162769">
              <a:off x="82322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8" name="Group 258"/>
          <p:cNvGrpSpPr/>
          <p:nvPr/>
        </p:nvGrpSpPr>
        <p:grpSpPr>
          <a:xfrm>
            <a:off x="8660511" y="3451003"/>
            <a:ext cx="236316" cy="430816"/>
            <a:chOff x="8660511" y="3451003"/>
            <a:chExt cx="236316" cy="430816"/>
          </a:xfrm>
        </p:grpSpPr>
        <p:sp>
          <p:nvSpPr>
            <p:cNvPr id="259" name="AutoShape 259"/>
            <p:cNvSpPr/>
            <p:nvPr/>
          </p:nvSpPr>
          <p:spPr>
            <a:xfrm>
              <a:off x="8704231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0" name="AutoShape 260"/>
            <p:cNvSpPr/>
            <p:nvPr/>
          </p:nvSpPr>
          <p:spPr>
            <a:xfrm rot="457219">
              <a:off x="8660511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1" name="AutoShape 261"/>
            <p:cNvSpPr/>
            <p:nvPr/>
          </p:nvSpPr>
          <p:spPr>
            <a:xfrm rot="21142780" flipH="1">
              <a:off x="88534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2" name="Freeform 262"/>
            <p:cNvSpPr/>
            <p:nvPr/>
          </p:nvSpPr>
          <p:spPr>
            <a:xfrm>
              <a:off x="86712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3" name="Group 263"/>
          <p:cNvGrpSpPr/>
          <p:nvPr/>
        </p:nvGrpSpPr>
        <p:grpSpPr>
          <a:xfrm>
            <a:off x="8695467" y="3811905"/>
            <a:ext cx="164212" cy="381952"/>
            <a:chOff x="8695467" y="3811905"/>
            <a:chExt cx="164212" cy="381952"/>
          </a:xfrm>
        </p:grpSpPr>
        <p:sp>
          <p:nvSpPr>
            <p:cNvPr id="264" name="AutoShape 264"/>
            <p:cNvSpPr/>
            <p:nvPr/>
          </p:nvSpPr>
          <p:spPr>
            <a:xfrm rot="21437230" flipH="1">
              <a:off x="8790623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5" name="AutoShape 265"/>
            <p:cNvSpPr/>
            <p:nvPr/>
          </p:nvSpPr>
          <p:spPr>
            <a:xfrm rot="162769">
              <a:off x="869546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6" name="Group 266"/>
          <p:cNvGrpSpPr/>
          <p:nvPr/>
        </p:nvGrpSpPr>
        <p:grpSpPr>
          <a:xfrm>
            <a:off x="9123712" y="3451003"/>
            <a:ext cx="236315" cy="430816"/>
            <a:chOff x="9123712" y="3451003"/>
            <a:chExt cx="236315" cy="430816"/>
          </a:xfrm>
        </p:grpSpPr>
        <p:sp>
          <p:nvSpPr>
            <p:cNvPr id="267" name="AutoShape 267"/>
            <p:cNvSpPr/>
            <p:nvPr/>
          </p:nvSpPr>
          <p:spPr>
            <a:xfrm>
              <a:off x="9167432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8" name="AutoShape 268"/>
            <p:cNvSpPr/>
            <p:nvPr/>
          </p:nvSpPr>
          <p:spPr>
            <a:xfrm rot="457219">
              <a:off x="9123712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9" name="AutoShape 269"/>
            <p:cNvSpPr/>
            <p:nvPr/>
          </p:nvSpPr>
          <p:spPr>
            <a:xfrm rot="21142780" flipH="1">
              <a:off x="9316688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0" name="Freeform 270"/>
            <p:cNvSpPr/>
            <p:nvPr/>
          </p:nvSpPr>
          <p:spPr>
            <a:xfrm>
              <a:off x="9134475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1" name="Group 271"/>
          <p:cNvGrpSpPr/>
          <p:nvPr/>
        </p:nvGrpSpPr>
        <p:grpSpPr>
          <a:xfrm>
            <a:off x="9158668" y="3811905"/>
            <a:ext cx="164212" cy="381952"/>
            <a:chOff x="9158668" y="3811905"/>
            <a:chExt cx="164212" cy="381952"/>
          </a:xfrm>
        </p:grpSpPr>
        <p:sp>
          <p:nvSpPr>
            <p:cNvPr id="272" name="AutoShape 272"/>
            <p:cNvSpPr/>
            <p:nvPr/>
          </p:nvSpPr>
          <p:spPr>
            <a:xfrm rot="21437230" flipH="1">
              <a:off x="92538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3" name="AutoShape 273"/>
            <p:cNvSpPr/>
            <p:nvPr/>
          </p:nvSpPr>
          <p:spPr>
            <a:xfrm rot="162769">
              <a:off x="9158668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4" name="Group 274"/>
          <p:cNvGrpSpPr/>
          <p:nvPr/>
        </p:nvGrpSpPr>
        <p:grpSpPr>
          <a:xfrm>
            <a:off x="9586913" y="3451003"/>
            <a:ext cx="236315" cy="430816"/>
            <a:chOff x="9586913" y="3451003"/>
            <a:chExt cx="236315" cy="430816"/>
          </a:xfrm>
        </p:grpSpPr>
        <p:sp>
          <p:nvSpPr>
            <p:cNvPr id="275" name="AutoShape 275"/>
            <p:cNvSpPr/>
            <p:nvPr/>
          </p:nvSpPr>
          <p:spPr>
            <a:xfrm>
              <a:off x="96306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6" name="AutoShape 276"/>
            <p:cNvSpPr/>
            <p:nvPr/>
          </p:nvSpPr>
          <p:spPr>
            <a:xfrm rot="457219">
              <a:off x="95869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7" name="AutoShape 277"/>
            <p:cNvSpPr/>
            <p:nvPr/>
          </p:nvSpPr>
          <p:spPr>
            <a:xfrm rot="21142780" flipH="1">
              <a:off x="9779889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8" name="Freeform 278"/>
            <p:cNvSpPr/>
            <p:nvPr/>
          </p:nvSpPr>
          <p:spPr>
            <a:xfrm>
              <a:off x="9597771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9" name="Group 279"/>
          <p:cNvGrpSpPr/>
          <p:nvPr/>
        </p:nvGrpSpPr>
        <p:grpSpPr>
          <a:xfrm>
            <a:off x="9621869" y="3811905"/>
            <a:ext cx="164211" cy="381952"/>
            <a:chOff x="9621869" y="3811905"/>
            <a:chExt cx="164211" cy="381952"/>
          </a:xfrm>
        </p:grpSpPr>
        <p:sp>
          <p:nvSpPr>
            <p:cNvPr id="280" name="AutoShape 280"/>
            <p:cNvSpPr/>
            <p:nvPr/>
          </p:nvSpPr>
          <p:spPr>
            <a:xfrm rot="21437230" flipH="1">
              <a:off x="9717024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1" name="AutoShape 281"/>
            <p:cNvSpPr/>
            <p:nvPr/>
          </p:nvSpPr>
          <p:spPr>
            <a:xfrm rot="162769">
              <a:off x="9621869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2" name="Group 282"/>
          <p:cNvGrpSpPr/>
          <p:nvPr/>
        </p:nvGrpSpPr>
        <p:grpSpPr>
          <a:xfrm>
            <a:off x="10050113" y="3451003"/>
            <a:ext cx="236316" cy="430816"/>
            <a:chOff x="10050113" y="3451003"/>
            <a:chExt cx="236316" cy="430816"/>
          </a:xfrm>
        </p:grpSpPr>
        <p:sp>
          <p:nvSpPr>
            <p:cNvPr id="283" name="AutoShape 283"/>
            <p:cNvSpPr/>
            <p:nvPr/>
          </p:nvSpPr>
          <p:spPr>
            <a:xfrm>
              <a:off x="10093833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4" name="AutoShape 284"/>
            <p:cNvSpPr/>
            <p:nvPr/>
          </p:nvSpPr>
          <p:spPr>
            <a:xfrm rot="457219">
              <a:off x="10050113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5" name="AutoShape 285"/>
            <p:cNvSpPr/>
            <p:nvPr/>
          </p:nvSpPr>
          <p:spPr>
            <a:xfrm rot="21142780" flipH="1">
              <a:off x="10243090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6" name="Freeform 286"/>
            <p:cNvSpPr/>
            <p:nvPr/>
          </p:nvSpPr>
          <p:spPr>
            <a:xfrm>
              <a:off x="10060972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87" name="Group 287"/>
          <p:cNvGrpSpPr/>
          <p:nvPr/>
        </p:nvGrpSpPr>
        <p:grpSpPr>
          <a:xfrm>
            <a:off x="10085070" y="3811905"/>
            <a:ext cx="164211" cy="381952"/>
            <a:chOff x="10085070" y="3811905"/>
            <a:chExt cx="164211" cy="381952"/>
          </a:xfrm>
        </p:grpSpPr>
        <p:sp>
          <p:nvSpPr>
            <p:cNvPr id="288" name="AutoShape 288"/>
            <p:cNvSpPr/>
            <p:nvPr/>
          </p:nvSpPr>
          <p:spPr>
            <a:xfrm rot="21437230" flipH="1">
              <a:off x="10180225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9" name="AutoShape 289"/>
            <p:cNvSpPr/>
            <p:nvPr/>
          </p:nvSpPr>
          <p:spPr>
            <a:xfrm rot="162769">
              <a:off x="10085070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0" name="Group 290"/>
          <p:cNvGrpSpPr/>
          <p:nvPr/>
        </p:nvGrpSpPr>
        <p:grpSpPr>
          <a:xfrm>
            <a:off x="10513409" y="3451003"/>
            <a:ext cx="236221" cy="430816"/>
            <a:chOff x="10513409" y="3451003"/>
            <a:chExt cx="236221" cy="430816"/>
          </a:xfrm>
        </p:grpSpPr>
        <p:sp>
          <p:nvSpPr>
            <p:cNvPr id="291" name="AutoShape 291"/>
            <p:cNvSpPr/>
            <p:nvPr/>
          </p:nvSpPr>
          <p:spPr>
            <a:xfrm>
              <a:off x="105570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2" name="AutoShape 292"/>
            <p:cNvSpPr/>
            <p:nvPr/>
          </p:nvSpPr>
          <p:spPr>
            <a:xfrm rot="457219">
              <a:off x="10513409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3" name="AutoShape 293"/>
            <p:cNvSpPr/>
            <p:nvPr/>
          </p:nvSpPr>
          <p:spPr>
            <a:xfrm rot="21142780" flipH="1">
              <a:off x="107062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4" name="Freeform 294"/>
            <p:cNvSpPr/>
            <p:nvPr/>
          </p:nvSpPr>
          <p:spPr>
            <a:xfrm>
              <a:off x="10524173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5" name="Group 295"/>
          <p:cNvGrpSpPr/>
          <p:nvPr/>
        </p:nvGrpSpPr>
        <p:grpSpPr>
          <a:xfrm>
            <a:off x="10548271" y="3811905"/>
            <a:ext cx="164211" cy="381952"/>
            <a:chOff x="10548271" y="3811905"/>
            <a:chExt cx="164211" cy="381952"/>
          </a:xfrm>
        </p:grpSpPr>
        <p:sp>
          <p:nvSpPr>
            <p:cNvPr id="296" name="AutoShape 296"/>
            <p:cNvSpPr/>
            <p:nvPr/>
          </p:nvSpPr>
          <p:spPr>
            <a:xfrm rot="21437230" flipH="1">
              <a:off x="10643426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7" name="AutoShape 297"/>
            <p:cNvSpPr/>
            <p:nvPr/>
          </p:nvSpPr>
          <p:spPr>
            <a:xfrm rot="162769">
              <a:off x="10548271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8" name="Group 298"/>
          <p:cNvGrpSpPr/>
          <p:nvPr/>
        </p:nvGrpSpPr>
        <p:grpSpPr>
          <a:xfrm>
            <a:off x="10976610" y="3451003"/>
            <a:ext cx="236220" cy="430816"/>
            <a:chOff x="10976610" y="3451003"/>
            <a:chExt cx="236220" cy="430816"/>
          </a:xfrm>
        </p:grpSpPr>
        <p:sp>
          <p:nvSpPr>
            <p:cNvPr id="299" name="AutoShape 299"/>
            <p:cNvSpPr/>
            <p:nvPr/>
          </p:nvSpPr>
          <p:spPr>
            <a:xfrm>
              <a:off x="11020234" y="3687032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0" name="AutoShape 300"/>
            <p:cNvSpPr/>
            <p:nvPr/>
          </p:nvSpPr>
          <p:spPr>
            <a:xfrm rot="457219">
              <a:off x="10976610" y="3639884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1" name="AutoShape 301"/>
            <p:cNvSpPr/>
            <p:nvPr/>
          </p:nvSpPr>
          <p:spPr>
            <a:xfrm rot="21142780" flipH="1">
              <a:off x="11169491" y="3639884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2" name="Freeform 302"/>
            <p:cNvSpPr/>
            <p:nvPr/>
          </p:nvSpPr>
          <p:spPr>
            <a:xfrm>
              <a:off x="10987374" y="3451003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3" name="Group 303"/>
          <p:cNvGrpSpPr/>
          <p:nvPr/>
        </p:nvGrpSpPr>
        <p:grpSpPr>
          <a:xfrm>
            <a:off x="11011472" y="3811905"/>
            <a:ext cx="164211" cy="381952"/>
            <a:chOff x="11011472" y="3811905"/>
            <a:chExt cx="164211" cy="381952"/>
          </a:xfrm>
        </p:grpSpPr>
        <p:sp>
          <p:nvSpPr>
            <p:cNvPr id="304" name="AutoShape 304"/>
            <p:cNvSpPr/>
            <p:nvPr/>
          </p:nvSpPr>
          <p:spPr>
            <a:xfrm rot="21437230" flipH="1">
              <a:off x="11106627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5" name="AutoShape 305"/>
            <p:cNvSpPr/>
            <p:nvPr/>
          </p:nvSpPr>
          <p:spPr>
            <a:xfrm rot="162769">
              <a:off x="11011472" y="3811905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6" name="Group 306"/>
          <p:cNvGrpSpPr/>
          <p:nvPr/>
        </p:nvGrpSpPr>
        <p:grpSpPr>
          <a:xfrm>
            <a:off x="6807708" y="4424744"/>
            <a:ext cx="236315" cy="430911"/>
            <a:chOff x="6807708" y="4424744"/>
            <a:chExt cx="236315" cy="430911"/>
          </a:xfrm>
        </p:grpSpPr>
        <p:sp>
          <p:nvSpPr>
            <p:cNvPr id="307" name="AutoShape 307"/>
            <p:cNvSpPr/>
            <p:nvPr/>
          </p:nvSpPr>
          <p:spPr>
            <a:xfrm>
              <a:off x="6851428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8" name="AutoShape 308"/>
            <p:cNvSpPr/>
            <p:nvPr/>
          </p:nvSpPr>
          <p:spPr>
            <a:xfrm rot="457219">
              <a:off x="6807708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9" name="AutoShape 309"/>
            <p:cNvSpPr/>
            <p:nvPr/>
          </p:nvSpPr>
          <p:spPr>
            <a:xfrm rot="21142780" flipH="1">
              <a:off x="7000684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0" name="Freeform 310"/>
            <p:cNvSpPr/>
            <p:nvPr/>
          </p:nvSpPr>
          <p:spPr>
            <a:xfrm>
              <a:off x="68184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1" name="Group 311"/>
          <p:cNvGrpSpPr/>
          <p:nvPr/>
        </p:nvGrpSpPr>
        <p:grpSpPr>
          <a:xfrm>
            <a:off x="6842665" y="4785646"/>
            <a:ext cx="164211" cy="381952"/>
            <a:chOff x="6842665" y="4785646"/>
            <a:chExt cx="164211" cy="381952"/>
          </a:xfrm>
        </p:grpSpPr>
        <p:sp>
          <p:nvSpPr>
            <p:cNvPr id="312" name="AutoShape 312"/>
            <p:cNvSpPr/>
            <p:nvPr/>
          </p:nvSpPr>
          <p:spPr>
            <a:xfrm rot="21437230" flipH="1">
              <a:off x="69378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3" name="AutoShape 313"/>
            <p:cNvSpPr/>
            <p:nvPr/>
          </p:nvSpPr>
          <p:spPr>
            <a:xfrm rot="162769">
              <a:off x="684266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4" name="Group 314"/>
          <p:cNvGrpSpPr/>
          <p:nvPr/>
        </p:nvGrpSpPr>
        <p:grpSpPr>
          <a:xfrm>
            <a:off x="7270909" y="4424744"/>
            <a:ext cx="236315" cy="430911"/>
            <a:chOff x="7270909" y="4424744"/>
            <a:chExt cx="236315" cy="430911"/>
          </a:xfrm>
        </p:grpSpPr>
        <p:sp>
          <p:nvSpPr>
            <p:cNvPr id="315" name="AutoShape 315"/>
            <p:cNvSpPr/>
            <p:nvPr/>
          </p:nvSpPr>
          <p:spPr>
            <a:xfrm>
              <a:off x="73146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6" name="AutoShape 316"/>
            <p:cNvSpPr/>
            <p:nvPr/>
          </p:nvSpPr>
          <p:spPr>
            <a:xfrm rot="457219">
              <a:off x="72709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7" name="AutoShape 317"/>
            <p:cNvSpPr/>
            <p:nvPr/>
          </p:nvSpPr>
          <p:spPr>
            <a:xfrm rot="21142780" flipH="1">
              <a:off x="7463885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8" name="Freeform 318"/>
            <p:cNvSpPr/>
            <p:nvPr/>
          </p:nvSpPr>
          <p:spPr>
            <a:xfrm>
              <a:off x="72816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9" name="Group 319"/>
          <p:cNvGrpSpPr/>
          <p:nvPr/>
        </p:nvGrpSpPr>
        <p:grpSpPr>
          <a:xfrm>
            <a:off x="7305866" y="4785646"/>
            <a:ext cx="164210" cy="381952"/>
            <a:chOff x="7305866" y="4785646"/>
            <a:chExt cx="164210" cy="381952"/>
          </a:xfrm>
        </p:grpSpPr>
        <p:sp>
          <p:nvSpPr>
            <p:cNvPr id="320" name="AutoShape 320"/>
            <p:cNvSpPr/>
            <p:nvPr/>
          </p:nvSpPr>
          <p:spPr>
            <a:xfrm rot="21437230" flipH="1">
              <a:off x="740102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1" name="AutoShape 321"/>
            <p:cNvSpPr/>
            <p:nvPr/>
          </p:nvSpPr>
          <p:spPr>
            <a:xfrm rot="162769">
              <a:off x="73058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2" name="Group 322"/>
          <p:cNvGrpSpPr/>
          <p:nvPr/>
        </p:nvGrpSpPr>
        <p:grpSpPr>
          <a:xfrm>
            <a:off x="7734109" y="4424744"/>
            <a:ext cx="236316" cy="430911"/>
            <a:chOff x="7734109" y="4424744"/>
            <a:chExt cx="236316" cy="430911"/>
          </a:xfrm>
        </p:grpSpPr>
        <p:sp>
          <p:nvSpPr>
            <p:cNvPr id="323" name="AutoShape 323"/>
            <p:cNvSpPr/>
            <p:nvPr/>
          </p:nvSpPr>
          <p:spPr>
            <a:xfrm>
              <a:off x="7777829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4" name="AutoShape 324"/>
            <p:cNvSpPr/>
            <p:nvPr/>
          </p:nvSpPr>
          <p:spPr>
            <a:xfrm rot="457219">
              <a:off x="77341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5" name="AutoShape 325"/>
            <p:cNvSpPr/>
            <p:nvPr/>
          </p:nvSpPr>
          <p:spPr>
            <a:xfrm rot="21142780" flipH="1">
              <a:off x="7927086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6" name="Freeform 326"/>
            <p:cNvSpPr/>
            <p:nvPr/>
          </p:nvSpPr>
          <p:spPr>
            <a:xfrm>
              <a:off x="77448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7" name="Group 327"/>
          <p:cNvGrpSpPr/>
          <p:nvPr/>
        </p:nvGrpSpPr>
        <p:grpSpPr>
          <a:xfrm>
            <a:off x="7769066" y="4785646"/>
            <a:ext cx="164211" cy="381952"/>
            <a:chOff x="7769066" y="4785646"/>
            <a:chExt cx="164211" cy="381952"/>
          </a:xfrm>
        </p:grpSpPr>
        <p:sp>
          <p:nvSpPr>
            <p:cNvPr id="328" name="AutoShape 328"/>
            <p:cNvSpPr/>
            <p:nvPr/>
          </p:nvSpPr>
          <p:spPr>
            <a:xfrm rot="21437230" flipH="1">
              <a:off x="786422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9" name="AutoShape 329"/>
            <p:cNvSpPr/>
            <p:nvPr/>
          </p:nvSpPr>
          <p:spPr>
            <a:xfrm rot="162769">
              <a:off x="776906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0" name="Group 330"/>
          <p:cNvGrpSpPr/>
          <p:nvPr/>
        </p:nvGrpSpPr>
        <p:grpSpPr>
          <a:xfrm>
            <a:off x="8197310" y="4424744"/>
            <a:ext cx="236316" cy="430911"/>
            <a:chOff x="8197310" y="4424744"/>
            <a:chExt cx="236316" cy="430911"/>
          </a:xfrm>
        </p:grpSpPr>
        <p:sp>
          <p:nvSpPr>
            <p:cNvPr id="331" name="AutoShape 331"/>
            <p:cNvSpPr/>
            <p:nvPr/>
          </p:nvSpPr>
          <p:spPr>
            <a:xfrm>
              <a:off x="8241030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2" name="AutoShape 332"/>
            <p:cNvSpPr/>
            <p:nvPr/>
          </p:nvSpPr>
          <p:spPr>
            <a:xfrm rot="457219">
              <a:off x="81973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3" name="AutoShape 333"/>
            <p:cNvSpPr/>
            <p:nvPr/>
          </p:nvSpPr>
          <p:spPr>
            <a:xfrm rot="21142780" flipH="1">
              <a:off x="8390287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4" name="Freeform 334"/>
            <p:cNvSpPr/>
            <p:nvPr/>
          </p:nvSpPr>
          <p:spPr>
            <a:xfrm>
              <a:off x="82080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5" name="Group 335"/>
          <p:cNvGrpSpPr/>
          <p:nvPr/>
        </p:nvGrpSpPr>
        <p:grpSpPr>
          <a:xfrm>
            <a:off x="8232267" y="4785646"/>
            <a:ext cx="164211" cy="381952"/>
            <a:chOff x="8232267" y="4785646"/>
            <a:chExt cx="164211" cy="381952"/>
          </a:xfrm>
        </p:grpSpPr>
        <p:sp>
          <p:nvSpPr>
            <p:cNvPr id="336" name="AutoShape 336"/>
            <p:cNvSpPr/>
            <p:nvPr/>
          </p:nvSpPr>
          <p:spPr>
            <a:xfrm rot="21437230" flipH="1">
              <a:off x="832742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7" name="AutoShape 337"/>
            <p:cNvSpPr/>
            <p:nvPr/>
          </p:nvSpPr>
          <p:spPr>
            <a:xfrm rot="162769">
              <a:off x="82322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8" name="Group 338"/>
          <p:cNvGrpSpPr/>
          <p:nvPr/>
        </p:nvGrpSpPr>
        <p:grpSpPr>
          <a:xfrm>
            <a:off x="8660511" y="4424744"/>
            <a:ext cx="236316" cy="430911"/>
            <a:chOff x="8660511" y="4424744"/>
            <a:chExt cx="236316" cy="430911"/>
          </a:xfrm>
        </p:grpSpPr>
        <p:sp>
          <p:nvSpPr>
            <p:cNvPr id="339" name="AutoShape 339"/>
            <p:cNvSpPr/>
            <p:nvPr/>
          </p:nvSpPr>
          <p:spPr>
            <a:xfrm>
              <a:off x="8704231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0" name="AutoShape 340"/>
            <p:cNvSpPr/>
            <p:nvPr/>
          </p:nvSpPr>
          <p:spPr>
            <a:xfrm rot="457219">
              <a:off x="8660511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1" name="AutoShape 341"/>
            <p:cNvSpPr/>
            <p:nvPr/>
          </p:nvSpPr>
          <p:spPr>
            <a:xfrm rot="21142780" flipH="1">
              <a:off x="88534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2" name="Freeform 342"/>
            <p:cNvSpPr/>
            <p:nvPr/>
          </p:nvSpPr>
          <p:spPr>
            <a:xfrm>
              <a:off x="86712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3" name="Group 343"/>
          <p:cNvGrpSpPr/>
          <p:nvPr/>
        </p:nvGrpSpPr>
        <p:grpSpPr>
          <a:xfrm>
            <a:off x="8695467" y="4785646"/>
            <a:ext cx="164212" cy="381952"/>
            <a:chOff x="8695467" y="4785646"/>
            <a:chExt cx="164212" cy="381952"/>
          </a:xfrm>
        </p:grpSpPr>
        <p:sp>
          <p:nvSpPr>
            <p:cNvPr id="344" name="AutoShape 344"/>
            <p:cNvSpPr/>
            <p:nvPr/>
          </p:nvSpPr>
          <p:spPr>
            <a:xfrm rot="21437230" flipH="1">
              <a:off x="8790623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5" name="AutoShape 345"/>
            <p:cNvSpPr/>
            <p:nvPr/>
          </p:nvSpPr>
          <p:spPr>
            <a:xfrm rot="162769">
              <a:off x="869546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6" name="Group 346"/>
          <p:cNvGrpSpPr/>
          <p:nvPr/>
        </p:nvGrpSpPr>
        <p:grpSpPr>
          <a:xfrm>
            <a:off x="9123712" y="4424744"/>
            <a:ext cx="236315" cy="430911"/>
            <a:chOff x="9123712" y="4424744"/>
            <a:chExt cx="236315" cy="430911"/>
          </a:xfrm>
        </p:grpSpPr>
        <p:sp>
          <p:nvSpPr>
            <p:cNvPr id="347" name="AutoShape 347"/>
            <p:cNvSpPr/>
            <p:nvPr/>
          </p:nvSpPr>
          <p:spPr>
            <a:xfrm>
              <a:off x="9167432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8" name="AutoShape 348"/>
            <p:cNvSpPr/>
            <p:nvPr/>
          </p:nvSpPr>
          <p:spPr>
            <a:xfrm rot="457219">
              <a:off x="9123712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9" name="AutoShape 349"/>
            <p:cNvSpPr/>
            <p:nvPr/>
          </p:nvSpPr>
          <p:spPr>
            <a:xfrm rot="21142780" flipH="1">
              <a:off x="9316688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0" name="Freeform 350"/>
            <p:cNvSpPr/>
            <p:nvPr/>
          </p:nvSpPr>
          <p:spPr>
            <a:xfrm>
              <a:off x="9134475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1" name="Group 351"/>
          <p:cNvGrpSpPr/>
          <p:nvPr/>
        </p:nvGrpSpPr>
        <p:grpSpPr>
          <a:xfrm>
            <a:off x="9158668" y="4785646"/>
            <a:ext cx="164212" cy="381952"/>
            <a:chOff x="9158668" y="4785646"/>
            <a:chExt cx="164212" cy="381952"/>
          </a:xfrm>
        </p:grpSpPr>
        <p:sp>
          <p:nvSpPr>
            <p:cNvPr id="352" name="AutoShape 352"/>
            <p:cNvSpPr/>
            <p:nvPr/>
          </p:nvSpPr>
          <p:spPr>
            <a:xfrm rot="21437230" flipH="1">
              <a:off x="92538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3" name="AutoShape 353"/>
            <p:cNvSpPr/>
            <p:nvPr/>
          </p:nvSpPr>
          <p:spPr>
            <a:xfrm rot="162769">
              <a:off x="9158668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4" name="Group 354"/>
          <p:cNvGrpSpPr/>
          <p:nvPr/>
        </p:nvGrpSpPr>
        <p:grpSpPr>
          <a:xfrm>
            <a:off x="9586913" y="4424744"/>
            <a:ext cx="236315" cy="430911"/>
            <a:chOff x="9586913" y="4424744"/>
            <a:chExt cx="236315" cy="430911"/>
          </a:xfrm>
        </p:grpSpPr>
        <p:sp>
          <p:nvSpPr>
            <p:cNvPr id="355" name="AutoShape 355"/>
            <p:cNvSpPr/>
            <p:nvPr/>
          </p:nvSpPr>
          <p:spPr>
            <a:xfrm>
              <a:off x="96306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6" name="AutoShape 356"/>
            <p:cNvSpPr/>
            <p:nvPr/>
          </p:nvSpPr>
          <p:spPr>
            <a:xfrm rot="457219">
              <a:off x="95869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7" name="AutoShape 357"/>
            <p:cNvSpPr/>
            <p:nvPr/>
          </p:nvSpPr>
          <p:spPr>
            <a:xfrm rot="21142780" flipH="1">
              <a:off x="9779889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8" name="Freeform 358"/>
            <p:cNvSpPr/>
            <p:nvPr/>
          </p:nvSpPr>
          <p:spPr>
            <a:xfrm>
              <a:off x="9597771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9" name="Group 359"/>
          <p:cNvGrpSpPr/>
          <p:nvPr/>
        </p:nvGrpSpPr>
        <p:grpSpPr>
          <a:xfrm>
            <a:off x="9621869" y="4785646"/>
            <a:ext cx="164211" cy="381952"/>
            <a:chOff x="9621869" y="4785646"/>
            <a:chExt cx="164211" cy="381952"/>
          </a:xfrm>
        </p:grpSpPr>
        <p:sp>
          <p:nvSpPr>
            <p:cNvPr id="360" name="AutoShape 360"/>
            <p:cNvSpPr/>
            <p:nvPr/>
          </p:nvSpPr>
          <p:spPr>
            <a:xfrm rot="21437230" flipH="1">
              <a:off x="9717024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1" name="AutoShape 361"/>
            <p:cNvSpPr/>
            <p:nvPr/>
          </p:nvSpPr>
          <p:spPr>
            <a:xfrm rot="162769">
              <a:off x="9621869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2" name="Group 362"/>
          <p:cNvGrpSpPr/>
          <p:nvPr/>
        </p:nvGrpSpPr>
        <p:grpSpPr>
          <a:xfrm>
            <a:off x="10050113" y="4424744"/>
            <a:ext cx="236316" cy="430911"/>
            <a:chOff x="10050113" y="4424744"/>
            <a:chExt cx="236316" cy="430911"/>
          </a:xfrm>
        </p:grpSpPr>
        <p:sp>
          <p:nvSpPr>
            <p:cNvPr id="363" name="AutoShape 363"/>
            <p:cNvSpPr/>
            <p:nvPr/>
          </p:nvSpPr>
          <p:spPr>
            <a:xfrm>
              <a:off x="10093833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4" name="AutoShape 364"/>
            <p:cNvSpPr/>
            <p:nvPr/>
          </p:nvSpPr>
          <p:spPr>
            <a:xfrm rot="457219">
              <a:off x="10050113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5" name="AutoShape 365"/>
            <p:cNvSpPr/>
            <p:nvPr/>
          </p:nvSpPr>
          <p:spPr>
            <a:xfrm rot="21142780" flipH="1">
              <a:off x="10243090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6" name="Freeform 366"/>
            <p:cNvSpPr/>
            <p:nvPr/>
          </p:nvSpPr>
          <p:spPr>
            <a:xfrm>
              <a:off x="10060972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7" name="Group 367"/>
          <p:cNvGrpSpPr/>
          <p:nvPr/>
        </p:nvGrpSpPr>
        <p:grpSpPr>
          <a:xfrm>
            <a:off x="10085070" y="4785646"/>
            <a:ext cx="164211" cy="381952"/>
            <a:chOff x="10085070" y="4785646"/>
            <a:chExt cx="164211" cy="381952"/>
          </a:xfrm>
        </p:grpSpPr>
        <p:sp>
          <p:nvSpPr>
            <p:cNvPr id="368" name="AutoShape 368"/>
            <p:cNvSpPr/>
            <p:nvPr/>
          </p:nvSpPr>
          <p:spPr>
            <a:xfrm rot="21437230" flipH="1">
              <a:off x="10180225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9" name="AutoShape 369"/>
            <p:cNvSpPr/>
            <p:nvPr/>
          </p:nvSpPr>
          <p:spPr>
            <a:xfrm rot="162769">
              <a:off x="10085070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0" name="Group 370"/>
          <p:cNvGrpSpPr/>
          <p:nvPr/>
        </p:nvGrpSpPr>
        <p:grpSpPr>
          <a:xfrm>
            <a:off x="10513409" y="4424744"/>
            <a:ext cx="236221" cy="430911"/>
            <a:chOff x="10513409" y="4424744"/>
            <a:chExt cx="236221" cy="430911"/>
          </a:xfrm>
        </p:grpSpPr>
        <p:sp>
          <p:nvSpPr>
            <p:cNvPr id="371" name="AutoShape 371"/>
            <p:cNvSpPr/>
            <p:nvPr/>
          </p:nvSpPr>
          <p:spPr>
            <a:xfrm>
              <a:off x="105570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2" name="AutoShape 372"/>
            <p:cNvSpPr/>
            <p:nvPr/>
          </p:nvSpPr>
          <p:spPr>
            <a:xfrm rot="457219">
              <a:off x="10513409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3" name="AutoShape 373"/>
            <p:cNvSpPr/>
            <p:nvPr/>
          </p:nvSpPr>
          <p:spPr>
            <a:xfrm rot="21142780" flipH="1">
              <a:off x="107062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4" name="Freeform 374"/>
            <p:cNvSpPr/>
            <p:nvPr/>
          </p:nvSpPr>
          <p:spPr>
            <a:xfrm>
              <a:off x="10524173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5" name="Group 375"/>
          <p:cNvGrpSpPr/>
          <p:nvPr/>
        </p:nvGrpSpPr>
        <p:grpSpPr>
          <a:xfrm>
            <a:off x="10548271" y="4785646"/>
            <a:ext cx="164211" cy="381952"/>
            <a:chOff x="10548271" y="4785646"/>
            <a:chExt cx="164211" cy="381952"/>
          </a:xfrm>
        </p:grpSpPr>
        <p:sp>
          <p:nvSpPr>
            <p:cNvPr id="376" name="AutoShape 376"/>
            <p:cNvSpPr/>
            <p:nvPr/>
          </p:nvSpPr>
          <p:spPr>
            <a:xfrm rot="21437230" flipH="1">
              <a:off x="10643426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7" name="AutoShape 377"/>
            <p:cNvSpPr/>
            <p:nvPr/>
          </p:nvSpPr>
          <p:spPr>
            <a:xfrm rot="162769">
              <a:off x="10548271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78" name="Group 378"/>
          <p:cNvGrpSpPr/>
          <p:nvPr/>
        </p:nvGrpSpPr>
        <p:grpSpPr>
          <a:xfrm>
            <a:off x="10976610" y="4424744"/>
            <a:ext cx="236220" cy="430911"/>
            <a:chOff x="10976610" y="4424744"/>
            <a:chExt cx="236220" cy="430911"/>
          </a:xfrm>
        </p:grpSpPr>
        <p:sp>
          <p:nvSpPr>
            <p:cNvPr id="379" name="AutoShape 379"/>
            <p:cNvSpPr/>
            <p:nvPr/>
          </p:nvSpPr>
          <p:spPr>
            <a:xfrm>
              <a:off x="11020234" y="4660773"/>
              <a:ext cx="148209" cy="167069"/>
            </a:xfrm>
            <a:prstGeom prst="roundRect">
              <a:avLst>
                <a:gd name="adj" fmla="val 3496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0" name="AutoShape 380"/>
            <p:cNvSpPr/>
            <p:nvPr/>
          </p:nvSpPr>
          <p:spPr>
            <a:xfrm rot="457219">
              <a:off x="10976610" y="4613720"/>
              <a:ext cx="43339" cy="2397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1" name="AutoShape 381"/>
            <p:cNvSpPr/>
            <p:nvPr/>
          </p:nvSpPr>
          <p:spPr>
            <a:xfrm rot="21142780" flipH="1">
              <a:off x="11169491" y="4613720"/>
              <a:ext cx="43339" cy="24193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2" name="Freeform 382"/>
            <p:cNvSpPr/>
            <p:nvPr/>
          </p:nvSpPr>
          <p:spPr>
            <a:xfrm>
              <a:off x="10987374" y="4424744"/>
              <a:ext cx="218122" cy="256032"/>
            </a:xfrm>
            <a:custGeom>
              <a:rect l="l" t="t" r="r" b="b"/>
              <a:pathLst>
                <a:path w="272" h="320">
                  <a:moveTo>
                    <a:pt x="206" y="171"/>
                  </a:moveTo>
                  <a:cubicBezTo>
                    <a:pt x="205" y="126"/>
                    <a:pt x="213" y="74"/>
                    <a:pt x="184" y="35"/>
                  </a:cubicBezTo>
                  <a:cubicBezTo>
                    <a:pt x="158" y="0"/>
                    <a:pt x="96" y="8"/>
                    <a:pt x="77" y="47"/>
                  </a:cubicBezTo>
                  <a:cubicBezTo>
                    <a:pt x="58" y="86"/>
                    <a:pt x="63" y="130"/>
                    <a:pt x="63" y="172"/>
                  </a:cubicBezTo>
                  <a:cubicBezTo>
                    <a:pt x="25" y="190"/>
                    <a:pt x="0" y="231"/>
                    <a:pt x="4" y="274"/>
                  </a:cubicBezTo>
                  <a:cubicBezTo>
                    <a:pt x="4" y="274"/>
                    <a:pt x="4" y="274"/>
                    <a:pt x="5" y="275"/>
                  </a:cubicBezTo>
                  <a:cubicBezTo>
                    <a:pt x="13" y="292"/>
                    <a:pt x="33" y="293"/>
                    <a:pt x="49" y="295"/>
                  </a:cubicBezTo>
                  <a:cubicBezTo>
                    <a:pt x="63" y="302"/>
                    <a:pt x="76" y="310"/>
                    <a:pt x="91" y="312"/>
                  </a:cubicBezTo>
                  <a:cubicBezTo>
                    <a:pt x="133" y="320"/>
                    <a:pt x="180" y="319"/>
                    <a:pt x="218" y="296"/>
                  </a:cubicBezTo>
                  <a:cubicBezTo>
                    <a:pt x="234" y="292"/>
                    <a:pt x="258" y="294"/>
                    <a:pt x="265" y="275"/>
                  </a:cubicBezTo>
                  <a:cubicBezTo>
                    <a:pt x="272" y="232"/>
                    <a:pt x="244" y="190"/>
                    <a:pt x="206" y="171"/>
                  </a:cubicBezTo>
                  <a:close/>
                  <a:moveTo>
                    <a:pt x="179" y="172"/>
                  </a:moveTo>
                  <a:cubicBezTo>
                    <a:pt x="184" y="183"/>
                    <a:pt x="190" y="194"/>
                    <a:pt x="196" y="206"/>
                  </a:cubicBezTo>
                  <a:cubicBezTo>
                    <a:pt x="183" y="206"/>
                    <a:pt x="170" y="207"/>
                    <a:pt x="157" y="206"/>
                  </a:cubicBezTo>
                  <a:cubicBezTo>
                    <a:pt x="164" y="195"/>
                    <a:pt x="171" y="184"/>
                    <a:pt x="179" y="172"/>
                  </a:cubicBezTo>
                  <a:close/>
                  <a:moveTo>
                    <a:pt x="135" y="219"/>
                  </a:moveTo>
                  <a:cubicBezTo>
                    <a:pt x="128" y="203"/>
                    <a:pt x="108" y="174"/>
                    <a:pt x="108" y="174"/>
                  </a:cubicBezTo>
                  <a:cubicBezTo>
                    <a:pt x="108" y="174"/>
                    <a:pt x="107" y="166"/>
                    <a:pt x="106" y="162"/>
                  </a:cubicBezTo>
                  <a:cubicBezTo>
                    <a:pt x="117" y="167"/>
                    <a:pt x="129" y="173"/>
                    <a:pt x="141" y="171"/>
                  </a:cubicBezTo>
                  <a:cubicBezTo>
                    <a:pt x="150" y="170"/>
                    <a:pt x="157" y="164"/>
                    <a:pt x="165" y="160"/>
                  </a:cubicBezTo>
                  <a:cubicBezTo>
                    <a:pt x="165" y="162"/>
                    <a:pt x="165" y="165"/>
                    <a:pt x="165" y="167"/>
                  </a:cubicBezTo>
                  <a:cubicBezTo>
                    <a:pt x="158" y="186"/>
                    <a:pt x="143" y="200"/>
                    <a:pt x="135" y="219"/>
                  </a:cubicBezTo>
                  <a:close/>
                  <a:moveTo>
                    <a:pt x="191" y="91"/>
                  </a:moveTo>
                  <a:cubicBezTo>
                    <a:pt x="200" y="102"/>
                    <a:pt x="192" y="115"/>
                    <a:pt x="185" y="124"/>
                  </a:cubicBezTo>
                  <a:cubicBezTo>
                    <a:pt x="186" y="117"/>
                    <a:pt x="189" y="102"/>
                    <a:pt x="189" y="102"/>
                  </a:cubicBezTo>
                  <a:lnTo>
                    <a:pt x="191" y="91"/>
                  </a:lnTo>
                  <a:close/>
                  <a:moveTo>
                    <a:pt x="152" y="68"/>
                  </a:moveTo>
                  <a:cubicBezTo>
                    <a:pt x="157" y="77"/>
                    <a:pt x="165" y="85"/>
                    <a:pt x="173" y="91"/>
                  </a:cubicBezTo>
                  <a:cubicBezTo>
                    <a:pt x="176" y="93"/>
                    <a:pt x="180" y="95"/>
                    <a:pt x="180" y="95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77" y="101"/>
                    <a:pt x="168" y="138"/>
                    <a:pt x="153" y="151"/>
                  </a:cubicBezTo>
                  <a:cubicBezTo>
                    <a:pt x="144" y="160"/>
                    <a:pt x="126" y="162"/>
                    <a:pt x="117" y="151"/>
                  </a:cubicBezTo>
                  <a:cubicBezTo>
                    <a:pt x="102" y="137"/>
                    <a:pt x="96" y="117"/>
                    <a:pt x="93" y="98"/>
                  </a:cubicBezTo>
                  <a:cubicBezTo>
                    <a:pt x="116" y="95"/>
                    <a:pt x="137" y="84"/>
                    <a:pt x="152" y="68"/>
                  </a:cubicBezTo>
                  <a:close/>
                  <a:moveTo>
                    <a:pt x="84" y="124"/>
                  </a:moveTo>
                  <a:cubicBezTo>
                    <a:pt x="78" y="115"/>
                    <a:pt x="74" y="105"/>
                    <a:pt x="74" y="95"/>
                  </a:cubicBezTo>
                  <a:cubicBezTo>
                    <a:pt x="86" y="99"/>
                    <a:pt x="82" y="114"/>
                    <a:pt x="84" y="124"/>
                  </a:cubicBezTo>
                  <a:close/>
                  <a:moveTo>
                    <a:pt x="76" y="206"/>
                  </a:moveTo>
                  <a:cubicBezTo>
                    <a:pt x="76" y="206"/>
                    <a:pt x="82" y="186"/>
                    <a:pt x="92" y="172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00" y="186"/>
                    <a:pt x="109" y="199"/>
                    <a:pt x="113" y="206"/>
                  </a:cubicBezTo>
                  <a:cubicBezTo>
                    <a:pt x="101" y="207"/>
                    <a:pt x="76" y="206"/>
                    <a:pt x="76" y="206"/>
                  </a:cubicBezTo>
                  <a:close/>
                  <a:moveTo>
                    <a:pt x="128" y="304"/>
                  </a:moveTo>
                  <a:cubicBezTo>
                    <a:pt x="128" y="304"/>
                    <a:pt x="104" y="248"/>
                    <a:pt x="94" y="219"/>
                  </a:cubicBezTo>
                  <a:cubicBezTo>
                    <a:pt x="103" y="219"/>
                    <a:pt x="112" y="220"/>
                    <a:pt x="121" y="220"/>
                  </a:cubicBezTo>
                  <a:cubicBezTo>
                    <a:pt x="126" y="232"/>
                    <a:pt x="130" y="245"/>
                    <a:pt x="135" y="257"/>
                  </a:cubicBezTo>
                  <a:cubicBezTo>
                    <a:pt x="140" y="245"/>
                    <a:pt x="145" y="232"/>
                    <a:pt x="149" y="220"/>
                  </a:cubicBezTo>
                  <a:cubicBezTo>
                    <a:pt x="158" y="220"/>
                    <a:pt x="167" y="219"/>
                    <a:pt x="176" y="219"/>
                  </a:cubicBezTo>
                  <a:cubicBezTo>
                    <a:pt x="166" y="246"/>
                    <a:pt x="143" y="304"/>
                    <a:pt x="143" y="304"/>
                  </a:cubicBezTo>
                  <a:lnTo>
                    <a:pt x="128" y="304"/>
                  </a:lnTo>
                  <a:close/>
                  <a:moveTo>
                    <a:pt x="215" y="269"/>
                  </a:moveTo>
                  <a:cubicBezTo>
                    <a:pt x="201" y="273"/>
                    <a:pt x="186" y="275"/>
                    <a:pt x="171" y="275"/>
                  </a:cubicBezTo>
                  <a:cubicBezTo>
                    <a:pt x="171" y="273"/>
                    <a:pt x="173" y="270"/>
                    <a:pt x="174" y="269"/>
                  </a:cubicBezTo>
                  <a:cubicBezTo>
                    <a:pt x="188" y="268"/>
                    <a:pt x="203" y="268"/>
                    <a:pt x="216" y="261"/>
                  </a:cubicBezTo>
                  <a:cubicBezTo>
                    <a:pt x="216" y="263"/>
                    <a:pt x="216" y="267"/>
                    <a:pt x="215" y="269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3" name="Group 383"/>
          <p:cNvGrpSpPr/>
          <p:nvPr/>
        </p:nvGrpSpPr>
        <p:grpSpPr>
          <a:xfrm>
            <a:off x="11011472" y="4785646"/>
            <a:ext cx="164211" cy="381952"/>
            <a:chOff x="11011472" y="4785646"/>
            <a:chExt cx="164211" cy="381952"/>
          </a:xfrm>
        </p:grpSpPr>
        <p:sp>
          <p:nvSpPr>
            <p:cNvPr id="384" name="AutoShape 384"/>
            <p:cNvSpPr/>
            <p:nvPr/>
          </p:nvSpPr>
          <p:spPr>
            <a:xfrm rot="21437230" flipH="1">
              <a:off x="11106627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5" name="AutoShape 385"/>
            <p:cNvSpPr/>
            <p:nvPr/>
          </p:nvSpPr>
          <p:spPr>
            <a:xfrm rot="162769">
              <a:off x="11011472" y="4785646"/>
              <a:ext cx="69056" cy="38195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6" name="AutoShape 386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糖尿病是一种常见的慢性疾病，以高血糖为特征，分为1型、2型、妊娠期糖尿病和其他特殊类型。</a:t>
            </a:r>
            <a:endParaRPr lang="en-US" sz="1100"/>
          </a:p>
        </p:txBody>
      </p:sp>
      <p:sp>
        <p:nvSpPr>
          <p:cNvPr id="387" name="AutoShape 387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糖尿病是由于胰岛素分泌不足或作用缺陷导致的慢性代谢性疾病。长期高血糖可导致多种器官损害，如肾脏、心血管、神经和视网膜等。</a:t>
            </a:r>
            <a:endParaRPr lang="en-US" sz="1100"/>
          </a:p>
        </p:txBody>
      </p:sp>
      <p:grpSp>
        <p:nvGrpSpPr>
          <p:cNvPr id="388" name="Group 38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9" name="AutoShape 38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0" name="AutoShape 39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1" name="AutoShape 39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2" name="AutoShape 39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3" name="AutoShape 39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4" name="AutoShape 39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5" name="AutoShape 39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6" name="AutoShape 39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7" name="AutoShape 39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8" name="AutoShape 39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9" name="AutoShape 39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0" name="AutoShape 40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1" name="AutoShape 40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2" name="AutoShape 40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3" name="AutoShape 40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4" name="AutoShape 40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5" name="AutoShape 40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6" name="AutoShape 40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7" name="AutoShape 40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8" name="AutoShape 40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9" name="TextBox 40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糖尿病的定义与类型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糖尿病的病因多样，包括遗传、环境因素和不良生活习惯等。症状包括多饮、多尿、多食和消瘦等。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糖尿病的发病与遗传和环境因素密切相关。常见症状有多饮、多尿、多食和消瘦等，这些症状可能导致疲劳、视力模糊、伤口愈合缓慢和感染等问题。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0767" r="10767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糖尿病的病因和症状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糖尿病的诊断主要依据血糖水平，治疗方法包括药物治疗、饮食控制和运动等。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糖尿病主要依据空腹血糖、餐后2小时血糖或糖化血红蛋白等指标。治疗方法包括药物治疗、饮食控制和运动等。药物治疗包括口服降糖药和胰岛素注射，饮食控制主要是减少高糖和高脂肪食物的摄入，运动有助于提高胰岛素敏感性，降低血糖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糖尿病的诊断与治疗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个案护理计划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589036"/>
            <a:ext cx="3522286" cy="1447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年龄：55岁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94207" y="3423581"/>
            <a:ext cx="3329778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病程：5年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775" y="5258126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家庭背景：退休工人，家庭经济状况一般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125" y="1589036"/>
            <a:ext cx="3657600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患者姓名：张先生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45" y="3423581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性别：男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8052" y="5258126"/>
            <a:ext cx="3305175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并发症情况：高血压、高血脂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4552613" y="145492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59254" y="145492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7298" y="3289469"/>
            <a:ext cx="1260437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65244" y="3289469"/>
            <a:ext cx="1247260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2613" y="512401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59254" y="512401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患者基本信息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22323" y="1727645"/>
            <a:ext cx="4036891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22323" y="2089213"/>
            <a:ext cx="4088130" cy="662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控制血糖水平，减轻症状，提高生活质量。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617410" y="1744028"/>
            <a:ext cx="759619" cy="7596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716947" y="1938814"/>
            <a:ext cx="555689" cy="348139"/>
          </a:xfrm>
          <a:custGeom>
            <a:rect l="l" t="t" r="r" b="b"/>
            <a:pathLst>
              <a:path w="260" h="162">
                <a:moveTo>
                  <a:pt x="211" y="65"/>
                </a:moveTo>
                <a:cubicBezTo>
                  <a:pt x="211" y="29"/>
                  <a:pt x="182" y="0"/>
                  <a:pt x="146" y="0"/>
                </a:cubicBezTo>
                <a:cubicBezTo>
                  <a:pt x="122" y="0"/>
                  <a:pt x="101" y="13"/>
                  <a:pt x="90" y="33"/>
                </a:cubicBezTo>
                <a:cubicBezTo>
                  <a:pt x="87" y="33"/>
                  <a:pt x="84" y="32"/>
                  <a:pt x="81" y="32"/>
                </a:cubicBezTo>
                <a:cubicBezTo>
                  <a:pt x="59" y="32"/>
                  <a:pt x="41" y="47"/>
                  <a:pt x="35" y="67"/>
                </a:cubicBezTo>
                <a:cubicBezTo>
                  <a:pt x="15" y="73"/>
                  <a:pt x="0" y="92"/>
                  <a:pt x="0" y="114"/>
                </a:cubicBezTo>
                <a:cubicBezTo>
                  <a:pt x="0" y="140"/>
                  <a:pt x="22" y="162"/>
                  <a:pt x="49" y="162"/>
                </a:cubicBezTo>
                <a:cubicBezTo>
                  <a:pt x="211" y="162"/>
                  <a:pt x="211" y="162"/>
                  <a:pt x="211" y="162"/>
                </a:cubicBezTo>
                <a:cubicBezTo>
                  <a:pt x="238" y="162"/>
                  <a:pt x="260" y="140"/>
                  <a:pt x="260" y="114"/>
                </a:cubicBezTo>
                <a:cubicBezTo>
                  <a:pt x="260" y="87"/>
                  <a:pt x="238" y="65"/>
                  <a:pt x="211" y="65"/>
                </a:cubicBezTo>
                <a:close/>
                <a:moveTo>
                  <a:pt x="130" y="146"/>
                </a:moveTo>
                <a:cubicBezTo>
                  <a:pt x="81" y="81"/>
                  <a:pt x="81" y="81"/>
                  <a:pt x="81" y="81"/>
                </a:cubicBezTo>
                <a:cubicBezTo>
                  <a:pt x="114" y="81"/>
                  <a:pt x="114" y="81"/>
                  <a:pt x="114" y="81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46" y="32"/>
                  <a:pt x="146" y="32"/>
                  <a:pt x="146" y="32"/>
                </a:cubicBezTo>
                <a:cubicBezTo>
                  <a:pt x="146" y="81"/>
                  <a:pt x="146" y="81"/>
                  <a:pt x="146" y="81"/>
                </a:cubicBezTo>
                <a:cubicBezTo>
                  <a:pt x="179" y="81"/>
                  <a:pt x="179" y="81"/>
                  <a:pt x="179" y="81"/>
                </a:cubicBezTo>
                <a:lnTo>
                  <a:pt x="130" y="14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822323" y="4983480"/>
            <a:ext cx="40405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22323" y="5348574"/>
            <a:ext cx="4059555" cy="662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协助医生制定药物治疗方案，监督患者按时服药。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26935" y="4993005"/>
            <a:ext cx="759619" cy="759619"/>
            <a:chOff x="626935" y="4993005"/>
            <a:chExt cx="759619" cy="759619"/>
          </a:xfrm>
        </p:grpSpPr>
        <p:sp>
          <p:nvSpPr>
            <p:cNvPr id="9" name="AutoShape 9"/>
            <p:cNvSpPr/>
            <p:nvPr/>
          </p:nvSpPr>
          <p:spPr>
            <a:xfrm>
              <a:off x="626935" y="4993005"/>
              <a:ext cx="759619" cy="75961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78573" y="5175218"/>
            <a:ext cx="437293" cy="412528"/>
            <a:chOff x="778573" y="5175218"/>
            <a:chExt cx="437293" cy="412528"/>
          </a:xfrm>
        </p:grpSpPr>
        <p:sp>
          <p:nvSpPr>
            <p:cNvPr id="11" name="Freeform 11"/>
            <p:cNvSpPr/>
            <p:nvPr/>
          </p:nvSpPr>
          <p:spPr>
            <a:xfrm>
              <a:off x="778573" y="5337524"/>
              <a:ext cx="123158" cy="250222"/>
            </a:xfrm>
            <a:custGeom>
              <a:rect l="l" t="t" r="r" b="b"/>
              <a:pathLst>
                <a:path w="54" h="109">
                  <a:moveTo>
                    <a:pt x="41" y="13"/>
                  </a:moveTo>
                  <a:cubicBezTo>
                    <a:pt x="41" y="47"/>
                    <a:pt x="41" y="47"/>
                    <a:pt x="41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41" y="13"/>
                    <a:pt x="41" y="13"/>
                    <a:pt x="41" y="13"/>
                  </a:cubicBezTo>
                  <a:moveTo>
                    <a:pt x="5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7"/>
                    <a:pt x="2" y="109"/>
                    <a:pt x="4" y="109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52" y="109"/>
                    <a:pt x="54" y="107"/>
                    <a:pt x="54" y="10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932307" y="5278374"/>
              <a:ext cx="125063" cy="309372"/>
            </a:xfrm>
            <a:custGeom>
              <a:rect l="l" t="t" r="r" b="b"/>
              <a:pathLst>
                <a:path w="55" h="135">
                  <a:moveTo>
                    <a:pt x="42" y="13"/>
                  </a:moveTo>
                  <a:cubicBezTo>
                    <a:pt x="42" y="81"/>
                    <a:pt x="42" y="81"/>
                    <a:pt x="42" y="81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42" y="13"/>
                    <a:pt x="42" y="13"/>
                    <a:pt x="42" y="13"/>
                  </a:cubicBezTo>
                  <a:moveTo>
                    <a:pt x="5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3"/>
                    <a:pt x="2" y="135"/>
                    <a:pt x="5" y="135"/>
                  </a:cubicBezTo>
                  <a:cubicBezTo>
                    <a:pt x="51" y="135"/>
                    <a:pt x="51" y="135"/>
                    <a:pt x="51" y="135"/>
                  </a:cubicBezTo>
                  <a:cubicBezTo>
                    <a:pt x="53" y="135"/>
                    <a:pt x="55" y="133"/>
                    <a:pt x="55" y="131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2"/>
                    <a:pt x="53" y="0"/>
                    <a:pt x="5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089850" y="5175218"/>
              <a:ext cx="126016" cy="412528"/>
            </a:xfrm>
            <a:custGeom>
              <a:rect l="l" t="t" r="r" b="b"/>
              <a:pathLst>
                <a:path w="55" h="180">
                  <a:moveTo>
                    <a:pt x="42" y="13"/>
                  </a:moveTo>
                  <a:cubicBezTo>
                    <a:pt x="42" y="96"/>
                    <a:pt x="42" y="96"/>
                    <a:pt x="42" y="96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42" y="13"/>
                    <a:pt x="42" y="13"/>
                    <a:pt x="42" y="13"/>
                  </a:cubicBezTo>
                  <a:moveTo>
                    <a:pt x="5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8"/>
                    <a:pt x="2" y="180"/>
                    <a:pt x="4" y="180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3" y="180"/>
                    <a:pt x="55" y="178"/>
                    <a:pt x="55" y="176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2"/>
                    <a:pt x="53" y="0"/>
                    <a:pt x="50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1822323" y="3321082"/>
            <a:ext cx="39738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饮食指导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22323" y="3739801"/>
            <a:ext cx="3945255" cy="662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制定个性化的饮食方案，控制碳水化合物、脂肪和糖分的摄入量。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617410" y="3366040"/>
            <a:ext cx="759619" cy="759619"/>
            <a:chOff x="617410" y="3366040"/>
            <a:chExt cx="759619" cy="759619"/>
          </a:xfrm>
        </p:grpSpPr>
        <p:sp>
          <p:nvSpPr>
            <p:cNvPr id="17" name="AutoShape 17"/>
            <p:cNvSpPr/>
            <p:nvPr/>
          </p:nvSpPr>
          <p:spPr>
            <a:xfrm>
              <a:off x="617410" y="3366040"/>
              <a:ext cx="759619" cy="75961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94575" y="3504533"/>
            <a:ext cx="405384" cy="482632"/>
            <a:chOff x="794575" y="3504533"/>
            <a:chExt cx="405384" cy="482632"/>
          </a:xfrm>
        </p:grpSpPr>
        <p:sp>
          <p:nvSpPr>
            <p:cNvPr id="19" name="Freeform 19"/>
            <p:cNvSpPr/>
            <p:nvPr/>
          </p:nvSpPr>
          <p:spPr>
            <a:xfrm>
              <a:off x="794575" y="3504533"/>
              <a:ext cx="405384" cy="482632"/>
            </a:xfrm>
            <a:custGeom>
              <a:rect l="l" t="t" r="r" b="b"/>
              <a:pathLst>
                <a:path w="156" h="178">
                  <a:moveTo>
                    <a:pt x="145" y="22"/>
                  </a:moveTo>
                  <a:cubicBezTo>
                    <a:pt x="134" y="22"/>
                    <a:pt x="134" y="22"/>
                    <a:pt x="134" y="22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4" y="5"/>
                    <a:pt x="129" y="0"/>
                    <a:pt x="12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51"/>
                    <a:pt x="5" y="156"/>
                    <a:pt x="11" y="156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2" y="167"/>
                    <a:pt x="22" y="167"/>
                    <a:pt x="22" y="167"/>
                  </a:cubicBezTo>
                  <a:cubicBezTo>
                    <a:pt x="22" y="173"/>
                    <a:pt x="27" y="178"/>
                    <a:pt x="33" y="178"/>
                  </a:cubicBezTo>
                  <a:cubicBezTo>
                    <a:pt x="145" y="178"/>
                    <a:pt x="145" y="178"/>
                    <a:pt x="145" y="178"/>
                  </a:cubicBezTo>
                  <a:cubicBezTo>
                    <a:pt x="151" y="178"/>
                    <a:pt x="156" y="173"/>
                    <a:pt x="156" y="167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6" y="27"/>
                    <a:pt x="151" y="22"/>
                    <a:pt x="145" y="22"/>
                  </a:cubicBezTo>
                  <a:close/>
                  <a:moveTo>
                    <a:pt x="11" y="145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23" y="11"/>
                    <a:pt x="123" y="11"/>
                    <a:pt x="123" y="11"/>
                  </a:cubicBezTo>
                  <a:cubicBezTo>
                    <a:pt x="123" y="145"/>
                    <a:pt x="123" y="145"/>
                    <a:pt x="123" y="145"/>
                  </a:cubicBezTo>
                  <a:lnTo>
                    <a:pt x="11" y="145"/>
                  </a:lnTo>
                  <a:close/>
                  <a:moveTo>
                    <a:pt x="145" y="167"/>
                  </a:moveTo>
                  <a:cubicBezTo>
                    <a:pt x="33" y="167"/>
                    <a:pt x="33" y="167"/>
                    <a:pt x="33" y="167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9" y="156"/>
                    <a:pt x="134" y="151"/>
                    <a:pt x="134" y="145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45" y="33"/>
                    <a:pt x="145" y="33"/>
                    <a:pt x="145" y="33"/>
                  </a:cubicBezTo>
                  <a:lnTo>
                    <a:pt x="145" y="16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11352" y="3594545"/>
              <a:ext cx="174022" cy="29242"/>
            </a:xfrm>
            <a:custGeom>
              <a:rect l="l" t="t" r="r" b="b"/>
              <a:pathLst>
                <a:path w="67" h="11">
                  <a:moveTo>
                    <a:pt x="6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1"/>
                    <a:pt x="5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9"/>
                    <a:pt x="67" y="6"/>
                  </a:cubicBezTo>
                  <a:cubicBezTo>
                    <a:pt x="67" y="3"/>
                    <a:pt x="64" y="0"/>
                    <a:pt x="6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850773" y="3686842"/>
              <a:ext cx="234601" cy="29242"/>
            </a:xfrm>
            <a:custGeom>
              <a:rect l="l" t="t" r="r" b="b"/>
              <a:pathLst>
                <a:path w="90" h="11">
                  <a:moveTo>
                    <a:pt x="8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1"/>
                    <a:pt x="6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7" y="11"/>
                    <a:pt x="90" y="8"/>
                    <a:pt x="90" y="5"/>
                  </a:cubicBezTo>
                  <a:cubicBezTo>
                    <a:pt x="90" y="2"/>
                    <a:pt x="87" y="0"/>
                    <a:pt x="84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850773" y="3746468"/>
              <a:ext cx="234601" cy="29242"/>
            </a:xfrm>
            <a:custGeom>
              <a:rect l="l" t="t" r="r" b="b"/>
              <a:pathLst>
                <a:path w="90" h="11">
                  <a:moveTo>
                    <a:pt x="8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7" y="11"/>
                    <a:pt x="90" y="9"/>
                    <a:pt x="90" y="6"/>
                  </a:cubicBezTo>
                  <a:cubicBezTo>
                    <a:pt x="90" y="3"/>
                    <a:pt x="87" y="0"/>
                    <a:pt x="84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850773" y="3804952"/>
              <a:ext cx="234601" cy="32671"/>
            </a:xfrm>
            <a:custGeom>
              <a:rect l="l" t="t" r="r" b="b"/>
              <a:pathLst>
                <a:path w="90" h="12">
                  <a:moveTo>
                    <a:pt x="8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7" y="12"/>
                    <a:pt x="90" y="9"/>
                    <a:pt x="90" y="6"/>
                  </a:cubicBezTo>
                  <a:cubicBezTo>
                    <a:pt x="90" y="3"/>
                    <a:pt x="87" y="0"/>
                    <a:pt x="84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4" name="AutoShape 24"/>
          <p:cNvSpPr/>
          <p:nvPr/>
        </p:nvSpPr>
        <p:spPr>
          <a:xfrm>
            <a:off x="6408706" y="1748314"/>
            <a:ext cx="751142" cy="7511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6568440" y="1918145"/>
            <a:ext cx="425768" cy="418052"/>
          </a:xfrm>
          <a:custGeom>
            <a:rect l="l" t="t" r="r" b="b"/>
            <a:pathLst>
              <a:path w="208" h="204">
                <a:moveTo>
                  <a:pt x="179" y="79"/>
                </a:moveTo>
                <a:cubicBezTo>
                  <a:pt x="174" y="66"/>
                  <a:pt x="174" y="66"/>
                  <a:pt x="174" y="66"/>
                </a:cubicBezTo>
                <a:cubicBezTo>
                  <a:pt x="174" y="66"/>
                  <a:pt x="186" y="39"/>
                  <a:pt x="185" y="38"/>
                </a:cubicBezTo>
                <a:cubicBezTo>
                  <a:pt x="169" y="22"/>
                  <a:pt x="169" y="22"/>
                  <a:pt x="169" y="22"/>
                </a:cubicBezTo>
                <a:cubicBezTo>
                  <a:pt x="168" y="21"/>
                  <a:pt x="140" y="33"/>
                  <a:pt x="140" y="33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8" y="28"/>
                  <a:pt x="116" y="0"/>
                  <a:pt x="115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90" y="0"/>
                  <a:pt x="80" y="28"/>
                  <a:pt x="80" y="28"/>
                </a:cubicBezTo>
                <a:cubicBezTo>
                  <a:pt x="67" y="33"/>
                  <a:pt x="67" y="33"/>
                  <a:pt x="67" y="33"/>
                </a:cubicBezTo>
                <a:cubicBezTo>
                  <a:pt x="67" y="33"/>
                  <a:pt x="39" y="21"/>
                  <a:pt x="38" y="22"/>
                </a:cubicBezTo>
                <a:cubicBezTo>
                  <a:pt x="22" y="38"/>
                  <a:pt x="22" y="38"/>
                  <a:pt x="22" y="38"/>
                </a:cubicBezTo>
                <a:cubicBezTo>
                  <a:pt x="21" y="39"/>
                  <a:pt x="34" y="66"/>
                  <a:pt x="34" y="66"/>
                </a:cubicBezTo>
                <a:cubicBezTo>
                  <a:pt x="28" y="79"/>
                  <a:pt x="28" y="79"/>
                  <a:pt x="28" y="79"/>
                </a:cubicBezTo>
                <a:cubicBezTo>
                  <a:pt x="28" y="79"/>
                  <a:pt x="0" y="90"/>
                  <a:pt x="0" y="91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5"/>
                  <a:pt x="28" y="126"/>
                  <a:pt x="28" y="126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4" y="138"/>
                  <a:pt x="21" y="166"/>
                  <a:pt x="23" y="167"/>
                </a:cubicBezTo>
                <a:cubicBezTo>
                  <a:pt x="39" y="182"/>
                  <a:pt x="39" y="182"/>
                  <a:pt x="39" y="182"/>
                </a:cubicBezTo>
                <a:cubicBezTo>
                  <a:pt x="40" y="184"/>
                  <a:pt x="67" y="171"/>
                  <a:pt x="67" y="171"/>
                </a:cubicBezTo>
                <a:cubicBezTo>
                  <a:pt x="80" y="176"/>
                  <a:pt x="80" y="176"/>
                  <a:pt x="80" y="176"/>
                </a:cubicBezTo>
                <a:cubicBezTo>
                  <a:pt x="80" y="176"/>
                  <a:pt x="91" y="204"/>
                  <a:pt x="93" y="204"/>
                </a:cubicBezTo>
                <a:cubicBezTo>
                  <a:pt x="116" y="204"/>
                  <a:pt x="116" y="204"/>
                  <a:pt x="116" y="204"/>
                </a:cubicBezTo>
                <a:cubicBezTo>
                  <a:pt x="117" y="204"/>
                  <a:pt x="128" y="176"/>
                  <a:pt x="128" y="176"/>
                </a:cubicBezTo>
                <a:cubicBezTo>
                  <a:pt x="141" y="171"/>
                  <a:pt x="141" y="171"/>
                  <a:pt x="141" y="171"/>
                </a:cubicBezTo>
                <a:cubicBezTo>
                  <a:pt x="141" y="171"/>
                  <a:pt x="169" y="183"/>
                  <a:pt x="170" y="182"/>
                </a:cubicBezTo>
                <a:cubicBezTo>
                  <a:pt x="186" y="166"/>
                  <a:pt x="186" y="166"/>
                  <a:pt x="186" y="166"/>
                </a:cubicBezTo>
                <a:cubicBezTo>
                  <a:pt x="187" y="165"/>
                  <a:pt x="174" y="138"/>
                  <a:pt x="174" y="138"/>
                </a:cubicBezTo>
                <a:cubicBezTo>
                  <a:pt x="179" y="125"/>
                  <a:pt x="179" y="125"/>
                  <a:pt x="179" y="125"/>
                </a:cubicBezTo>
                <a:cubicBezTo>
                  <a:pt x="179" y="125"/>
                  <a:pt x="208" y="114"/>
                  <a:pt x="208" y="113"/>
                </a:cubicBezTo>
                <a:cubicBezTo>
                  <a:pt x="208" y="90"/>
                  <a:pt x="208" y="90"/>
                  <a:pt x="208" y="90"/>
                </a:cubicBezTo>
                <a:cubicBezTo>
                  <a:pt x="208" y="89"/>
                  <a:pt x="179" y="79"/>
                  <a:pt x="179" y="79"/>
                </a:cubicBezTo>
                <a:close/>
                <a:moveTo>
                  <a:pt x="137" y="102"/>
                </a:moveTo>
                <a:cubicBezTo>
                  <a:pt x="137" y="120"/>
                  <a:pt x="122" y="135"/>
                  <a:pt x="104" y="135"/>
                </a:cubicBezTo>
                <a:cubicBezTo>
                  <a:pt x="86" y="135"/>
                  <a:pt x="71" y="120"/>
                  <a:pt x="71" y="102"/>
                </a:cubicBezTo>
                <a:cubicBezTo>
                  <a:pt x="71" y="84"/>
                  <a:pt x="86" y="69"/>
                  <a:pt x="104" y="69"/>
                </a:cubicBezTo>
                <a:cubicBezTo>
                  <a:pt x="122" y="69"/>
                  <a:pt x="137" y="84"/>
                  <a:pt x="137" y="10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7609427" y="1709261"/>
            <a:ext cx="39262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长期目标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609427" y="2107597"/>
            <a:ext cx="3926205" cy="662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预防或延缓糖尿病并发症的发生，提高患者自我管理能力。</a:t>
            </a:r>
          </a:p>
        </p:txBody>
      </p:sp>
      <p:sp>
        <p:nvSpPr>
          <p:cNvPr id="28" name="AutoShape 28"/>
          <p:cNvSpPr/>
          <p:nvPr/>
        </p:nvSpPr>
        <p:spPr>
          <a:xfrm>
            <a:off x="6408706" y="3370326"/>
            <a:ext cx="751142" cy="7511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6499670" y="3494913"/>
            <a:ext cx="554926" cy="455962"/>
          </a:xfrm>
          <a:custGeom>
            <a:rect l="l" t="t" r="r" b="b"/>
            <a:pathLst>
              <a:path w="244" h="200">
                <a:moveTo>
                  <a:pt x="221" y="66"/>
                </a:moveTo>
                <a:cubicBezTo>
                  <a:pt x="214" y="66"/>
                  <a:pt x="207" y="72"/>
                  <a:pt x="207" y="80"/>
                </a:cubicBezTo>
                <a:cubicBezTo>
                  <a:pt x="207" y="87"/>
                  <a:pt x="214" y="93"/>
                  <a:pt x="221" y="93"/>
                </a:cubicBezTo>
                <a:cubicBezTo>
                  <a:pt x="229" y="93"/>
                  <a:pt x="235" y="87"/>
                  <a:pt x="235" y="80"/>
                </a:cubicBezTo>
                <a:cubicBezTo>
                  <a:pt x="235" y="72"/>
                  <a:pt x="229" y="66"/>
                  <a:pt x="221" y="66"/>
                </a:cubicBezTo>
                <a:close/>
                <a:moveTo>
                  <a:pt x="23" y="66"/>
                </a:moveTo>
                <a:cubicBezTo>
                  <a:pt x="15" y="66"/>
                  <a:pt x="9" y="72"/>
                  <a:pt x="9" y="80"/>
                </a:cubicBezTo>
                <a:cubicBezTo>
                  <a:pt x="9" y="87"/>
                  <a:pt x="15" y="93"/>
                  <a:pt x="23" y="93"/>
                </a:cubicBezTo>
                <a:cubicBezTo>
                  <a:pt x="31" y="93"/>
                  <a:pt x="37" y="87"/>
                  <a:pt x="37" y="80"/>
                </a:cubicBezTo>
                <a:cubicBezTo>
                  <a:pt x="37" y="72"/>
                  <a:pt x="31" y="66"/>
                  <a:pt x="23" y="66"/>
                </a:cubicBezTo>
                <a:close/>
                <a:moveTo>
                  <a:pt x="180" y="41"/>
                </a:moveTo>
                <a:cubicBezTo>
                  <a:pt x="169" y="41"/>
                  <a:pt x="160" y="50"/>
                  <a:pt x="160" y="61"/>
                </a:cubicBezTo>
                <a:cubicBezTo>
                  <a:pt x="160" y="73"/>
                  <a:pt x="169" y="82"/>
                  <a:pt x="180" y="82"/>
                </a:cubicBezTo>
                <a:cubicBezTo>
                  <a:pt x="191" y="82"/>
                  <a:pt x="201" y="73"/>
                  <a:pt x="201" y="61"/>
                </a:cubicBezTo>
                <a:cubicBezTo>
                  <a:pt x="201" y="50"/>
                  <a:pt x="191" y="41"/>
                  <a:pt x="180" y="41"/>
                </a:cubicBezTo>
                <a:close/>
                <a:moveTo>
                  <a:pt x="244" y="166"/>
                </a:moveTo>
                <a:cubicBezTo>
                  <a:pt x="220" y="166"/>
                  <a:pt x="220" y="166"/>
                  <a:pt x="220" y="166"/>
                </a:cubicBezTo>
                <a:cubicBezTo>
                  <a:pt x="220" y="123"/>
                  <a:pt x="220" y="123"/>
                  <a:pt x="220" y="123"/>
                </a:cubicBezTo>
                <a:cubicBezTo>
                  <a:pt x="220" y="115"/>
                  <a:pt x="218" y="108"/>
                  <a:pt x="215" y="102"/>
                </a:cubicBezTo>
                <a:cubicBezTo>
                  <a:pt x="217" y="102"/>
                  <a:pt x="219" y="101"/>
                  <a:pt x="221" y="101"/>
                </a:cubicBezTo>
                <a:cubicBezTo>
                  <a:pt x="234" y="101"/>
                  <a:pt x="244" y="111"/>
                  <a:pt x="244" y="124"/>
                </a:cubicBezTo>
                <a:lnTo>
                  <a:pt x="244" y="166"/>
                </a:lnTo>
                <a:close/>
                <a:moveTo>
                  <a:pt x="64" y="41"/>
                </a:moveTo>
                <a:cubicBezTo>
                  <a:pt x="53" y="41"/>
                  <a:pt x="43" y="50"/>
                  <a:pt x="43" y="61"/>
                </a:cubicBezTo>
                <a:cubicBezTo>
                  <a:pt x="43" y="73"/>
                  <a:pt x="53" y="82"/>
                  <a:pt x="64" y="82"/>
                </a:cubicBezTo>
                <a:cubicBezTo>
                  <a:pt x="75" y="82"/>
                  <a:pt x="84" y="73"/>
                  <a:pt x="84" y="61"/>
                </a:cubicBezTo>
                <a:cubicBezTo>
                  <a:pt x="84" y="50"/>
                  <a:pt x="75" y="41"/>
                  <a:pt x="64" y="41"/>
                </a:cubicBezTo>
                <a:close/>
                <a:moveTo>
                  <a:pt x="23" y="101"/>
                </a:moveTo>
                <a:cubicBezTo>
                  <a:pt x="25" y="101"/>
                  <a:pt x="27" y="102"/>
                  <a:pt x="29" y="102"/>
                </a:cubicBezTo>
                <a:cubicBezTo>
                  <a:pt x="26" y="108"/>
                  <a:pt x="24" y="115"/>
                  <a:pt x="24" y="123"/>
                </a:cubicBezTo>
                <a:cubicBezTo>
                  <a:pt x="24" y="166"/>
                  <a:pt x="24" y="166"/>
                  <a:pt x="24" y="166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11"/>
                  <a:pt x="11" y="101"/>
                  <a:pt x="23" y="101"/>
                </a:cubicBezTo>
                <a:close/>
                <a:moveTo>
                  <a:pt x="122" y="0"/>
                </a:moveTo>
                <a:cubicBezTo>
                  <a:pt x="105" y="0"/>
                  <a:pt x="92" y="13"/>
                  <a:pt x="92" y="30"/>
                </a:cubicBezTo>
                <a:cubicBezTo>
                  <a:pt x="92" y="47"/>
                  <a:pt x="105" y="60"/>
                  <a:pt x="122" y="60"/>
                </a:cubicBezTo>
                <a:cubicBezTo>
                  <a:pt x="139" y="60"/>
                  <a:pt x="152" y="47"/>
                  <a:pt x="152" y="30"/>
                </a:cubicBezTo>
                <a:cubicBezTo>
                  <a:pt x="152" y="13"/>
                  <a:pt x="139" y="0"/>
                  <a:pt x="122" y="0"/>
                </a:cubicBezTo>
                <a:close/>
                <a:moveTo>
                  <a:pt x="213" y="182"/>
                </a:moveTo>
                <a:cubicBezTo>
                  <a:pt x="177" y="182"/>
                  <a:pt x="177" y="182"/>
                  <a:pt x="177" y="182"/>
                </a:cubicBezTo>
                <a:cubicBezTo>
                  <a:pt x="177" y="116"/>
                  <a:pt x="177" y="116"/>
                  <a:pt x="177" y="116"/>
                </a:cubicBezTo>
                <a:cubicBezTo>
                  <a:pt x="177" y="107"/>
                  <a:pt x="175" y="99"/>
                  <a:pt x="171" y="91"/>
                </a:cubicBezTo>
                <a:cubicBezTo>
                  <a:pt x="174" y="90"/>
                  <a:pt x="177" y="90"/>
                  <a:pt x="180" y="90"/>
                </a:cubicBezTo>
                <a:cubicBezTo>
                  <a:pt x="198" y="90"/>
                  <a:pt x="213" y="104"/>
                  <a:pt x="213" y="123"/>
                </a:cubicBezTo>
                <a:lnTo>
                  <a:pt x="213" y="182"/>
                </a:lnTo>
                <a:close/>
                <a:moveTo>
                  <a:pt x="67" y="116"/>
                </a:moveTo>
                <a:cubicBezTo>
                  <a:pt x="67" y="182"/>
                  <a:pt x="67" y="182"/>
                  <a:pt x="67" y="182"/>
                </a:cubicBezTo>
                <a:cubicBezTo>
                  <a:pt x="31" y="182"/>
                  <a:pt x="31" y="182"/>
                  <a:pt x="31" y="182"/>
                </a:cubicBezTo>
                <a:cubicBezTo>
                  <a:pt x="31" y="123"/>
                  <a:pt x="31" y="123"/>
                  <a:pt x="31" y="123"/>
                </a:cubicBezTo>
                <a:cubicBezTo>
                  <a:pt x="31" y="104"/>
                  <a:pt x="46" y="90"/>
                  <a:pt x="64" y="90"/>
                </a:cubicBezTo>
                <a:cubicBezTo>
                  <a:pt x="67" y="90"/>
                  <a:pt x="70" y="90"/>
                  <a:pt x="73" y="91"/>
                </a:cubicBezTo>
                <a:cubicBezTo>
                  <a:pt x="69" y="99"/>
                  <a:pt x="67" y="107"/>
                  <a:pt x="67" y="116"/>
                </a:cubicBezTo>
                <a:close/>
                <a:moveTo>
                  <a:pt x="74" y="200"/>
                </a:moveTo>
                <a:cubicBezTo>
                  <a:pt x="170" y="200"/>
                  <a:pt x="170" y="200"/>
                  <a:pt x="170" y="200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70" y="90"/>
                  <a:pt x="148" y="69"/>
                  <a:pt x="122" y="69"/>
                </a:cubicBezTo>
                <a:cubicBezTo>
                  <a:pt x="96" y="69"/>
                  <a:pt x="74" y="90"/>
                  <a:pt x="74" y="116"/>
                </a:cubicBezTo>
                <a:lnTo>
                  <a:pt x="74" y="2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7609427" y="3325939"/>
            <a:ext cx="39262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运动指导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609427" y="3735038"/>
            <a:ext cx="3926205" cy="662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根据患者身体状况，推荐适合的运动方式和运动量。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6408706" y="5005864"/>
            <a:ext cx="751142" cy="751142"/>
            <a:chOff x="6408706" y="5005864"/>
            <a:chExt cx="751142" cy="751142"/>
          </a:xfrm>
        </p:grpSpPr>
        <p:sp>
          <p:nvSpPr>
            <p:cNvPr id="33" name="AutoShape 33"/>
            <p:cNvSpPr/>
            <p:nvPr/>
          </p:nvSpPr>
          <p:spPr>
            <a:xfrm>
              <a:off x="6408706" y="5005864"/>
              <a:ext cx="751142" cy="751142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4" name="Group 34"/>
          <p:cNvGrpSpPr/>
          <p:nvPr/>
        </p:nvGrpSpPr>
        <p:grpSpPr>
          <a:xfrm>
            <a:off x="6542817" y="5140547"/>
            <a:ext cx="482918" cy="481774"/>
            <a:chOff x="6542817" y="5140547"/>
            <a:chExt cx="482918" cy="481774"/>
          </a:xfrm>
        </p:grpSpPr>
        <p:sp>
          <p:nvSpPr>
            <p:cNvPr id="35" name="Freeform 35"/>
            <p:cNvSpPr/>
            <p:nvPr/>
          </p:nvSpPr>
          <p:spPr>
            <a:xfrm>
              <a:off x="6833425" y="5433250"/>
              <a:ext cx="192310" cy="189071"/>
            </a:xfrm>
            <a:custGeom>
              <a:rect l="l" t="t" r="r" b="b"/>
              <a:pathLst>
                <a:path w="75" h="74">
                  <a:moveTo>
                    <a:pt x="68" y="42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9" y="10"/>
                    <a:pt x="10" y="18"/>
                    <a:pt x="0" y="24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50" y="74"/>
                    <a:pt x="61" y="74"/>
                    <a:pt x="68" y="67"/>
                  </a:cubicBezTo>
                  <a:cubicBezTo>
                    <a:pt x="75" y="60"/>
                    <a:pt x="75" y="49"/>
                    <a:pt x="68" y="4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6542817" y="5140547"/>
              <a:ext cx="356806" cy="358997"/>
            </a:xfrm>
            <a:custGeom>
              <a:rect l="l" t="t" r="r" b="b"/>
              <a:pathLst>
                <a:path w="139" h="140">
                  <a:moveTo>
                    <a:pt x="139" y="70"/>
                  </a:moveTo>
                  <a:cubicBezTo>
                    <a:pt x="139" y="31"/>
                    <a:pt x="108" y="0"/>
                    <a:pt x="70" y="0"/>
                  </a:cubicBezTo>
                  <a:cubicBezTo>
                    <a:pt x="31" y="0"/>
                    <a:pt x="0" y="31"/>
                    <a:pt x="0" y="70"/>
                  </a:cubicBezTo>
                  <a:cubicBezTo>
                    <a:pt x="0" y="108"/>
                    <a:pt x="31" y="140"/>
                    <a:pt x="70" y="140"/>
                  </a:cubicBezTo>
                  <a:cubicBezTo>
                    <a:pt x="108" y="140"/>
                    <a:pt x="139" y="108"/>
                    <a:pt x="139" y="70"/>
                  </a:cubicBezTo>
                  <a:close/>
                  <a:moveTo>
                    <a:pt x="70" y="122"/>
                  </a:moveTo>
                  <a:cubicBezTo>
                    <a:pt x="41" y="122"/>
                    <a:pt x="17" y="99"/>
                    <a:pt x="17" y="70"/>
                  </a:cubicBezTo>
                  <a:cubicBezTo>
                    <a:pt x="17" y="41"/>
                    <a:pt x="41" y="17"/>
                    <a:pt x="70" y="17"/>
                  </a:cubicBezTo>
                  <a:cubicBezTo>
                    <a:pt x="98" y="17"/>
                    <a:pt x="122" y="41"/>
                    <a:pt x="122" y="70"/>
                  </a:cubicBezTo>
                  <a:cubicBezTo>
                    <a:pt x="122" y="99"/>
                    <a:pt x="98" y="122"/>
                    <a:pt x="70" y="12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6617684" y="5215318"/>
              <a:ext cx="105728" cy="104680"/>
            </a:xfrm>
            <a:custGeom>
              <a:rect l="l" t="t" r="r" b="b"/>
              <a:pathLst>
                <a:path w="41" h="41">
                  <a:moveTo>
                    <a:pt x="0" y="41"/>
                  </a:moveTo>
                  <a:cubicBezTo>
                    <a:pt x="12" y="41"/>
                    <a:pt x="12" y="41"/>
                    <a:pt x="12" y="41"/>
                  </a:cubicBezTo>
                  <a:cubicBezTo>
                    <a:pt x="12" y="25"/>
                    <a:pt x="25" y="12"/>
                    <a:pt x="41" y="12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TextBox 38"/>
          <p:cNvSpPr txBox="1"/>
          <p:nvPr/>
        </p:nvSpPr>
        <p:spPr>
          <a:xfrm>
            <a:off x="7609427" y="4983480"/>
            <a:ext cx="391668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09427" y="5348574"/>
            <a:ext cx="3926205" cy="662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定期开展糖尿病知识讲座，提高患者对疾病的认知和自我管理能力。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1" name="AutoShape 4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TextBox 6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护理目标与计划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942376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对患者进行全面的评估，了解病情状况、生活习惯、认知情况等。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987195" y="1802035"/>
            <a:ext cx="561213" cy="561213"/>
            <a:chOff x="4987195" y="1802035"/>
            <a:chExt cx="561213" cy="561213"/>
          </a:xfrm>
        </p:grpSpPr>
        <p:sp>
          <p:nvSpPr>
            <p:cNvPr id="4" name="AutoShape 4"/>
            <p:cNvSpPr/>
            <p:nvPr/>
          </p:nvSpPr>
          <p:spPr>
            <a:xfrm>
              <a:off x="4987195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121688" y="1936528"/>
            <a:ext cx="292227" cy="292227"/>
            <a:chOff x="5121688" y="1936528"/>
            <a:chExt cx="292227" cy="292227"/>
          </a:xfrm>
        </p:grpSpPr>
        <p:sp>
          <p:nvSpPr>
            <p:cNvPr id="6" name="Freeform 6"/>
            <p:cNvSpPr/>
            <p:nvPr/>
          </p:nvSpPr>
          <p:spPr>
            <a:xfrm>
              <a:off x="5175885" y="1990630"/>
              <a:ext cx="182880" cy="73533"/>
            </a:xfrm>
            <a:custGeom>
              <a:rect l="l" t="t" r="r" b="b"/>
              <a:pathLst>
                <a:path w="189" h="76">
                  <a:moveTo>
                    <a:pt x="189" y="76"/>
                  </a:moveTo>
                  <a:lnTo>
                    <a:pt x="0" y="7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57"/>
                  </a:lnTo>
                  <a:lnTo>
                    <a:pt x="170" y="57"/>
                  </a:lnTo>
                  <a:lnTo>
                    <a:pt x="170" y="0"/>
                  </a:lnTo>
                  <a:lnTo>
                    <a:pt x="189" y="0"/>
                  </a:lnTo>
                  <a:lnTo>
                    <a:pt x="189" y="7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5267801" y="1990630"/>
              <a:ext cx="54197" cy="36766"/>
            </a:xfrm>
            <a:custGeom>
              <a:rect l="l" t="t" r="r" b="b"/>
              <a:pathLst>
                <a:path w="56" h="38">
                  <a:moveTo>
                    <a:pt x="56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37" y="19"/>
                  </a:lnTo>
                  <a:lnTo>
                    <a:pt x="37" y="0"/>
                  </a:lnTo>
                  <a:lnTo>
                    <a:pt x="56" y="0"/>
                  </a:lnTo>
                  <a:lnTo>
                    <a:pt x="56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5121688" y="1936528"/>
              <a:ext cx="292227" cy="292227"/>
            </a:xfrm>
            <a:custGeom>
              <a:rect l="l" t="t" r="r" b="b"/>
              <a:pathLst>
                <a:path w="302" h="302">
                  <a:moveTo>
                    <a:pt x="302" y="302"/>
                  </a:moveTo>
                  <a:lnTo>
                    <a:pt x="0" y="302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18"/>
                  </a:lnTo>
                  <a:lnTo>
                    <a:pt x="18" y="18"/>
                  </a:lnTo>
                  <a:lnTo>
                    <a:pt x="18" y="283"/>
                  </a:lnTo>
                  <a:lnTo>
                    <a:pt x="283" y="283"/>
                  </a:lnTo>
                  <a:lnTo>
                    <a:pt x="283" y="56"/>
                  </a:lnTo>
                  <a:lnTo>
                    <a:pt x="302" y="56"/>
                  </a:lnTo>
                  <a:lnTo>
                    <a:pt x="302" y="30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75885" y="2100929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175885" y="2136743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175885" y="2173510"/>
              <a:ext cx="182880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554409" y="1919002"/>
            <a:ext cx="1897189" cy="368046"/>
            <a:chOff x="5554409" y="1919002"/>
            <a:chExt cx="1897189" cy="368046"/>
          </a:xfrm>
        </p:grpSpPr>
        <p:sp>
          <p:nvSpPr>
            <p:cNvPr id="13" name="AutoShape 13"/>
            <p:cNvSpPr/>
            <p:nvPr/>
          </p:nvSpPr>
          <p:spPr>
            <a:xfrm>
              <a:off x="5554409" y="1919002"/>
              <a:ext cx="1897189" cy="368046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</a:t>
              </a:r>
              <a:endParaRPr lang="en-US" sz="11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8335955" y="2434470"/>
            <a:ext cx="3133738" cy="9945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根据评估结果，制定个性化的护理计划。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48027" y="191837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计划制定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380762" y="1802035"/>
            <a:ext cx="561213" cy="561213"/>
            <a:chOff x="8380762" y="1802035"/>
            <a:chExt cx="561213" cy="561213"/>
          </a:xfrm>
        </p:grpSpPr>
        <p:sp>
          <p:nvSpPr>
            <p:cNvPr id="17" name="AutoShape 17"/>
            <p:cNvSpPr/>
            <p:nvPr/>
          </p:nvSpPr>
          <p:spPr>
            <a:xfrm>
              <a:off x="8380762" y="1802035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8515255" y="1990630"/>
            <a:ext cx="292227" cy="201263"/>
            <a:chOff x="8515255" y="1990630"/>
            <a:chExt cx="292227" cy="201263"/>
          </a:xfrm>
        </p:grpSpPr>
        <p:sp>
          <p:nvSpPr>
            <p:cNvPr id="19" name="AutoShape 19"/>
            <p:cNvSpPr/>
            <p:nvPr/>
          </p:nvSpPr>
          <p:spPr>
            <a:xfrm>
              <a:off x="85694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624601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8679752" y="2072926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8734901" y="2072926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85694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8624601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8679752" y="2036159"/>
              <a:ext cx="18383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8734901" y="2036159"/>
              <a:ext cx="17431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8587835" y="2128075"/>
              <a:ext cx="147066" cy="1838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8515255" y="1990630"/>
              <a:ext cx="292227" cy="201263"/>
            </a:xfrm>
            <a:custGeom>
              <a:rect l="l" t="t" r="r" b="b"/>
              <a:pathLst>
                <a:path w="302" h="208">
                  <a:moveTo>
                    <a:pt x="302" y="208"/>
                  </a:moveTo>
                  <a:lnTo>
                    <a:pt x="0" y="208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189"/>
                  </a:lnTo>
                  <a:lnTo>
                    <a:pt x="283" y="189"/>
                  </a:lnTo>
                  <a:lnTo>
                    <a:pt x="28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02" y="0"/>
                  </a:lnTo>
                  <a:lnTo>
                    <a:pt x="302" y="20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9" name="AutoShape 29"/>
          <p:cNvSpPr/>
          <p:nvPr/>
        </p:nvSpPr>
        <p:spPr>
          <a:xfrm>
            <a:off x="4942376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按照护理计划，逐步实施各项护理措施，并及时调整。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554448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计划执行</a:t>
            </a:r>
            <a:endParaRPr lang="en-US" sz="1100"/>
          </a:p>
        </p:txBody>
      </p:sp>
      <p:grpSp>
        <p:nvGrpSpPr>
          <p:cNvPr id="31" name="Group 31"/>
          <p:cNvGrpSpPr/>
          <p:nvPr/>
        </p:nvGrpSpPr>
        <p:grpSpPr>
          <a:xfrm>
            <a:off x="4987195" y="4188148"/>
            <a:ext cx="561213" cy="561213"/>
            <a:chOff x="4987195" y="4188148"/>
            <a:chExt cx="561213" cy="561213"/>
          </a:xfrm>
        </p:grpSpPr>
        <p:sp>
          <p:nvSpPr>
            <p:cNvPr id="32" name="AutoShape 32"/>
            <p:cNvSpPr/>
            <p:nvPr/>
          </p:nvSpPr>
          <p:spPr>
            <a:xfrm>
              <a:off x="4987195" y="4188148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22640" y="4315015"/>
            <a:ext cx="290322" cy="285560"/>
            <a:chOff x="5122640" y="4315015"/>
            <a:chExt cx="290322" cy="285560"/>
          </a:xfrm>
        </p:grpSpPr>
        <p:sp>
          <p:nvSpPr>
            <p:cNvPr id="34" name="Freeform 34"/>
            <p:cNvSpPr/>
            <p:nvPr/>
          </p:nvSpPr>
          <p:spPr>
            <a:xfrm>
              <a:off x="5182267" y="4370832"/>
              <a:ext cx="176879" cy="175927"/>
            </a:xfrm>
            <a:custGeom>
              <a:rect l="l" t="t" r="r" b="b"/>
              <a:pathLst>
                <a:path w="187" h="186">
                  <a:moveTo>
                    <a:pt x="81" y="186"/>
                  </a:moveTo>
                  <a:lnTo>
                    <a:pt x="0" y="106"/>
                  </a:lnTo>
                  <a:lnTo>
                    <a:pt x="107" y="0"/>
                  </a:lnTo>
                  <a:lnTo>
                    <a:pt x="187" y="80"/>
                  </a:lnTo>
                  <a:lnTo>
                    <a:pt x="81" y="186"/>
                  </a:lnTo>
                  <a:close/>
                  <a:moveTo>
                    <a:pt x="26" y="106"/>
                  </a:moveTo>
                  <a:lnTo>
                    <a:pt x="81" y="158"/>
                  </a:lnTo>
                  <a:lnTo>
                    <a:pt x="159" y="80"/>
                  </a:lnTo>
                  <a:lnTo>
                    <a:pt x="107" y="26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5122640" y="4484275"/>
              <a:ext cx="120110" cy="116300"/>
            </a:xfrm>
            <a:custGeom>
              <a:rect l="l" t="t" r="r" b="b"/>
              <a:pathLst>
                <a:path w="54" h="52">
                  <a:moveTo>
                    <a:pt x="26" y="52"/>
                  </a:moveTo>
                  <a:cubicBezTo>
                    <a:pt x="20" y="52"/>
                    <a:pt x="14" y="50"/>
                    <a:pt x="9" y="45"/>
                  </a:cubicBezTo>
                  <a:cubicBezTo>
                    <a:pt x="0" y="36"/>
                    <a:pt x="0" y="20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20"/>
                    <a:pt x="10" y="24"/>
                    <a:pt x="10" y="28"/>
                  </a:cubicBezTo>
                  <a:cubicBezTo>
                    <a:pt x="10" y="32"/>
                    <a:pt x="12" y="36"/>
                    <a:pt x="15" y="39"/>
                  </a:cubicBezTo>
                  <a:cubicBezTo>
                    <a:pt x="18" y="42"/>
                    <a:pt x="22" y="44"/>
                    <a:pt x="26" y="44"/>
                  </a:cubicBezTo>
                  <a:cubicBezTo>
                    <a:pt x="30" y="44"/>
                    <a:pt x="34" y="42"/>
                    <a:pt x="37" y="3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50"/>
                    <a:pt x="32" y="52"/>
                    <a:pt x="26" y="5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5296662" y="4315015"/>
              <a:ext cx="116300" cy="115348"/>
            </a:xfrm>
            <a:custGeom>
              <a:rect l="l" t="t" r="r" b="b"/>
              <a:pathLst>
                <a:path w="52" h="52">
                  <a:moveTo>
                    <a:pt x="34" y="52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2"/>
                    <a:pt x="44" y="28"/>
                    <a:pt x="44" y="24"/>
                  </a:cubicBezTo>
                  <a:cubicBezTo>
                    <a:pt x="44" y="20"/>
                    <a:pt x="42" y="16"/>
                    <a:pt x="39" y="13"/>
                  </a:cubicBezTo>
                  <a:cubicBezTo>
                    <a:pt x="33" y="7"/>
                    <a:pt x="23" y="7"/>
                    <a:pt x="17" y="1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6" y="2"/>
                    <a:pt x="22" y="0"/>
                    <a:pt x="28" y="0"/>
                  </a:cubicBezTo>
                  <a:cubicBezTo>
                    <a:pt x="34" y="0"/>
                    <a:pt x="40" y="2"/>
                    <a:pt x="45" y="7"/>
                  </a:cubicBezTo>
                  <a:cubicBezTo>
                    <a:pt x="50" y="12"/>
                    <a:pt x="52" y="18"/>
                    <a:pt x="52" y="24"/>
                  </a:cubicBezTo>
                  <a:cubicBezTo>
                    <a:pt x="52" y="30"/>
                    <a:pt x="50" y="36"/>
                    <a:pt x="45" y="41"/>
                  </a:cubicBezTo>
                  <a:lnTo>
                    <a:pt x="34" y="5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5220081" y="4453128"/>
              <a:ext cx="27432" cy="26479"/>
            </a:xfrm>
            <a:custGeom>
              <a:rect l="l" t="t" r="r" b="b"/>
              <a:pathLst>
                <a:path w="28" h="28">
                  <a:moveTo>
                    <a:pt x="15" y="28"/>
                  </a:moveTo>
                  <a:lnTo>
                    <a:pt x="0" y="14"/>
                  </a:lnTo>
                  <a:lnTo>
                    <a:pt x="15" y="0"/>
                  </a:lnTo>
                  <a:lnTo>
                    <a:pt x="29" y="14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5255990" y="4444555"/>
              <a:ext cx="27432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9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5265420" y="4408646"/>
              <a:ext cx="26479" cy="26479"/>
            </a:xfrm>
            <a:custGeom>
              <a:rect l="l" t="t" r="r" b="b"/>
              <a:pathLst>
                <a:path w="28" h="28">
                  <a:moveTo>
                    <a:pt x="14" y="2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5247513" y="4479607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28" y="15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5291900" y="4435126"/>
              <a:ext cx="26479" cy="27432"/>
            </a:xfrm>
            <a:custGeom>
              <a:rect l="l" t="t" r="r" b="b"/>
              <a:pathLst>
                <a:path w="28" h="28">
                  <a:moveTo>
                    <a:pt x="14" y="2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28" y="14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2" name="AutoShape 42"/>
          <p:cNvSpPr/>
          <p:nvPr/>
        </p:nvSpPr>
        <p:spPr>
          <a:xfrm>
            <a:off x="8335955" y="4809710"/>
            <a:ext cx="3133738" cy="101914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定期对护理效果进行评价，及时发现问题并改进。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48027" y="4293614"/>
            <a:ext cx="1897171" cy="3693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效果评价</a:t>
            </a:r>
            <a:endParaRPr lang="en-US" sz="1100"/>
          </a:p>
        </p:txBody>
      </p:sp>
      <p:grpSp>
        <p:nvGrpSpPr>
          <p:cNvPr id="44" name="Group 44"/>
          <p:cNvGrpSpPr/>
          <p:nvPr/>
        </p:nvGrpSpPr>
        <p:grpSpPr>
          <a:xfrm>
            <a:off x="8380762" y="4177284"/>
            <a:ext cx="561213" cy="561213"/>
            <a:chOff x="8380762" y="4177284"/>
            <a:chExt cx="561213" cy="561213"/>
          </a:xfrm>
        </p:grpSpPr>
        <p:sp>
          <p:nvSpPr>
            <p:cNvPr id="45" name="AutoShape 45"/>
            <p:cNvSpPr/>
            <p:nvPr/>
          </p:nvSpPr>
          <p:spPr>
            <a:xfrm>
              <a:off x="8380762" y="4177284"/>
              <a:ext cx="561213" cy="5612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6" name="Group 46"/>
          <p:cNvGrpSpPr/>
          <p:nvPr/>
        </p:nvGrpSpPr>
        <p:grpSpPr>
          <a:xfrm>
            <a:off x="8533542" y="4316063"/>
            <a:ext cx="282417" cy="283559"/>
            <a:chOff x="8533542" y="4316063"/>
            <a:chExt cx="282417" cy="283559"/>
          </a:xfrm>
        </p:grpSpPr>
        <p:sp>
          <p:nvSpPr>
            <p:cNvPr id="47" name="Freeform 47"/>
            <p:cNvSpPr/>
            <p:nvPr/>
          </p:nvSpPr>
          <p:spPr>
            <a:xfrm>
              <a:off x="8562499" y="4316063"/>
              <a:ext cx="253460" cy="254508"/>
            </a:xfrm>
            <a:custGeom>
              <a:rect l="l" t="t" r="r" b="b"/>
              <a:pathLst>
                <a:path w="262" h="263">
                  <a:moveTo>
                    <a:pt x="102" y="263"/>
                  </a:moveTo>
                  <a:lnTo>
                    <a:pt x="0" y="159"/>
                  </a:lnTo>
                  <a:lnTo>
                    <a:pt x="203" y="0"/>
                  </a:lnTo>
                  <a:lnTo>
                    <a:pt x="262" y="59"/>
                  </a:lnTo>
                  <a:lnTo>
                    <a:pt x="102" y="263"/>
                  </a:lnTo>
                  <a:close/>
                  <a:moveTo>
                    <a:pt x="29" y="161"/>
                  </a:moveTo>
                  <a:lnTo>
                    <a:pt x="100" y="234"/>
                  </a:lnTo>
                  <a:lnTo>
                    <a:pt x="237" y="62"/>
                  </a:lnTo>
                  <a:lnTo>
                    <a:pt x="201" y="26"/>
                  </a:lnTo>
                  <a:lnTo>
                    <a:pt x="29" y="1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8624507" y="4371213"/>
              <a:ext cx="134493" cy="109347"/>
            </a:xfrm>
            <a:custGeom>
              <a:rect l="l" t="t" r="r" b="b"/>
              <a:pathLst>
                <a:path w="139" h="113">
                  <a:moveTo>
                    <a:pt x="12" y="113"/>
                  </a:moveTo>
                  <a:lnTo>
                    <a:pt x="0" y="99"/>
                  </a:lnTo>
                  <a:lnTo>
                    <a:pt x="128" y="0"/>
                  </a:lnTo>
                  <a:lnTo>
                    <a:pt x="139" y="14"/>
                  </a:lnTo>
                  <a:lnTo>
                    <a:pt x="12" y="11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8540305" y="4495038"/>
              <a:ext cx="97727" cy="97727"/>
            </a:xfrm>
            <a:custGeom>
              <a:rect l="l" t="t" r="r" b="b"/>
              <a:pathLst>
                <a:path w="43" h="43">
                  <a:moveTo>
                    <a:pt x="12" y="4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4"/>
                    <a:pt x="8" y="16"/>
                    <a:pt x="3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6" y="16"/>
                    <a:pt x="16" y="25"/>
                    <a:pt x="11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8" y="27"/>
                    <a:pt x="27" y="27"/>
                    <a:pt x="34" y="3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35"/>
                    <a:pt x="19" y="35"/>
                    <a:pt x="14" y="40"/>
                  </a:cubicBezTo>
                  <a:lnTo>
                    <a:pt x="12" y="4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>
              <a:off x="8533542" y="4565713"/>
              <a:ext cx="33909" cy="33909"/>
            </a:xfrm>
            <a:custGeom>
              <a:rect l="l" t="t" r="r" b="b"/>
              <a:pathLst>
                <a:path w="35" h="35">
                  <a:moveTo>
                    <a:pt x="14" y="35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35" y="14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l="3716" r="3716"/>
          <a:stretch>
            <a:fillRect/>
          </a:stretch>
        </p:blipFill>
        <p:spPr>
          <a:xfrm>
            <a:off x="706988" y="1587639"/>
            <a:ext cx="3579894" cy="386731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护理实施过程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护理效果评估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3014" y="1906186"/>
            <a:ext cx="5065972" cy="823690"/>
            <a:chOff x="3563014" y="1906186"/>
            <a:chExt cx="5065972" cy="823690"/>
          </a:xfrm>
        </p:grpSpPr>
        <p:sp>
          <p:nvSpPr>
            <p:cNvPr id="4" name="TextBox 4"/>
            <p:cNvSpPr txBox="1"/>
            <p:nvPr/>
          </p:nvSpPr>
          <p:spPr>
            <a:xfrm>
              <a:off x="3563014" y="1906186"/>
              <a:ext cx="5065972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95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https://d.book118.com/006150242020010042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2024-09-09T08:21:36.774</cp:lastPrinted>
  <dcterms:created xsi:type="dcterms:W3CDTF">2024-09-09T00:21:36Z</dcterms:created>
  <dcterms:modified xsi:type="dcterms:W3CDTF">2024-09-09T00:21:38Z</dcterms:modified>
</cp:coreProperties>
</file>