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976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193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4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6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8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52.xml" /><Relationship Id="rId11" Type="http://schemas.openxmlformats.org/officeDocument/2006/relationships/tags" Target="../tags/tag5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tags" Target="../tags/tag50.xml" /><Relationship Id="rId9" Type="http://schemas.openxmlformats.org/officeDocument/2006/relationships/tags" Target="../tags/tag51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tags" Target="../tags/tag56.xml" /><Relationship Id="rId5" Type="http://schemas.openxmlformats.org/officeDocument/2006/relationships/tags" Target="../tags/tag57.xml" /><Relationship Id="rId6" Type="http://schemas.openxmlformats.org/officeDocument/2006/relationships/tags" Target="../tags/tag58.xml" /><Relationship Id="rId7" Type="http://schemas.openxmlformats.org/officeDocument/2006/relationships/tags" Target="../tags/tag59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6A21FC-BF05-4CB4-A8AD-D6B8EF53F4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8628B3-43B8-4629-A871-1B51763917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F0BA54-7275-4A01-99FC-1D0C4B053F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8426E1-EB8F-41CB-9C0F-5E041681CE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98546A-1BF7-46DD-98D6-23D61A9E77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412304-3725-46AA-A3A0-C5E3D0227A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632D94-B989-4222-93F2-3FCBAAA1FF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46DB31-1C67-4A4C-B656-20849652B6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DBDD69-689F-44D4-8E27-04D9DB60B2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A38FE5-E93F-4C05-931E-53C8E91969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B3EA37-AF6F-4700-89B2-26B5B72AB2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 descr="幻灯片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8" name="署名"/>
          <p:cNvSpPr txBox="1">
            <a:spLocks noGrp="1"/>
          </p:cNvSpPr>
          <p:nvPr>
            <p:ph type="body" idx="14"/>
            <p:custDataLst>
              <p:tags r:id="rId3"/>
            </p:custDataLst>
          </p:nvPr>
        </p:nvSpPr>
        <p:spPr>
          <a:xfrm>
            <a:off x="1398393" y="5001282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0" name="副标题"/>
          <p:cNvSpPr txBox="1">
            <a:spLocks noGrp="1"/>
          </p:cNvSpPr>
          <p:nvPr>
            <p:ph type="body" idx="13" hasCustomPrompt="1"/>
            <p:custDataLst>
              <p:tags r:id="rId4"/>
            </p:custDataLst>
          </p:nvPr>
        </p:nvSpPr>
        <p:spPr>
          <a:xfrm>
            <a:off x="1178078" y="3631768"/>
            <a:ext cx="6681625" cy="7192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accent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2" name="标题"/>
          <p:cNvSpPr txBox="1">
            <a:spLocks noGrp="1"/>
          </p:cNvSpPr>
          <p:nvPr>
            <p:ph type="title" idx="9" hasCustomPrompt="1"/>
            <p:custDataLst>
              <p:tags r:id="rId5"/>
            </p:custDataLst>
          </p:nvPr>
        </p:nvSpPr>
        <p:spPr>
          <a:xfrm>
            <a:off x="1178079" y="1645280"/>
            <a:ext cx="6681625" cy="182107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矩形 6"/>
          <p:cNvSpPr/>
          <p:nvPr>
            <p:custDataLst>
              <p:tags r:id="rId6"/>
            </p:custDataLst>
          </p:nvPr>
        </p:nvSpPr>
        <p:spPr>
          <a:xfrm>
            <a:off x="1178079" y="5118884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676" name="任意多边形: 形状 16"/>
          <p:cNvSpPr/>
          <p:nvPr>
            <p:custDataLst>
              <p:tags r:id="rId7"/>
            </p:custDataLst>
          </p:nvPr>
        </p:nvSpPr>
        <p:spPr>
          <a:xfrm>
            <a:off x="509572" y="487000"/>
            <a:ext cx="228600" cy="228600"/>
          </a:xfrm>
          <a:custGeom>
            <a:gdLst>
              <a:gd name="connsiteX0" fmla="*/ 0 w 228600"/>
              <a:gd name="connsiteY0" fmla="*/ 0 h 228600"/>
              <a:gd name="connsiteX1" fmla="*/ 228600 w 228600"/>
              <a:gd name="connsiteY1" fmla="*/ 0 h 228600"/>
              <a:gd name="connsiteX2" fmla="*/ 228600 w 228600"/>
              <a:gd name="connsiteY2" fmla="*/ 228600 h 228600"/>
              <a:gd name="connsiteX3" fmla="*/ 0 w 228600"/>
              <a:gd name="connsiteY3" fmla="*/ 228600 h 2286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8600" h="228600">
                <a:moveTo>
                  <a:pt x="0" y="0"/>
                </a:moveTo>
                <a:lnTo>
                  <a:pt x="228600" y="0"/>
                </a:lnTo>
                <a:lnTo>
                  <a:pt x="228600" y="228600"/>
                </a:lnTo>
                <a:lnTo>
                  <a:pt x="0" y="228600"/>
                </a:lnTo>
                <a:close/>
              </a:path>
            </a:pathLst>
          </a:custGeom>
          <a:solidFill>
            <a:schemeClr val="accent1">
              <a:alpha val="1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8" name="任意多边形: 形状 17"/>
          <p:cNvSpPr/>
          <p:nvPr>
            <p:custDataLst>
              <p:tags r:id="rId8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0" name="任意多边形: 形状 18"/>
          <p:cNvSpPr/>
          <p:nvPr>
            <p:custDataLst>
              <p:tags r:id="rId9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2" name="任意多边形: 形状 19"/>
          <p:cNvSpPr/>
          <p:nvPr>
            <p:custDataLst>
              <p:tags r:id="rId10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4" name="任意多边形: 形状 12"/>
          <p:cNvSpPr/>
          <p:nvPr>
            <p:custDataLst>
              <p:tags r:id="rId11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6" name="任意多边形: 形状 13"/>
          <p:cNvSpPr/>
          <p:nvPr>
            <p:custDataLst>
              <p:tags r:id="rId12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8" name="任意多边形: 形状 14"/>
          <p:cNvSpPr/>
          <p:nvPr>
            <p:custDataLst>
              <p:tags r:id="rId13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幻灯片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  <a:p>
            <a:pPr lvl="0"/>
            <a:endParaRPr>
              <a:sym typeface="+mn-ea"/>
            </a:endParaRPr>
          </a:p>
        </p:txBody>
      </p:sp>
      <p:sp>
        <p:nvSpPr>
          <p:cNvPr id="1048698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0" name="矩形 6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0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7" descr="幻灯片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8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3489971" y="627052"/>
            <a:ext cx="2719998" cy="45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10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174924" y="528887"/>
            <a:ext cx="3108961" cy="64633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lt"/>
                <a:ea typeface="微软雅黑" panose="020b0503020204020204" pitchFamily="34" charset="-122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29" name="直接连接符 17"/>
          <p:cNvCxnSpPr/>
          <p:nvPr>
            <p:custDataLst>
              <p:tags r:id="rId5"/>
            </p:custDataLst>
          </p:nvPr>
        </p:nvCxnSpPr>
        <p:spPr>
          <a:xfrm>
            <a:off x="993913" y="1447137"/>
            <a:ext cx="1041223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幻灯片3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8" name="节编号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2292263" y="1277655"/>
            <a:ext cx="2088905" cy="394569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 err="1"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4924425" y="1277655"/>
            <a:ext cx="5019675" cy="394569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8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矩形 7"/>
          <p:cNvSpPr/>
          <p:nvPr>
            <p:custDataLst>
              <p:tags r:id="rId6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3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8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矩形 9"/>
          <p:cNvSpPr/>
          <p:nvPr>
            <p:custDataLst>
              <p:tags r:id="rId8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矩形 7"/>
          <p:cNvSpPr/>
          <p:nvPr>
            <p:custDataLst>
              <p:tags r:id="rId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0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-18789"/>
            <a:ext cx="12192000" cy="6858000"/>
          </a:xfrm>
          <a:prstGeom prst="rect">
            <a:avLst/>
          </a:prstGeom>
        </p:spPr>
      </p:pic>
      <p:sp>
        <p:nvSpPr>
          <p:cNvPr id="1048784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矩形 5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9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15" descr="图片包含 游戏机, 窗帘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96" name="署名"/>
          <p:cNvSpPr txBox="1">
            <a:spLocks noGrp="1"/>
          </p:cNvSpPr>
          <p:nvPr>
            <p:ph type="body" idx="9"/>
            <p:custDataLst>
              <p:tags r:id="rId3"/>
            </p:custDataLst>
          </p:nvPr>
        </p:nvSpPr>
        <p:spPr>
          <a:xfrm>
            <a:off x="6253407" y="3759791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8" name="标题"/>
          <p:cNvSpPr txBox="1">
            <a:spLocks noGrp="1"/>
          </p:cNvSpPr>
          <p:nvPr>
            <p:ph type="title" idx="8" hasCustomPrompt="1"/>
            <p:custDataLst>
              <p:tags r:id="rId4"/>
            </p:custDataLst>
          </p:nvPr>
        </p:nvSpPr>
        <p:spPr>
          <a:xfrm>
            <a:off x="6105525" y="2710481"/>
            <a:ext cx="5520055" cy="677108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7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0" name="矩形 6"/>
          <p:cNvSpPr/>
          <p:nvPr>
            <p:custDataLst>
              <p:tags r:id="rId5"/>
            </p:custDataLst>
          </p:nvPr>
        </p:nvSpPr>
        <p:spPr>
          <a:xfrm>
            <a:off x="6096000" y="3886432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802" name="任意多边形: 形状 9"/>
          <p:cNvSpPr/>
          <p:nvPr>
            <p:custDataLst>
              <p:tags r:id="rId6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任意多边形: 形状 10"/>
          <p:cNvSpPr/>
          <p:nvPr>
            <p:custDataLst>
              <p:tags r:id="rId7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任意多边形: 形状 8"/>
          <p:cNvSpPr/>
          <p:nvPr>
            <p:custDataLst>
              <p:tags r:id="rId8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任意多边形: 形状 12"/>
          <p:cNvSpPr/>
          <p:nvPr>
            <p:custDataLst>
              <p:tags r:id="rId9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任意多边形: 形状 13"/>
          <p:cNvSpPr/>
          <p:nvPr>
            <p:custDataLst>
              <p:tags r:id="rId10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任意多边形: 形状 14"/>
          <p:cNvSpPr/>
          <p:nvPr>
            <p:custDataLst>
              <p:tags r:id="rId11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卡通人物  低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18790"/>
            <a:ext cx="12192000" cy="6858000"/>
          </a:xfrm>
          <a:prstGeom prst="rect">
            <a:avLst/>
          </a:prstGeom>
        </p:spPr>
      </p:pic>
      <p:sp>
        <p:nvSpPr>
          <p:cNvPr id="1048654" name="矩形 9"/>
          <p:cNvSpPr/>
          <p:nvPr>
            <p:custDataLst>
              <p:tags r:id="rId1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56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08400" y="1464319"/>
            <a:ext cx="10969200" cy="47126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400" y="534955"/>
            <a:ext cx="10969200" cy="7886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9750" r:id="rId2"/>
    <p:sldLayoutId id="2147499751" r:id="rId3"/>
    <p:sldLayoutId id="2147499752" r:id="rId4"/>
    <p:sldLayoutId id="2147499753" r:id="rId5"/>
    <p:sldLayoutId id="2147499754" r:id="rId6"/>
    <p:sldLayoutId id="2147499755" r:id="rId7"/>
    <p:sldLayoutId id="2147499756" r:id="rId8"/>
    <p:sldLayoutId id="2147499757" r:id="rId9"/>
    <p:sldLayoutId id="2147499758" r:id="rId10"/>
    <p:sldLayoutId id="2147499759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微软雅黑" panose="020b0503020204020204" pitchFamily="34" charset="-122"/>
          <a:sym typeface="+mn-ea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8.xml" /><Relationship Id="rId11" Type="http://schemas.openxmlformats.org/officeDocument/2006/relationships/tags" Target="../tags/tag109.xml" /><Relationship Id="rId12" Type="http://schemas.openxmlformats.org/officeDocument/2006/relationships/tags" Target="../tags/tag110.xml" /><Relationship Id="rId13" Type="http://schemas.openxmlformats.org/officeDocument/2006/relationships/tags" Target="../tags/tag111.xml" /><Relationship Id="rId14" Type="http://schemas.openxmlformats.org/officeDocument/2006/relationships/tags" Target="../tags/tag112.xml" /><Relationship Id="rId15" Type="http://schemas.openxmlformats.org/officeDocument/2006/relationships/tags" Target="../tags/tag113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2.xml" /><Relationship Id="rId11" Type="http://schemas.openxmlformats.org/officeDocument/2006/relationships/tags" Target="../tags/tag133.xml" /><Relationship Id="rId12" Type="http://schemas.openxmlformats.org/officeDocument/2006/relationships/tags" Target="../tags/tag134.xml" /><Relationship Id="rId13" Type="http://schemas.openxmlformats.org/officeDocument/2006/relationships/tags" Target="../tags/tag135.xml" /><Relationship Id="rId2" Type="http://schemas.openxmlformats.org/officeDocument/2006/relationships/tags" Target="../tags/tag124.xml" /><Relationship Id="rId3" Type="http://schemas.openxmlformats.org/officeDocument/2006/relationships/tags" Target="../tags/tag125.xml" /><Relationship Id="rId4" Type="http://schemas.openxmlformats.org/officeDocument/2006/relationships/tags" Target="../tags/tag126.xml" /><Relationship Id="rId5" Type="http://schemas.openxmlformats.org/officeDocument/2006/relationships/tags" Target="../tags/tag127.xml" /><Relationship Id="rId6" Type="http://schemas.openxmlformats.org/officeDocument/2006/relationships/tags" Target="../tags/tag128.xml" /><Relationship Id="rId7" Type="http://schemas.openxmlformats.org/officeDocument/2006/relationships/tags" Target="../tags/tag129.xml" /><Relationship Id="rId8" Type="http://schemas.openxmlformats.org/officeDocument/2006/relationships/tags" Target="../tags/tag130.xml" /><Relationship Id="rId9" Type="http://schemas.openxmlformats.org/officeDocument/2006/relationships/tags" Target="../tags/tag13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5.xml" /><Relationship Id="rId11" Type="http://schemas.openxmlformats.org/officeDocument/2006/relationships/tags" Target="../tags/tag166.xml" /><Relationship Id="rId12" Type="http://schemas.openxmlformats.org/officeDocument/2006/relationships/tags" Target="../tags/tag167.xml" /><Relationship Id="rId13" Type="http://schemas.openxmlformats.org/officeDocument/2006/relationships/tags" Target="../tags/tag168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tags" Target="../tags/tag163.xml" /><Relationship Id="rId9" Type="http://schemas.openxmlformats.org/officeDocument/2006/relationships/tags" Target="../tags/tag16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7.xml" /><Relationship Id="rId11" Type="http://schemas.openxmlformats.org/officeDocument/2006/relationships/tags" Target="../tags/tag178.xml" /><Relationship Id="rId12" Type="http://schemas.openxmlformats.org/officeDocument/2006/relationships/tags" Target="../tags/tag179.xml" /><Relationship Id="rId13" Type="http://schemas.openxmlformats.org/officeDocument/2006/relationships/tags" Target="../tags/tag180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9.xml" /><Relationship Id="rId11" Type="http://schemas.openxmlformats.org/officeDocument/2006/relationships/tags" Target="../tags/tag190.xml" /><Relationship Id="rId12" Type="http://schemas.openxmlformats.org/officeDocument/2006/relationships/tags" Target="../tags/tag191.xml" /><Relationship Id="rId13" Type="http://schemas.openxmlformats.org/officeDocument/2006/relationships/tags" Target="../tags/tag192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Relationship Id="rId5" Type="http://schemas.openxmlformats.org/officeDocument/2006/relationships/tags" Target="../tags/tag184.xml" /><Relationship Id="rId6" Type="http://schemas.openxmlformats.org/officeDocument/2006/relationships/tags" Target="../tags/tag185.xml" /><Relationship Id="rId7" Type="http://schemas.openxmlformats.org/officeDocument/2006/relationships/tags" Target="../tags/tag186.xml" /><Relationship Id="rId8" Type="http://schemas.openxmlformats.org/officeDocument/2006/relationships/tags" Target="../tags/tag187.xml" /><Relationship Id="rId9" Type="http://schemas.openxmlformats.org/officeDocument/2006/relationships/tags" Target="../tags/tag18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6202130110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XX,a click to unlimited possibilities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9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2024年区块链技术引领金融创新发展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8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/目录</a:t>
            </a:r>
            <a:endParaRPr lang="zh-CN" altLang="en-US"/>
          </a:p>
        </p:txBody>
      </p:sp>
      <p:sp>
        <p:nvSpPr>
          <p:cNvPr id="10488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2" name="序号"/>
          <p:cNvSpPr txBox="1"/>
          <p:nvPr>
            <p:custDataLst>
              <p:tags r:id="rId5"/>
            </p:custDataLst>
          </p:nvPr>
        </p:nvSpPr>
        <p:spPr>
          <a:xfrm>
            <a:off x="5293360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02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4" name="标题"/>
          <p:cNvSpPr txBox="1"/>
          <p:nvPr>
            <p:custDataLst>
              <p:tags r:id="rId6"/>
            </p:custDataLst>
          </p:nvPr>
        </p:nvSpPr>
        <p:spPr>
          <a:xfrm>
            <a:off x="5293360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区块链技术的发展历程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7"/>
            </p:custDataLst>
          </p:nvPr>
        </p:nvSpPr>
        <p:spPr>
          <a:xfrm>
            <a:off x="165417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01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8" name="标题"/>
          <p:cNvSpPr txBox="1"/>
          <p:nvPr>
            <p:custDataLst>
              <p:tags r:id="rId8"/>
            </p:custDataLst>
          </p:nvPr>
        </p:nvSpPr>
        <p:spPr>
          <a:xfrm>
            <a:off x="165417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点击此处添加目录标题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0" name="序号"/>
          <p:cNvSpPr txBox="1"/>
          <p:nvPr>
            <p:custDataLst>
              <p:tags r:id="rId9"/>
            </p:custDataLst>
          </p:nvPr>
        </p:nvSpPr>
        <p:spPr>
          <a:xfrm>
            <a:off x="893254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03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2" name="标题"/>
          <p:cNvSpPr txBox="1"/>
          <p:nvPr>
            <p:custDataLst>
              <p:tags r:id="rId10"/>
            </p:custDataLst>
          </p:nvPr>
        </p:nvSpPr>
        <p:spPr>
          <a:xfrm>
            <a:off x="893254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区块链技术在金融创新中的应用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4" name="序号"/>
          <p:cNvSpPr txBox="1"/>
          <p:nvPr>
            <p:custDataLst>
              <p:tags r:id="rId11"/>
            </p:custDataLst>
          </p:nvPr>
        </p:nvSpPr>
        <p:spPr>
          <a:xfrm>
            <a:off x="7240905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05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6" name="标题"/>
          <p:cNvSpPr txBox="1"/>
          <p:nvPr>
            <p:custDataLst>
              <p:tags r:id="rId12"/>
            </p:custDataLst>
          </p:nvPr>
        </p:nvSpPr>
        <p:spPr>
          <a:xfrm>
            <a:off x="7240905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未来金融创新发展的趋势与展望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3"/>
            </p:custDataLst>
          </p:nvPr>
        </p:nvSpPr>
        <p:spPr>
          <a:xfrm>
            <a:off x="3601720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04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0" name="标题"/>
          <p:cNvSpPr txBox="1"/>
          <p:nvPr>
            <p:custDataLst>
              <p:tags r:id="rId14"/>
            </p:custDataLst>
          </p:nvPr>
        </p:nvSpPr>
        <p:spPr>
          <a:xfrm>
            <a:off x="3601720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区块链技术面临的挑战与解决方案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06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90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894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区块链技术的发展历程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8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区块链技术的起源</a:t>
            </a:r>
            <a:endParaRPr lang="zh-CN" altLang="en-US"/>
          </a:p>
        </p:txBody>
      </p:sp>
      <p:sp>
        <p:nvSpPr>
          <p:cNvPr id="1048984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2008年，中本聪提出比特币概念，区块链技术随之诞生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6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2009年，比特币网络正式上线，标志着区块链技术的实际应用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8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2010年，第一个区块链交易所Mt. Gox成立，促进了区块链技术的普及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0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2013年，以太坊项目启动，智能合约概念引入区块链技术，推动了区块链技术的发展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3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区块链技术在金融领域的应用</a:t>
            </a:r>
            <a:endParaRPr lang="zh-CN" altLang="en-US"/>
          </a:p>
        </p:txBody>
      </p:sp>
      <p:sp>
        <p:nvSpPr>
          <p:cNvPr id="1049032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数字货币：比特币、以太坊等数字货币的出现，改变了传统的货币体系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4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6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8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跨境支付：区块链技术可以实现快速、低成本的跨境支付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0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2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4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供应链金融：区块链技术可以提高供应链金融的效率和透明度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6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8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0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资产管理：区块链技术可以帮助金融机构更好地管理资产，提高资产流动性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2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4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9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区块链技术发展的关键节点</a:t>
            </a:r>
            <a:endParaRPr lang="zh-CN" altLang="en-US"/>
          </a:p>
        </p:txBody>
      </p:sp>
      <p:sp>
        <p:nvSpPr>
          <p:cNvPr id="1049096" name="正文"/>
          <p:cNvSpPr txBox="1"/>
          <p:nvPr>
            <p:custDataLst>
              <p:tags r:id="rId2"/>
            </p:custDataLst>
          </p:nvPr>
        </p:nvSpPr>
        <p:spPr>
          <a:xfrm>
            <a:off x="3342630" y="1490400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2008年：比特币诞生，标志着区块链技术的诞生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8" name="正文"/>
          <p:cNvSpPr txBox="1"/>
          <p:nvPr>
            <p:custDataLst>
              <p:tags r:id="rId3"/>
            </p:custDataLst>
          </p:nvPr>
        </p:nvSpPr>
        <p:spPr>
          <a:xfrm>
            <a:off x="3342630" y="2296801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2014年：以太坊诞生，实现了智能合约，拓展了区块链技术的应用范围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0" name="正文"/>
          <p:cNvSpPr txBox="1"/>
          <p:nvPr>
            <p:custDataLst>
              <p:tags r:id="rId4"/>
            </p:custDataLst>
          </p:nvPr>
        </p:nvSpPr>
        <p:spPr>
          <a:xfrm>
            <a:off x="3342630" y="3103202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2015年：R3联盟成立，推动区块链技术在金融领域的应用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2" name="正文"/>
          <p:cNvSpPr txBox="1"/>
          <p:nvPr>
            <p:custDataLst>
              <p:tags r:id="rId5"/>
            </p:custDataLst>
          </p:nvPr>
        </p:nvSpPr>
        <p:spPr>
          <a:xfrm>
            <a:off x="3342630" y="3909603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2017年：比特币价格暴涨，引发全球对区块链技术的关注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4" name="正文"/>
          <p:cNvSpPr txBox="1"/>
          <p:nvPr>
            <p:custDataLst>
              <p:tags r:id="rId6"/>
            </p:custDataLst>
          </p:nvPr>
        </p:nvSpPr>
        <p:spPr>
          <a:xfrm>
            <a:off x="3342630" y="4716004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2018年：Facebook宣布推出Libra，引发全球对区块链技术的热议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6" name="正文"/>
          <p:cNvSpPr txBox="1"/>
          <p:nvPr>
            <p:custDataLst>
              <p:tags r:id="rId7"/>
            </p:custDataLst>
          </p:nvPr>
        </p:nvSpPr>
        <p:spPr>
          <a:xfrm>
            <a:off x="3342630" y="5522405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2020年：DeFi（去中心化金融）兴起，推动区块链技术在金融领域的创新应用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4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区块链技术对金融业的影响</a:t>
            </a:r>
            <a:endParaRPr lang="zh-CN" altLang="en-US"/>
          </a:p>
        </p:txBody>
      </p:sp>
      <p:sp>
        <p:nvSpPr>
          <p:cNvPr id="1049148" name="矩形 38"/>
          <p:cNvSpPr/>
          <p:nvPr>
            <p:custDataLst>
              <p:tags r:id="rId2"/>
            </p:custDataLst>
          </p:nvPr>
        </p:nvSpPr>
        <p:spPr>
          <a:xfrm rot="204112">
            <a:off x="1527310" y="1490400"/>
            <a:ext cx="4049330" cy="2113566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0" name="矩形 39"/>
          <p:cNvSpPr/>
          <p:nvPr>
            <p:custDataLst>
              <p:tags r:id="rId3"/>
            </p:custDataLst>
          </p:nvPr>
        </p:nvSpPr>
        <p:spPr>
          <a:xfrm>
            <a:off x="1531989" y="1491068"/>
            <a:ext cx="4049330" cy="21135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2" name="TextBox 2"/>
          <p:cNvSpPr txBox="1"/>
          <p:nvPr>
            <p:custDataLst>
              <p:tags r:id="rId4"/>
            </p:custDataLst>
          </p:nvPr>
        </p:nvSpPr>
        <p:spPr>
          <a:xfrm>
            <a:off x="1766607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提高金融交易效率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54" name="矩形 100"/>
          <p:cNvSpPr/>
          <p:nvPr>
            <p:custDataLst>
              <p:tags r:id="rId5"/>
            </p:custDataLst>
          </p:nvPr>
        </p:nvSpPr>
        <p:spPr>
          <a:xfrm rot="204112">
            <a:off x="6604012" y="1490400"/>
            <a:ext cx="4049330" cy="2113566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6" name="矩形 101"/>
          <p:cNvSpPr/>
          <p:nvPr>
            <p:custDataLst>
              <p:tags r:id="rId6"/>
            </p:custDataLst>
          </p:nvPr>
        </p:nvSpPr>
        <p:spPr>
          <a:xfrm>
            <a:off x="6609360" y="1491068"/>
            <a:ext cx="4049330" cy="21135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8" name="TextBox 2"/>
          <p:cNvSpPr txBox="1"/>
          <p:nvPr>
            <p:custDataLst>
              <p:tags r:id="rId7"/>
            </p:custDataLst>
          </p:nvPr>
        </p:nvSpPr>
        <p:spPr>
          <a:xfrm>
            <a:off x="6844646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降低金融交易成本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60" name="矩形 122"/>
          <p:cNvSpPr/>
          <p:nvPr>
            <p:custDataLst>
              <p:tags r:id="rId8"/>
            </p:custDataLst>
          </p:nvPr>
        </p:nvSpPr>
        <p:spPr>
          <a:xfrm rot="204112">
            <a:off x="1527310" y="4135365"/>
            <a:ext cx="4049330" cy="2113566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2" name="矩形 123"/>
          <p:cNvSpPr/>
          <p:nvPr>
            <p:custDataLst>
              <p:tags r:id="rId9"/>
            </p:custDataLst>
          </p:nvPr>
        </p:nvSpPr>
        <p:spPr>
          <a:xfrm>
            <a:off x="1531989" y="4136034"/>
            <a:ext cx="4049330" cy="211356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4" name="TextBox 2"/>
          <p:cNvSpPr txBox="1"/>
          <p:nvPr>
            <p:custDataLst>
              <p:tags r:id="rId10"/>
            </p:custDataLst>
          </p:nvPr>
        </p:nvSpPr>
        <p:spPr>
          <a:xfrm>
            <a:off x="1765938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增强金融系统的安全性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66" name="矩形 89"/>
          <p:cNvSpPr/>
          <p:nvPr>
            <p:custDataLst>
              <p:tags r:id="rId11"/>
            </p:custDataLst>
          </p:nvPr>
        </p:nvSpPr>
        <p:spPr>
          <a:xfrm rot="204112">
            <a:off x="6604012" y="4135365"/>
            <a:ext cx="4049330" cy="2113566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8" name="矩形 90"/>
          <p:cNvSpPr/>
          <p:nvPr>
            <p:custDataLst>
              <p:tags r:id="rId12"/>
            </p:custDataLst>
          </p:nvPr>
        </p:nvSpPr>
        <p:spPr>
          <a:xfrm>
            <a:off x="6609360" y="4136034"/>
            <a:ext cx="4049330" cy="2113566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0" name="TextBox 2"/>
          <p:cNvSpPr txBox="1"/>
          <p:nvPr>
            <p:custDataLst>
              <p:tags r:id="rId13"/>
            </p:custDataLst>
          </p:nvPr>
        </p:nvSpPr>
        <p:spPr>
          <a:xfrm>
            <a:off x="6843309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推动金融创新和变革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1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21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区块链技术在金融创新中的应用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数字货币与智能合约</a:t>
            </a:r>
            <a:endParaRPr lang="zh-CN" altLang="en-US"/>
          </a:p>
        </p:txBody>
      </p:sp>
      <p:sp>
        <p:nvSpPr>
          <p:cNvPr id="1049250" name="圆角矩形 30"/>
          <p:cNvSpPr/>
          <p:nvPr>
            <p:custDataLst>
              <p:tags r:id="rId2"/>
            </p:custDataLst>
          </p:nvPr>
        </p:nvSpPr>
        <p:spPr>
          <a:xfrm>
            <a:off x="2398368" y="1490400"/>
            <a:ext cx="7779532" cy="1091864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100000">
                <a:schemeClr val="accent1">
                  <a:lumMod val="20000"/>
                  <a:lumOff val="80000"/>
                  <a:alpha val="44000"/>
                </a:schemeClr>
              </a:gs>
            </a:gsLst>
            <a:lin ang="108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ym typeface="+mn-ea"/>
            </a:endParaRPr>
          </a:p>
        </p:txBody>
      </p:sp>
      <p:sp>
        <p:nvSpPr>
          <p:cNvPr id="1049252" name="圆角矩形 65"/>
          <p:cNvSpPr/>
          <p:nvPr>
            <p:custDataLst>
              <p:tags r:id="rId3"/>
            </p:custDataLst>
          </p:nvPr>
        </p:nvSpPr>
        <p:spPr>
          <a:xfrm>
            <a:off x="2398368" y="2712845"/>
            <a:ext cx="7779532" cy="1091864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100000">
                <a:schemeClr val="accent1">
                  <a:lumMod val="20000"/>
                  <a:lumOff val="80000"/>
                  <a:alpha val="44000"/>
                </a:schemeClr>
              </a:gs>
            </a:gsLst>
            <a:lin ang="108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ym typeface="+mn-ea"/>
            </a:endParaRPr>
          </a:p>
        </p:txBody>
      </p:sp>
      <p:sp>
        <p:nvSpPr>
          <p:cNvPr id="1049254" name="圆角矩形 72"/>
          <p:cNvSpPr/>
          <p:nvPr>
            <p:custDataLst>
              <p:tags r:id="rId4"/>
            </p:custDataLst>
          </p:nvPr>
        </p:nvSpPr>
        <p:spPr>
          <a:xfrm>
            <a:off x="2398368" y="3935290"/>
            <a:ext cx="7779532" cy="1091864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100000">
                <a:schemeClr val="accent1">
                  <a:lumMod val="20000"/>
                  <a:lumOff val="80000"/>
                  <a:alpha val="44000"/>
                </a:schemeClr>
              </a:gs>
            </a:gsLst>
            <a:lin ang="108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ym typeface="+mn-ea"/>
            </a:endParaRPr>
          </a:p>
        </p:txBody>
      </p:sp>
      <p:sp>
        <p:nvSpPr>
          <p:cNvPr id="1049256" name="圆角矩形 78"/>
          <p:cNvSpPr/>
          <p:nvPr>
            <p:custDataLst>
              <p:tags r:id="rId5"/>
            </p:custDataLst>
          </p:nvPr>
        </p:nvSpPr>
        <p:spPr>
          <a:xfrm>
            <a:off x="2398368" y="5157736"/>
            <a:ext cx="7779532" cy="1091864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100000">
                <a:schemeClr val="accent1">
                  <a:lumMod val="20000"/>
                  <a:lumOff val="80000"/>
                  <a:alpha val="44000"/>
                </a:schemeClr>
              </a:gs>
            </a:gsLst>
            <a:lin ang="108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ym typeface="+mn-ea"/>
            </a:endParaRPr>
          </a:p>
        </p:txBody>
      </p:sp>
      <p:sp>
        <p:nvSpPr>
          <p:cNvPr id="1049258" name="圆角矩形 35"/>
          <p:cNvSpPr/>
          <p:nvPr>
            <p:custDataLst>
              <p:tags r:id="rId6"/>
            </p:custDataLst>
          </p:nvPr>
        </p:nvSpPr>
        <p:spPr>
          <a:xfrm>
            <a:off x="2008838" y="1696231"/>
            <a:ext cx="1876088" cy="680202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44000">
                <a:schemeClr val="accent1"/>
              </a:gs>
            </a:gsLst>
            <a:lin ang="2700000" scaled="0"/>
          </a:gradFill>
          <a:ln>
            <a:solidFill>
              <a:schemeClr val="bg1"/>
            </a:solidFill>
          </a:ln>
          <a:effectLst>
            <a:outerShdw blurRad="1270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60" name="圆角矩形 35"/>
          <p:cNvSpPr/>
          <p:nvPr>
            <p:custDataLst>
              <p:tags r:id="rId7"/>
            </p:custDataLst>
          </p:nvPr>
        </p:nvSpPr>
        <p:spPr>
          <a:xfrm>
            <a:off x="2008838" y="5363567"/>
            <a:ext cx="1876088" cy="680202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44000">
                <a:schemeClr val="accent1"/>
              </a:gs>
            </a:gsLst>
            <a:lin ang="2700000" scaled="0"/>
          </a:gradFill>
          <a:ln>
            <a:solidFill>
              <a:schemeClr val="bg1"/>
            </a:solidFill>
          </a:ln>
          <a:effectLst>
            <a:outerShdw blurRad="1270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62" name="圆角矩形 35"/>
          <p:cNvSpPr/>
          <p:nvPr>
            <p:custDataLst>
              <p:tags r:id="rId8"/>
            </p:custDataLst>
          </p:nvPr>
        </p:nvSpPr>
        <p:spPr>
          <a:xfrm>
            <a:off x="2008838" y="4141122"/>
            <a:ext cx="1876088" cy="680202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44000">
                <a:schemeClr val="accent1"/>
              </a:gs>
            </a:gsLst>
            <a:lin ang="2700000" scaled="0"/>
          </a:gradFill>
          <a:ln>
            <a:solidFill>
              <a:schemeClr val="bg1"/>
            </a:solidFill>
          </a:ln>
          <a:effectLst>
            <a:outerShdw blurRad="1270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64" name="圆角矩形 35"/>
          <p:cNvSpPr/>
          <p:nvPr>
            <p:custDataLst>
              <p:tags r:id="rId9"/>
            </p:custDataLst>
          </p:nvPr>
        </p:nvSpPr>
        <p:spPr>
          <a:xfrm>
            <a:off x="2008838" y="2918676"/>
            <a:ext cx="1876088" cy="680202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44000">
                <a:schemeClr val="accent1"/>
              </a:gs>
            </a:gsLst>
            <a:lin ang="2700000" scaled="0"/>
          </a:gradFill>
          <a:ln>
            <a:solidFill>
              <a:schemeClr val="bg1"/>
            </a:solidFill>
          </a:ln>
          <a:effectLst>
            <a:outerShdw blurRad="1270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66" name="文本框 4"/>
          <p:cNvSpPr txBox="1"/>
          <p:nvPr>
            <p:custDataLst>
              <p:tags r:id="rId10"/>
            </p:custDataLst>
          </p:nvPr>
        </p:nvSpPr>
        <p:spPr>
          <a:xfrm>
            <a:off x="4324623" y="1544993"/>
            <a:ext cx="5798684" cy="982678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>
              <a:lnSpc>
                <a:spcPct val="120000"/>
              </a:lnSpc>
              <a:spcBef>
                <a:spcPct val="0"/>
              </a:spcBef>
              <a:spcAft>
                <a:spcPts val="500"/>
              </a:spcAft>
            </a:pPr>
            <a:r>
              <a:rPr lang="zh-CN" altLang="en-US" sz="14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ea"/>
                <a:cs typeface="mn-cs"/>
                <a:sym typeface="+mn-ea"/>
              </a:rPr>
              <a:t>数字货币：基于区块链技术的电子货币，具有去中心化、匿名性等特点</a:t>
            </a:r>
            <a:endParaRPr lang="zh-CN" altLang="en-US" sz="1400">
              <a:solidFill>
                <a:schemeClr val="tx1">
                  <a:lumMod val="65000"/>
                  <a:lumOff val="35000"/>
                </a:schemeClr>
              </a:solidFill>
              <a:effectLst/>
              <a:latin typeface="+mn-ea"/>
              <a:cs typeface="mn-cs"/>
              <a:sym typeface="+mn-ea"/>
            </a:endParaRPr>
          </a:p>
        </p:txBody>
      </p:sp>
      <p:sp>
        <p:nvSpPr>
          <p:cNvPr id="1049268" name="文本框 5"/>
          <p:cNvSpPr txBox="1"/>
          <p:nvPr>
            <p:custDataLst>
              <p:tags r:id="rId11"/>
            </p:custDataLst>
          </p:nvPr>
        </p:nvSpPr>
        <p:spPr>
          <a:xfrm>
            <a:off x="4324623" y="2767438"/>
            <a:ext cx="5798684" cy="982678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>
              <a:lnSpc>
                <a:spcPct val="120000"/>
              </a:lnSpc>
              <a:spcBef>
                <a:spcPct val="0"/>
              </a:spcBef>
              <a:spcAft>
                <a:spcPts val="500"/>
              </a:spcAft>
            </a:pPr>
            <a:r>
              <a:rPr lang="zh-CN" altLang="en-US" sz="14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ea"/>
                <a:cs typeface="mn-cs"/>
                <a:sym typeface="+mn-ea"/>
              </a:rPr>
              <a:t>智能合约：在区块链上运行的程序，可以实现自动执行、不可篡改等特性</a:t>
            </a:r>
            <a:endParaRPr lang="zh-CN" altLang="en-US" sz="1400">
              <a:solidFill>
                <a:schemeClr val="tx1">
                  <a:lumMod val="65000"/>
                  <a:lumOff val="35000"/>
                </a:schemeClr>
              </a:solidFill>
              <a:effectLst/>
              <a:latin typeface="+mn-ea"/>
              <a:cs typeface="mn-cs"/>
              <a:sym typeface="+mn-ea"/>
            </a:endParaRPr>
          </a:p>
        </p:txBody>
      </p:sp>
      <p:sp>
        <p:nvSpPr>
          <p:cNvPr id="1049270" name="文本框 6"/>
          <p:cNvSpPr txBox="1"/>
          <p:nvPr>
            <p:custDataLst>
              <p:tags r:id="rId12"/>
            </p:custDataLst>
          </p:nvPr>
        </p:nvSpPr>
        <p:spPr>
          <a:xfrm>
            <a:off x="4324623" y="3989884"/>
            <a:ext cx="5798684" cy="982678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>
              <a:lnSpc>
                <a:spcPct val="120000"/>
              </a:lnSpc>
              <a:spcBef>
                <a:spcPct val="0"/>
              </a:spcBef>
              <a:spcAft>
                <a:spcPts val="500"/>
              </a:spcAft>
            </a:pPr>
            <a:r>
              <a:rPr lang="zh-CN" altLang="en-US" sz="14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ea"/>
                <a:cs typeface="mn-cs"/>
                <a:sym typeface="+mn-ea"/>
              </a:rPr>
              <a:t>应用场景：数字货币可以用于跨境支付、供应链管理等场景，智能合约可以用于保险、借贷等金融领域</a:t>
            </a:r>
            <a:endParaRPr lang="zh-CN" altLang="en-US" sz="1400">
              <a:solidFill>
                <a:schemeClr val="tx1">
                  <a:lumMod val="65000"/>
                  <a:lumOff val="35000"/>
                </a:schemeClr>
              </a:solidFill>
              <a:effectLst/>
              <a:latin typeface="+mn-ea"/>
              <a:cs typeface="mn-cs"/>
              <a:sym typeface="+mn-ea"/>
            </a:endParaRPr>
          </a:p>
        </p:txBody>
      </p:sp>
      <p:sp>
        <p:nvSpPr>
          <p:cNvPr id="1049272" name="文本框 8"/>
          <p:cNvSpPr txBox="1"/>
          <p:nvPr>
            <p:custDataLst>
              <p:tags r:id="rId13"/>
            </p:custDataLst>
          </p:nvPr>
        </p:nvSpPr>
        <p:spPr>
          <a:xfrm>
            <a:off x="4324623" y="5212329"/>
            <a:ext cx="5798684" cy="982678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>
              <a:lnSpc>
                <a:spcPct val="120000"/>
              </a:lnSpc>
              <a:spcBef>
                <a:spcPct val="0"/>
              </a:spcBef>
              <a:spcAft>
                <a:spcPts val="500"/>
              </a:spcAft>
            </a:pPr>
            <a:r>
              <a:rPr lang="zh-CN" altLang="en-US" sz="14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ea"/>
                <a:cs typeface="mn-cs"/>
                <a:sym typeface="+mn-ea"/>
              </a:rPr>
              <a:t>挑战与机遇：数字货币和智能合约在金融创新中面临技术、法律、监管等多方面的挑战，但也带来了新的机遇和发展空间。</a:t>
            </a:r>
            <a:endParaRPr lang="zh-CN" altLang="en-US" sz="1400">
              <a:solidFill>
                <a:schemeClr val="tx1">
                  <a:lumMod val="65000"/>
                  <a:lumOff val="35000"/>
                </a:schemeClr>
              </a:solidFill>
              <a:effectLst/>
              <a:latin typeface="+mn-ea"/>
              <a:cs typeface="mn-cs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1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供应链金融与贸易融资</a:t>
            </a:r>
            <a:endParaRPr lang="zh-CN" altLang="en-US"/>
          </a:p>
        </p:txBody>
      </p:sp>
      <p:sp>
        <p:nvSpPr>
          <p:cNvPr id="104931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6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18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0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22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4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26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8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30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区块链技术在供应链金融与贸易融资中的优势：降低成本，提高安全性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32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区块链技术在供应链金融与贸易融资中的挑战：技术成熟度，法规监管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3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区块链技术在供应链金融中的应用：提高透明度，降低风险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36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区块链技术在贸易融资中的应用：简化流程，提高效率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7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证券发行与交易</a:t>
            </a:r>
            <a:endParaRPr lang="zh-CN" altLang="en-US"/>
          </a:p>
        </p:txBody>
      </p:sp>
      <p:sp>
        <p:nvSpPr>
          <p:cNvPr id="1049378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0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2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区块链技术可以提高证券发行和交易的效率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4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8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区块链技术可以降低证券发行和交易的成本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0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2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区块链技术可以提高证券发行和交易的透明度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6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8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0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区块链技术可以增强证券发行和交易的安全性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https://d.book118.com/006202130110010035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0.xml><?xml version="1.0" encoding="utf-8"?>
<p:tagLst xmlns:p="http://schemas.openxmlformats.org/presentationml/2006/main">
  <p:tag name="KSO_WM_BEAUTIFY_FLAG" val="#wm#"/>
  <p:tag name="KSO_WM_SLIDE_CONTENT_AREA" val="{&quot;left&quot;:&quot;67.6&quot;,&quot;top&quot;:&quot;105.7&quot;,&quot;width&quot;:&quot;576.4&quot;,&quot;height&quot;:&quot;343.95&quot;}"/>
  <p:tag name="KSO_WM_SLIDE_ID" val="custom2023091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6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6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5_1"/>
  <p:tag name="KSO_WM_UNIT_INDEX" val="1_5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6_1"/>
  <p:tag name="KSO_WM_UNIT_INDEX" val="1_6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6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1,&quot;transparency&quot;:0.5600000023841858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38964844,&quot;width&quot;:553.6500244140625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3*l_h_i*1_1_1"/>
  <p:tag name="KSO_WM_UNIT_INDEX" val="1_1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1,&quot;transparency&quot;:0.5600000023841858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38964844,&quot;width&quot;:553.6500244140625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3*l_h_i*1_2_1"/>
  <p:tag name="KSO_WM_UNIT_INDEX" val="1_2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1,&quot;transparency&quot;:0.5600000023841858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38964844,&quot;width&quot;:553.6500244140625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3*l_h_i*1_3_1"/>
  <p:tag name="KSO_WM_UNIT_INDEX" val="1_3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1,&quot;transparency&quot;:0.5600000023841858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38964844,&quot;width&quot;:553.6500244140625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3*l_h_i*1_4_1"/>
  <p:tag name="KSO_WM_UNIT_INDEX" val="1_4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0.4399999976158142,&quot;transparency&quot;:0}],&quot;type&quot;:3},&quot;glow&quot;:{&quot;colorType&quot;:0},&quot;line&quot;:{&quot;solidLine&quot;:{&quot;brightness&quot;:0,&quot;colorType&quot;:1,&quot;foreColorIndex&quot;:14,&quot;transparency&quot;:0},&quot;type&quot;:1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38964844,&quot;width&quot;:553.6500244140625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3*l_h_a*1_1_1"/>
  <p:tag name="KSO_WM_UNIT_INDEX" val="1_1_1"/>
  <p:tag name="KSO_WM_UNIT_ISCONTENTSTITLE" val="0"/>
  <p:tag name="KSO_WM_UNIT_ISNUMDGMTITLE" val="0"/>
  <p:tag name="KSO_WM_UNIT_LAYERLEVEL" val="1_1_1"/>
  <p:tag name="KSO_WM_UNIT_LINE_FORE_SCHEMECOLOR_INDEX" val="14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0.4399999976158142,&quot;transparency&quot;:0}],&quot;type&quot;:3},&quot;glow&quot;:{&quot;colorType&quot;:0},&quot;line&quot;:{&quot;solidLine&quot;:{&quot;brightness&quot;:0,&quot;colorType&quot;:1,&quot;foreColorIndex&quot;:14,&quot;transparency&quot;:0},&quot;type&quot;:1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38964844,&quot;width&quot;:553.6500244140625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3*l_h_a*1_4_1"/>
  <p:tag name="KSO_WM_UNIT_INDEX" val="1_4_1"/>
  <p:tag name="KSO_WM_UNIT_ISCONTENTSTITLE" val="0"/>
  <p:tag name="KSO_WM_UNIT_ISNUMDGMTITLE" val="0"/>
  <p:tag name="KSO_WM_UNIT_LAYERLEVEL" val="1_1_1"/>
  <p:tag name="KSO_WM_UNIT_LINE_FORE_SCHEMECOLOR_INDEX" val="14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0.4399999976158142,&quot;transparency&quot;:0}],&quot;type&quot;:3},&quot;glow&quot;:{&quot;colorType&quot;:0},&quot;line&quot;:{&quot;solidLine&quot;:{&quot;brightness&quot;:0,&quot;colorType&quot;:1,&quot;foreColorIndex&quot;:14,&quot;transparency&quot;:0},&quot;type&quot;:1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38964844,&quot;width&quot;:553.6500244140625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3*l_h_a*1_3_1"/>
  <p:tag name="KSO_WM_UNIT_INDEX" val="1_3_1"/>
  <p:tag name="KSO_WM_UNIT_ISCONTENTSTITLE" val="0"/>
  <p:tag name="KSO_WM_UNIT_ISNUMDGMTITLE" val="0"/>
  <p:tag name="KSO_WM_UNIT_LAYERLEVEL" val="1_1_1"/>
  <p:tag name="KSO_WM_UNIT_LINE_FORE_SCHEMECOLOR_INDEX" val="14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0.4399999976158142,&quot;transparency&quot;:0}],&quot;type&quot;:3},&quot;glow&quot;:{&quot;colorType&quot;:0},&quot;line&quot;:{&quot;solidLine&quot;:{&quot;brightness&quot;:0,&quot;colorType&quot;:1,&quot;foreColorIndex&quot;:14,&quot;transparency&quot;:0},&quot;type&quot;:1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38964844,&quot;width&quot;:553.6500244140625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3*l_h_a*1_2_1"/>
  <p:tag name="KSO_WM_UNIT_INDEX" val="1_2_1"/>
  <p:tag name="KSO_WM_UNIT_ISCONTENTSTITLE" val="0"/>
  <p:tag name="KSO_WM_UNIT_ISNUMDGMTITLE" val="0"/>
  <p:tag name="KSO_WM_UNIT_LAYERLEVEL" val="1_1_1"/>
  <p:tag name="KSO_WM_UNIT_LINE_FORE_SCHEMECOLOR_INDEX" val="14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38964844,&quot;width&quot;:553.6500244140625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HIGHLIGHT" val="0"/>
  <p:tag name="KSO_WM_UNIT_ID" val="diagram20231678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38964844,&quot;width&quot;:553.6500244140625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HIGHLIGHT" val="0"/>
  <p:tag name="KSO_WM_UNIT_ID" val="diagram20231678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38964844,&quot;width&quot;:553.6500244140625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HIGHLIGHT" val="0"/>
  <p:tag name="KSO_WM_UNIT_ID" val="diagram20231678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38964844,&quot;width&quot;:553.6500244140625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HIGHLIGHT" val="0"/>
  <p:tag name="KSO_WM_UNIT_ID" val="diagram20231678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57">
      <a:dk1>
        <a:srgbClr val="000000"/>
      </a:dk1>
      <a:lt1>
        <a:srgbClr val="FFFFFF"/>
      </a:lt1>
      <a:dk2>
        <a:srgbClr val="421B00"/>
      </a:dk2>
      <a:lt2>
        <a:srgbClr val="FFF0E7"/>
      </a:lt2>
      <a:accent1>
        <a:srgbClr val="FF6600"/>
      </a:accent1>
      <a:accent2>
        <a:srgbClr val="53A6EB"/>
      </a:accent2>
      <a:accent3>
        <a:srgbClr val="45CB98"/>
      </a:accent3>
      <a:accent4>
        <a:srgbClr val="FFB03B"/>
      </a:accent4>
      <a:accent5>
        <a:srgbClr val="EC5E3C"/>
      </a:accent5>
      <a:accent6>
        <a:srgbClr val="EC4A7C"/>
      </a:accent6>
      <a:hlink>
        <a:srgbClr val="0563C1"/>
      </a:hlink>
      <a:folHlink>
        <a:srgbClr val="954D72"/>
      </a:folHlink>
    </a:clrScheme>
    <a:fontScheme name="自定义 3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0">
      <vt:lpstr>Arial</vt:lpstr>
      <vt:lpstr>Calibri</vt:lpstr>
      <vt:lpstr>微软雅黑</vt:lpstr>
      <vt:lpstr>Wingdings</vt:lpstr>
      <vt:lpstr>Calibri Light</vt:lpstr>
      <vt:lpstr>mn-cs</vt:lpstr>
      <vt:lpstr>Office Theme</vt:lpstr>
      <vt:lpstr>2024年区块链技术引领金融创新发展</vt:lpstr>
      <vt:lpstr>目录</vt:lpstr>
      <vt:lpstr>添加章节标题</vt:lpstr>
      <vt:lpstr>区块链技术的发展历程</vt:lpstr>
      <vt:lpstr>区块链技术的起源</vt:lpstr>
      <vt:lpstr>区块链技术在金融领域的应用</vt:lpstr>
      <vt:lpstr>区块链技术发展的关键节点</vt:lpstr>
      <vt:lpstr>区块链技术对金融业的影响</vt:lpstr>
      <vt:lpstr>区块链技术在金融创新中的应用</vt:lpstr>
      <vt:lpstr>数字货币与智能合约</vt:lpstr>
      <vt:lpstr>供应链金融与贸易融资</vt:lpstr>
      <vt:lpstr>证券发行与交易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2024-09-05T05:48:33.453</cp:lastPrinted>
  <dcterms:created xsi:type="dcterms:W3CDTF">2024-09-04T21:48:33Z</dcterms:created>
  <dcterms:modified xsi:type="dcterms:W3CDTF">2024-09-04T21:48:35Z</dcterms:modified>
</cp:coreProperties>
</file>