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93680-A1FF-4495-9C11-993509B1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08CB0-E3EB-4898-9300-6A3D2466B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50113-E3D3-462D-85D4-ACF8BA18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F5113-B1A4-47BD-80CA-4DBC6AB7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3F459-26A5-4273-9919-BFED27B9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FCACF-D4B2-46CD-BE9F-C6D0E972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B1532-BBCB-4D18-87F0-A56D0DAF5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9C46E-8655-4A8C-A767-C98E4E9A0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47C5C-C471-43C4-9B06-961FDDB96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22991-A5B5-4D58-81A7-4B635D050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84AC4-1A9B-456D-906A-30A996DD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0322022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00956" y="1830865"/>
            <a:ext cx="6587490" cy="744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87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乡镇营商环境分析报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661319"/>
            <a:ext cx="4479925" cy="3648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营商环境现状分析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营商环境存在的问题与挑战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乡镇营商环境的建议和措施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b="1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CDC4E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CDC4E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462880" y="2397923"/>
            <a:ext cx="1303655" cy="1931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97"/>
              </a:lnSpc>
            </a:pPr>
            <a:endParaRPr lang="Arial" altLang="Arial" sz="100"/>
          </a:p>
          <a:p>
            <a:pPr marL="70885" algn="l" rtl="0" eaLnBrk="0">
              <a:lnSpc>
                <a:spcPct val="67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marL="12700" algn="l" rtl="0" eaLnBrk="0">
              <a:lnSpc>
                <a:spcPts val="8912"/>
              </a:lnSpc>
            </a:pPr>
            <a:r>
              <a:rPr sz="51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51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8486868" y="4650227"/>
            <a:ext cx="2561589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21443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随着国家对乡村振兴战略的重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视，</a:t>
            </a:r>
            <a:endParaRPr lang="Microsoft YaHei" altLang="Microsoft YaHei" sz="1300"/>
          </a:p>
          <a:p>
            <a:pPr marL="12700" indent="6000" algn="l" rtl="0" eaLnBrk="0">
              <a:lnSpc>
                <a:spcPct val="158000"/>
              </a:lnSpc>
              <a:spcBef>
                <a:spcPts val="2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乡镇营商环境对于吸引投资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 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进产业发展和提升区域竞争力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有重要意义。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8487897" y="2547098"/>
            <a:ext cx="273367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本报告旨在全面分析乡镇营商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endParaRPr lang="Microsoft YaHei" altLang="Microsoft YaHei" sz="1300"/>
          </a:p>
          <a:p>
            <a:pPr marL="25730" indent="-12858" algn="l" rtl="0" eaLnBrk="0">
              <a:lnSpc>
                <a:spcPct val="160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境，找出存在的问题和挑战，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出改善建议，以促进乡镇经济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3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textbox 38"/>
          <p:cNvSpPr/>
          <p:nvPr/>
        </p:nvSpPr>
        <p:spPr>
          <a:xfrm>
            <a:off x="9734983" y="4136719"/>
            <a:ext cx="422275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</p:txBody>
      </p:sp>
      <p:sp>
        <p:nvSpPr>
          <p:cNvPr id="39" name="textbox 39"/>
          <p:cNvSpPr/>
          <p:nvPr/>
        </p:nvSpPr>
        <p:spPr>
          <a:xfrm>
            <a:off x="9754186" y="1992972"/>
            <a:ext cx="40259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1" name="textbox 41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8634CD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37069" algn="l" rtl="0" eaLnBrk="0">
              <a:lnSpc>
                <a:spcPct val="94000"/>
              </a:lnSpc>
              <a:spcBef>
                <a:spcPts val="5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  <a:p>
            <a:pPr marL="243812" algn="l" rtl="0" eaLnBrk="0">
              <a:lnSpc>
                <a:spcPct val="87000"/>
              </a:lnSpc>
              <a:spcBef>
                <a:spcPts val="150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能无</a:t>
            </a:r>
            <a:endParaRPr lang="Microsoft YaHei" altLang="Microsoft YaHei" sz="1300"/>
          </a:p>
          <a:p>
            <a:pPr marL="229068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法涵盖所有乡镇地区，且部分数据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endParaRPr lang="Microsoft YaHei" altLang="Microsoft YaHei" sz="1300"/>
          </a:p>
          <a:p>
            <a:pPr marL="229754" algn="l" rtl="0" eaLnBrk="0">
              <a:lnSpc>
                <a:spcPts val="2416"/>
              </a:lnSpc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能存在误差或不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2" name="textbox 42"/>
          <p:cNvSpPr/>
          <p:nvPr/>
        </p:nvSpPr>
        <p:spPr>
          <a:xfrm>
            <a:off x="644564" y="1462140"/>
            <a:ext cx="2766695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3242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本报告主要针对乡镇营商环境进行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1300"/>
          </a:p>
          <a:p>
            <a:pPr marL="12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析，包括政策环境、基础设施、人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5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资源等方面的内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3" name="textbox 43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5" name="textbox 65"/>
          <p:cNvSpPr/>
          <p:nvPr/>
        </p:nvSpPr>
        <p:spPr>
          <a:xfrm>
            <a:off x="3464916" y="2401809"/>
            <a:ext cx="5273040" cy="2002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206884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1000"/>
              </a:lnSpc>
            </a:pPr>
            <a:endParaRPr lang="Arial" altLang="Arial" sz="1700"/>
          </a:p>
          <a:p>
            <a:pPr algn="l" rtl="0" eaLnBrk="0">
              <a:lnSpc>
                <a:spcPct val="1632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乡镇营商环境概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804337" y="4282080"/>
            <a:ext cx="6499225" cy="1153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3214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algn="l" rtl="0" eaLnBrk="0">
              <a:lnSpc>
                <a:spcPct val="6667"/>
              </a:lnSpc>
            </a:pPr>
            <a:endParaRPr lang="Arial" altLang="Arial" sz="100"/>
          </a:p>
          <a:p>
            <a:pPr marL="12700" indent="4952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乡镇具有地域广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阔、人口相对分散、经济活动相对独立等特点，同时承担着农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业、农村和农民问题的重要职责。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877620" y="1745387"/>
            <a:ext cx="649985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91"/>
              </a:lnSpc>
            </a:pPr>
            <a:endParaRPr lang="Arial" altLang="Arial" sz="100"/>
          </a:p>
          <a:p>
            <a:pPr marL="14462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2700" indent="5905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乡镇是中国行政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区划体系中的基层单位，通常包括若干个行政村或自然村，是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连接城市与农村的重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纽带。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乡镇的定义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和特点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1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AF79D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97" name="textbox 97"/>
          <p:cNvSpPr/>
          <p:nvPr/>
        </p:nvSpPr>
        <p:spPr>
          <a:xfrm>
            <a:off x="4867205" y="4030580"/>
            <a:ext cx="5991225" cy="1130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0"/>
              </a:lnSpc>
            </a:pPr>
            <a:endParaRPr lang="Arial" altLang="Arial" sz="100"/>
          </a:p>
          <a:p>
            <a:pPr marL="1651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26587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良好的营商环境对于吸引投资、促进企业发展、增强区域竞争力具有重要意义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是推动地方经济发展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的关键因素之一。</a:t>
            </a:r>
            <a:endParaRPr lang="Microsoft YaHei" altLang="Microsoft YaHei" sz="1300"/>
          </a:p>
        </p:txBody>
      </p:sp>
      <p:sp>
        <p:nvSpPr>
          <p:cNvPr id="98" name="textbox 98"/>
          <p:cNvSpPr/>
          <p:nvPr/>
        </p:nvSpPr>
        <p:spPr>
          <a:xfrm>
            <a:off x="4868062" y="1972419"/>
            <a:ext cx="6024245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20"/>
              </a:lnSpc>
            </a:pPr>
            <a:endParaRPr lang="Arial" altLang="Arial" sz="100"/>
          </a:p>
          <a:p>
            <a:pPr marL="1418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585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营商环境是指企业从开办、经营到退出过程中所面临的政策、法规、服务、设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等方面的综合环境。</a:t>
            </a:r>
            <a:endParaRPr lang="Microsoft YaHei" altLang="Microsoft YaHei" sz="1300"/>
          </a:p>
        </p:txBody>
      </p:sp>
      <p:sp>
        <p:nvSpPr>
          <p:cNvPr id="99" name="textbox 99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422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营商环境的含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义和重要性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0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21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7" name="textbox 127"/>
          <p:cNvSpPr/>
          <p:nvPr/>
        </p:nvSpPr>
        <p:spPr>
          <a:xfrm>
            <a:off x="2807691" y="2401809"/>
            <a:ext cx="6587490" cy="2000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272607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1000"/>
              </a:lnSpc>
            </a:pPr>
            <a:endParaRPr lang="Arial" altLang="Arial" sz="1700"/>
          </a:p>
          <a:p>
            <a:pPr algn="l" rtl="0" eaLnBrk="0">
              <a:lnSpc>
                <a:spcPct val="801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乡镇营商环境现状分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2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textbox 130"/>
            <p:cNvSpPr/>
            <p:nvPr/>
          </p:nvSpPr>
          <p:spPr>
            <a:xfrm>
              <a:off x="371268" y="385233"/>
              <a:ext cx="2691129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79"/>
                </a:lnSpc>
              </a:pPr>
              <a:endParaRPr lang="Arial" altLang="Arial" sz="100"/>
            </a:p>
            <a:p>
              <a:pPr marL="540418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公共服务设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6857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乡镇地区的公共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服务设施较为匮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如医疗、教育、文化娱乐等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方面的设施有待完善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31" name="picture 13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3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BC95E8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textbox 133"/>
            <p:cNvSpPr/>
            <p:nvPr/>
          </p:nvSpPr>
          <p:spPr>
            <a:xfrm>
              <a:off x="370504" y="385233"/>
              <a:ext cx="2691764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640"/>
                </a:lnSpc>
              </a:pPr>
              <a:endParaRPr lang="Arial" altLang="Arial" sz="100"/>
            </a:p>
            <a:p>
              <a:pPr marL="834683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交通设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7051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目前乡镇交通设施相对落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，道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状况较差，影响了物流运输的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效率和成本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34" name="picture 13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35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BC95E8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textbox 136"/>
            <p:cNvSpPr/>
            <p:nvPr/>
          </p:nvSpPr>
          <p:spPr>
            <a:xfrm>
              <a:off x="372029" y="385233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640"/>
                </a:lnSpc>
              </a:pPr>
              <a:endParaRPr lang="Arial" altLang="Arial" sz="100"/>
            </a:p>
            <a:p>
              <a:pPr marL="833453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通讯设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857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虽然近年来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通讯设施在乡镇地区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得到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了一定程度的改善，但网络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覆盖和速度仍存在不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37" name="picture 13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38" name="textbox 138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施状况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60" name="picture 16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61" name="textbox 161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62" name="picture 16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63" name="textbox 16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64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5" name="picture 16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4775182" y="4735110"/>
            <a:ext cx="2118995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6"/>
              </a:lnSpc>
            </a:pPr>
            <a:endParaRPr lang="Arial" altLang="Arial" sz="100"/>
          </a:p>
          <a:p>
            <a:pPr marL="12700" indent="6286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乡镇地区在吸引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和留住高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人才方面存在较大困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需要加强人才引进政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策。</a:t>
            </a:r>
            <a:endParaRPr lang="Microsoft YaHei" altLang="Microsoft YaHei" sz="1500"/>
          </a:p>
        </p:txBody>
      </p:sp>
      <p:sp>
        <p:nvSpPr>
          <p:cNvPr id="167" name="textbox 167"/>
          <p:cNvSpPr/>
          <p:nvPr/>
        </p:nvSpPr>
        <p:spPr>
          <a:xfrm>
            <a:off x="8476901" y="4735300"/>
            <a:ext cx="227330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6286" algn="l" rtl="0" eaLnBrk="0">
              <a:lnSpc>
                <a:spcPct val="94000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乡镇地区的教育资源有限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加强对劳动力的培训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和教育，提高其技能水平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8" name="textbox 168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9" name="textbox 189"/>
          <p:cNvSpPr/>
          <p:nvPr/>
        </p:nvSpPr>
        <p:spPr>
          <a:xfrm>
            <a:off x="1092832" y="4735300"/>
            <a:ext cx="2120264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7429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乡镇地区劳动力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数量相对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足，但技能水平普遍较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0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" name="textbox 191"/>
          <p:cNvSpPr/>
          <p:nvPr/>
        </p:nvSpPr>
        <p:spPr>
          <a:xfrm>
            <a:off x="8477959" y="3893972"/>
            <a:ext cx="27571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</a:t>
            </a:r>
            <a:r>
              <a:rPr sz="2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92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rect"/>
          <p:cNvSpPr/>
          <p:nvPr/>
        </p:nvSpPr>
        <p:spPr>
          <a:xfrm>
            <a:off x="3569917" y="4022473"/>
            <a:ext cx="207264" cy="38100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textbox 194"/>
          <p:cNvSpPr/>
          <p:nvPr/>
        </p:nvSpPr>
        <p:spPr>
          <a:xfrm>
            <a:off x="1096061" y="3894487"/>
            <a:ext cx="275653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劳动力数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2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95" name="path"/>
          <p:cNvSpPr/>
          <p:nvPr/>
        </p:nvSpPr>
        <p:spPr>
          <a:xfrm>
            <a:off x="3687772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" name="textbox 196"/>
          <p:cNvSpPr/>
          <p:nvPr/>
        </p:nvSpPr>
        <p:spPr>
          <a:xfrm>
            <a:off x="4776497" y="3895772"/>
            <a:ext cx="1050925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4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2000"/>
          </a:p>
        </p:txBody>
      </p:sp>
      <p:sp>
        <p:nvSpPr>
          <p:cNvPr id="197" name="textbox 197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9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BC95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0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634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0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B4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0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634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209" name="textbox 209"/>
          <p:cNvSpPr/>
          <p:nvPr/>
        </p:nvSpPr>
        <p:spPr>
          <a:xfrm>
            <a:off x="1098421" y="377123"/>
            <a:ext cx="4176395" cy="550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27"/>
              </a:lnSpc>
            </a:pPr>
            <a:endParaRPr lang="Arial" altLang="Arial" sz="100"/>
          </a:p>
          <a:p>
            <a:pPr marL="124436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规环境</a:t>
            </a:r>
            <a:endParaRPr lang="Microsoft YaHei" altLang="Microsoft YaHei" sz="3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3471" algn="l" rtl="0" eaLnBrk="0">
              <a:lnSpc>
                <a:spcPct val="92000"/>
              </a:lnSpc>
              <a:spcBef>
                <a:spcPts val="70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2300"/>
          </a:p>
          <a:p>
            <a:pPr marL="12700" indent="952" algn="l" rtl="0" eaLnBrk="0">
              <a:lnSpc>
                <a:spcPct val="123000"/>
              </a:lnSpc>
              <a:spcBef>
                <a:spcPts val="1170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近年来，国家出台了一系列支持乡镇发展的政策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但具体落实情况有待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4357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2300"/>
          </a:p>
          <a:p>
            <a:pPr marL="13271" indent="5524" algn="l" rtl="0" eaLnBrk="0">
              <a:lnSpc>
                <a:spcPct val="122000"/>
              </a:lnSpc>
              <a:spcBef>
                <a:spcPts val="119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乡镇地区的法规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执行力度相对较弱，需要加强监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管力度，保障公平竞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3471" algn="l" rtl="0" eaLnBrk="0">
              <a:lnSpc>
                <a:spcPct val="92000"/>
              </a:lnSpc>
              <a:spcBef>
                <a:spcPts val="69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政策透明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algn="l" rtl="0" eaLnBrk="0">
              <a:lnSpc>
                <a:spcPct val="6285"/>
              </a:lnSpc>
            </a:pPr>
            <a:endParaRPr lang="Arial" altLang="Arial" sz="100"/>
          </a:p>
          <a:p>
            <a:pPr marL="1270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政策透明度，加强政策宣传和解读，有助于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提高企业和个人对政策的认知度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信任度。</a:t>
            </a:r>
            <a:endParaRPr lang="Microsoft YaHei" altLang="Microsoft YaHei" sz="1500"/>
          </a:p>
        </p:txBody>
      </p:sp>
      <p:sp>
        <p:nvSpPr>
          <p:cNvPr id="210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4" name="picture 2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235" name="textbox 235"/>
          <p:cNvSpPr/>
          <p:nvPr/>
        </p:nvSpPr>
        <p:spPr>
          <a:xfrm>
            <a:off x="6085158" y="1487677"/>
            <a:ext cx="5513070" cy="2418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42"/>
              </a:lnSpc>
            </a:pPr>
            <a:endParaRPr lang="Arial" altLang="Arial" sz="100"/>
          </a:p>
          <a:p>
            <a:pPr marL="2256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放程度</a:t>
            </a:r>
            <a:endParaRPr lang="Microsoft YaHei" altLang="Microsoft YaHei" sz="2300"/>
          </a:p>
          <a:p>
            <a:pPr marL="25653" indent="-5143" algn="l" rtl="0" eaLnBrk="0">
              <a:lnSpc>
                <a:spcPct val="122000"/>
              </a:lnSpc>
              <a:spcBef>
                <a:spcPts val="1109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乡镇地区的市场开放程度有待提高，需要进一步打破行业垄断，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2568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争秩序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加强市场监管，打击不正当竞争行为，维护良好的市场竞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秩序。</a:t>
            </a:r>
            <a:endParaRPr lang="Microsoft YaHei" altLang="Microsoft YaHei" sz="1500"/>
          </a:p>
        </p:txBody>
      </p:sp>
      <p:sp>
        <p:nvSpPr>
          <p:cNvPr id="236" name="textbox 236"/>
          <p:cNvSpPr/>
          <p:nvPr/>
        </p:nvSpPr>
        <p:spPr>
          <a:xfrm>
            <a:off x="6088529" y="4788973"/>
            <a:ext cx="531939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5233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强化消费者权益保护，建立健全的维权机制，提高消费者信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7" name="textbox 237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9" name="textbox 259"/>
          <p:cNvSpPr/>
          <p:nvPr/>
        </p:nvSpPr>
        <p:spPr>
          <a:xfrm>
            <a:off x="1493241" y="2401809"/>
            <a:ext cx="9216390" cy="2000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04052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1000"/>
              </a:lnSpc>
            </a:pPr>
            <a:endParaRPr lang="Arial" altLang="Arial" sz="1700"/>
          </a:p>
          <a:p>
            <a:pPr algn="l" rtl="0" eaLnBrk="0">
              <a:lnSpc>
                <a:spcPct val="801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乡镇营商环境存在的问题与挑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https://d.book118.com/006203220220010102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2024-09-27T19:42:00.444</cp:lastPrinted>
  <dcterms:created xsi:type="dcterms:W3CDTF">2024-09-27T11:42:00Z</dcterms:created>
  <dcterms:modified xsi:type="dcterms:W3CDTF">2024-09-27T11:42:01Z</dcterms:modified>
</cp:coreProperties>
</file>