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64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tags" Target="../tags/tag3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tags" Target="../tags/tag4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902D4B-D3DD-4784-8464-051E14FF7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D83C7A-C8FB-4F7A-889C-E6F5A4EFC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34CEC4-FF5A-406B-9BEC-CD3AC9D1C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EDE103-4BE1-4707-B906-8AC65AB36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6EF206-1BD6-478C-8E40-9B53EE4DE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2104B7-8B50-40D1-8B24-DEA9B6DEB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6DB1B9-15FF-49CB-8A89-56D418422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B090CA-C8E6-4337-9AC9-2D392DCDF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27BE0E-E97A-423F-85E7-1C085C75B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720067-6EB2-47BF-81C7-D1AE008E2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0E24E9-A80A-4A7B-91A0-0C4B52987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5" name="直接连接符 6"/>
          <p:cNvCxnSpPr/>
          <p:nvPr>
            <p:custDataLst>
              <p:tags r:id="rId1"/>
            </p:custDataLst>
          </p:nvPr>
        </p:nvCxnSpPr>
        <p:spPr>
          <a:xfrm>
            <a:off x="1912938" y="4314825"/>
            <a:ext cx="243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2"/>
            </p:custDataLst>
          </p:nvPr>
        </p:nvCxnSpPr>
        <p:spPr>
          <a:xfrm>
            <a:off x="2032000" y="4314825"/>
            <a:ext cx="22145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036938" y="3438525"/>
            <a:ext cx="4190400" cy="700727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单击此处编辑标题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036938" y="4514851"/>
            <a:ext cx="4190400" cy="31718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14" name="日期占位符 3"/>
          <p:cNvSpPr>
            <a:spLocks noGrp="1"/>
          </p:cNvSpPr>
          <p:nvPr>
            <p:ph type="dt" sz="half" idx="13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4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5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F0310-A02D-45B1-8130-F5D9DC4F742B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单击此处编辑母版文本样式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77E87-56C4-47D6-993D-5029296D683A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4" name="直接连接符 6"/>
          <p:cNvCxnSpPr/>
          <p:nvPr>
            <p:custDataLst>
              <p:tags r:id="rId1"/>
            </p:custDataLst>
          </p:nvPr>
        </p:nvCxnSpPr>
        <p:spPr>
          <a:xfrm flipH="1">
            <a:off x="4110038" y="3198813"/>
            <a:ext cx="808196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097111" y="2382361"/>
            <a:ext cx="7904390" cy="701731"/>
          </a:xfrm>
        </p:spPr>
        <p:txBody>
          <a:bodyPr anchor="b">
            <a:normAutofit/>
          </a:bodyPr>
          <a:lstStyle>
            <a:lvl1pPr>
              <a:defRPr sz="4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097110" y="3315284"/>
            <a:ext cx="7904390" cy="28623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6DD44-CB8B-4612-A28C-4C228BE49A0F}" type="datetime1">
              <a:rPr lang="zh-CN" altLang="en-US"/>
              <a:t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E6059-0BE0-41DC-9F9F-90EC42990C2C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noProof="1">
                <a:sym typeface="+mn-ea"/>
              </a:rPr>
              <a:t>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F34FF-803A-4B41-8207-69B21B07714C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noProof="1">
                <a:sym typeface="+mn-ea"/>
              </a:rPr>
              <a:t>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tIns="38100" rIns="76200" bIns="3810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noProof="1">
                <a:sym typeface="+mn-ea"/>
              </a:rPr>
              <a:t>编辑母版文本样式</a:t>
            </a:r>
            <a:endParaRPr lang="zh-CN" altLang="en-US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noProof="1">
                <a:sym typeface="+mn-ea"/>
              </a:rPr>
              <a:t>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73CAF-7E1A-4005-9424-C22C82BBBFAB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AA113-0A0D-4826-9E23-1280D9003A42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82E50-E73D-4CBD-AE53-3AD51BC81577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单击图标添加图片</a:t>
            </a:r>
            <a:endParaRPr lang="zh-CN" altLang="en-US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noProof="1">
                <a:sym typeface="+mn-ea"/>
              </a:rPr>
              <a:t>编辑母版文本样式</a:t>
            </a:r>
            <a:endParaRPr lang="zh-CN" altLang="en-US" noProof="1">
              <a:sym typeface="+mn-ea"/>
            </a:endParaRP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44F6D-2DD7-41BA-8FBC-A3A515E3E90E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rtlCol="0" anchor="ctr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A6B13-2138-4571-8CD9-3CB953564B17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8545C-41A2-4515-8542-2CF25804E6BB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2303175" y="2738120"/>
            <a:ext cx="5421600" cy="1090800"/>
          </a:xfrm>
        </p:spPr>
        <p:txBody>
          <a:bodyPr rIns="2540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>
                <a:solidFill>
                  <a:schemeClr val="tx2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编辑标题</a:t>
            </a:r>
            <a:endParaRPr noProof="1">
              <a:sym typeface="+mn-ea"/>
            </a:endParaRP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92814-EA41-4E92-BD9F-9B3797F3ED26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E72DDF-3F5E-4066-9EC4-C5655FA51C63}" type="slidenum">
              <a:rPr lang="zh-CN" altLang="zh-CN"/>
              <a:t/>
            </a:fld>
            <a:endParaRPr lang="zh-CN" altLang="zh-CN"/>
          </a:p>
        </p:txBody>
      </p:sp>
    </p:spTree>
  </p:cSld>
  <p:clrMapOvr>
    <a:masterClrMapping/>
  </p:clrMapOvr>
  <p:transition spd="med">
    <p:fade thruBlk="1"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ags" Target="../tags/tag63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3"/>
            </p:custDataLst>
          </p:nvPr>
        </p:nvSpPr>
        <p:spPr bwMode="auto">
          <a:xfrm>
            <a:off x="669925" y="442913"/>
            <a:ext cx="1085215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38100" rIns="76200" bIns="38100" numCol="1" anchor="t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  <p:custDataLst>
              <p:tags r:id="rId14"/>
            </p:custDataLst>
          </p:nvPr>
        </p:nvSpPr>
        <p:spPr bwMode="auto">
          <a:xfrm>
            <a:off x="669925" y="952500"/>
            <a:ext cx="10852150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0" rIns="82550" bIns="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fld id="{BAF98166-F4B6-417B-9DDC-14A527615F52}" type="slidenum">
              <a:rPr lang="zh-CN" altLang="en-US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buFontTx/>
              <a:buNone/>
              <a:defRPr/>
            </a:pPr>
            <a:endParaRPr lang="zh-CN" altLang="en-US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 spc="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228600" indent="-228600" algn="l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kern="1200" spc="15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  <a:lvl2pPr marL="685800" indent="-22860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kern="1200" spc="15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2pPr>
      <a:lvl3pPr marL="1143000" indent="-22860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kern="1200" spc="15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3pPr>
      <a:lvl4pPr marL="1600200" indent="-22860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kern="1200" spc="15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4pPr>
      <a:lvl5pPr marL="2057400" indent="-22860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kern="1200" spc="15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205111230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r>
              <a:rPr lang="zh-CN" altLang="en-US">
                <a:solidFill>
                  <a:schemeClr val="folHlink"/>
                </a:solidFill>
              </a:rPr>
              <a:t>健康行为的选择是一切健康的根本</a:t>
            </a:r>
            <a:endParaRPr lang="zh-CN" altLang="en-US">
              <a:solidFill>
                <a:schemeClr val="fol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9882" y="952508"/>
            <a:ext cx="10852237" cy="5388907"/>
          </a:xfrm>
        </p:spPr>
        <p:txBody>
          <a:bodyPr/>
          <a:lstStyle/>
          <a:p>
            <a:pPr>
              <a:buFont typeface="Wingdings" panose="05000000000000000000" pitchFamily="2" charset="2"/>
              <a:buChar char="J"/>
            </a:pPr>
            <a:endParaRPr lang="zh-CN" altLang="en-US" sz="3600">
              <a:solidFill>
                <a:srgbClr val="80008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J"/>
            </a:pPr>
            <a:endParaRPr lang="zh-CN" altLang="en-US" sz="3600">
              <a:solidFill>
                <a:srgbClr val="80008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J"/>
            </a:pPr>
            <a:r>
              <a:rPr lang="zh-CN" altLang="en-US" sz="3600">
                <a:solidFill>
                  <a:srgbClr val="80008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600"/>
              <a:t>美国的医学总监库普医生曾说过这样一句话：“所有的健康都来源于你对健康行为的一个选择！”</a:t>
            </a:r>
            <a:endParaRPr lang="zh-CN" altLang="en-US" sz="3600"/>
          </a:p>
        </p:txBody>
      </p:sp>
      <p:sp>
        <p:nvSpPr>
          <p:cNvPr id="2" name="文本框 1"/>
          <p:cNvSpPr txBox="1"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第1页/共21页</a:t>
            </a:r>
            <a:endParaRPr lang="zh-CN" altLang="en-US" sz="16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zh-CN" altLang="en-US" sz="4400">
                <a:solidFill>
                  <a:schemeClr val="folHlink"/>
                </a:solidFill>
              </a:rPr>
            </a:br>
            <a:r>
              <a:rPr lang="zh-CN" altLang="en-US" sz="4400">
                <a:solidFill>
                  <a:schemeClr val="folHlink"/>
                </a:solidFill>
              </a:rPr>
              <a:t>健康知、信 、行</a:t>
            </a:r>
            <a:br>
              <a:rPr lang="zh-CN" altLang="en-US" sz="4400">
                <a:solidFill>
                  <a:schemeClr val="folHlink"/>
                </a:solidFill>
              </a:rPr>
            </a:br>
            <a:endParaRPr lang="zh-CN" altLang="en-US" sz="4400">
              <a:solidFill>
                <a:schemeClr val="folHlink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600200"/>
            <a:ext cx="7038975" cy="32575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J"/>
            </a:pPr>
            <a:r>
              <a:rPr lang="zh-CN" altLang="en-US" sz="2800">
                <a:solidFill>
                  <a:srgbClr val="80008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>
                <a:solidFill>
                  <a:srgbClr val="800080"/>
                </a:solidFill>
                <a:latin typeface="宋体" panose="02010600030101010101" pitchFamily="2" charset="-122"/>
              </a:rPr>
              <a:t>知 信 行</a:t>
            </a:r>
            <a:r>
              <a:rPr lang="zh-CN" altLang="en-US" sz="2800">
                <a:solidFill>
                  <a:srgbClr val="800080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2000">
                <a:latin typeface="宋体" panose="02010600030101010101" pitchFamily="2" charset="-122"/>
              </a:rPr>
              <a:t>理论的推行</a:t>
            </a:r>
            <a:endParaRPr lang="zh-CN" altLang="en-US" sz="2000">
              <a:latin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2000">
              <a:latin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J"/>
            </a:pPr>
            <a:r>
              <a:rPr lang="zh-CN" altLang="en-US" sz="2000">
                <a:latin typeface="宋体" panose="02010600030101010101" pitchFamily="2" charset="-122"/>
              </a:rPr>
              <a:t>知：健康知识的了解</a:t>
            </a:r>
            <a:endParaRPr lang="zh-CN" altLang="en-US" sz="2000">
              <a:latin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J"/>
            </a:pPr>
            <a:endParaRPr lang="zh-CN" altLang="en-US" sz="1400">
              <a:latin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J"/>
            </a:pPr>
            <a:r>
              <a:rPr lang="zh-CN" altLang="en-US" sz="2000">
                <a:latin typeface="宋体" panose="02010600030101010101" pitchFamily="2" charset="-122"/>
              </a:rPr>
              <a:t>信：对你所了解的知识的信任度</a:t>
            </a:r>
            <a:r>
              <a:rPr lang="en-US" altLang="zh-CN" sz="2000">
                <a:latin typeface="宋体" panose="02010600030101010101" pitchFamily="2" charset="-122"/>
              </a:rPr>
              <a:t>--</a:t>
            </a:r>
            <a:r>
              <a:rPr lang="zh-CN" altLang="en-US" sz="2000">
                <a:latin typeface="宋体" panose="02010600030101010101" pitchFamily="2" charset="-122"/>
              </a:rPr>
              <a:t>认识健康意义的态度。</a:t>
            </a:r>
            <a:endParaRPr lang="zh-CN" altLang="en-US" sz="2000">
              <a:latin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2000">
              <a:latin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J"/>
            </a:pPr>
            <a:r>
              <a:rPr lang="zh-CN" altLang="en-US" sz="2000">
                <a:latin typeface="宋体" panose="02010600030101010101" pitchFamily="2" charset="-122"/>
              </a:rPr>
              <a:t>行：对你确知健康知识的一种回应：行出你所知道所明白的对健康有益的行为或改变不良的健康行为。</a:t>
            </a:r>
            <a:endParaRPr lang="zh-CN" altLang="en-US" sz="2000">
              <a:latin typeface="宋体" panose="02010600030101010101" pitchFamily="2" charset="-122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172200" y="5984875"/>
            <a:ext cx="204788" cy="142875"/>
          </a:xfrm>
        </p:spPr>
        <p:txBody>
          <a:bodyPr/>
          <a:lstStyle/>
          <a:p>
            <a:endParaRPr lang="zh-CN" altLang="zh-CN" sz="2800"/>
          </a:p>
        </p:txBody>
      </p:sp>
      <p:sp>
        <p:nvSpPr>
          <p:cNvPr id="2" name="文本框 1"/>
          <p:cNvSpPr txBox="1"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第2页/共21页</a:t>
            </a:r>
            <a:endParaRPr lang="zh-CN" altLang="en-US" sz="16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folHlink"/>
                </a:solidFill>
              </a:rPr>
              <a:t>何谓健康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9882" y="952508"/>
            <a:ext cx="10852237" cy="5388907"/>
          </a:xfrm>
        </p:spPr>
        <p:txBody>
          <a:bodyPr/>
          <a:lstStyle/>
          <a:p>
            <a:pPr>
              <a:lnSpc>
                <a:spcPct val="140000"/>
              </a:lnSpc>
              <a:buFont typeface="Wingdings" panose="05000000000000000000" pitchFamily="2" charset="2"/>
              <a:buChar char="J"/>
            </a:pPr>
            <a:r>
              <a:rPr lang="zh-CN" altLang="en-US" sz="2800">
                <a:solidFill>
                  <a:schemeClr val="folHlink"/>
                </a:solidFill>
              </a:rPr>
              <a:t>健康包括身体、生理、心理以及个人与社会的一种和谐</a:t>
            </a:r>
            <a:endParaRPr lang="zh-CN" altLang="en-US" sz="2800">
              <a:solidFill>
                <a:schemeClr val="folHlink"/>
              </a:solidFill>
            </a:endParaRP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J"/>
            </a:pPr>
            <a:r>
              <a:rPr lang="zh-CN" altLang="en-US"/>
              <a:t>健康的定义是什么？回溯上个世纪中期，人们普遍概念认为“没有疾病就是健康”</a:t>
            </a:r>
            <a:endParaRPr lang="zh-CN" altLang="en-US"/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J"/>
            </a:pPr>
            <a:r>
              <a:rPr lang="en-US" altLang="zh-CN"/>
              <a:t>1977</a:t>
            </a:r>
            <a:r>
              <a:rPr lang="zh-CN" altLang="en-US"/>
              <a:t>年，世界卫生组织将健康概念确定为“不仅仅是没有疾病和身体虚弱，而是身体、心理和社会适应的完满状态”</a:t>
            </a:r>
            <a:endParaRPr lang="zh-CN" altLang="en-US"/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J"/>
            </a:pPr>
            <a:r>
              <a:rPr lang="en-US" altLang="zh-CN"/>
              <a:t>20</a:t>
            </a:r>
            <a:r>
              <a:rPr lang="zh-CN" altLang="en-US"/>
              <a:t>世纪</a:t>
            </a:r>
            <a:r>
              <a:rPr lang="en-US" altLang="zh-CN"/>
              <a:t>90</a:t>
            </a:r>
            <a:r>
              <a:rPr lang="zh-CN" altLang="en-US"/>
              <a:t>年代，健康的含义注入了环境的因素，即健康为：“生理</a:t>
            </a:r>
            <a:r>
              <a:rPr lang="en-US" altLang="zh-CN"/>
              <a:t>—</a:t>
            </a:r>
            <a:r>
              <a:rPr lang="zh-CN" altLang="en-US"/>
              <a:t>心理</a:t>
            </a:r>
            <a:r>
              <a:rPr lang="en-US" altLang="zh-CN"/>
              <a:t>—</a:t>
            </a:r>
            <a:r>
              <a:rPr lang="zh-CN" altLang="en-US"/>
              <a:t>社会</a:t>
            </a:r>
            <a:r>
              <a:rPr lang="en-US" altLang="zh-CN"/>
              <a:t>—</a:t>
            </a:r>
            <a:r>
              <a:rPr lang="zh-CN" altLang="en-US"/>
              <a:t>环境”四者的和谐统一</a:t>
            </a:r>
            <a:endParaRPr lang="zh-CN" altLang="en-US"/>
          </a:p>
          <a:p>
            <a:pPr>
              <a:lnSpc>
                <a:spcPct val="140000"/>
              </a:lnSpc>
              <a:buFont typeface="Wingdings" panose="05000000000000000000" pitchFamily="2" charset="2"/>
              <a:buNone/>
            </a:pPr>
            <a:endParaRPr lang="zh-CN" altLang="en-US"/>
          </a:p>
          <a:p>
            <a:pPr>
              <a:buFont typeface="Wingdings" panose="05000000000000000000" pitchFamily="2" charset="2"/>
              <a:buNone/>
            </a:pP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第3页/共21页</a:t>
            </a:r>
            <a:endParaRPr lang="zh-CN" altLang="en-US" sz="16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folHlink"/>
                </a:solidFill>
              </a:rPr>
              <a:t>何谓健康</a:t>
            </a:r>
            <a:endParaRPr lang="zh-CN" altLang="en-US">
              <a:solidFill>
                <a:schemeClr val="folHlink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9882" y="952508"/>
            <a:ext cx="10852237" cy="5388907"/>
          </a:xfrm>
        </p:spPr>
        <p:txBody>
          <a:bodyPr/>
          <a:lstStyle/>
          <a:p>
            <a:pPr>
              <a:lnSpc>
                <a:spcPct val="170000"/>
              </a:lnSpc>
              <a:buSzPct val="135000"/>
              <a:buFont typeface="Wingdings" panose="05000000000000000000" pitchFamily="2" charset="2"/>
              <a:buChar char="J"/>
            </a:pPr>
            <a:r>
              <a:rPr lang="zh-CN" altLang="en-US" sz="1800"/>
              <a:t> </a:t>
            </a:r>
            <a:r>
              <a:rPr lang="en-US" altLang="zh-CN">
                <a:solidFill>
                  <a:schemeClr val="tx1"/>
                </a:solidFill>
              </a:rPr>
              <a:t>21</a:t>
            </a:r>
            <a:r>
              <a:rPr lang="zh-CN" altLang="en-US">
                <a:solidFill>
                  <a:schemeClr val="tx1"/>
                </a:solidFill>
              </a:rPr>
              <a:t>世纪，“健，康、智、乐、美、德”六个字组成了更全面的“大健康”概念，成为幸福人生的更佳境界。说白了，健康也就是一种全方位的和谐，天地人之间、人人之间、我和自身的一种和谐。如果没有我我之间的小和谐，就谈不上社会乃至宇宙天地万物之间的那种至大无涯的和谐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第4页/共21页</a:t>
            </a:r>
            <a:endParaRPr lang="zh-CN" altLang="en-US" sz="16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folHlink"/>
                </a:solidFill>
              </a:rPr>
              <a:t>围绝经期保健宣教的目的</a:t>
            </a:r>
            <a:endParaRPr lang="zh-CN" altLang="en-US">
              <a:solidFill>
                <a:schemeClr val="folHlink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9882" y="952508"/>
            <a:ext cx="10852237" cy="5388907"/>
          </a:xfrm>
        </p:spPr>
        <p:txBody>
          <a:bodyPr/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J"/>
            </a:pPr>
            <a:r>
              <a:rPr lang="zh-CN" altLang="en-US" sz="3200">
                <a:solidFill>
                  <a:schemeClr val="folHlink"/>
                </a:solidFill>
              </a:rPr>
              <a:t>通过健康知、信、行理念的宣教：</a:t>
            </a:r>
            <a:endParaRPr lang="zh-CN" altLang="en-US" sz="3200">
              <a:solidFill>
                <a:schemeClr val="folHlink"/>
              </a:solidFill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J"/>
            </a:pPr>
            <a:r>
              <a:rPr lang="zh-CN" altLang="en-US" sz="2800"/>
              <a:t>提高人们对</a:t>
            </a:r>
            <a:r>
              <a:rPr lang="zh-CN" altLang="en-US" sz="2800">
                <a:solidFill>
                  <a:schemeClr val="folHlink"/>
                </a:solidFill>
              </a:rPr>
              <a:t>围绝经期</a:t>
            </a:r>
            <a:r>
              <a:rPr lang="zh-CN" altLang="en-US" sz="2800"/>
              <a:t>知识水平的了解，形成健康文明的生活方式</a:t>
            </a:r>
            <a:endParaRPr lang="zh-CN" altLang="en-US" sz="280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J"/>
            </a:pPr>
            <a:r>
              <a:rPr lang="zh-CN" altLang="en-US" sz="2800"/>
              <a:t>通过一、二级预防及有效的干预，减少</a:t>
            </a:r>
            <a:r>
              <a:rPr lang="zh-CN" altLang="en-US" sz="2800">
                <a:solidFill>
                  <a:schemeClr val="folHlink"/>
                </a:solidFill>
              </a:rPr>
              <a:t>围绝经期综合征</a:t>
            </a:r>
            <a:r>
              <a:rPr lang="zh-CN" altLang="en-US" sz="2800"/>
              <a:t>的发生，让每个妇女都能平安、健康、快乐的渡过</a:t>
            </a:r>
            <a:r>
              <a:rPr lang="zh-CN" altLang="en-US" sz="2800">
                <a:solidFill>
                  <a:schemeClr val="folHlink"/>
                </a:solidFill>
              </a:rPr>
              <a:t>围绝经期。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第5页/共21页</a:t>
            </a:r>
            <a:endParaRPr lang="zh-CN" altLang="en-US" sz="16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>
                <a:solidFill>
                  <a:schemeClr val="folHlink"/>
                </a:solidFill>
              </a:rPr>
              <a:t>绝经相关概念</a:t>
            </a:r>
            <a:endParaRPr lang="zh-CN" altLang="en-US" sz="4800">
              <a:solidFill>
                <a:schemeClr val="folHlink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38350" y="1266825"/>
            <a:ext cx="8229600" cy="5534025"/>
          </a:xfrm>
        </p:spPr>
        <p:txBody>
          <a:bodyPr/>
          <a:lstStyle/>
          <a:p>
            <a:pPr>
              <a:lnSpc>
                <a:spcPct val="140000"/>
              </a:lnSpc>
              <a:buFont typeface="Wingdings" panose="05000000000000000000" pitchFamily="2" charset="2"/>
              <a:buNone/>
            </a:pPr>
            <a:endParaRPr lang="zh-CN" altLang="en-US"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J"/>
            </a:pPr>
            <a:r>
              <a:rPr lang="zh-CN" altLang="en-US">
                <a:ea typeface="楷体" panose="02010609060101010101" pitchFamily="49" charset="-122"/>
              </a:rPr>
              <a:t>绝经前期：卵巢有活动的时期包括青春期发育到绝经，即绝经前的整个生育期</a:t>
            </a:r>
            <a:r>
              <a:rPr lang="zh-CN" altLang="en-US" sz="2000">
                <a:latin typeface="宋体" panose="02010600030101010101" pitchFamily="2" charset="-122"/>
              </a:rPr>
              <a:t> </a:t>
            </a:r>
            <a:endParaRPr lang="zh-CN" altLang="en-US" sz="2000">
              <a:latin typeface="宋体" panose="02010600030101010101" pitchFamily="2" charset="-122"/>
            </a:endParaRP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J"/>
            </a:pPr>
            <a:r>
              <a:rPr lang="zh-CN" altLang="en-US" sz="2000">
                <a:latin typeface="宋体" panose="02010600030101010101" pitchFamily="2" charset="-122"/>
              </a:rPr>
              <a:t>围绝经期：妇女绝经前后的一段时间，指</a:t>
            </a:r>
            <a:r>
              <a:rPr lang="en-US" altLang="zh-CN" sz="2000">
                <a:latin typeface="宋体" panose="02010600030101010101" pitchFamily="2" charset="-122"/>
              </a:rPr>
              <a:t>40</a:t>
            </a:r>
            <a:r>
              <a:rPr lang="zh-CN" altLang="en-US" sz="2000">
                <a:latin typeface="宋体" panose="02010600030101010101" pitchFamily="2" charset="-122"/>
              </a:rPr>
              <a:t>岁开始出现内分泌、生物学变化及临床表现，即卵巢功能开始衰退的征兆，一直持续到最后一次月经的</a:t>
            </a:r>
            <a:r>
              <a:rPr lang="en-US" altLang="zh-CN" sz="2000">
                <a:latin typeface="宋体" panose="02010600030101010101" pitchFamily="2" charset="-122"/>
              </a:rPr>
              <a:t>12</a:t>
            </a:r>
            <a:r>
              <a:rPr lang="zh-CN" altLang="en-US" sz="2000">
                <a:latin typeface="宋体" panose="02010600030101010101" pitchFamily="2" charset="-122"/>
              </a:rPr>
              <a:t>月内</a:t>
            </a:r>
            <a:endParaRPr lang="zh-CN" altLang="en-US" sz="2000">
              <a:latin typeface="宋体" panose="02010600030101010101" pitchFamily="2" charset="-122"/>
            </a:endParaRP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J"/>
            </a:pPr>
            <a:r>
              <a:rPr lang="zh-CN" altLang="en-US" sz="2000">
                <a:latin typeface="宋体" panose="02010600030101010101" pitchFamily="2" charset="-122"/>
              </a:rPr>
              <a:t>绝经过渡期：从月经开始改变至最终月经前的阶段，平均持续</a:t>
            </a:r>
            <a:r>
              <a:rPr lang="en-US" altLang="zh-CN" sz="2000">
                <a:latin typeface="宋体" panose="02010600030101010101" pitchFamily="2" charset="-122"/>
              </a:rPr>
              <a:t>4--5</a:t>
            </a:r>
            <a:r>
              <a:rPr lang="zh-CN" altLang="en-US" sz="2000">
                <a:latin typeface="宋体" panose="02010600030101010101" pitchFamily="2" charset="-122"/>
              </a:rPr>
              <a:t>年，即卵巢功能开始衰退到最后一次月经的阶段。</a:t>
            </a:r>
            <a:endParaRPr lang="zh-CN" altLang="en-US" sz="2000">
              <a:latin typeface="宋体" panose="02010600030101010101" pitchFamily="2" charset="-122"/>
            </a:endParaRP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J"/>
            </a:pPr>
            <a:r>
              <a:rPr lang="zh-CN" altLang="en-US" sz="2000">
                <a:latin typeface="宋体" panose="02010600030101010101" pitchFamily="2" charset="-122"/>
              </a:rPr>
              <a:t>绝经后期：绝经后一年直到生命终止这一时期。</a:t>
            </a:r>
            <a:endParaRPr lang="zh-CN" altLang="en-US" sz="2000"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第6页/共21页</a:t>
            </a:r>
            <a:endParaRPr lang="zh-CN" altLang="en-US" sz="16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>
                <a:solidFill>
                  <a:schemeClr val="folHlink"/>
                </a:solidFill>
              </a:rPr>
              <a:t>围绝经期的生理特点</a:t>
            </a:r>
            <a:endParaRPr lang="zh-CN" altLang="en-US" sz="4800">
              <a:solidFill>
                <a:schemeClr val="folHlink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9882" y="952508"/>
            <a:ext cx="10852237" cy="5388907"/>
          </a:xfrm>
        </p:spPr>
        <p:txBody>
          <a:bodyPr/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J"/>
            </a:pPr>
            <a:r>
              <a:rPr lang="zh-CN" altLang="en-US" sz="2800"/>
              <a:t>此期是妇女从生育功能旺盛走向衰退的必须经历的生理过渡时期，最突出的表现就是绝经。</a:t>
            </a:r>
            <a:endParaRPr lang="zh-CN" altLang="en-US" sz="2800"/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J"/>
            </a:pPr>
            <a:r>
              <a:rPr lang="zh-CN" altLang="en-US" sz="2800"/>
              <a:t>从卵泡明显减少到逐渐停止活动，从而引起生殖官，心血管系统，神经系统及内分泌代谢系统的一系列变化和症状。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第7页/共21页</a:t>
            </a:r>
            <a:endParaRPr lang="zh-CN" altLang="en-US" sz="16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folHlink"/>
                </a:solidFill>
              </a:rPr>
              <a:t>一，围绝经期的生理心理特点</a:t>
            </a:r>
            <a:endParaRPr lang="zh-CN" altLang="en-US">
              <a:solidFill>
                <a:schemeClr val="folHlink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9882" y="952508"/>
            <a:ext cx="10852237" cy="5388907"/>
          </a:xfrm>
        </p:spPr>
        <p:txBody>
          <a:bodyPr/>
          <a:lstStyle/>
          <a:p>
            <a:pPr lvl="1">
              <a:lnSpc>
                <a:spcPct val="130000"/>
              </a:lnSpc>
              <a:buSzPct val="115000"/>
              <a:buFont typeface="Wingdings" panose="05000000000000000000" pitchFamily="2" charset="2"/>
              <a:buChar char="J"/>
            </a:pPr>
            <a:r>
              <a:rPr lang="zh-CN" altLang="en-US" sz="2400"/>
              <a:t>月经的改变：是此期最显著的改变</a:t>
            </a:r>
            <a:r>
              <a:rPr lang="zh-CN" altLang="en-US" sz="1800"/>
              <a:t>。</a:t>
            </a:r>
            <a:endParaRPr lang="zh-CN" altLang="en-US" sz="1800"/>
          </a:p>
          <a:p>
            <a:pPr>
              <a:lnSpc>
                <a:spcPct val="130000"/>
              </a:lnSpc>
              <a:buSzPct val="115000"/>
              <a:buFont typeface="Wingdings" panose="05000000000000000000" pitchFamily="2" charset="2"/>
              <a:buNone/>
            </a:pPr>
            <a:r>
              <a:rPr lang="zh-CN" altLang="en-US" sz="2000"/>
              <a:t>                          原因：是卵巢功能的减退</a:t>
            </a:r>
            <a:r>
              <a:rPr lang="en-US" altLang="zh-CN" sz="2000"/>
              <a:t>---</a:t>
            </a:r>
            <a:r>
              <a:rPr lang="zh-CN" altLang="en-US" sz="2000"/>
              <a:t>卵泡不易成熟</a:t>
            </a:r>
            <a:r>
              <a:rPr lang="en-US" altLang="zh-CN" sz="2000"/>
              <a:t>--</a:t>
            </a:r>
            <a:r>
              <a:rPr lang="zh-CN" altLang="en-US" sz="2000"/>
              <a:t>卵泡停止发育</a:t>
            </a:r>
            <a:r>
              <a:rPr lang="en-US" altLang="zh-CN" sz="2000"/>
              <a:t>---</a:t>
            </a:r>
            <a:r>
              <a:rPr lang="zh-CN" altLang="en-US" sz="2000"/>
              <a:t>闭经。</a:t>
            </a:r>
            <a:endParaRPr lang="zh-CN" altLang="en-US" sz="2000"/>
          </a:p>
          <a:p>
            <a:pPr>
              <a:lnSpc>
                <a:spcPct val="130000"/>
              </a:lnSpc>
              <a:buSzPct val="115000"/>
              <a:buFont typeface="Wingdings" panose="05000000000000000000" pitchFamily="2" charset="2"/>
              <a:buNone/>
            </a:pPr>
            <a:r>
              <a:rPr lang="zh-CN" altLang="en-US" sz="2000"/>
              <a:t>                           闭经：大于等于一年为绝经。我国平均绝经年龄为</a:t>
            </a:r>
            <a:r>
              <a:rPr lang="en-US" altLang="zh-CN" sz="2000"/>
              <a:t>49.5</a:t>
            </a:r>
            <a:r>
              <a:rPr lang="zh-CN" altLang="en-US" sz="2000"/>
              <a:t>岁。</a:t>
            </a:r>
            <a:endParaRPr lang="zh-CN" altLang="en-US" sz="2000"/>
          </a:p>
          <a:p>
            <a:pPr>
              <a:lnSpc>
                <a:spcPct val="130000"/>
              </a:lnSpc>
              <a:buSzPct val="115000"/>
              <a:buFont typeface="Wingdings" panose="05000000000000000000" pitchFamily="2" charset="2"/>
              <a:buNone/>
            </a:pPr>
            <a:r>
              <a:rPr lang="zh-CN" altLang="en-US" sz="2000"/>
              <a:t>        内分泌的改变：绝经前卵巢功能衰退早期</a:t>
            </a:r>
            <a:r>
              <a:rPr lang="en-US" altLang="zh-CN" sz="2000"/>
              <a:t>FSH</a:t>
            </a:r>
            <a:r>
              <a:rPr lang="zh-CN" altLang="en-US" sz="2000"/>
              <a:t>分泌增高而</a:t>
            </a:r>
            <a:r>
              <a:rPr lang="en-US" altLang="zh-CN" sz="2000"/>
              <a:t>LH</a:t>
            </a:r>
            <a:r>
              <a:rPr lang="zh-CN" altLang="en-US" sz="2000"/>
              <a:t>仍可维持在正常水平。绝经后卵泡发育停止，</a:t>
            </a:r>
            <a:r>
              <a:rPr lang="en-US" altLang="zh-CN" sz="2000"/>
              <a:t>FSH</a:t>
            </a:r>
            <a:r>
              <a:rPr lang="zh-CN" altLang="en-US" sz="2000"/>
              <a:t>继续增高可达育龄妇女的</a:t>
            </a:r>
            <a:r>
              <a:rPr lang="en-US" altLang="zh-CN" sz="2000"/>
              <a:t>10--20</a:t>
            </a:r>
            <a:r>
              <a:rPr lang="zh-CN" altLang="en-US" sz="2000"/>
              <a:t>倍，此期</a:t>
            </a:r>
            <a:r>
              <a:rPr lang="en-US" altLang="zh-CN" sz="2000"/>
              <a:t>LH</a:t>
            </a:r>
            <a:r>
              <a:rPr lang="zh-CN" altLang="en-US" sz="2000"/>
              <a:t>也增高，可达育龄妇女的</a:t>
            </a:r>
            <a:r>
              <a:rPr lang="en-US" altLang="zh-CN" sz="2000"/>
              <a:t>3--5</a:t>
            </a:r>
            <a:r>
              <a:rPr lang="zh-CN" altLang="en-US" sz="2000"/>
              <a:t>倍。</a:t>
            </a:r>
            <a:r>
              <a:rPr lang="en-US" altLang="zh-CN" sz="2000"/>
              <a:t>FSH</a:t>
            </a:r>
            <a:r>
              <a:rPr lang="zh-CN" altLang="en-US" sz="2000"/>
              <a:t>与</a:t>
            </a:r>
            <a:r>
              <a:rPr lang="en-US" altLang="zh-CN" sz="2000"/>
              <a:t>LH</a:t>
            </a:r>
            <a:r>
              <a:rPr lang="zh-CN" altLang="en-US" sz="2000"/>
              <a:t>的比值也增高。</a:t>
            </a:r>
            <a:endParaRPr lang="zh-CN" altLang="en-US" sz="2000"/>
          </a:p>
          <a:p>
            <a:pPr>
              <a:lnSpc>
                <a:spcPct val="130000"/>
              </a:lnSpc>
              <a:buSzPct val="115000"/>
              <a:buFont typeface="Wingdings" panose="05000000000000000000" pitchFamily="2" charset="2"/>
              <a:buNone/>
            </a:pPr>
            <a:endParaRPr lang="zh-CN" altLang="en-US" sz="2000"/>
          </a:p>
          <a:p>
            <a:pPr>
              <a:lnSpc>
                <a:spcPct val="130000"/>
              </a:lnSpc>
              <a:buSzPct val="115000"/>
              <a:buFont typeface="Wingdings" panose="05000000000000000000" pitchFamily="2" charset="2"/>
              <a:buNone/>
            </a:pPr>
            <a:endParaRPr lang="zh-CN" altLang="en-US" sz="2000"/>
          </a:p>
        </p:txBody>
      </p:sp>
      <p:sp>
        <p:nvSpPr>
          <p:cNvPr id="2" name="文本框 1"/>
          <p:cNvSpPr txBox="1"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第8页/共21页</a:t>
            </a:r>
            <a:endParaRPr lang="zh-CN" altLang="en-US" sz="16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folHlink"/>
                </a:solidFill>
              </a:rPr>
              <a:t>生殖器官萎缩与第二性征的变化</a:t>
            </a:r>
            <a:endParaRPr lang="zh-CN" altLang="en-US">
              <a:solidFill>
                <a:schemeClr val="folHlink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9882" y="952508"/>
            <a:ext cx="10852237" cy="5388907"/>
          </a:xfrm>
        </p:spPr>
        <p:txBody>
          <a:bodyPr/>
          <a:lstStyle/>
          <a:p>
            <a:pPr>
              <a:lnSpc>
                <a:spcPct val="220000"/>
              </a:lnSpc>
              <a:buSzPct val="125000"/>
              <a:buFont typeface="Wingdings" panose="05000000000000000000" pitchFamily="2" charset="2"/>
              <a:buChar char="J"/>
            </a:pPr>
            <a:r>
              <a:rPr lang="zh-CN" altLang="en-US"/>
              <a:t>生殖器官萎缩与第二性征的变化，</a:t>
            </a:r>
            <a:r>
              <a:rPr lang="en-US" altLang="zh-CN"/>
              <a:t>E2</a:t>
            </a:r>
            <a:r>
              <a:rPr lang="zh-CN" altLang="en-US"/>
              <a:t>下降，子宫阴道萎缩，阴道粘膜变薄，弹性消失，阴毛脱落，乳房退化，下泌尿道粘膜也萎缩，容易发生感染而发生阴道炎、尿道炎等各种不适症状。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第9页/共21页</a:t>
            </a:r>
            <a:endParaRPr lang="zh-CN" altLang="en-US" sz="16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folHlink"/>
                </a:solidFill>
              </a:rPr>
              <a:t>围绝经期症候群</a:t>
            </a:r>
            <a:endParaRPr lang="zh-CN" altLang="en-US">
              <a:solidFill>
                <a:schemeClr val="folHlink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9882" y="952508"/>
            <a:ext cx="10852237" cy="5388907"/>
          </a:xfrm>
        </p:spPr>
        <p:txBody>
          <a:bodyPr/>
          <a:lstStyle/>
          <a:p>
            <a:pPr>
              <a:lnSpc>
                <a:spcPct val="120000"/>
              </a:lnSpc>
              <a:buSzPct val="115000"/>
              <a:buFont typeface="Wingdings" panose="05000000000000000000" pitchFamily="2" charset="2"/>
              <a:buChar char="J"/>
            </a:pPr>
            <a:r>
              <a:rPr lang="zh-CN" altLang="en-US"/>
              <a:t> 阵发性潮红，潮 热，多汗，心悸，烦燥，失眠，记忆力下降，耳鸣眼花，血压波动等。</a:t>
            </a:r>
            <a:endParaRPr lang="zh-CN" altLang="en-US"/>
          </a:p>
          <a:p>
            <a:pPr>
              <a:lnSpc>
                <a:spcPct val="120000"/>
              </a:lnSpc>
              <a:buSzPct val="115000"/>
              <a:buFont typeface="Wingdings" panose="05000000000000000000" pitchFamily="2" charset="2"/>
              <a:buChar char="J"/>
            </a:pPr>
            <a:r>
              <a:rPr lang="zh-CN" altLang="en-US"/>
              <a:t>原因是因为：卵巢功能走下坡路，而且这个特点是不稳定的，是紊乱的。在这一阶段各种平衡被打乱了，是失衡的状态所以就出现了</a:t>
            </a:r>
            <a:r>
              <a:rPr lang="zh-CN" altLang="en-US">
                <a:ea typeface="宋体" panose="02010600030101010101" pitchFamily="2" charset="-122"/>
              </a:rPr>
              <a:t>莫名其妙潮热汗，心胸胸闷，血压不稳定，很多人表现情绪上的异常。要么就是抑郁，消沉，要么就急躁，牢牢叨叨，觉得自己记忆力也下降。还有就是全身腰背疼，性欲下降，皮肤也老了。总而言之全身哪都不好，这段时间很紊乱。</a:t>
            </a:r>
            <a:endParaRPr lang="zh-CN" altLang="en-US">
              <a:ea typeface="宋体" panose="02010600030101010101" pitchFamily="2" charset="-122"/>
            </a:endParaRPr>
          </a:p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第10页/共21页</a:t>
            </a:r>
            <a:endParaRPr lang="zh-CN" altLang="en-US" sz="16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https://d.book118.com/006205111230010055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965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965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COMBINE_RELATE_SLIDE_ID" val="background20185109_1"/>
  <p:tag name="KSO_WM_TAG_VERSION" val="1.0"/>
  <p:tag name="KSO_WM_TEMPLATE_CATEGORY" val="custom"/>
  <p:tag name="KSO_WM_TEMPLATE_INDEX" val="20196580"/>
  <p:tag name="KSO_WM_TEMPLATE_SUBCATEGORY" val="0"/>
  <p:tag name="KSO_WM_TEMPLATE_THUMBS_INDEX" val="1"/>
</p:tagLst>
</file>

<file path=ppt/tags/tag6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95959"/>
      </a:accent1>
      <a:accent2>
        <a:srgbClr val="8496B0"/>
      </a:accent2>
      <a:accent3>
        <a:srgbClr val="5A6E8C"/>
      </a:accent3>
      <a:accent4>
        <a:srgbClr val="E4E4E4"/>
      </a:accent4>
      <a:accent5>
        <a:srgbClr val="034A90"/>
      </a:accent5>
      <a:accent6>
        <a:srgbClr val="595959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8">
      <vt:lpstr>Arial</vt:lpstr>
      <vt:lpstr>Calibri</vt:lpstr>
      <vt:lpstr>微软雅黑</vt:lpstr>
      <vt:lpstr>Wingdings</vt:lpstr>
      <vt:lpstr>楷体</vt:lpstr>
      <vt:lpstr>宋体</vt:lpstr>
      <vt:lpstr>Office Theme</vt:lpstr>
      <vt:lpstr>健康行为的选择是一切健康的根本</vt:lpstr>
      <vt:lpstr>健康知、信 、行</vt:lpstr>
      <vt:lpstr>何谓健康 </vt:lpstr>
      <vt:lpstr>何谓健康</vt:lpstr>
      <vt:lpstr>围绝经期保健宣教的目的</vt:lpstr>
      <vt:lpstr>绝经相关概念</vt:lpstr>
      <vt:lpstr>围绝经期的生理特点</vt:lpstr>
      <vt:lpstr>一，围绝经期的生理心理特点</vt:lpstr>
      <vt:lpstr>生殖器官萎缩与第二性征的变化</vt:lpstr>
      <vt:lpstr>围绝经期症候群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2024-09-23T15:59:48.692</cp:lastPrinted>
  <dcterms:created xsi:type="dcterms:W3CDTF">2024-09-23T07:59:48Z</dcterms:created>
  <dcterms:modified xsi:type="dcterms:W3CDTF">2024-09-23T07:59:50Z</dcterms:modified>
</cp:coreProperties>
</file>