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1684378-C7B1-467A-860A-3398003AB8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1078C6-326D-4EAC-9CCF-54029FF97F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13677AA-F219-45F5-9BCE-51C85C36F8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C5364EA-C705-435F-81B1-39F18AE155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4B80738-F9BA-4383-BB7F-EB1F9037C0D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C68C8F4-E703-4F73-8E4F-535A2F717A5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9EA1C4E-7896-4F3B-8256-F1B6F32799C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7F12089-5D3C-4B89-8AE4-194CF6431A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A8B69FF-07B5-4C14-B20E-B05A4DE0A1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15E9C6-58A0-43C3-9FEE-30011D07A6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E6661E-E93F-4150-BED6-FDFF567EC7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bg>
      <p:bgPr>
        <a:solidFill>
          <a:schemeClr val="bg1"/>
        </a:solidFill>
        <a:effectLst/>
      </p:bgPr>
    </p:bg>
    <p:spTree>
      <p:nvGrpSpPr>
        <p:cNvPr id="1" name=""/>
        <p:cNvGrpSpPr/>
        <p:nvPr/>
      </p:nvGrpSpPr>
      <p:grpSpPr>
        <a:xfrm>
          <a:off x="0" y="0"/>
          <a:ext cx="0" cy="0"/>
        </a:xfrm>
      </p:grpSpPr>
      <p:pic>
        <p:nvPicPr>
          <p:cNvPr id="2" name="图片 22"/>
          <p:cNvPicPr>
            <a:picLocks noChangeAspect="1"/>
          </p:cNvPicPr>
          <p:nvPr userDrawn="1"/>
        </p:nvPicPr>
        <p:blipFill>
          <a:blip r:embed="rId1"/>
          <a:srcRect t="-22023" b="22023"/>
          <a:stretch>
            <a:fillRect/>
          </a:stretch>
        </p:blipFill>
        <p:spPr>
          <a:xfrm>
            <a:off x="0" y="0"/>
            <a:ext cx="12192000" cy="6858000"/>
          </a:xfrm>
          <a:prstGeom prst="rect">
            <a:avLst/>
          </a:prstGeom>
        </p:spPr>
      </p:pic>
      <p:sp>
        <p:nvSpPr>
          <p:cNvPr id="3" name="标题 1"/>
          <p:cNvSpPr>
            <a:spLocks noGrp="1"/>
          </p:cNvSpPr>
          <p:nvPr>
            <p:ph type="ctrTitle" idx="2147483647" hasCustomPrompt="1"/>
          </p:nvPr>
        </p:nvSpPr>
        <p:spPr>
          <a:xfrm>
            <a:off x="3342682" y="1846430"/>
            <a:ext cx="5506636" cy="1200329"/>
          </a:xfrm>
        </p:spPr>
        <p:txBody>
          <a:bodyPr wrap="none" anchor="t">
            <a:spAutoFit/>
          </a:bodyPr>
          <a:lstStyle>
            <a:lvl1pPr algn="ctr">
              <a:defRPr sz="8000" b="1" i="0" spc="300">
                <a:solidFill>
                  <a:schemeClr val="tx1"/>
                </a:solidFill>
                <a:latin typeface="+mj-ea"/>
                <a:ea typeface="+mj-ea"/>
              </a:defRPr>
            </a:lvl1pPr>
          </a:lstStyle>
          <a:p>
            <a:r>
              <a:rPr kumimoji="1" lang="zh-CN" altLang="en-US"/>
              <a:t>主标题样式</a:t>
            </a:r>
            <a:endParaRPr/>
          </a:p>
        </p:txBody>
      </p:sp>
      <p:sp>
        <p:nvSpPr>
          <p:cNvPr id="4" name="副标题 2"/>
          <p:cNvSpPr>
            <a:spLocks noGrp="1"/>
          </p:cNvSpPr>
          <p:nvPr>
            <p:ph type="subTitle" idx="1" hasCustomPrompt="1"/>
          </p:nvPr>
        </p:nvSpPr>
        <p:spPr>
          <a:xfrm>
            <a:off x="5022629" y="3142768"/>
            <a:ext cx="2146742" cy="286232"/>
          </a:xfrm>
        </p:spPr>
        <p:txBody>
          <a:bodyPr wrap="none">
            <a:spAutoFit/>
          </a:bodyPr>
          <a:lstStyle>
            <a:lvl1pPr marL="0" indent="0" algn="ctr">
              <a:buNone/>
              <a:defRPr sz="1400" b="0" i="0" spc="300">
                <a:solidFill>
                  <a:schemeClr val="tx1"/>
                </a:solidFill>
                <a:latin typeface="Microsoft YaHei Light" panose="020b0503020204020204" pitchFamily="34" charset="-122"/>
                <a:ea typeface="Microsoft YaHei Light" panose="020b0503020204020204" pitchFamily="34" charset="-122"/>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kumimoji="1" lang="zh-CN" altLang="en-US"/>
              <a:t>点击编辑副标题样式</a:t>
            </a:r>
            <a:endParaRPr/>
          </a:p>
        </p:txBody>
      </p:sp>
      <p:sp>
        <p:nvSpPr>
          <p:cNvPr id="5" name="文本占位符 17"/>
          <p:cNvSpPr>
            <a:spLocks noGrp="1"/>
          </p:cNvSpPr>
          <p:nvPr>
            <p:ph type="body" sz="quarter" idx="10" hasCustomPrompt="1"/>
          </p:nvPr>
        </p:nvSpPr>
        <p:spPr>
          <a:xfrm>
            <a:off x="5009803" y="1270290"/>
            <a:ext cx="2172390" cy="480131"/>
          </a:xfrm>
        </p:spPr>
        <p:txBody>
          <a:bodyPr wrap="none" anchor="b">
            <a:spAutoFit/>
          </a:bodyPr>
          <a:lstStyle>
            <a:lvl1pPr marL="0" indent="0" algn="ctr">
              <a:buNone/>
              <a:defRPr sz="2800" b="1" i="0" spc="300">
                <a:solidFill>
                  <a:schemeClr val="accent1"/>
                </a:solidFill>
                <a:latin typeface="Microsoft YaHei" panose="020b0503020204020204" pitchFamily="34" charset="-122"/>
                <a:ea typeface="Microsoft YaHei"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bg>
      <p:bgPr>
        <a:solidFill>
          <a:schemeClr val="bg1"/>
        </a:solidFill>
        <a:effectLst/>
      </p:bgPr>
    </p:bg>
    <p:spTree>
      <p:nvGrpSpPr>
        <p:cNvPr id="6" name=""/>
        <p:cNvGrpSpPr/>
        <p:nvPr/>
      </p:nvGrpSpPr>
      <p:grpSpPr>
        <a:xfrm>
          <a:off x="0" y="0"/>
          <a:ext cx="0" cy="0"/>
        </a:xfrm>
      </p:grpSpPr>
      <p:sp>
        <p:nvSpPr>
          <p:cNvPr id="7"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bg>
      <p:bgPr>
        <a:solidFill>
          <a:schemeClr val="bg1"/>
        </a:solidFill>
        <a:effectLst/>
      </p:bgPr>
    </p:bg>
    <p:spTree>
      <p:nvGrpSpPr>
        <p:cNvPr id="12" name=""/>
        <p:cNvGrpSpPr/>
        <p:nvPr/>
      </p:nvGrpSpPr>
      <p:grpSpPr>
        <a:xfrm>
          <a:off x="0" y="0"/>
          <a:ext cx="0" cy="0"/>
        </a:xfrm>
      </p:grpSpPr>
      <p:sp>
        <p:nvSpPr>
          <p:cNvPr id="13"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14"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5"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6" name="图片 2"/>
          <p:cNvPicPr>
            <a:picLocks noChangeAspect="1"/>
          </p:cNvPicPr>
          <p:nvPr userDrawn="1"/>
        </p:nvPicPr>
        <p:blipFill>
          <a:blip r:embed="rId1"/>
          <a:srcRect t="-22023" b="22023"/>
          <a:stretch>
            <a:fillRect/>
          </a:stretch>
        </p:blipFill>
        <p:spPr>
          <a:xfrm>
            <a:off x="0" y="0"/>
            <a:ext cx="12192000" cy="6858000"/>
          </a:xfrm>
          <a:prstGeom prst="rect">
            <a:avLst/>
          </a:prstGeom>
        </p:spPr>
      </p:pic>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bg1">
                <a:alpha val="60000"/>
                <a:lumMod val="95000"/>
                <a:lumOff val="5000"/>
              </a:schemeClr>
            </a:gs>
          </a:gsLst>
          <a:lin ang="16200000" scaled="1"/>
        </a:gradFill>
        <a:effectLst/>
      </p:bgPr>
    </p:bg>
    <p:spTree>
      <p:nvGrpSpPr>
        <p:cNvPr id="17" name=""/>
        <p:cNvGrpSpPr/>
        <p:nvPr/>
      </p:nvGrpSpPr>
      <p:grpSpPr>
        <a:xfrm>
          <a:off x="0" y="0"/>
          <a:ext cx="0" cy="0"/>
        </a:xfrm>
      </p:grpSpPr>
      <p:pic>
        <p:nvPicPr>
          <p:cNvPr id="18" name="图片 7"/>
          <p:cNvPicPr>
            <a:picLocks noChangeAspect="1"/>
          </p:cNvPicPr>
          <p:nvPr userDrawn="1"/>
        </p:nvPicPr>
        <p:blipFill>
          <a:blip r:embed="rId1"/>
          <a:srcRect t="31862" b="18138"/>
          <a:stretch>
            <a:fillRect/>
          </a:stretch>
        </p:blipFill>
        <p:spPr>
          <a:xfrm flipH="1">
            <a:off x="0" y="-1"/>
            <a:ext cx="12192000" cy="3429001"/>
          </a:xfrm>
          <a:prstGeom prst="rect">
            <a:avLst/>
          </a:prstGeom>
        </p:spPr>
      </p:pic>
      <p:sp>
        <p:nvSpPr>
          <p:cNvPr id="19" name="矩形 6"/>
          <p:cNvSpPr/>
          <p:nvPr userDrawn="1"/>
        </p:nvSpPr>
        <p:spPr>
          <a:xfrm>
            <a:off x="0" y="1"/>
            <a:ext cx="12192000" cy="6857999"/>
          </a:xfrm>
          <a:prstGeom prst="rect">
            <a:avLst/>
          </a:prstGeom>
          <a:gradFill>
            <a:gsLst>
              <a:gs pos="85000">
                <a:schemeClr val="bg1">
                  <a:lumMod val="95000"/>
                  <a:lumOff val="5000"/>
                </a:schemeClr>
              </a:gs>
              <a:gs pos="100000">
                <a:schemeClr val="bg1">
                  <a:alpha val="60000"/>
                  <a:lumMod val="95000"/>
                  <a:lumOff val="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0"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2023/12/5</a:t>
            </a:fld>
            <a:endParaRPr kumimoji="1" lang="zh-CN" altLang="en-US"/>
          </a:p>
        </p:txBody>
      </p:sp>
      <p:sp>
        <p:nvSpPr>
          <p:cNvPr id="21"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2"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bg>
      <p:bgPr>
        <a:solidFill>
          <a:schemeClr val="bg1"/>
        </a:solidFill>
        <a:effectLst/>
      </p:bgPr>
    </p:bg>
    <p:spTree>
      <p:nvGrpSpPr>
        <p:cNvPr id="23" name=""/>
        <p:cNvGrpSpPr/>
        <p:nvPr/>
      </p:nvGrpSpPr>
      <p:grpSpPr>
        <a:xfrm>
          <a:off x="0" y="0"/>
          <a:ext cx="0" cy="0"/>
        </a:xfrm>
      </p:grpSpPr>
      <p:pic>
        <p:nvPicPr>
          <p:cNvPr id="24" name="图片 1"/>
          <p:cNvPicPr>
            <a:picLocks noChangeAspect="1"/>
          </p:cNvPicPr>
          <p:nvPr userDrawn="1"/>
        </p:nvPicPr>
        <p:blipFill>
          <a:blip r:embed="rId1"/>
          <a:srcRect t="-22023" b="22023"/>
          <a:stretch>
            <a:fillRect/>
          </a:stretch>
        </p:blipFill>
        <p:spPr>
          <a:xfrm>
            <a:off x="0" y="0"/>
            <a:ext cx="12192000" cy="6858000"/>
          </a:xfrm>
          <a:prstGeom prst="rect">
            <a:avLst/>
          </a:prstGeom>
        </p:spPr>
      </p:pic>
    </p:spTree>
  </p:cSld>
  <p:clrMapOvr>
    <a:masterClrMapping/>
  </p:clrMapOvr>
  <p:transition/>
  <p:timing/>
  <p:extLst>
    <p:ext uri="{DCECCB84-F9BA-43D5-87BE-67443E8EF086}">
      <p15:sldGuideLst xmlns:p15="http://schemas.microsoft.com/office/powerpoint/2012/main">
        <p15:guide id="3" orient="horz" pos="2160">
          <p15:clr>
            <a:srgbClr val="FBAE40"/>
          </p15:clr>
        </p15:guide>
        <p15:guide id="4" pos="3840">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2023/12/5</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jpeg" /><Relationship Id="rId3" Type="http://schemas.openxmlformats.org/officeDocument/2006/relationships/image" Target="../media/image3.jpeg" /><Relationship Id="rId4"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06233131222010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肢体功能康复护理PPT\n## 1.肢体功能康复护理的基本概念与重要性\n### 1.1什么是肢体功能康复护理\n### 1.2肢体功能康复护理的重要性\n### 1.3肢体功能康复护理的目标群体\n## 2.肢体功能康复护理的常用方法与技术\n### 2.1运动疗法在肢体功能康复护理中的应用\n### 2.2物理疗法在肢体功能康复护理中的应用\n### 2.3康复工程在肢体功能康复护理中的应用\n## 3.肢体功能康复护理的评估与诊断\n### 3.1肢体功能康复护理的评估方法\n### 3.2肢体功能康复护理的诊断标准\n### 3.3肢体功能康复护理的个性化康复计划\n## 4.肢体功能康复护理的实施方案与策略\n### 4.1制定肢体功能康复护理的实施方案\n### 4.2肢体功能康复护理的实施策略\n### 4.3肢体功能康复护理的监测与调整\n## 5.肢体功能康复护理的案例分析\n### 5.1脑血管疾病患者的肢体功能康复护理案例\n### 5.2骨折患者的肢体功能康复护理案例\n### 5.3运动损伤患者的肢体功能康复护理案例\n## 6.肢体功能康复护理的未来发展趋势与挑战\n### 6.1肢体功能康复护理的技术创新与发展\n### 6.2肢体功能康复护理的跨学科合作\n### 6.3肢体功能康复护理的政策与法规支持\n&quot;,&quot;templateId&quot;:&quot;gmkecq1xcbgpbesf4w4jrcmz4r&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346865" y="1846430"/>
            <a:ext cx="11518900" cy="914400"/>
          </a:xfrm>
        </p:spPr>
        <p:txBody>
          <a:bodyPr vert="horz" wrap="square" lIns="91440" tIns="45720" rIns="91440" bIns="45720" anchor="t">
            <a:normAutofit/>
          </a:bodyPr>
          <a:lstStyle/>
          <a:p>
            <a:pPr>
              <a:buNone/>
            </a:pPr>
            <a:r>
              <a:rPr lang="zh-CN" sz="6000"/>
              <a:t>肢体功能康复护理PPT</a:t>
            </a:r>
            <a:endParaRPr/>
          </a:p>
        </p:txBody>
      </p:sp>
      <p:sp>
        <p:nvSpPr>
          <p:cNvPr id="3" name="文本占位符 3" descr="{&quot;isTemplate&quot;:false,&quot;type&quot;:&quot;content&quot;,&quot;canOmit&quot;:true,&quot;range&quot;:0}"/>
          <p:cNvSpPr>
            <a:spLocks noGrp="1"/>
          </p:cNvSpPr>
          <p:nvPr>
            <p:ph type="body" sz="quarter" idx="10"/>
          </p:nvPr>
        </p:nvSpPr>
        <p:spPr>
          <a:xfrm>
            <a:off x="2660648" y="1270290"/>
            <a:ext cx="6870700" cy="482600"/>
          </a:xfrm>
        </p:spPr>
        <p:txBody>
          <a:bodyPr/>
          <a:lstStyle/>
          <a:p>
            <a:r>
              <a:rPr lang="en-US"/>
              <a:t>TENCENT DOCS SMART CREATE</a:t>
            </a:r>
            <a:endParaRPr lang="zh-CN" b="1"/>
          </a:p>
        </p:txBody>
      </p:sp>
      <p:sp>
        <p:nvSpPr>
          <p:cNvPr id="4" name="文本占位符 20"/>
          <p:cNvSpPr txBox="1"/>
          <p:nvPr/>
        </p:nvSpPr>
        <p:spPr>
          <a:xfrm>
            <a:off x="571499" y="6171840"/>
            <a:ext cx="1844479" cy="335092"/>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lang="en-US" altLang="zh-CN" spc="80">
                <a:effectLst/>
                <a:latin typeface="+mn-lt"/>
              </a:rPr>
              <a:t>CREATE TOGETHER</a:t>
            </a:r>
            <a:endParaRPr kumimoji="1" lang="en-US" altLang="zh-CN" spc="80">
              <a:latin typeface="+mn-lt"/>
            </a:endParaRPr>
          </a:p>
        </p:txBody>
      </p:sp>
      <p:sp>
        <p:nvSpPr>
          <p:cNvPr id="5" name="文本占位符 20"/>
          <p:cNvSpPr txBox="1"/>
          <p:nvPr/>
        </p:nvSpPr>
        <p:spPr>
          <a:xfrm>
            <a:off x="10136120" y="6170237"/>
            <a:ext cx="1484381" cy="336695"/>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en-US" altLang="zh-CN" spc="80">
                <a:effectLst/>
              </a:rPr>
              <a:t>TENCENT</a:t>
            </a:r>
            <a:r>
              <a:rPr lang="zh-CN" altLang="en-US" spc="80">
                <a:effectLst/>
              </a:rPr>
              <a:t> </a:t>
            </a:r>
            <a:r>
              <a:rPr lang="en-US" altLang="zh-CN" spc="80">
                <a:effectLst/>
              </a:rPr>
              <a:t>DOCS</a:t>
            </a:r>
            <a:endParaRPr kumimoji="1" lang="en-US" altLang="zh-CN" spc="8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4" name="" descr="{&quot;isTemplate&quot;:true,&quot;type&quot;:2}"/>
        <p:cNvGrpSpPr/>
        <p:nvPr/>
      </p:nvGrpSpPr>
      <p:grpSpPr>
        <a:xfrm>
          <a:off x="0" y="0"/>
          <a:ext cx="0" cy="0"/>
        </a:xfrm>
      </p:grpSpPr>
      <p:sp>
        <p:nvSpPr>
          <p:cNvPr id="85" name="Tencent" descr="{&quot;isTemplate&quot;:false,&quot;type&quot;:&quot;content&quot;,&quot;canOmit&quot;:false,&quot;range&quot;:0}"/>
          <p:cNvSpPr txBox="1"/>
          <p:nvPr/>
        </p:nvSpPr>
        <p:spPr>
          <a:xfrm>
            <a:off x="5402541" y="1081147"/>
            <a:ext cx="1386918"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en-US" altLang="zh-CN" sz="8000" b="0">
                <a:solidFill>
                  <a:schemeClr val="accent1"/>
                </a:solidFill>
                <a:latin typeface="Microsoft YaHei" panose="020b0503020204020204" pitchFamily="34" charset="-122"/>
                <a:ea typeface="Microsoft YaHei" panose="020b0503020204020204" pitchFamily="34" charset="-122"/>
              </a:rPr>
              <a:t>01</a:t>
            </a:r>
            <a:endParaRPr lang="zh-CN" altLang="en-US" sz="8000" b="0">
              <a:solidFill>
                <a:schemeClr val="accent1"/>
              </a:solidFill>
              <a:latin typeface="Microsoft YaHei" panose="020b0503020204020204" pitchFamily="34" charset="-122"/>
              <a:ea typeface="Microsoft YaHei" panose="020b0503020204020204" pitchFamily="34" charset="-122"/>
            </a:endParaRPr>
          </a:p>
        </p:txBody>
      </p:sp>
      <p:sp>
        <p:nvSpPr>
          <p:cNvPr id="86" name="Tencent" descr="{&quot;isTemplate&quot;:true,&quot;type&quot;:&quot;title&quot;,&quot;canOmit&quot;:false,&quot;range&quot;:0}"/>
          <p:cNvSpPr txBox="1"/>
          <p:nvPr/>
        </p:nvSpPr>
        <p:spPr>
          <a:xfrm>
            <a:off x="453229" y="2413972"/>
            <a:ext cx="11315700" cy="698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zh-CN" sz="4000" spc="300">
                <a:solidFill>
                  <a:srgbClr val="FEFFFF">
                    <a:alpha val="100000"/>
                  </a:srgbClr>
                </a:solidFill>
                <a:latin typeface="微软雅黑"/>
                <a:ea typeface="微软雅黑"/>
              </a:rPr>
              <a:t>肢体功能康复护理的基本概念与重要性</a:t>
            </a:r>
            <a:endParaRPr lang="en-US" sz="4000" b="1" spc="300">
              <a:solidFill>
                <a:srgbClr val="FEFFFF">
                  <a:alpha val="100000"/>
                </a:srgbClr>
              </a:solidFill>
              <a:latin typeface="微软雅黑"/>
              <a:ea typeface="微软雅黑"/>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0" name="" descr="{&quot;isTemplate&quot;:true,&quot;type&quot;:3}"/>
        <p:cNvGrpSpPr/>
        <p:nvPr/>
      </p:nvGrpSpPr>
      <p:grpSpPr>
        <a:xfrm>
          <a:off x="0" y="0"/>
          <a:ext cx="0" cy="0"/>
        </a:xfrm>
      </p:grpSpPr>
      <p:grpSp>
        <p:nvGrpSpPr>
          <p:cNvPr id="131" name="" descr="{&quot;isTemplate&quot;:true,&quot;type&quot;:&quot;list&quot;,&quot;alignment&quot;:&quot;left&quot;,&quot;alignmentVertical&quot;:&quot;top&quot;,&quot;canOmit&quot;:false,&quot;scalable&quot;:false,&quot;minItemsCount&quot;:-1}"/>
          <p:cNvGrpSpPr/>
          <p:nvPr/>
        </p:nvGrpSpPr>
        <p:grpSpPr>
          <a:xfrm>
            <a:off x="759823" y="1410892"/>
            <a:ext cx="8485781" cy="5021403"/>
            <a:chOff x="4252323" y="1207692"/>
            <a:chExt cx="8485781" cy="5021403"/>
          </a:xfrm>
        </p:grpSpPr>
        <p:grpSp>
          <p:nvGrpSpPr>
            <p:cNvPr id="132" name=""/>
            <p:cNvGrpSpPr/>
            <p:nvPr/>
          </p:nvGrpSpPr>
          <p:grpSpPr>
            <a:xfrm>
              <a:off x="4252327" y="1207692"/>
              <a:ext cx="8485777" cy="1440001"/>
              <a:chOff x="4252327" y="1207692"/>
              <a:chExt cx="8485777" cy="1440001"/>
            </a:xfrm>
          </p:grpSpPr>
          <p:sp>
            <p:nvSpPr>
              <p:cNvPr id="133" name="Tencent"/>
              <p:cNvSpPr/>
              <p:nvPr/>
            </p:nvSpPr>
            <p:spPr>
              <a:xfrm>
                <a:off x="4252327" y="1207693"/>
                <a:ext cx="8485777"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34" name="Tencent" descr="{&quot;isTemplate&quot;:true,&quot;type&quot;:&quot;title&quot;,&quot;canOmit&quot;:false,&quot;range&quot;:0}"/>
              <p:cNvSpPr txBox="1"/>
              <p:nvPr/>
            </p:nvSpPr>
            <p:spPr>
              <a:xfrm>
                <a:off x="5908362" y="14226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肢体功能康复护理是一种综合性的康复治疗方法</a:t>
                </a:r>
                <a:endParaRPr lang="en-US" altLang="zh-CN" sz="2000" b="1">
                  <a:latin typeface="Microsoft YaHei" panose="020b0503020204020204" pitchFamily="34" charset="-122"/>
                  <a:ea typeface="Microsoft YaHei" panose="020b0503020204020204" pitchFamily="34" charset="-122"/>
                </a:endParaRPr>
              </a:p>
            </p:txBody>
          </p:sp>
          <p:sp>
            <p:nvSpPr>
              <p:cNvPr id="135" name="Tencent" descr="{&quot;isTemplate&quot;:true,&quot;type&quot;:&quot;content&quot;,&quot;canOmit&quot;:true,&quot;range&quot;:0}"/>
              <p:cNvSpPr txBox="1"/>
              <p:nvPr/>
            </p:nvSpPr>
            <p:spPr>
              <a:xfrm>
                <a:off x="5908361" y="18806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针对不同疾病导致的肢体功能障碍</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通过运动疗法、物理疗法、康复工程等多种手段</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旨在恢复患者的肢体功能，提高生活质量</a:t>
                </a:r>
                <a:endParaRPr/>
              </a:p>
            </p:txBody>
          </p:sp>
          <p:pic>
            <p:nvPicPr>
              <p:cNvPr id="136" name="图片 11" descr="{&quot;isTemplate&quot;:true,&quot;type&quot;:&quot;image&quot;,&quot;canOmit&quot;:false}"/>
              <p:cNvPicPr>
                <a:picLocks noChangeAspect="1"/>
              </p:cNvPicPr>
              <p:nvPr/>
            </p:nvPicPr>
            <p:blipFill>
              <a:blip r:embed="rId2"/>
              <a:srcRect l="21874" r="21874"/>
              <a:stretch>
                <a:fillRect/>
              </a:stretch>
            </p:blipFill>
            <p:spPr>
              <a:xfrm>
                <a:off x="4252327" y="1207692"/>
                <a:ext cx="1440000" cy="1439999"/>
              </a:xfrm>
              <a:prstGeom prst="rect">
                <a:avLst/>
              </a:prstGeom>
            </p:spPr>
          </p:pic>
        </p:grpSp>
        <p:grpSp>
          <p:nvGrpSpPr>
            <p:cNvPr id="137" name=""/>
            <p:cNvGrpSpPr/>
            <p:nvPr/>
          </p:nvGrpSpPr>
          <p:grpSpPr>
            <a:xfrm>
              <a:off x="4252325" y="2998393"/>
              <a:ext cx="8485779" cy="1440000"/>
              <a:chOff x="4252325" y="2998393"/>
              <a:chExt cx="8485779" cy="1440000"/>
            </a:xfrm>
          </p:grpSpPr>
          <p:sp>
            <p:nvSpPr>
              <p:cNvPr id="138" name="Tencent"/>
              <p:cNvSpPr/>
              <p:nvPr/>
            </p:nvSpPr>
            <p:spPr>
              <a:xfrm>
                <a:off x="4252326" y="2998393"/>
                <a:ext cx="8485778"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39" name="Tencent" descr="{&quot;isTemplate&quot;:true,&quot;type&quot;:&quot;title&quot;,&quot;canOmit&quot;:false,&quot;range&quot;:0}"/>
              <p:cNvSpPr txBox="1"/>
              <p:nvPr/>
            </p:nvSpPr>
            <p:spPr>
              <a:xfrm>
                <a:off x="5908361" y="3213319"/>
                <a:ext cx="66896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肢体功能康复护理涉及多个学科领域</a:t>
                </a:r>
                <a:endParaRPr lang="en-US" altLang="zh-CN" sz="2000" b="1">
                  <a:latin typeface="Microsoft YaHei" panose="020b0503020204020204" pitchFamily="34" charset="-122"/>
                  <a:ea typeface="Microsoft YaHei" panose="020b0503020204020204" pitchFamily="34" charset="-122"/>
                </a:endParaRPr>
              </a:p>
            </p:txBody>
          </p:sp>
          <p:sp>
            <p:nvSpPr>
              <p:cNvPr id="140" name="Tencent" descr="{&quot;isTemplate&quot;:true,&quot;type&quot;:&quot;content&quot;,&quot;canOmit&quot;:true,&quot;range&quot;:0}"/>
              <p:cNvSpPr txBox="1"/>
              <p:nvPr/>
            </p:nvSpPr>
            <p:spPr>
              <a:xfrm>
                <a:off x="5908360" y="36713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神经学、运动科学、康复医学等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需要康复团队共同参与，包括医生、护士、康复治疗师等</a:t>
                </a:r>
                <a:endParaRPr/>
              </a:p>
            </p:txBody>
          </p:sp>
          <p:pic>
            <p:nvPicPr>
              <p:cNvPr id="141" name="图片 5" descr="{&quot;isTemplate&quot;:true,&quot;type&quot;:&quot;image&quot;,&quot;canOmit&quot;:false}"/>
              <p:cNvPicPr>
                <a:picLocks noChangeAspect="1"/>
              </p:cNvPicPr>
              <p:nvPr/>
            </p:nvPicPr>
            <p:blipFill>
              <a:blip r:embed="rId3"/>
              <a:srcRect l="21874" r="21874"/>
              <a:stretch>
                <a:fillRect/>
              </a:stretch>
            </p:blipFill>
            <p:spPr>
              <a:xfrm>
                <a:off x="4252325" y="2998394"/>
                <a:ext cx="1440000" cy="1439999"/>
              </a:xfrm>
              <a:prstGeom prst="rect">
                <a:avLst/>
              </a:prstGeom>
            </p:spPr>
          </p:pic>
        </p:grpSp>
        <p:grpSp>
          <p:nvGrpSpPr>
            <p:cNvPr id="142" name=""/>
            <p:cNvGrpSpPr/>
            <p:nvPr/>
          </p:nvGrpSpPr>
          <p:grpSpPr>
            <a:xfrm>
              <a:off x="4252323" y="4789093"/>
              <a:ext cx="8485781" cy="1440002"/>
              <a:chOff x="4252323" y="4789093"/>
              <a:chExt cx="8485781" cy="1440002"/>
            </a:xfrm>
          </p:grpSpPr>
          <p:sp>
            <p:nvSpPr>
              <p:cNvPr id="143" name="Tencent"/>
              <p:cNvSpPr/>
              <p:nvPr/>
            </p:nvSpPr>
            <p:spPr>
              <a:xfrm>
                <a:off x="4252325" y="4789093"/>
                <a:ext cx="8485779"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44" name="Tencent" descr="{&quot;isTemplate&quot;:true,&quot;type&quot;:&quot;title&quot;,&quot;canOmit&quot;:false,&quot;range&quot;:0}"/>
              <p:cNvSpPr txBox="1"/>
              <p:nvPr/>
            </p:nvSpPr>
            <p:spPr>
              <a:xfrm>
                <a:off x="5908360" y="50040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肢体功能康复护理的核心理念是个性化康复</a:t>
                </a:r>
                <a:endParaRPr lang="en-US" altLang="zh-CN" sz="2000" b="1">
                  <a:latin typeface="Microsoft YaHei" panose="020b0503020204020204" pitchFamily="34" charset="-122"/>
                  <a:ea typeface="Microsoft YaHei" panose="020b0503020204020204" pitchFamily="34" charset="-122"/>
                </a:endParaRPr>
              </a:p>
            </p:txBody>
          </p:sp>
          <p:sp>
            <p:nvSpPr>
              <p:cNvPr id="145" name="Tencent" descr="{&quot;isTemplate&quot;:true,&quot;type&quot;:&quot;content&quot;,&quot;canOmit&quot;:true,&quot;range&quot;:0}"/>
              <p:cNvSpPr txBox="1"/>
              <p:nvPr/>
            </p:nvSpPr>
            <p:spPr>
              <a:xfrm>
                <a:off x="5908359" y="5462010"/>
                <a:ext cx="6702745" cy="76708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根据患者的具体病情和需求制定康复计划</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注重患者的主动参与和自我康复能力的培养</a:t>
                </a:r>
                <a:endParaRPr/>
              </a:p>
            </p:txBody>
          </p:sp>
          <p:pic>
            <p:nvPicPr>
              <p:cNvPr id="146" name="图片 6" descr="{&quot;isTemplate&quot;:true,&quot;type&quot;:&quot;image&quot;,&quot;canOmit&quot;:false}"/>
              <p:cNvPicPr>
                <a:picLocks noChangeAspect="1"/>
              </p:cNvPicPr>
              <p:nvPr/>
            </p:nvPicPr>
            <p:blipFill>
              <a:blip r:embed="rId4"/>
              <a:srcRect l="21874" r="21874"/>
              <a:stretch>
                <a:fillRect/>
              </a:stretch>
            </p:blipFill>
            <p:spPr>
              <a:xfrm>
                <a:off x="4252323" y="4789096"/>
                <a:ext cx="1440000" cy="1439999"/>
              </a:xfrm>
              <a:prstGeom prst="rect">
                <a:avLst/>
              </a:prstGeom>
            </p:spPr>
          </p:pic>
        </p:grpSp>
      </p:grpSp>
      <p:sp>
        <p:nvSpPr>
          <p:cNvPr id="147" name="Tencent" descr="{&quot;isTemplate&quot;:true,&quot;type&quot;:&quot;title&quot;,&quot;canOmit&quot;:false,&quot;range&quot;:0}"/>
          <p:cNvSpPr txBox="1"/>
          <p:nvPr/>
        </p:nvSpPr>
        <p:spPr>
          <a:xfrm>
            <a:off x="660396" y="418039"/>
            <a:ext cx="10871207"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什么是肢体功能康复护理</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8" name="" descr="{&quot;isTemplate&quot;:true,&quot;type&quot;:3}"/>
        <p:cNvGrpSpPr/>
        <p:nvPr/>
      </p:nvGrpSpPr>
      <p:grpSpPr>
        <a:xfrm>
          <a:off x="0" y="0"/>
          <a:ext cx="0" cy="0"/>
        </a:xfrm>
      </p:grpSpPr>
      <p:grpSp>
        <p:nvGrpSpPr>
          <p:cNvPr id="149" name="" descr="{&quot;isTemplate&quot;:true,&quot;type&quot;:&quot;list&quot;,&quot;alignment&quot;:&quot;left&quot;,&quot;alignmentVertical&quot;:&quot;top&quot;,&quot;canOmit&quot;:false,&quot;scalable&quot;:false,&quot;minItemsCount&quot;:-1}"/>
          <p:cNvGrpSpPr/>
          <p:nvPr/>
        </p:nvGrpSpPr>
        <p:grpSpPr>
          <a:xfrm>
            <a:off x="685801" y="3146904"/>
            <a:ext cx="10820399" cy="3287791"/>
            <a:chOff x="685801" y="3146904"/>
            <a:chExt cx="10820399" cy="3287791"/>
          </a:xfrm>
        </p:grpSpPr>
        <p:grpSp>
          <p:nvGrpSpPr>
            <p:cNvPr id="150" name=""/>
            <p:cNvGrpSpPr/>
            <p:nvPr/>
          </p:nvGrpSpPr>
          <p:grpSpPr>
            <a:xfrm>
              <a:off x="685801" y="3146904"/>
              <a:ext cx="4207178" cy="3287791"/>
              <a:chOff x="685801" y="3146904"/>
              <a:chExt cx="4207178" cy="3287791"/>
            </a:xfrm>
          </p:grpSpPr>
          <p:sp>
            <p:nvSpPr>
              <p:cNvPr id="151" name="Tencent" descr="{&quot;isTemplate&quot;:true,&quot;type&quot;:&quot;title&quot;,&quot;canOmit&quot;:false,&quot;range&quot;:0}"/>
              <p:cNvSpPr/>
              <p:nvPr/>
            </p:nvSpPr>
            <p:spPr>
              <a:xfrm>
                <a:off x="685801" y="3146904"/>
                <a:ext cx="4207178"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肢体功能康复护理对于恢复患者的生活能力具有重要意义</a:t>
                </a:r>
                <a:endParaRPr kumimoji="1" lang="en-US" altLang="zh-CN" sz="1800" b="1">
                  <a:solidFill>
                    <a:schemeClr val="bg1"/>
                  </a:solidFill>
                  <a:latin typeface="+mj-ea"/>
                  <a:ea typeface="+mj-ea"/>
                </a:endParaRPr>
              </a:p>
            </p:txBody>
          </p:sp>
          <p:sp>
            <p:nvSpPr>
              <p:cNvPr id="152" name="Tencent" descr="{&quot;isTemplate&quot;:true,&quot;type&quot;:&quot;content&quot;,&quot;canOmit&quot;:true,&quot;range&quot;:0}"/>
              <p:cNvSpPr txBox="1"/>
              <p:nvPr/>
            </p:nvSpPr>
            <p:spPr>
              <a:xfrm>
                <a:off x="909877"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帮助患者恢复行走、握持等基本功能</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改善患者的运动能力和协调性</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提高患者的生活质量和独立生活能力</a:t>
                </a:r>
                <a:endParaRPr/>
              </a:p>
            </p:txBody>
          </p:sp>
        </p:grpSp>
        <p:grpSp>
          <p:nvGrpSpPr>
            <p:cNvPr id="153" name=""/>
            <p:cNvGrpSpPr/>
            <p:nvPr/>
          </p:nvGrpSpPr>
          <p:grpSpPr>
            <a:xfrm>
              <a:off x="4408278" y="3146904"/>
              <a:ext cx="3798485" cy="3287791"/>
              <a:chOff x="4408278" y="3146904"/>
              <a:chExt cx="3798485" cy="3287791"/>
            </a:xfrm>
          </p:grpSpPr>
          <p:sp>
            <p:nvSpPr>
              <p:cNvPr id="154" name="Tencent" descr="{&quot;isTemplate&quot;:true,&quot;type&quot;:&quot;title&quot;,&quot;canOmit&quot;:false,&quot;range&quot;:0}"/>
              <p:cNvSpPr/>
              <p:nvPr/>
            </p:nvSpPr>
            <p:spPr>
              <a:xfrm>
                <a:off x="4408278" y="3146904"/>
                <a:ext cx="3798485"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肢体功能康复护理对于预防并发症具有积极作用</a:t>
                </a:r>
                <a:endParaRPr kumimoji="1" lang="en-US" altLang="zh-CN" sz="1800" b="1">
                  <a:solidFill>
                    <a:schemeClr val="bg1"/>
                  </a:solidFill>
                  <a:latin typeface="+mj-ea"/>
                  <a:ea typeface="+mj-ea"/>
                </a:endParaRPr>
              </a:p>
            </p:txBody>
          </p:sp>
          <p:sp>
            <p:nvSpPr>
              <p:cNvPr id="155" name="Tencent" descr="{&quot;isTemplate&quot;:true,&quot;type&quot;:&quot;content&quot;,&quot;canOmit&quot;:true,&quot;range&quot;:0}"/>
              <p:cNvSpPr txBox="1"/>
              <p:nvPr/>
            </p:nvSpPr>
            <p:spPr>
              <a:xfrm>
                <a:off x="4444300"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通过康复训练增强肌肉力量，预防肌肉萎缩</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改善血液循环，预防深静脉血栓等并发症</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提高关节活动度，预防关节僵硬和疼痛</a:t>
                </a:r>
                <a:endParaRPr/>
              </a:p>
            </p:txBody>
          </p:sp>
        </p:grpSp>
        <p:grpSp>
          <p:nvGrpSpPr>
            <p:cNvPr id="156" name=""/>
            <p:cNvGrpSpPr/>
            <p:nvPr/>
          </p:nvGrpSpPr>
          <p:grpSpPr>
            <a:xfrm>
              <a:off x="7707715" y="3146904"/>
              <a:ext cx="3798485" cy="3287791"/>
              <a:chOff x="7707715" y="3146904"/>
              <a:chExt cx="3798485" cy="3287791"/>
            </a:xfrm>
          </p:grpSpPr>
          <p:sp>
            <p:nvSpPr>
              <p:cNvPr id="157" name="Tencent" descr="{&quot;isTemplate&quot;:true,&quot;type&quot;:&quot;title&quot;,&quot;canOmit&quot;:false,&quot;range&quot;:0}"/>
              <p:cNvSpPr/>
              <p:nvPr/>
            </p:nvSpPr>
            <p:spPr>
              <a:xfrm>
                <a:off x="7707715" y="3146904"/>
                <a:ext cx="3798485" cy="1296000"/>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肢体功能康复护理对于减轻家庭和社会负担具有重要作用</a:t>
                </a:r>
                <a:endParaRPr kumimoji="1" lang="en-US" altLang="zh-CN" sz="1800" b="1">
                  <a:solidFill>
                    <a:schemeClr val="bg1"/>
                  </a:solidFill>
                  <a:latin typeface="+mj-ea"/>
                  <a:ea typeface="+mj-ea"/>
                </a:endParaRPr>
              </a:p>
            </p:txBody>
          </p:sp>
          <p:sp>
            <p:nvSpPr>
              <p:cNvPr id="158" name="Tencent" descr="{&quot;isTemplate&quot;:true,&quot;type&quot;:&quot;content&quot;,&quot;canOmit&quot;:true,&quot;range&quot;:0}"/>
              <p:cNvSpPr txBox="1"/>
              <p:nvPr/>
            </p:nvSpPr>
            <p:spPr>
              <a:xfrm>
                <a:off x="7978723"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恢复患者的自理能力，减轻家庭成员的照顾负担</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提高患者的工作能力，减轻社会负担</a:t>
                </a:r>
                <a:endParaRPr/>
              </a:p>
            </p:txBody>
          </p:sp>
        </p:grpSp>
      </p:grpSp>
      <p:sp>
        <p:nvSpPr>
          <p:cNvPr id="159"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肢体功能康复护理的重要性</a:t>
            </a:r>
            <a:endParaRPr lang="en-US" sz="2800" b="1">
              <a:latin typeface="微软雅黑"/>
              <a:ea typeface="微软雅黑"/>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0" name="" descr="{&quot;isTemplate&quot;:true,&quot;type&quot;:3}"/>
        <p:cNvGrpSpPr/>
        <p:nvPr/>
      </p:nvGrpSpPr>
      <p:grpSpPr>
        <a:xfrm>
          <a:off x="0" y="0"/>
          <a:ext cx="0" cy="0"/>
        </a:xfrm>
      </p:grpSpPr>
      <p:cxnSp>
        <p:nvCxnSpPr>
          <p:cNvPr id="161" name="Connector 2"/>
          <p:cNvCxnSpPr/>
          <p:nvPr/>
        </p:nvCxnSpPr>
        <p:spPr>
          <a:xfrm flipH="1">
            <a:off x="1209188" y="1653698"/>
            <a:ext cx="0" cy="5250485"/>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2" name="AutoShape 4"/>
          <p:cNvSpPr/>
          <p:nvPr/>
        </p:nvSpPr>
        <p:spPr>
          <a:xfrm>
            <a:off x="988282" y="1447432"/>
            <a:ext cx="439305" cy="439305"/>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163" name="Group 700" descr="{&quot;isTemplate&quot;:true,&quot;type&quot;:&quot;list&quot;,&quot;alignment&quot;:&quot;left&quot;,&quot;alignmentVertical&quot;:&quot;top&quot;,&quot;canOmit&quot;:false,&quot;scalable&quot;:false,&quot;minItemsCount&quot;:-1}"/>
          <p:cNvGrpSpPr/>
          <p:nvPr/>
        </p:nvGrpSpPr>
        <p:grpSpPr>
          <a:xfrm>
            <a:off x="2152036" y="1278744"/>
            <a:ext cx="9189734" cy="5185757"/>
            <a:chOff x="2152036" y="1278744"/>
            <a:chExt cx="9189734" cy="5185757"/>
          </a:xfrm>
        </p:grpSpPr>
        <p:grpSp>
          <p:nvGrpSpPr>
            <p:cNvPr id="164" name="Group 701"/>
            <p:cNvGrpSpPr/>
            <p:nvPr/>
          </p:nvGrpSpPr>
          <p:grpSpPr>
            <a:xfrm>
              <a:off x="2152036" y="1278744"/>
              <a:ext cx="9189734" cy="1690603"/>
              <a:chOff x="2152036" y="1278765"/>
              <a:chExt cx="9189734" cy="1690603"/>
            </a:xfrm>
          </p:grpSpPr>
          <p:sp>
            <p:nvSpPr>
              <p:cNvPr id="165" name="AutoShape 5"/>
              <p:cNvSpPr/>
              <p:nvPr/>
            </p:nvSpPr>
            <p:spPr>
              <a:xfrm>
                <a:off x="2152036" y="1308906"/>
                <a:ext cx="9189734" cy="644550"/>
              </a:xfrm>
              <a:prstGeom prst="roundRect">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6" name="TextBox 11" descr="{&quot;isTemplate&quot;:true,&quot;type&quot;:&quot;title&quot;,&quot;canOmit&quot;:false,&quot;range&quot;:0}"/>
              <p:cNvSpPr txBox="1"/>
              <p:nvPr/>
            </p:nvSpPr>
            <p:spPr>
              <a:xfrm>
                <a:off x="2373184" y="1278765"/>
                <a:ext cx="7156450" cy="698500"/>
              </a:xfrm>
              <a:prstGeom prst="rect">
                <a:avLst/>
              </a:prstGeom>
            </p:spPr>
            <p:txBody>
              <a:bodyPr vert="horz" wrap="square" lIns="123825" tIns="123825" rIns="57150" bIns="123825" rtlCol="0" anchor="ctr"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sz="2000" b="1">
                    <a:solidFill>
                      <a:srgbClr val="FFFFFF">
                        <a:alpha val="100000"/>
                      </a:srgbClr>
                    </a:solidFill>
                    <a:latin typeface="Microsoft Yahei"/>
                    <a:ea typeface="Microsoft Yahei"/>
                  </a:rPr>
                  <a:t>肢体功能康复护理适用于各种类型的肢体功能障碍患者</a:t>
                </a:r>
                <a:endParaRPr/>
              </a:p>
            </p:txBody>
          </p:sp>
          <p:sp>
            <p:nvSpPr>
              <p:cNvPr id="167" name="TextBox 12" descr="{&quot;isTemplate&quot;:true,&quot;type&quot;:&quot;content&quot;,&quot;canOmit&quot;:false,&quot;range&quot;:0}"/>
              <p:cNvSpPr txBox="1"/>
              <p:nvPr/>
            </p:nvSpPr>
            <p:spPr>
              <a:xfrm>
                <a:off x="2272823" y="2048316"/>
                <a:ext cx="8972550" cy="921052"/>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脑血管疾病、骨折、运动损伤等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脑瘫、截肢、多发性硬化等</a:t>
                </a:r>
                <a:endParaRPr/>
              </a:p>
            </p:txBody>
          </p:sp>
        </p:grpSp>
        <p:grpSp>
          <p:nvGrpSpPr>
            <p:cNvPr id="168" name="Group 706"/>
            <p:cNvGrpSpPr/>
            <p:nvPr/>
          </p:nvGrpSpPr>
          <p:grpSpPr>
            <a:xfrm>
              <a:off x="2152036" y="3040683"/>
              <a:ext cx="9189734" cy="1665398"/>
              <a:chOff x="2152036" y="3040683"/>
              <a:chExt cx="9189734" cy="1665398"/>
            </a:xfrm>
          </p:grpSpPr>
          <p:sp>
            <p:nvSpPr>
              <p:cNvPr id="169" name="AutoShape 7"/>
              <p:cNvSpPr/>
              <p:nvPr/>
            </p:nvSpPr>
            <p:spPr>
              <a:xfrm>
                <a:off x="2152036" y="3067327"/>
                <a:ext cx="9189734" cy="644550"/>
              </a:xfrm>
              <a:prstGeom prst="roundRect">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0" name="TextBox 13" descr="{&quot;isTemplate&quot;:true,&quot;type&quot;:&quot;title&quot;,&quot;canOmit&quot;:false,&quot;range&quot;:0}"/>
              <p:cNvSpPr txBox="1"/>
              <p:nvPr/>
            </p:nvSpPr>
            <p:spPr>
              <a:xfrm>
                <a:off x="2393609" y="3040683"/>
                <a:ext cx="7156450" cy="698500"/>
              </a:xfrm>
              <a:prstGeom prst="rect">
                <a:avLst/>
              </a:prstGeom>
            </p:spPr>
            <p:txBody>
              <a:bodyPr vert="horz" wrap="square" lIns="123825" tIns="123825" rIns="57150" bIns="123825" rtlCol="0" anchor="ctr"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sz="2000" b="1">
                    <a:solidFill>
                      <a:srgbClr val="FFFFFF">
                        <a:alpha val="100000"/>
                      </a:srgbClr>
                    </a:solidFill>
                    <a:latin typeface="Microsoft Yahei"/>
                    <a:ea typeface="Microsoft Yahei"/>
                  </a:rPr>
                  <a:t>肢体功能康复护理针对不同年龄阶段的人群</a:t>
                </a:r>
                <a:endParaRPr/>
              </a:p>
            </p:txBody>
          </p:sp>
          <p:sp>
            <p:nvSpPr>
              <p:cNvPr id="171" name="TextBox 14" descr="{&quot;isTemplate&quot;:true,&quot;type&quot;:&quot;content&quot;,&quot;canOmit&quot;:false,&quot;range&quot;:0}"/>
              <p:cNvSpPr txBox="1"/>
              <p:nvPr/>
            </p:nvSpPr>
            <p:spPr>
              <a:xfrm>
                <a:off x="2272823" y="3785029"/>
                <a:ext cx="8947150" cy="921052"/>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儿童、青少年、成年人、老年人</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根据不同年龄阶段的特点制定个性化的康复计划</a:t>
                </a:r>
                <a:endParaRPr/>
              </a:p>
            </p:txBody>
          </p:sp>
        </p:grpSp>
        <p:grpSp>
          <p:nvGrpSpPr>
            <p:cNvPr id="172" name="Group 711"/>
            <p:cNvGrpSpPr/>
            <p:nvPr/>
          </p:nvGrpSpPr>
          <p:grpSpPr>
            <a:xfrm>
              <a:off x="2152036" y="4805681"/>
              <a:ext cx="9189734" cy="1658820"/>
              <a:chOff x="2152036" y="4805681"/>
              <a:chExt cx="9189734" cy="1658820"/>
            </a:xfrm>
          </p:grpSpPr>
          <p:sp>
            <p:nvSpPr>
              <p:cNvPr id="173" name="AutoShape 9"/>
              <p:cNvSpPr/>
              <p:nvPr/>
            </p:nvSpPr>
            <p:spPr>
              <a:xfrm>
                <a:off x="2152036" y="4825747"/>
                <a:ext cx="9189734" cy="644550"/>
              </a:xfrm>
              <a:prstGeom prst="roundRect">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4" name="TextBox 15" descr="{&quot;isTemplate&quot;:true,&quot;type&quot;:&quot;title&quot;,&quot;canOmit&quot;:false,&quot;range&quot;:0}"/>
              <p:cNvSpPr txBox="1"/>
              <p:nvPr/>
            </p:nvSpPr>
            <p:spPr>
              <a:xfrm>
                <a:off x="2430185" y="4805681"/>
                <a:ext cx="7156450" cy="698500"/>
              </a:xfrm>
              <a:prstGeom prst="rect">
                <a:avLst/>
              </a:prstGeom>
            </p:spPr>
            <p:txBody>
              <a:bodyPr vert="horz" wrap="square" lIns="123825" tIns="123825" rIns="57150" bIns="123825" rtlCol="0" anchor="ctr"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sz="2000" b="1">
                    <a:solidFill>
                      <a:srgbClr val="FFFFFF">
                        <a:alpha val="100000"/>
                      </a:srgbClr>
                    </a:solidFill>
                    <a:latin typeface="Microsoft Yahei"/>
                    <a:ea typeface="Microsoft Yahei"/>
                  </a:rPr>
                  <a:t>肢体功能康复护理关注患者的社会心理需求</a:t>
                </a:r>
                <a:endParaRPr/>
              </a:p>
            </p:txBody>
          </p:sp>
          <p:sp>
            <p:nvSpPr>
              <p:cNvPr id="175" name="TextBox 16" descr="{&quot;isTemplate&quot;:true,&quot;type&quot;:&quot;content&quot;,&quot;canOmit&quot;:false,&quot;range&quot;:0}"/>
              <p:cNvSpPr txBox="1"/>
              <p:nvPr/>
            </p:nvSpPr>
            <p:spPr>
              <a:xfrm>
                <a:off x="2291111" y="5543449"/>
                <a:ext cx="8915400" cy="921052"/>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帮助患者建立自信，适应社会生活</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减轻患者的心理压力，提高生活质量</a:t>
                </a:r>
                <a:endParaRPr/>
              </a:p>
            </p:txBody>
          </p:sp>
        </p:grpSp>
      </p:grpSp>
      <p:sp>
        <p:nvSpPr>
          <p:cNvPr id="176" name="AutoShape 18"/>
          <p:cNvSpPr/>
          <p:nvPr/>
        </p:nvSpPr>
        <p:spPr>
          <a:xfrm>
            <a:off x="988282" y="3182413"/>
            <a:ext cx="439305" cy="439305"/>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7" name="AutoShape 20"/>
          <p:cNvSpPr/>
          <p:nvPr/>
        </p:nvSpPr>
        <p:spPr>
          <a:xfrm>
            <a:off x="988282" y="4940833"/>
            <a:ext cx="439305" cy="439305"/>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8"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肢体功能康复护理的目标群体</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9" name="" descr="{&quot;isTemplate&quot;:true,&quot;type&quot;:2}"/>
        <p:cNvGrpSpPr/>
        <p:nvPr/>
      </p:nvGrpSpPr>
      <p:grpSpPr>
        <a:xfrm>
          <a:off x="0" y="0"/>
          <a:ext cx="0" cy="0"/>
        </a:xfrm>
      </p:grpSpPr>
      <p:sp>
        <p:nvSpPr>
          <p:cNvPr id="180" name="Tencent" descr="{&quot;isTemplate&quot;:false,&quot;type&quot;:&quot;content&quot;,&quot;canOmit&quot;:false,&quot;range&quot;:0}"/>
          <p:cNvSpPr txBox="1"/>
          <p:nvPr/>
        </p:nvSpPr>
        <p:spPr>
          <a:xfrm>
            <a:off x="5402541" y="1081147"/>
            <a:ext cx="1386918"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en-US" altLang="zh-CN" sz="8000" b="0">
                <a:solidFill>
                  <a:schemeClr val="accent1"/>
                </a:solidFill>
                <a:latin typeface="Microsoft YaHei" panose="020b0503020204020204" pitchFamily="34" charset="-122"/>
                <a:ea typeface="Microsoft YaHei" panose="020b0503020204020204" pitchFamily="34" charset="-122"/>
              </a:rPr>
              <a:t>02</a:t>
            </a:r>
            <a:endParaRPr lang="zh-CN" altLang="en-US" sz="8000" b="0">
              <a:solidFill>
                <a:schemeClr val="accent1"/>
              </a:solidFill>
              <a:latin typeface="Microsoft YaHei" panose="020b0503020204020204" pitchFamily="34" charset="-122"/>
              <a:ea typeface="Microsoft YaHei" panose="020b0503020204020204" pitchFamily="34" charset="-122"/>
            </a:endParaRPr>
          </a:p>
        </p:txBody>
      </p:sp>
      <p:sp>
        <p:nvSpPr>
          <p:cNvPr id="181" name="Tencent" descr="{&quot;isTemplate&quot;:true,&quot;type&quot;:&quot;title&quot;,&quot;canOmit&quot;:false,&quot;range&quot;:0}"/>
          <p:cNvSpPr txBox="1"/>
          <p:nvPr/>
        </p:nvSpPr>
        <p:spPr>
          <a:xfrm>
            <a:off x="453229" y="2413972"/>
            <a:ext cx="11315700" cy="698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zh-CN" sz="4000" spc="300">
                <a:solidFill>
                  <a:srgbClr val="FEFFFF">
                    <a:alpha val="100000"/>
                  </a:srgbClr>
                </a:solidFill>
                <a:latin typeface="微软雅黑"/>
                <a:ea typeface="微软雅黑"/>
              </a:rPr>
              <a:t>肢体功能康复护理的常用方法与技术</a:t>
            </a:r>
            <a:endParaRPr lang="en-US" sz="4000" b="1" spc="300">
              <a:solidFill>
                <a:srgbClr val="FEFFFF">
                  <a:alpha val="100000"/>
                </a:srgbClr>
              </a:solidFill>
              <a:latin typeface="微软雅黑"/>
              <a:ea typeface="微软雅黑"/>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2" name="" descr="{&quot;isTemplate&quot;:true,&quot;type&quot;:3}"/>
        <p:cNvGrpSpPr/>
        <p:nvPr/>
      </p:nvGrpSpPr>
      <p:grpSpPr>
        <a:xfrm>
          <a:off x="0" y="0"/>
          <a:ext cx="0" cy="0"/>
        </a:xfrm>
      </p:grpSpPr>
      <p:grpSp>
        <p:nvGrpSpPr>
          <p:cNvPr id="183" name="" descr="{&quot;isTemplate&quot;:true,&quot;type&quot;:&quot;list&quot;,&quot;alignment&quot;:&quot;left&quot;,&quot;alignmentVertical&quot;:&quot;top&quot;,&quot;canOmit&quot;:false,&quot;scalable&quot;:false,&quot;minItemsCount&quot;:-1}"/>
          <p:cNvGrpSpPr/>
          <p:nvPr/>
        </p:nvGrpSpPr>
        <p:grpSpPr>
          <a:xfrm>
            <a:off x="759823" y="1410892"/>
            <a:ext cx="8485781" cy="5021403"/>
            <a:chOff x="4252323" y="1207692"/>
            <a:chExt cx="8485781" cy="5021403"/>
          </a:xfrm>
        </p:grpSpPr>
        <p:grpSp>
          <p:nvGrpSpPr>
            <p:cNvPr id="184" name=""/>
            <p:cNvGrpSpPr/>
            <p:nvPr/>
          </p:nvGrpSpPr>
          <p:grpSpPr>
            <a:xfrm>
              <a:off x="4252327" y="1207692"/>
              <a:ext cx="8485777" cy="1440001"/>
              <a:chOff x="4252327" y="1207692"/>
              <a:chExt cx="8485777" cy="1440001"/>
            </a:xfrm>
          </p:grpSpPr>
          <p:sp>
            <p:nvSpPr>
              <p:cNvPr id="185" name="Tencent"/>
              <p:cNvSpPr/>
              <p:nvPr/>
            </p:nvSpPr>
            <p:spPr>
              <a:xfrm>
                <a:off x="4252327" y="1207693"/>
                <a:ext cx="8485777"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86" name="Tencent" descr="{&quot;isTemplate&quot;:true,&quot;type&quot;:&quot;title&quot;,&quot;canOmit&quot;:false,&quot;range&quot;:0}"/>
              <p:cNvSpPr txBox="1"/>
              <p:nvPr/>
            </p:nvSpPr>
            <p:spPr>
              <a:xfrm>
                <a:off x="5908362" y="14226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运动疗法是一种通过运动手段促进康复的方法</a:t>
                </a:r>
                <a:endParaRPr lang="en-US" altLang="zh-CN" sz="2000" b="1">
                  <a:latin typeface="Microsoft YaHei" panose="020b0503020204020204" pitchFamily="34" charset="-122"/>
                  <a:ea typeface="Microsoft YaHei" panose="020b0503020204020204" pitchFamily="34" charset="-122"/>
                </a:endParaRPr>
              </a:p>
            </p:txBody>
          </p:sp>
          <p:sp>
            <p:nvSpPr>
              <p:cNvPr id="187" name="Tencent" descr="{&quot;isTemplate&quot;:true,&quot;type&quot;:&quot;content&quot;,&quot;canOmit&quot;:true,&quot;range&quot;:0}"/>
              <p:cNvSpPr txBox="1"/>
              <p:nvPr/>
            </p:nvSpPr>
            <p:spPr>
              <a:xfrm>
                <a:off x="5908361" y="18806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包括被动运动、主动运动、助力运动等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可以增强肌肉力量，改善关节活动度，提高协调性</a:t>
                </a:r>
                <a:endParaRPr/>
              </a:p>
            </p:txBody>
          </p:sp>
          <p:pic>
            <p:nvPicPr>
              <p:cNvPr id="188" name="图片 11" descr="{&quot;isTemplate&quot;:true,&quot;type&quot;:&quot;image&quot;,&quot;canOmit&quot;:false}"/>
              <p:cNvPicPr>
                <a:picLocks noChangeAspect="1"/>
              </p:cNvPicPr>
              <p:nvPr/>
            </p:nvPicPr>
            <p:blipFill>
              <a:blip r:embed="rId2"/>
              <a:srcRect l="21874" r="21874"/>
              <a:stretch>
                <a:fillRect/>
              </a:stretch>
            </p:blipFill>
            <p:spPr>
              <a:xfrm>
                <a:off x="4252327" y="1207692"/>
                <a:ext cx="1440000" cy="1439999"/>
              </a:xfrm>
              <a:prstGeom prst="rect">
                <a:avLst/>
              </a:prstGeom>
            </p:spPr>
          </p:pic>
        </p:grpSp>
        <p:grpSp>
          <p:nvGrpSpPr>
            <p:cNvPr id="189" name=""/>
            <p:cNvGrpSpPr/>
            <p:nvPr/>
          </p:nvGrpSpPr>
          <p:grpSpPr>
            <a:xfrm>
              <a:off x="4252325" y="2998393"/>
              <a:ext cx="8485779" cy="1440000"/>
              <a:chOff x="4252325" y="2998393"/>
              <a:chExt cx="8485779" cy="1440000"/>
            </a:xfrm>
          </p:grpSpPr>
          <p:sp>
            <p:nvSpPr>
              <p:cNvPr id="190" name="Tencent"/>
              <p:cNvSpPr/>
              <p:nvPr/>
            </p:nvSpPr>
            <p:spPr>
              <a:xfrm>
                <a:off x="4252326" y="2998393"/>
                <a:ext cx="8485778"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91" name="Tencent" descr="{&quot;isTemplate&quot;:true,&quot;type&quot;:&quot;title&quot;,&quot;canOmit&quot;:false,&quot;range&quot;:0}"/>
              <p:cNvSpPr txBox="1"/>
              <p:nvPr/>
            </p:nvSpPr>
            <p:spPr>
              <a:xfrm>
                <a:off x="5908361" y="3213319"/>
                <a:ext cx="66896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运动疗法在肢体功能康复护理中的应用因人而异</a:t>
                </a:r>
                <a:endParaRPr lang="en-US" altLang="zh-CN" sz="2000" b="1">
                  <a:latin typeface="Microsoft YaHei" panose="020b0503020204020204" pitchFamily="34" charset="-122"/>
                  <a:ea typeface="Microsoft YaHei" panose="020b0503020204020204" pitchFamily="34" charset="-122"/>
                </a:endParaRPr>
              </a:p>
            </p:txBody>
          </p:sp>
          <p:sp>
            <p:nvSpPr>
              <p:cNvPr id="192" name="Tencent" descr="{&quot;isTemplate&quot;:true,&quot;type&quot;:&quot;content&quot;,&quot;canOmit&quot;:true,&quot;range&quot;:0}"/>
              <p:cNvSpPr txBox="1"/>
              <p:nvPr/>
            </p:nvSpPr>
            <p:spPr>
              <a:xfrm>
                <a:off x="5908360" y="36713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根据患者的病情、年龄、兴趣等因素选择合适的运动项目</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制定个性化的运动处方，包括运动强度、频率、时间等</a:t>
                </a:r>
                <a:endParaRPr/>
              </a:p>
            </p:txBody>
          </p:sp>
          <p:pic>
            <p:nvPicPr>
              <p:cNvPr id="193" name="图片 5" descr="{&quot;isTemplate&quot;:true,&quot;type&quot;:&quot;image&quot;,&quot;canOmit&quot;:false}"/>
              <p:cNvPicPr>
                <a:picLocks noChangeAspect="1"/>
              </p:cNvPicPr>
              <p:nvPr/>
            </p:nvPicPr>
            <p:blipFill>
              <a:blip r:embed="rId3"/>
              <a:srcRect l="21874" r="21874"/>
              <a:stretch>
                <a:fillRect/>
              </a:stretch>
            </p:blipFill>
            <p:spPr>
              <a:xfrm>
                <a:off x="4252325" y="2998394"/>
                <a:ext cx="1440000" cy="1439999"/>
              </a:xfrm>
              <a:prstGeom prst="rect">
                <a:avLst/>
              </a:prstGeom>
            </p:spPr>
          </p:pic>
        </p:grpSp>
        <p:grpSp>
          <p:nvGrpSpPr>
            <p:cNvPr id="194" name=""/>
            <p:cNvGrpSpPr/>
            <p:nvPr/>
          </p:nvGrpSpPr>
          <p:grpSpPr>
            <a:xfrm>
              <a:off x="4252323" y="4789093"/>
              <a:ext cx="8485781" cy="1440002"/>
              <a:chOff x="4252323" y="4789093"/>
              <a:chExt cx="8485781" cy="1440002"/>
            </a:xfrm>
          </p:grpSpPr>
          <p:sp>
            <p:nvSpPr>
              <p:cNvPr id="195" name="Tencent"/>
              <p:cNvSpPr/>
              <p:nvPr/>
            </p:nvSpPr>
            <p:spPr>
              <a:xfrm>
                <a:off x="4252325" y="4789093"/>
                <a:ext cx="8485779"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96" name="Tencent" descr="{&quot;isTemplate&quot;:true,&quot;type&quot;:&quot;title&quot;,&quot;canOmit&quot;:false,&quot;range&quot;:0}"/>
              <p:cNvSpPr txBox="1"/>
              <p:nvPr/>
            </p:nvSpPr>
            <p:spPr>
              <a:xfrm>
                <a:off x="5908360" y="50040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运动疗法的实施过程中需要密切观察患者的反应</a:t>
                </a:r>
                <a:endParaRPr lang="en-US" altLang="zh-CN" sz="2000" b="1">
                  <a:latin typeface="Microsoft YaHei" panose="020b0503020204020204" pitchFamily="34" charset="-122"/>
                  <a:ea typeface="Microsoft YaHei" panose="020b0503020204020204" pitchFamily="34" charset="-122"/>
                </a:endParaRPr>
              </a:p>
            </p:txBody>
          </p:sp>
          <p:sp>
            <p:nvSpPr>
              <p:cNvPr id="197" name="Tencent" descr="{&quot;isTemplate&quot;:true,&quot;type&quot;:&quot;content&quot;,&quot;canOmit&quot;:true,&quot;range&quot;:0}"/>
              <p:cNvSpPr txBox="1"/>
              <p:nvPr/>
            </p:nvSpPr>
            <p:spPr>
              <a:xfrm>
                <a:off x="5908359" y="5462010"/>
                <a:ext cx="6702745" cy="76708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及时发现并处理运动过程中可能出现的问题</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确保运动疗法的安全性和有效性</a:t>
                </a:r>
                <a:endParaRPr/>
              </a:p>
            </p:txBody>
          </p:sp>
          <p:pic>
            <p:nvPicPr>
              <p:cNvPr id="198" name="图片 6" descr="{&quot;isTemplate&quot;:true,&quot;type&quot;:&quot;image&quot;,&quot;canOmit&quot;:false}"/>
              <p:cNvPicPr>
                <a:picLocks noChangeAspect="1"/>
              </p:cNvPicPr>
              <p:nvPr/>
            </p:nvPicPr>
            <p:blipFill>
              <a:blip r:embed="rId4"/>
              <a:srcRect l="21874" r="21874"/>
              <a:stretch>
                <a:fillRect/>
              </a:stretch>
            </p:blipFill>
            <p:spPr>
              <a:xfrm>
                <a:off x="4252323" y="4789096"/>
                <a:ext cx="1440000" cy="1439999"/>
              </a:xfrm>
              <a:prstGeom prst="rect">
                <a:avLst/>
              </a:prstGeom>
            </p:spPr>
          </p:pic>
        </p:grpSp>
      </p:grpSp>
      <p:sp>
        <p:nvSpPr>
          <p:cNvPr id="199" name="Tencent" descr="{&quot;isTemplate&quot;:true,&quot;type&quot;:&quot;title&quot;,&quot;canOmit&quot;:false,&quot;range&quot;:0}"/>
          <p:cNvSpPr txBox="1"/>
          <p:nvPr/>
        </p:nvSpPr>
        <p:spPr>
          <a:xfrm>
            <a:off x="660396" y="418039"/>
            <a:ext cx="10871207"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运动疗法在肢体功能康复护理中的应用</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0" name="" descr="{&quot;isTemplate&quot;:true,&quot;type&quot;:3}"/>
        <p:cNvGrpSpPr/>
        <p:nvPr/>
      </p:nvGrpSpPr>
      <p:grpSpPr>
        <a:xfrm>
          <a:off x="0" y="0"/>
          <a:ext cx="0" cy="0"/>
        </a:xfrm>
      </p:grpSpPr>
      <p:grpSp>
        <p:nvGrpSpPr>
          <p:cNvPr id="201" name="" descr="{&quot;isTemplate&quot;:true,&quot;type&quot;:&quot;list&quot;,&quot;alignment&quot;:&quot;left&quot;,&quot;alignmentVertical&quot;:&quot;top&quot;,&quot;canOmit&quot;:false,&quot;scalable&quot;:false,&quot;minItemsCount&quot;:-1}"/>
          <p:cNvGrpSpPr/>
          <p:nvPr/>
        </p:nvGrpSpPr>
        <p:grpSpPr>
          <a:xfrm>
            <a:off x="996217" y="2144759"/>
            <a:ext cx="10199566" cy="4458640"/>
            <a:chOff x="996217" y="2144759"/>
            <a:chExt cx="10199566" cy="4458640"/>
          </a:xfrm>
        </p:grpSpPr>
        <p:grpSp>
          <p:nvGrpSpPr>
            <p:cNvPr id="202" name=""/>
            <p:cNvGrpSpPr/>
            <p:nvPr/>
          </p:nvGrpSpPr>
          <p:grpSpPr>
            <a:xfrm>
              <a:off x="996217" y="2144759"/>
              <a:ext cx="2880000" cy="4458640"/>
              <a:chOff x="996217" y="2144759"/>
              <a:chExt cx="2880000" cy="4458640"/>
            </a:xfrm>
          </p:grpSpPr>
          <p:sp>
            <p:nvSpPr>
              <p:cNvPr id="203" name="椭圆 10" descr="{&quot;isTemplate&quot;:true,&quot;type&quot;:&quot;title&quot;,&quot;canOmit&quot;:false,&quot;range&quot;:0}"/>
              <p:cNvSpPr>
                <a:spLocks noChangeAspect="1"/>
              </p:cNvSpPr>
              <p:nvPr/>
            </p:nvSpPr>
            <p:spPr>
              <a:xfrm>
                <a:off x="996217" y="2144759"/>
                <a:ext cx="2880000" cy="2880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2200" b="1">
                    <a:solidFill>
                      <a:schemeClr val="bg1"/>
                    </a:solidFill>
                    <a:latin typeface="+mj-ea"/>
                    <a:ea typeface="+mj-ea"/>
                  </a:rPr>
                  <a:t>物理疗法是一种利用物理因子促进康复的方法</a:t>
                </a:r>
                <a:endParaRPr kumimoji="1" lang="en-US" altLang="zh-CN" sz="2200" b="1">
                  <a:solidFill>
                    <a:schemeClr val="bg1"/>
                  </a:solidFill>
                  <a:latin typeface="+mj-ea"/>
                  <a:ea typeface="+mj-ea"/>
                </a:endParaRPr>
              </a:p>
            </p:txBody>
          </p:sp>
          <p:sp>
            <p:nvSpPr>
              <p:cNvPr id="204" name="Tencent" descr="{&quot;isTemplate&quot;:true,&quot;type&quot;:&quot;content&quot;,&quot;canOmit&quot;:true,&quot;range&quot;:0}"/>
              <p:cNvSpPr txBox="1"/>
              <p:nvPr/>
            </p:nvSpPr>
            <p:spPr>
              <a:xfrm>
                <a:off x="1176217" y="5561464"/>
                <a:ext cx="2520000" cy="104193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包括热疗、冷疗、电疗、光疗等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可以缓解疼痛，改善血液循环，促进组织修复</a:t>
                </a:r>
                <a:endParaRPr/>
              </a:p>
            </p:txBody>
          </p:sp>
          <p:sp>
            <p:nvSpPr>
              <p:cNvPr id="205" name="Tencent"/>
              <p:cNvSpPr/>
              <p:nvPr/>
            </p:nvSpPr>
            <p:spPr>
              <a:xfrm>
                <a:off x="2185187"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en-US" altLang="zh-CN" sz="2000" b="1">
                    <a:solidFill>
                      <a:schemeClr val="accent1"/>
                    </a:solidFill>
                    <a:latin typeface="+mj-ea"/>
                    <a:ea typeface="+mj-ea"/>
                  </a:rPr>
                  <a:t>01</a:t>
                </a:r>
                <a:endParaRPr/>
              </a:p>
            </p:txBody>
          </p:sp>
        </p:grpSp>
        <p:grpSp>
          <p:nvGrpSpPr>
            <p:cNvPr id="206" name=""/>
            <p:cNvGrpSpPr/>
            <p:nvPr/>
          </p:nvGrpSpPr>
          <p:grpSpPr>
            <a:xfrm>
              <a:off x="4656000" y="2144759"/>
              <a:ext cx="2880000" cy="4458640"/>
              <a:chOff x="4656000" y="2144759"/>
              <a:chExt cx="2880000" cy="4458640"/>
            </a:xfrm>
          </p:grpSpPr>
          <p:sp>
            <p:nvSpPr>
              <p:cNvPr id="207" name="椭圆 11" descr="{&quot;isTemplate&quot;:true,&quot;type&quot;:&quot;title&quot;,&quot;canOmit&quot;:false,&quot;range&quot;:0}"/>
              <p:cNvSpPr>
                <a:spLocks noChangeAspect="1"/>
              </p:cNvSpPr>
              <p:nvPr/>
            </p:nvSpPr>
            <p:spPr>
              <a:xfrm>
                <a:off x="4656000" y="2144759"/>
                <a:ext cx="2880000" cy="2880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2200" b="1">
                    <a:solidFill>
                      <a:schemeClr val="bg1"/>
                    </a:solidFill>
                    <a:latin typeface="+mj-ea"/>
                    <a:ea typeface="+mj-ea"/>
                  </a:rPr>
                  <a:t>物理疗法在肢体功能康复护理中的应用需要专业的评估和指导</a:t>
                </a:r>
                <a:endParaRPr kumimoji="1" lang="en-US" altLang="zh-CN" sz="2200" b="1">
                  <a:solidFill>
                    <a:schemeClr val="bg1"/>
                  </a:solidFill>
                  <a:latin typeface="+mj-ea"/>
                  <a:ea typeface="+mj-ea"/>
                </a:endParaRPr>
              </a:p>
            </p:txBody>
          </p:sp>
          <p:sp>
            <p:nvSpPr>
              <p:cNvPr id="208" name="Tencent" descr="{&quot;isTemplate&quot;:true,&quot;type&quot;:&quot;content&quot;,&quot;canOmit&quot;:true,&quot;range&quot;:0}"/>
              <p:cNvSpPr txBox="1"/>
              <p:nvPr/>
            </p:nvSpPr>
            <p:spPr>
              <a:xfrm>
                <a:off x="4836000" y="5561464"/>
                <a:ext cx="2520000" cy="104193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根据患者的病情和需求选择合适的物理治疗方法</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制定个性化的治疗计划，包括治疗剂量、时间、频率等</a:t>
                </a:r>
                <a:endParaRPr/>
              </a:p>
            </p:txBody>
          </p:sp>
          <p:sp>
            <p:nvSpPr>
              <p:cNvPr id="209" name="Tencent"/>
              <p:cNvSpPr/>
              <p:nvPr/>
            </p:nvSpPr>
            <p:spPr>
              <a:xfrm>
                <a:off x="5844970"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en-US" altLang="zh-CN" sz="2000" b="1">
                    <a:solidFill>
                      <a:schemeClr val="accent2"/>
                    </a:solidFill>
                    <a:latin typeface="+mj-ea"/>
                    <a:ea typeface="+mj-ea"/>
                  </a:rPr>
                  <a:t>02</a:t>
                </a:r>
                <a:endParaRPr/>
              </a:p>
            </p:txBody>
          </p:sp>
        </p:grpSp>
        <p:grpSp>
          <p:nvGrpSpPr>
            <p:cNvPr id="210" name=""/>
            <p:cNvGrpSpPr/>
            <p:nvPr/>
          </p:nvGrpSpPr>
          <p:grpSpPr>
            <a:xfrm>
              <a:off x="8315783" y="2144759"/>
              <a:ext cx="2880000" cy="4458640"/>
              <a:chOff x="8315783" y="2144759"/>
              <a:chExt cx="2880000" cy="4458640"/>
            </a:xfrm>
          </p:grpSpPr>
          <p:sp>
            <p:nvSpPr>
              <p:cNvPr id="211" name="椭圆 12" descr="{&quot;isTemplate&quot;:true,&quot;type&quot;:&quot;title&quot;,&quot;canOmit&quot;:false,&quot;range&quot;:0}"/>
              <p:cNvSpPr>
                <a:spLocks noChangeAspect="1"/>
              </p:cNvSpPr>
              <p:nvPr/>
            </p:nvSpPr>
            <p:spPr>
              <a:xfrm>
                <a:off x="8315783" y="2144759"/>
                <a:ext cx="2880000" cy="2880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2200" b="1">
                    <a:solidFill>
                      <a:schemeClr val="bg1"/>
                    </a:solidFill>
                    <a:latin typeface="+mj-ea"/>
                    <a:ea typeface="+mj-ea"/>
                  </a:rPr>
                  <a:t>物理疗法的实施过程中需要注意患者的安全</a:t>
                </a:r>
                <a:endParaRPr kumimoji="1" lang="en-US" altLang="zh-CN" sz="2200" b="1">
                  <a:solidFill>
                    <a:schemeClr val="bg1"/>
                  </a:solidFill>
                  <a:latin typeface="+mj-ea"/>
                  <a:ea typeface="+mj-ea"/>
                </a:endParaRPr>
              </a:p>
            </p:txBody>
          </p:sp>
          <p:sp>
            <p:nvSpPr>
              <p:cNvPr id="212" name="Tencent" descr="{&quot;isTemplate&quot;:true,&quot;type&quot;:&quot;content&quot;,&quot;canOmit&quot;:true,&quot;range&quot;:0}"/>
              <p:cNvSpPr txBox="1"/>
              <p:nvPr/>
            </p:nvSpPr>
            <p:spPr>
              <a:xfrm>
                <a:off x="8495783" y="5561464"/>
                <a:ext cx="2520000" cy="1041935"/>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严格遵守操作规程，确保治疗过程中的安全</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Microsoft YaHei"/>
                    <a:ea typeface="Microsoft YaHei"/>
                  </a:rPr>
                  <a:t>及时发现并处理治疗过程中可能出现的问题</a:t>
                </a:r>
                <a:endParaRPr/>
              </a:p>
            </p:txBody>
          </p:sp>
          <p:sp>
            <p:nvSpPr>
              <p:cNvPr id="213" name="Tencent"/>
              <p:cNvSpPr/>
              <p:nvPr/>
            </p:nvSpPr>
            <p:spPr>
              <a:xfrm>
                <a:off x="9504753" y="5145078"/>
                <a:ext cx="502061" cy="40011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sp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en-US" altLang="zh-CN" sz="2000" b="1">
                    <a:solidFill>
                      <a:schemeClr val="accent3"/>
                    </a:solidFill>
                    <a:latin typeface="+mj-ea"/>
                    <a:ea typeface="+mj-ea"/>
                  </a:rPr>
                  <a:t>03</a:t>
                </a:r>
                <a:endParaRPr/>
              </a:p>
            </p:txBody>
          </p:sp>
        </p:grpSp>
      </p:grpSp>
      <p:sp>
        <p:nvSpPr>
          <p:cNvPr id="214" name="Tencent" descr="{&quot;isTemplate&quot;:true,&quot;type&quot;:&quot;title&quot;,&quot;canOmit&quot;:false,&quot;range&quot;:0}"/>
          <p:cNvSpPr txBox="1"/>
          <p:nvPr/>
        </p:nvSpPr>
        <p:spPr>
          <a:xfrm>
            <a:off x="753805" y="643889"/>
            <a:ext cx="10699750" cy="64135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3600" b="1">
                <a:latin typeface="微软雅黑"/>
                <a:ea typeface="微软雅黑"/>
              </a:rPr>
              <a:t>物理疗法在肢体功能康复护理中的应用</a:t>
            </a:r>
            <a:endParaRPr lang="en-US" sz="3600" b="1">
              <a:latin typeface="微软雅黑"/>
              <a:ea typeface="微软雅黑"/>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15" name="" descr="{&quot;isTemplate&quot;:true,&quot;type&quot;:3}"/>
        <p:cNvGrpSpPr/>
        <p:nvPr/>
      </p:nvGrpSpPr>
      <p:grpSpPr>
        <a:xfrm>
          <a:off x="0" y="0"/>
          <a:ext cx="0" cy="0"/>
        </a:xfrm>
      </p:grpSpPr>
      <p:grpSp>
        <p:nvGrpSpPr>
          <p:cNvPr id="216" name="" descr="{&quot;isTemplate&quot;:true,&quot;type&quot;:&quot;list&quot;,&quot;alignment&quot;:&quot;left&quot;,&quot;alignmentVertical&quot;:&quot;top&quot;,&quot;canOmit&quot;:false,&quot;scalable&quot;:false,&quot;minItemsCount&quot;:-1}"/>
          <p:cNvGrpSpPr/>
          <p:nvPr/>
        </p:nvGrpSpPr>
        <p:grpSpPr>
          <a:xfrm>
            <a:off x="685801" y="3146904"/>
            <a:ext cx="10820399" cy="3287791"/>
            <a:chOff x="685801" y="3146904"/>
            <a:chExt cx="10820399" cy="3287791"/>
          </a:xfrm>
        </p:grpSpPr>
        <p:grpSp>
          <p:nvGrpSpPr>
            <p:cNvPr id="217" name=""/>
            <p:cNvGrpSpPr/>
            <p:nvPr/>
          </p:nvGrpSpPr>
          <p:grpSpPr>
            <a:xfrm>
              <a:off x="685801" y="3146904"/>
              <a:ext cx="4207178" cy="3287791"/>
              <a:chOff x="685801" y="3146904"/>
              <a:chExt cx="4207178" cy="3287791"/>
            </a:xfrm>
          </p:grpSpPr>
          <p:sp>
            <p:nvSpPr>
              <p:cNvPr id="218" name="Tencent" descr="{&quot;isTemplate&quot;:true,&quot;type&quot;:&quot;title&quot;,&quot;canOmit&quot;:false,&quot;range&quot;:0}"/>
              <p:cNvSpPr/>
              <p:nvPr/>
            </p:nvSpPr>
            <p:spPr>
              <a:xfrm>
                <a:off x="685801" y="3146904"/>
                <a:ext cx="4207178"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康复工程是一种利用工程技术手段辅助康复的方法</a:t>
                </a:r>
                <a:endParaRPr kumimoji="1" lang="en-US" altLang="zh-CN" sz="1800" b="1">
                  <a:solidFill>
                    <a:schemeClr val="bg1"/>
                  </a:solidFill>
                  <a:latin typeface="+mj-ea"/>
                  <a:ea typeface="+mj-ea"/>
                </a:endParaRPr>
              </a:p>
            </p:txBody>
          </p:sp>
          <p:sp>
            <p:nvSpPr>
              <p:cNvPr id="219" name="Tencent" descr="{&quot;isTemplate&quot;:true,&quot;type&quot;:&quot;content&quot;,&quot;canOmit&quot;:true,&quot;range&quot;:0}"/>
              <p:cNvSpPr txBox="1"/>
              <p:nvPr/>
            </p:nvSpPr>
            <p:spPr>
              <a:xfrm>
                <a:off x="909877"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包括假肢、矫形器、康复机器人等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可以帮助患者恢复肢体功能，提高生活质量</a:t>
                </a:r>
                <a:endParaRPr/>
              </a:p>
            </p:txBody>
          </p:sp>
        </p:grpSp>
        <p:grpSp>
          <p:nvGrpSpPr>
            <p:cNvPr id="220" name=""/>
            <p:cNvGrpSpPr/>
            <p:nvPr/>
          </p:nvGrpSpPr>
          <p:grpSpPr>
            <a:xfrm>
              <a:off x="4408278" y="3146904"/>
              <a:ext cx="3798485" cy="3287791"/>
              <a:chOff x="4408278" y="3146904"/>
              <a:chExt cx="3798485" cy="3287791"/>
            </a:xfrm>
          </p:grpSpPr>
          <p:sp>
            <p:nvSpPr>
              <p:cNvPr id="221" name="Tencent" descr="{&quot;isTemplate&quot;:true,&quot;type&quot;:&quot;title&quot;,&quot;canOmit&quot;:false,&quot;range&quot;:0}"/>
              <p:cNvSpPr/>
              <p:nvPr/>
            </p:nvSpPr>
            <p:spPr>
              <a:xfrm>
                <a:off x="4408278" y="3146904"/>
                <a:ext cx="3798485"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康复工程在肢体功能康复护理中的应用需要综合考虑患者的需求和条件</a:t>
                </a:r>
                <a:endParaRPr kumimoji="1" lang="en-US" altLang="zh-CN" sz="1800" b="1">
                  <a:solidFill>
                    <a:schemeClr val="bg1"/>
                  </a:solidFill>
                  <a:latin typeface="+mj-ea"/>
                  <a:ea typeface="+mj-ea"/>
                </a:endParaRPr>
              </a:p>
            </p:txBody>
          </p:sp>
          <p:sp>
            <p:nvSpPr>
              <p:cNvPr id="222" name="Tencent" descr="{&quot;isTemplate&quot;:true,&quot;type&quot;:&quot;content&quot;,&quot;canOmit&quot;:true,&quot;range&quot;:0}"/>
              <p:cNvSpPr txBox="1"/>
              <p:nvPr/>
            </p:nvSpPr>
            <p:spPr>
              <a:xfrm>
                <a:off x="4444300"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根据患者的病情、年龄、经济状况等因素选择合适的康复工程方案</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制定个性化的康复工程计划，包括康复工程的类型、功能、使用方式等</a:t>
                </a:r>
                <a:endParaRPr/>
              </a:p>
            </p:txBody>
          </p:sp>
        </p:grpSp>
        <p:grpSp>
          <p:nvGrpSpPr>
            <p:cNvPr id="223" name=""/>
            <p:cNvGrpSpPr/>
            <p:nvPr/>
          </p:nvGrpSpPr>
          <p:grpSpPr>
            <a:xfrm>
              <a:off x="7707715" y="3146904"/>
              <a:ext cx="3798485" cy="3287791"/>
              <a:chOff x="7707715" y="3146904"/>
              <a:chExt cx="3798485" cy="3287791"/>
            </a:xfrm>
          </p:grpSpPr>
          <p:sp>
            <p:nvSpPr>
              <p:cNvPr id="224" name="Tencent" descr="{&quot;isTemplate&quot;:true,&quot;type&quot;:&quot;title&quot;,&quot;canOmit&quot;:false,&quot;range&quot;:0}"/>
              <p:cNvSpPr/>
              <p:nvPr/>
            </p:nvSpPr>
            <p:spPr>
              <a:xfrm>
                <a:off x="7707715" y="3146904"/>
                <a:ext cx="3798485" cy="1296000"/>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康复工程的实施过程中需要关注患者的适应性和满意度</a:t>
                </a:r>
                <a:endParaRPr kumimoji="1" lang="en-US" altLang="zh-CN" sz="1800" b="1">
                  <a:solidFill>
                    <a:schemeClr val="bg1"/>
                  </a:solidFill>
                  <a:latin typeface="+mj-ea"/>
                  <a:ea typeface="+mj-ea"/>
                </a:endParaRPr>
              </a:p>
            </p:txBody>
          </p:sp>
          <p:sp>
            <p:nvSpPr>
              <p:cNvPr id="225" name="Tencent" descr="{&quot;isTemplate&quot;:true,&quot;type&quot;:&quot;content&quot;,&quot;canOmit&quot;:true,&quot;range&quot;:0}"/>
              <p:cNvSpPr txBox="1"/>
              <p:nvPr/>
            </p:nvSpPr>
            <p:spPr>
              <a:xfrm>
                <a:off x="7978723"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帮助患者熟练掌握康复工程的使用方法</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及时调整康复工程方案，以满足患者的需求和变化</a:t>
                </a:r>
                <a:endParaRPr/>
              </a:p>
            </p:txBody>
          </p:sp>
        </p:grpSp>
      </p:grpSp>
      <p:sp>
        <p:nvSpPr>
          <p:cNvPr id="226"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康复工程在肢体功能康复护理中的应用</a:t>
            </a:r>
            <a:endParaRPr lang="en-US" sz="2800" b="1">
              <a:latin typeface="微软雅黑"/>
              <a:ea typeface="微软雅黑"/>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 name="" descr="{&quot;isTemplate&quot;:true,&quot;type&quot;:2}"/>
        <p:cNvGrpSpPr/>
        <p:nvPr/>
      </p:nvGrpSpPr>
      <p:grpSpPr>
        <a:xfrm>
          <a:off x="0" y="0"/>
          <a:ext cx="0" cy="0"/>
        </a:xfrm>
      </p:grpSpPr>
      <p:sp>
        <p:nvSpPr>
          <p:cNvPr id="7" name="Tencent" descr="{&quot;isTemplate&quot;:false,&quot;type&quot;:&quot;content&quot;,&quot;canOmit&quot;:false,&quot;range&quot;:0}"/>
          <p:cNvSpPr txBox="1"/>
          <p:nvPr/>
        </p:nvSpPr>
        <p:spPr>
          <a:xfrm>
            <a:off x="5402541" y="1081147"/>
            <a:ext cx="1386918" cy="1323439"/>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91440" tIns="45720" rIns="91440" bIns="45720" numCol="1" spcCol="0" rtlCol="0" fromWordArt="0" anchor="ctr" anchorCtr="0" forceAA="0" compatLnSpc="1">
            <a:prstTxWarp prst="textNoShape">
              <a:avLst/>
            </a:prstTxWarp>
            <a:sp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en-US" altLang="zh-CN" sz="8000" b="0">
                <a:solidFill>
                  <a:schemeClr val="accent1"/>
                </a:solidFill>
                <a:latin typeface="Microsoft YaHei" panose="020b0503020204020204" pitchFamily="34" charset="-122"/>
                <a:ea typeface="Microsoft YaHei" panose="020b0503020204020204" pitchFamily="34" charset="-122"/>
              </a:rPr>
              <a:t>03</a:t>
            </a:r>
            <a:endParaRPr lang="zh-CN" altLang="en-US" sz="8000" b="0">
              <a:solidFill>
                <a:schemeClr val="accent1"/>
              </a:solidFill>
              <a:latin typeface="Microsoft YaHei" panose="020b0503020204020204" pitchFamily="34" charset="-122"/>
              <a:ea typeface="Microsoft YaHei" panose="020b0503020204020204" pitchFamily="34" charset="-122"/>
            </a:endParaRPr>
          </a:p>
        </p:txBody>
      </p:sp>
      <p:sp>
        <p:nvSpPr>
          <p:cNvPr id="8" name="Tencent" descr="{&quot;isTemplate&quot;:true,&quot;type&quot;:&quot;title&quot;,&quot;canOmit&quot;:false,&quot;range&quot;:0}"/>
          <p:cNvSpPr txBox="1"/>
          <p:nvPr/>
        </p:nvSpPr>
        <p:spPr>
          <a:xfrm>
            <a:off x="453229" y="2413972"/>
            <a:ext cx="11315700" cy="698500"/>
          </a:xfrm>
          <a:prstGeom prst="rect">
            <a:avLst/>
          </a:prstGeom>
          <a:noFill/>
          <a:ln w="12700" cap="rnd">
            <a:noFill/>
            <a:prstDash val="solid"/>
            <a:roun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b" anchorCtr="0" forceAA="0" compatLnSpc="1">
            <a:prstTxWarp prst="textNoShape">
              <a:avLst/>
            </a:prstTxWarp>
            <a:spAutoFit/>
          </a:bodyPr>
          <a:lstStyle>
            <a:defPPr>
              <a:defRPr lang="zh-CN"/>
            </a:defPPr>
            <a:lvl1pPr marL="0" algn="ctr" defTabSz="914354" rtl="0" eaLnBrk="1" latinLnBrk="0" hangingPunct="1">
              <a:defRPr sz="1400" b="1" kern="1200">
                <a:solidFill>
                  <a:schemeClr val="tx1">
                    <a:lumMod val="90000"/>
                    <a:lumOff val="10000"/>
                  </a:schemeClr>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r>
              <a:rPr lang="zh-CN" sz="4000" spc="300">
                <a:solidFill>
                  <a:srgbClr val="FEFFFF">
                    <a:alpha val="100000"/>
                  </a:srgbClr>
                </a:solidFill>
                <a:latin typeface="微软雅黑"/>
                <a:ea typeface="微软雅黑"/>
              </a:rPr>
              <a:t>肢体功能康复护理的评估与诊断</a:t>
            </a:r>
            <a:endParaRPr lang="en-US" sz="4000" b="1" spc="300">
              <a:solidFill>
                <a:srgbClr val="FEFFFF">
                  <a:alpha val="100000"/>
                </a:srgbClr>
              </a:solidFill>
              <a:latin typeface="微软雅黑"/>
              <a:ea typeface="微软雅黑"/>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 name="" descr="{&quot;isTemplate&quot;:true,&quot;type&quot;:3}"/>
        <p:cNvGrpSpPr/>
        <p:nvPr/>
      </p:nvGrpSpPr>
      <p:grpSpPr>
        <a:xfrm>
          <a:off x="0" y="0"/>
          <a:ext cx="0" cy="0"/>
        </a:xfrm>
      </p:grpSpPr>
      <p:sp>
        <p:nvSpPr>
          <p:cNvPr id="10"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肢体功能康复护理的评估方法包括</a:t>
            </a:r>
            <a:r>
              <a:rPr lang="en-US" sz="1400" b="1" spc="300">
                <a:solidFill>
                  <a:srgbClr val="808080">
                    <a:alpha val="100000"/>
                  </a:srgbClr>
                </a:solidFill>
                <a:latin typeface="微软雅黑"/>
                <a:ea typeface="微软雅黑"/>
              </a:rPr>
              <a:t>量表评估、功能评估、生活质量评估等</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量表评估：如FMA、MAS等，用于评估患者的肢体运动功能</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功能评估：如Bobath手功能评估、Brunnstrom分期等，用于评估患者的生活自理能力</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生活质量评估：如SF-36、WHOQOL-BREF等，用于评估患者的生活质量</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肢体功能康复护理的评估过程</a:t>
            </a:r>
            <a:r>
              <a:rPr lang="en-US" sz="1400" b="1" spc="300">
                <a:solidFill>
                  <a:srgbClr val="808080">
                    <a:alpha val="100000"/>
                  </a:srgbClr>
                </a:solidFill>
                <a:latin typeface="微软雅黑"/>
                <a:ea typeface="微软雅黑"/>
              </a:rPr>
              <a:t>需要多学科团队的共同参与</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医生、护士、康复治疗师等共同参与评估</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确保评估结果的准确性和全面性</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肢体功能康复护理的评估结果</a:t>
            </a:r>
            <a:r>
              <a:rPr lang="en-US" sz="1400" b="1" spc="300">
                <a:solidFill>
                  <a:srgbClr val="808080">
                    <a:alpha val="100000"/>
                  </a:srgbClr>
                </a:solidFill>
                <a:latin typeface="微软雅黑"/>
                <a:ea typeface="微软雅黑"/>
              </a:rPr>
              <a:t>为制定个性化康复计划提供依据</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根据评估结果调整康复治疗方法和技术</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监测康复进程，评估康复效果</a:t>
            </a:r>
            <a:endParaRPr/>
          </a:p>
        </p:txBody>
      </p:sp>
      <p:sp>
        <p:nvSpPr>
          <p:cNvPr id="11"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肢体功能康复护理的评估方法</a:t>
            </a:r>
            <a:endParaRPr lang="en-US" altLang="zh-CN" sz="2800" b="1">
              <a:latin typeface="+mj-ea"/>
              <a:ea typeface="+mj-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 name="" descr="{&quot;isTemplate&quot;:true,&quot;type&quot;:3}"/>
        <p:cNvGrpSpPr/>
        <p:nvPr/>
      </p:nvGrpSpPr>
      <p:grpSpPr>
        <a:xfrm>
          <a:off x="0" y="0"/>
          <a:ext cx="0" cy="0"/>
        </a:xfrm>
      </p:grpSpPr>
      <p:sp>
        <p:nvSpPr>
          <p:cNvPr id="13"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肢体功能康复护理的诊断标准主要依据</a:t>
            </a:r>
            <a:r>
              <a:rPr lang="en-US" sz="1400" b="1" spc="300">
                <a:solidFill>
                  <a:srgbClr val="808080">
                    <a:alpha val="100000"/>
                  </a:srgbClr>
                </a:solidFill>
                <a:latin typeface="微软雅黑"/>
                <a:ea typeface="微软雅黑"/>
              </a:rPr>
              <a:t>患者的病史、临床表现、辅助检查结果等</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病史：包括患者的疾病史、手术史、康复治疗史等</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临床表现：包括患者的肢体功能障碍程度、肌肉力量、关节活动度等</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辅助检查结果：如影像学检查、神经电生理检查等，用于确诊患者的病情</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肢体功能康复护理的诊断过程</a:t>
            </a:r>
            <a:r>
              <a:rPr lang="en-US" sz="1400" b="1" spc="300">
                <a:solidFill>
                  <a:srgbClr val="808080">
                    <a:alpha val="100000"/>
                  </a:srgbClr>
                </a:solidFill>
                <a:latin typeface="微软雅黑"/>
                <a:ea typeface="微软雅黑"/>
              </a:rPr>
              <a:t>需要医生和康复治疗师的密切合作</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医生负责确诊患者的病情，提出康复治疗建议</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康复治疗师负责评估患者的康复潜力，制定康复计划</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肢体功能康复护理的诊断结果</a:t>
            </a:r>
            <a:r>
              <a:rPr lang="en-US" sz="1400" b="1" spc="300">
                <a:solidFill>
                  <a:srgbClr val="808080">
                    <a:alpha val="100000"/>
                  </a:srgbClr>
                </a:solidFill>
                <a:latin typeface="微软雅黑"/>
                <a:ea typeface="微软雅黑"/>
              </a:rPr>
              <a:t>为康复护理的实施提供依据</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根据诊断结果选择合适的康复治疗方法和技术</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监测康复进程，评估康复效果</a:t>
            </a:r>
            <a:endParaRPr/>
          </a:p>
        </p:txBody>
      </p:sp>
      <p:sp>
        <p:nvSpPr>
          <p:cNvPr id="14"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肢体功能康复护理的诊断标准</a:t>
            </a:r>
            <a:endParaRPr lang="en-US" altLang="zh-CN" sz="2800" b="1">
              <a:latin typeface="+mj-ea"/>
              <a:ea typeface="+mj-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 name="" descr="{&quot;isTemplate&quot;:true,&quot;type&quot;:3}"/>
        <p:cNvGrpSpPr/>
        <p:nvPr/>
      </p:nvGrpSpPr>
      <p:grpSpPr>
        <a:xfrm>
          <a:off x="0" y="0"/>
          <a:ext cx="0" cy="0"/>
        </a:xfrm>
      </p:grpSpPr>
      <p:grpSp>
        <p:nvGrpSpPr>
          <p:cNvPr id="16" name="" descr="{&quot;isTemplate&quot;:true,&quot;type&quot;:&quot;list&quot;,&quot;alignment&quot;:&quot;left&quot;,&quot;alignmentVertical&quot;:&quot;top&quot;,&quot;canOmit&quot;:false,&quot;scalable&quot;:false,&quot;minItemsCount&quot;:-1}"/>
          <p:cNvGrpSpPr/>
          <p:nvPr/>
        </p:nvGrpSpPr>
        <p:grpSpPr>
          <a:xfrm>
            <a:off x="685801" y="3146904"/>
            <a:ext cx="10820399" cy="3287791"/>
            <a:chOff x="685801" y="3146904"/>
            <a:chExt cx="10820399" cy="3287791"/>
          </a:xfrm>
        </p:grpSpPr>
        <p:grpSp>
          <p:nvGrpSpPr>
            <p:cNvPr id="17" name=""/>
            <p:cNvGrpSpPr/>
            <p:nvPr/>
          </p:nvGrpSpPr>
          <p:grpSpPr>
            <a:xfrm>
              <a:off x="685801" y="3146904"/>
              <a:ext cx="4207178" cy="3287791"/>
              <a:chOff x="685801" y="3146904"/>
              <a:chExt cx="4207178" cy="3287791"/>
            </a:xfrm>
          </p:grpSpPr>
          <p:sp>
            <p:nvSpPr>
              <p:cNvPr id="18" name="Tencent" descr="{&quot;isTemplate&quot;:true,&quot;type&quot;:&quot;title&quot;,&quot;canOmit&quot;:false,&quot;range&quot;:0}"/>
              <p:cNvSpPr/>
              <p:nvPr/>
            </p:nvSpPr>
            <p:spPr>
              <a:xfrm>
                <a:off x="685801" y="3146904"/>
                <a:ext cx="4207178"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肢体功能康复护理的个性化康复计划需要综合考虑患者的需求和条件</a:t>
                </a:r>
                <a:endParaRPr kumimoji="1" lang="en-US" altLang="zh-CN" sz="1800" b="1">
                  <a:solidFill>
                    <a:schemeClr val="bg1"/>
                  </a:solidFill>
                  <a:latin typeface="+mj-ea"/>
                  <a:ea typeface="+mj-ea"/>
                </a:endParaRPr>
              </a:p>
            </p:txBody>
          </p:sp>
          <p:sp>
            <p:nvSpPr>
              <p:cNvPr id="19" name="Tencent" descr="{&quot;isTemplate&quot;:true,&quot;type&quot;:&quot;content&quot;,&quot;canOmit&quot;:true,&quot;range&quot;:0}"/>
              <p:cNvSpPr txBox="1"/>
              <p:nvPr/>
            </p:nvSpPr>
            <p:spPr>
              <a:xfrm>
                <a:off x="909877"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根据患者的病情、年龄、兴趣等因素制定个性化的康复项目</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制定个性化的康复强度、频率、时间等参数</a:t>
                </a:r>
                <a:endParaRPr/>
              </a:p>
            </p:txBody>
          </p:sp>
        </p:grpSp>
        <p:grpSp>
          <p:nvGrpSpPr>
            <p:cNvPr id="20" name=""/>
            <p:cNvGrpSpPr/>
            <p:nvPr/>
          </p:nvGrpSpPr>
          <p:grpSpPr>
            <a:xfrm>
              <a:off x="4408278" y="3146904"/>
              <a:ext cx="3798485" cy="3287791"/>
              <a:chOff x="4408278" y="3146904"/>
              <a:chExt cx="3798485" cy="3287791"/>
            </a:xfrm>
          </p:grpSpPr>
          <p:sp>
            <p:nvSpPr>
              <p:cNvPr id="21" name="Tencent" descr="{&quot;isTemplate&quot;:true,&quot;type&quot;:&quot;title&quot;,&quot;canOmit&quot;:false,&quot;range&quot;:0}"/>
              <p:cNvSpPr/>
              <p:nvPr/>
            </p:nvSpPr>
            <p:spPr>
              <a:xfrm>
                <a:off x="4408278" y="3146904"/>
                <a:ext cx="3798485"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个性化康复计划需要多学科团队的共同参与和沟通</a:t>
                </a:r>
                <a:endParaRPr kumimoji="1" lang="en-US" altLang="zh-CN" sz="1800" b="1">
                  <a:solidFill>
                    <a:schemeClr val="bg1"/>
                  </a:solidFill>
                  <a:latin typeface="+mj-ea"/>
                  <a:ea typeface="+mj-ea"/>
                </a:endParaRPr>
              </a:p>
            </p:txBody>
          </p:sp>
          <p:sp>
            <p:nvSpPr>
              <p:cNvPr id="22" name="Tencent" descr="{&quot;isTemplate&quot;:true,&quot;type&quot;:&quot;content&quot;,&quot;canOmit&quot;:true,&quot;range&quot;:0}"/>
              <p:cNvSpPr txBox="1"/>
              <p:nvPr/>
            </p:nvSpPr>
            <p:spPr>
              <a:xfrm>
                <a:off x="4444300"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医生、护士、康复治疗师等共同参与康复计划的制定</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确保康复计划的科学性和实用性</a:t>
                </a:r>
                <a:endParaRPr/>
              </a:p>
            </p:txBody>
          </p:sp>
        </p:grpSp>
        <p:grpSp>
          <p:nvGrpSpPr>
            <p:cNvPr id="23" name=""/>
            <p:cNvGrpSpPr/>
            <p:nvPr/>
          </p:nvGrpSpPr>
          <p:grpSpPr>
            <a:xfrm>
              <a:off x="7707715" y="3146904"/>
              <a:ext cx="3798485" cy="3287791"/>
              <a:chOff x="7707715" y="3146904"/>
              <a:chExt cx="3798485" cy="3287791"/>
            </a:xfrm>
          </p:grpSpPr>
          <p:sp>
            <p:nvSpPr>
              <p:cNvPr id="24" name="Tencent" descr="{&quot;isTemplate&quot;:true,&quot;type&quot;:&quot;title&quot;,&quot;canOmit&quot;:false,&quot;range&quot;:0}"/>
              <p:cNvSpPr/>
              <p:nvPr/>
            </p:nvSpPr>
            <p:spPr>
              <a:xfrm>
                <a:off x="7707715" y="3146904"/>
                <a:ext cx="3798485" cy="1296000"/>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1800" b="1">
                    <a:solidFill>
                      <a:schemeClr val="bg1"/>
                    </a:solidFill>
                    <a:latin typeface="+mj-ea"/>
                    <a:ea typeface="+mj-ea"/>
                  </a:rPr>
                  <a:t>个性化康复计划的实施过程中需要不断调整和优化</a:t>
                </a:r>
                <a:endParaRPr kumimoji="1" lang="en-US" altLang="zh-CN" sz="1800" b="1">
                  <a:solidFill>
                    <a:schemeClr val="bg1"/>
                  </a:solidFill>
                  <a:latin typeface="+mj-ea"/>
                  <a:ea typeface="+mj-ea"/>
                </a:endParaRPr>
              </a:p>
            </p:txBody>
          </p:sp>
          <p:sp>
            <p:nvSpPr>
              <p:cNvPr id="25" name="Tencent" descr="{&quot;isTemplate&quot;:true,&quot;type&quot;:&quot;content&quot;,&quot;canOmit&quot;:true,&quot;range&quot;:0}"/>
              <p:cNvSpPr txBox="1"/>
              <p:nvPr/>
            </p:nvSpPr>
            <p:spPr>
              <a:xfrm>
                <a:off x="7978723"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根据患者的康复进展和反馈调整康复计划</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优化康复治疗方法和技术，提高康复效果</a:t>
                </a:r>
                <a:endParaRPr/>
              </a:p>
            </p:txBody>
          </p:sp>
        </p:grpSp>
      </p:grpSp>
      <p:sp>
        <p:nvSpPr>
          <p:cNvPr id="26"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肢体功能康复护理的个性化康复计划</a:t>
            </a:r>
            <a:endParaRPr lang="en-US" sz="2800" b="1">
              <a:latin typeface="微软雅黑"/>
              <a:ea typeface="微软雅黑"/>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https://d.book118.com/006233131222010051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darkgold">
      <a:dk1>
        <a:srgbClr val="FEFFFF"/>
      </a:dk1>
      <a:lt1>
        <a:srgbClr val="000000"/>
      </a:lt1>
      <a:dk2>
        <a:srgbClr val="FDF5E1"/>
      </a:dk2>
      <a:lt2>
        <a:srgbClr val="160908"/>
      </a:lt2>
      <a:accent1>
        <a:srgbClr val="FEB74E"/>
      </a:accent1>
      <a:accent2>
        <a:srgbClr val="FB7F3D"/>
      </a:accent2>
      <a:accent3>
        <a:srgbClr val="E15C3D"/>
      </a:accent3>
      <a:accent4>
        <a:srgbClr val="9F463B"/>
      </a:accent4>
      <a:accent5>
        <a:srgbClr val="515865"/>
      </a:accent5>
      <a:accent6>
        <a:srgbClr val="333A46"/>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109</Paragraphs>
  <Slides>14</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14</vt:i4>
      </vt:variant>
    </vt:vector>
  </HeadingPairs>
  <TitlesOfParts>
    <vt:vector baseType="lpstr" size="23">
      <vt:lpstr>Arial</vt:lpstr>
      <vt:lpstr>Calibri</vt:lpstr>
      <vt:lpstr>Arial Black</vt:lpstr>
      <vt:lpstr>微软雅黑</vt:lpstr>
      <vt:lpstr>黑体</vt:lpstr>
      <vt:lpstr>Microsoft YaHei</vt:lpstr>
      <vt:lpstr>Microsoft YaHei Light</vt:lpstr>
      <vt:lpstr>Microsoft Yahei</vt:lpstr>
      <vt:lpstr>Office Theme</vt:lpstr>
      <vt:lpstr>肢体功能康复护理PPT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2024-09-17T21:14:26.747</cp:lastPrinted>
  <dcterms:created xsi:type="dcterms:W3CDTF">2024-09-17T13:14:26Z</dcterms:created>
  <dcterms:modified xsi:type="dcterms:W3CDTF">2024-09-17T13:14:28Z</dcterms:modified>
</cp:coreProperties>
</file>