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A4B37-038C-4C25-AD97-E11FD11D0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2FA610-6D1E-4D62-A920-2B89DCF22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03E1FC-9EFC-4662-8DB3-A3592BC7C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E9D89B-F19A-4D83-874C-DEA4D7CAC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9B6461-0FDB-4574-92D2-9D54EA37A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5FCE87-3566-45B9-B6F0-DC41771EC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CFB634-04C7-4AF0-A153-962FBDFA8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AE916F-3AFB-43D5-92D9-5B09188CA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8B8B5B-A135-407E-B99D-162B6EC33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E4B553-A331-42EF-BB5B-81AD431E7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D17E4B-A74B-4346-9E0B-1380DE049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png" /><Relationship Id="rId3" Type="http://schemas.openxmlformats.org/officeDocument/2006/relationships/image" Target="../media/image18.png" /><Relationship Id="rId4" Type="http://schemas.openxmlformats.org/officeDocument/2006/relationships/image" Target="../media/image19.png" /><Relationship Id="rId5" Type="http://schemas.openxmlformats.org/officeDocument/2006/relationships/image" Target="../media/image20.png" /><Relationship Id="rId6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24323300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我国与西方国家的金融中介体系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金融中介体系概述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我国金融中介体系特点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西方国家金融中介体系特点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国内外金融中介比较分析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跨境金融服务与合作机遇挑战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金融中介体系概述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金融中介定义与功能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454963" y="1491980"/>
            <a:ext cx="7520622" cy="188738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金融中介是指在金融市场上资金融通过程中，在资金供求者之间起媒介或桥梁作用的人或机构。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54963" y="1041492"/>
            <a:ext cx="753713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153723" y="4445298"/>
            <a:ext cx="7520622" cy="192682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金融中介的基本功能是充当信用中介，通过间接融资方式实现借贷双方资金余缺的调剂。此外，金融中介还发挥着支付中介、信用创造、金融服务等职能。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37103" y="4014528"/>
            <a:ext cx="753724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15329" r="15329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542" b="16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我国金融中介体系经历了从计划经济时期的单一银行体系，到改革开放后的多元化金融中介体系的转变。目前，我国已形成了包括银行、证券、保险、信托等在内的多元化金融中介体系。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西方国家的金融中介体系起源于中世纪，经历了从简单到复杂、从单一到多元的发展过程。目前，西方国家的金融中介体系已经非常成熟和完善，包括各类银行、非银行金融机构以及金融市场等。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西方发展历程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国内外金融中介发展历程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78891" y="1977866"/>
            <a:ext cx="3694081" cy="3705321"/>
            <a:chOff x="4078891" y="1977866"/>
            <a:chExt cx="3694081" cy="3705321"/>
          </a:xfrm>
        </p:grpSpPr>
        <p:sp>
          <p:nvSpPr>
            <p:cNvPr id="3" name="Freeform 3"/>
            <p:cNvSpPr/>
            <p:nvPr/>
          </p:nvSpPr>
          <p:spPr>
            <a:xfrm>
              <a:off x="5357622" y="1977866"/>
              <a:ext cx="2415350" cy="2409920"/>
            </a:xfrm>
            <a:custGeom>
              <a:rect l="l" t="t" r="r" b="b"/>
              <a:pathLst>
                <a:path w="188" h="188">
                  <a:moveTo>
                    <a:pt x="27" y="27"/>
                  </a:moveTo>
                  <a:cubicBezTo>
                    <a:pt x="0" y="54"/>
                    <a:pt x="8" y="106"/>
                    <a:pt x="45" y="143"/>
                  </a:cubicBezTo>
                  <a:cubicBezTo>
                    <a:pt x="81" y="180"/>
                    <a:pt x="134" y="188"/>
                    <a:pt x="161" y="161"/>
                  </a:cubicBezTo>
                  <a:cubicBezTo>
                    <a:pt x="188" y="133"/>
                    <a:pt x="180" y="81"/>
                    <a:pt x="144" y="44"/>
                  </a:cubicBezTo>
                  <a:cubicBezTo>
                    <a:pt x="107" y="7"/>
                    <a:pt x="54" y="0"/>
                    <a:pt x="27" y="27"/>
                  </a:cubicBezTo>
                  <a:close/>
                  <a:moveTo>
                    <a:pt x="136" y="154"/>
                  </a:moveTo>
                  <a:cubicBezTo>
                    <a:pt x="114" y="176"/>
                    <a:pt x="74" y="169"/>
                    <a:pt x="45" y="141"/>
                  </a:cubicBezTo>
                  <a:cubicBezTo>
                    <a:pt x="16" y="112"/>
                    <a:pt x="10" y="71"/>
                    <a:pt x="31" y="50"/>
                  </a:cubicBezTo>
                  <a:cubicBezTo>
                    <a:pt x="53" y="29"/>
                    <a:pt x="93" y="35"/>
                    <a:pt x="122" y="64"/>
                  </a:cubicBezTo>
                  <a:cubicBezTo>
                    <a:pt x="151" y="92"/>
                    <a:pt x="157" y="133"/>
                    <a:pt x="136" y="15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840891" y="3678460"/>
              <a:ext cx="2566702" cy="2004727"/>
            </a:xfrm>
            <a:custGeom>
              <a:rect l="l" t="t" r="r" b="b"/>
              <a:pathLst>
                <a:path w="200" h="156">
                  <a:moveTo>
                    <a:pt x="193" y="61"/>
                  </a:moveTo>
                  <a:cubicBezTo>
                    <a:pt x="186" y="23"/>
                    <a:pt x="139" y="0"/>
                    <a:pt x="88" y="9"/>
                  </a:cubicBezTo>
                  <a:cubicBezTo>
                    <a:pt x="36" y="18"/>
                    <a:pt x="0" y="57"/>
                    <a:pt x="7" y="95"/>
                  </a:cubicBezTo>
                  <a:cubicBezTo>
                    <a:pt x="14" y="133"/>
                    <a:pt x="61" y="156"/>
                    <a:pt x="113" y="147"/>
                  </a:cubicBezTo>
                  <a:cubicBezTo>
                    <a:pt x="164" y="138"/>
                    <a:pt x="200" y="99"/>
                    <a:pt x="193" y="61"/>
                  </a:cubicBezTo>
                  <a:close/>
                  <a:moveTo>
                    <a:pt x="27" y="78"/>
                  </a:moveTo>
                  <a:cubicBezTo>
                    <a:pt x="22" y="48"/>
                    <a:pt x="50" y="18"/>
                    <a:pt x="90" y="11"/>
                  </a:cubicBezTo>
                  <a:cubicBezTo>
                    <a:pt x="130" y="4"/>
                    <a:pt x="167" y="22"/>
                    <a:pt x="172" y="51"/>
                  </a:cubicBezTo>
                  <a:cubicBezTo>
                    <a:pt x="177" y="81"/>
                    <a:pt x="149" y="111"/>
                    <a:pt x="109" y="118"/>
                  </a:cubicBezTo>
                  <a:cubicBezTo>
                    <a:pt x="69" y="125"/>
                    <a:pt x="32" y="107"/>
                    <a:pt x="27" y="7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4078891" y="2296668"/>
              <a:ext cx="1961483" cy="2545080"/>
            </a:xfrm>
            <a:custGeom>
              <a:rect l="l" t="t" r="r" b="b"/>
              <a:pathLst>
                <a:path w="153" h="198">
                  <a:moveTo>
                    <a:pt x="63" y="193"/>
                  </a:moveTo>
                  <a:cubicBezTo>
                    <a:pt x="101" y="198"/>
                    <a:pt x="138" y="161"/>
                    <a:pt x="146" y="109"/>
                  </a:cubicBezTo>
                  <a:cubicBezTo>
                    <a:pt x="153" y="57"/>
                    <a:pt x="128" y="11"/>
                    <a:pt x="90" y="5"/>
                  </a:cubicBezTo>
                  <a:cubicBezTo>
                    <a:pt x="51" y="0"/>
                    <a:pt x="14" y="37"/>
                    <a:pt x="7" y="89"/>
                  </a:cubicBezTo>
                  <a:cubicBezTo>
                    <a:pt x="0" y="141"/>
                    <a:pt x="25" y="187"/>
                    <a:pt x="63" y="193"/>
                  </a:cubicBezTo>
                  <a:close/>
                  <a:moveTo>
                    <a:pt x="100" y="30"/>
                  </a:moveTo>
                  <a:cubicBezTo>
                    <a:pt x="129" y="34"/>
                    <a:pt x="149" y="70"/>
                    <a:pt x="143" y="110"/>
                  </a:cubicBezTo>
                  <a:cubicBezTo>
                    <a:pt x="137" y="151"/>
                    <a:pt x="109" y="180"/>
                    <a:pt x="79" y="176"/>
                  </a:cubicBezTo>
                  <a:cubicBezTo>
                    <a:pt x="49" y="171"/>
                    <a:pt x="29" y="135"/>
                    <a:pt x="35" y="95"/>
                  </a:cubicBezTo>
                  <a:cubicBezTo>
                    <a:pt x="41" y="55"/>
                    <a:pt x="70" y="25"/>
                    <a:pt x="100" y="3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862351" y="4407027"/>
              <a:ext cx="523684" cy="547497"/>
            </a:xfrm>
            <a:custGeom>
              <a:rect l="l" t="t" r="r" b="b"/>
              <a:pathLst>
                <a:path w="485" h="507">
                  <a:moveTo>
                    <a:pt x="161" y="500"/>
                  </a:moveTo>
                  <a:cubicBezTo>
                    <a:pt x="133" y="483"/>
                    <a:pt x="23" y="368"/>
                    <a:pt x="7" y="338"/>
                  </a:cubicBezTo>
                  <a:cubicBezTo>
                    <a:pt x="2" y="329"/>
                    <a:pt x="0" y="318"/>
                    <a:pt x="2" y="308"/>
                  </a:cubicBezTo>
                  <a:cubicBezTo>
                    <a:pt x="3" y="298"/>
                    <a:pt x="7" y="288"/>
                    <a:pt x="15" y="280"/>
                  </a:cubicBezTo>
                  <a:cubicBezTo>
                    <a:pt x="254" y="30"/>
                    <a:pt x="254" y="30"/>
                    <a:pt x="254" y="30"/>
                  </a:cubicBezTo>
                  <a:cubicBezTo>
                    <a:pt x="265" y="18"/>
                    <a:pt x="279" y="11"/>
                    <a:pt x="295" y="9"/>
                  </a:cubicBezTo>
                  <a:cubicBezTo>
                    <a:pt x="364" y="2"/>
                    <a:pt x="364" y="2"/>
                    <a:pt x="364" y="2"/>
                  </a:cubicBezTo>
                  <a:cubicBezTo>
                    <a:pt x="385" y="0"/>
                    <a:pt x="404" y="7"/>
                    <a:pt x="420" y="22"/>
                  </a:cubicBezTo>
                  <a:cubicBezTo>
                    <a:pt x="463" y="68"/>
                    <a:pt x="463" y="68"/>
                    <a:pt x="463" y="68"/>
                  </a:cubicBezTo>
                  <a:cubicBezTo>
                    <a:pt x="478" y="84"/>
                    <a:pt x="485" y="104"/>
                    <a:pt x="482" y="126"/>
                  </a:cubicBezTo>
                  <a:cubicBezTo>
                    <a:pt x="475" y="198"/>
                    <a:pt x="475" y="198"/>
                    <a:pt x="475" y="198"/>
                  </a:cubicBezTo>
                  <a:cubicBezTo>
                    <a:pt x="474" y="215"/>
                    <a:pt x="467" y="229"/>
                    <a:pt x="456" y="241"/>
                  </a:cubicBezTo>
                  <a:cubicBezTo>
                    <a:pt x="217" y="492"/>
                    <a:pt x="217" y="492"/>
                    <a:pt x="217" y="492"/>
                  </a:cubicBezTo>
                  <a:cubicBezTo>
                    <a:pt x="209" y="500"/>
                    <a:pt x="200" y="504"/>
                    <a:pt x="190" y="506"/>
                  </a:cubicBezTo>
                  <a:cubicBezTo>
                    <a:pt x="181" y="507"/>
                    <a:pt x="170" y="505"/>
                    <a:pt x="161" y="500"/>
                  </a:cubicBezTo>
                  <a:close/>
                  <a:moveTo>
                    <a:pt x="376" y="65"/>
                  </a:moveTo>
                  <a:cubicBezTo>
                    <a:pt x="351" y="65"/>
                    <a:pt x="330" y="87"/>
                    <a:pt x="330" y="113"/>
                  </a:cubicBezTo>
                  <a:cubicBezTo>
                    <a:pt x="330" y="140"/>
                    <a:pt x="351" y="161"/>
                    <a:pt x="376" y="161"/>
                  </a:cubicBezTo>
                  <a:cubicBezTo>
                    <a:pt x="402" y="161"/>
                    <a:pt x="422" y="140"/>
                    <a:pt x="422" y="113"/>
                  </a:cubicBezTo>
                  <a:cubicBezTo>
                    <a:pt x="422" y="87"/>
                    <a:pt x="402" y="65"/>
                    <a:pt x="376" y="6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4891754" y="3332512"/>
              <a:ext cx="557689" cy="445579"/>
            </a:xfrm>
            <a:custGeom>
              <a:rect l="l" t="t" r="r" b="b"/>
              <a:pathLst>
                <a:path w="516" h="412">
                  <a:moveTo>
                    <a:pt x="172" y="348"/>
                  </a:moveTo>
                  <a:cubicBezTo>
                    <a:pt x="22" y="348"/>
                    <a:pt x="22" y="348"/>
                    <a:pt x="22" y="348"/>
                  </a:cubicBezTo>
                  <a:cubicBezTo>
                    <a:pt x="10" y="348"/>
                    <a:pt x="0" y="338"/>
                    <a:pt x="0" y="326"/>
                  </a:cubicBezTo>
                  <a:cubicBezTo>
                    <a:pt x="0" y="296"/>
                    <a:pt x="0" y="296"/>
                    <a:pt x="0" y="296"/>
                  </a:cubicBezTo>
                  <a:cubicBezTo>
                    <a:pt x="0" y="284"/>
                    <a:pt x="10" y="274"/>
                    <a:pt x="22" y="274"/>
                  </a:cubicBezTo>
                  <a:cubicBezTo>
                    <a:pt x="142" y="274"/>
                    <a:pt x="142" y="274"/>
                    <a:pt x="142" y="274"/>
                  </a:cubicBezTo>
                  <a:cubicBezTo>
                    <a:pt x="147" y="301"/>
                    <a:pt x="158" y="326"/>
                    <a:pt x="172" y="348"/>
                  </a:cubicBezTo>
                  <a:close/>
                  <a:moveTo>
                    <a:pt x="349" y="160"/>
                  </a:moveTo>
                  <a:cubicBezTo>
                    <a:pt x="349" y="216"/>
                    <a:pt x="349" y="216"/>
                    <a:pt x="349" y="216"/>
                  </a:cubicBezTo>
                  <a:cubicBezTo>
                    <a:pt x="367" y="217"/>
                    <a:pt x="381" y="219"/>
                    <a:pt x="391" y="221"/>
                  </a:cubicBezTo>
                  <a:cubicBezTo>
                    <a:pt x="402" y="224"/>
                    <a:pt x="411" y="229"/>
                    <a:pt x="417" y="237"/>
                  </a:cubicBezTo>
                  <a:cubicBezTo>
                    <a:pt x="424" y="245"/>
                    <a:pt x="427" y="257"/>
                    <a:pt x="427" y="273"/>
                  </a:cubicBezTo>
                  <a:cubicBezTo>
                    <a:pt x="427" y="289"/>
                    <a:pt x="425" y="302"/>
                    <a:pt x="420" y="311"/>
                  </a:cubicBezTo>
                  <a:cubicBezTo>
                    <a:pt x="415" y="321"/>
                    <a:pt x="408" y="327"/>
                    <a:pt x="398" y="331"/>
                  </a:cubicBezTo>
                  <a:cubicBezTo>
                    <a:pt x="388" y="335"/>
                    <a:pt x="374" y="338"/>
                    <a:pt x="356" y="338"/>
                  </a:cubicBezTo>
                  <a:cubicBezTo>
                    <a:pt x="349" y="338"/>
                    <a:pt x="349" y="338"/>
                    <a:pt x="349" y="338"/>
                  </a:cubicBezTo>
                  <a:cubicBezTo>
                    <a:pt x="349" y="360"/>
                    <a:pt x="349" y="360"/>
                    <a:pt x="349" y="360"/>
                  </a:cubicBezTo>
                  <a:cubicBezTo>
                    <a:pt x="327" y="360"/>
                    <a:pt x="327" y="360"/>
                    <a:pt x="327" y="360"/>
                  </a:cubicBezTo>
                  <a:cubicBezTo>
                    <a:pt x="327" y="338"/>
                    <a:pt x="327" y="338"/>
                    <a:pt x="327" y="338"/>
                  </a:cubicBezTo>
                  <a:cubicBezTo>
                    <a:pt x="315" y="338"/>
                    <a:pt x="304" y="337"/>
                    <a:pt x="295" y="336"/>
                  </a:cubicBezTo>
                  <a:cubicBezTo>
                    <a:pt x="286" y="334"/>
                    <a:pt x="278" y="331"/>
                    <a:pt x="271" y="326"/>
                  </a:cubicBezTo>
                  <a:cubicBezTo>
                    <a:pt x="264" y="322"/>
                    <a:pt x="259" y="316"/>
                    <a:pt x="255" y="307"/>
                  </a:cubicBezTo>
                  <a:cubicBezTo>
                    <a:pt x="251" y="299"/>
                    <a:pt x="249" y="289"/>
                    <a:pt x="249" y="278"/>
                  </a:cubicBezTo>
                  <a:cubicBezTo>
                    <a:pt x="249" y="270"/>
                    <a:pt x="249" y="270"/>
                    <a:pt x="249" y="270"/>
                  </a:cubicBezTo>
                  <a:cubicBezTo>
                    <a:pt x="285" y="270"/>
                    <a:pt x="285" y="270"/>
                    <a:pt x="285" y="270"/>
                  </a:cubicBezTo>
                  <a:cubicBezTo>
                    <a:pt x="285" y="279"/>
                    <a:pt x="285" y="286"/>
                    <a:pt x="287" y="291"/>
                  </a:cubicBezTo>
                  <a:cubicBezTo>
                    <a:pt x="288" y="296"/>
                    <a:pt x="291" y="299"/>
                    <a:pt x="294" y="301"/>
                  </a:cubicBezTo>
                  <a:cubicBezTo>
                    <a:pt x="297" y="304"/>
                    <a:pt x="301" y="305"/>
                    <a:pt x="305" y="306"/>
                  </a:cubicBezTo>
                  <a:cubicBezTo>
                    <a:pt x="309" y="306"/>
                    <a:pt x="316" y="307"/>
                    <a:pt x="327" y="308"/>
                  </a:cubicBezTo>
                  <a:cubicBezTo>
                    <a:pt x="327" y="246"/>
                    <a:pt x="327" y="246"/>
                    <a:pt x="327" y="246"/>
                  </a:cubicBezTo>
                  <a:cubicBezTo>
                    <a:pt x="313" y="245"/>
                    <a:pt x="302" y="244"/>
                    <a:pt x="294" y="243"/>
                  </a:cubicBezTo>
                  <a:cubicBezTo>
                    <a:pt x="286" y="241"/>
                    <a:pt x="278" y="239"/>
                    <a:pt x="272" y="235"/>
                  </a:cubicBezTo>
                  <a:cubicBezTo>
                    <a:pt x="265" y="231"/>
                    <a:pt x="260" y="225"/>
                    <a:pt x="257" y="217"/>
                  </a:cubicBezTo>
                  <a:cubicBezTo>
                    <a:pt x="253" y="210"/>
                    <a:pt x="251" y="199"/>
                    <a:pt x="251" y="187"/>
                  </a:cubicBezTo>
                  <a:cubicBezTo>
                    <a:pt x="251" y="171"/>
                    <a:pt x="255" y="159"/>
                    <a:pt x="261" y="150"/>
                  </a:cubicBezTo>
                  <a:cubicBezTo>
                    <a:pt x="267" y="142"/>
                    <a:pt x="276" y="136"/>
                    <a:pt x="286" y="133"/>
                  </a:cubicBezTo>
                  <a:cubicBezTo>
                    <a:pt x="297" y="130"/>
                    <a:pt x="311" y="129"/>
                    <a:pt x="327" y="129"/>
                  </a:cubicBezTo>
                  <a:cubicBezTo>
                    <a:pt x="327" y="109"/>
                    <a:pt x="327" y="109"/>
                    <a:pt x="327" y="109"/>
                  </a:cubicBezTo>
                  <a:cubicBezTo>
                    <a:pt x="349" y="109"/>
                    <a:pt x="349" y="109"/>
                    <a:pt x="349" y="109"/>
                  </a:cubicBezTo>
                  <a:cubicBezTo>
                    <a:pt x="349" y="129"/>
                    <a:pt x="349" y="129"/>
                    <a:pt x="349" y="129"/>
                  </a:cubicBezTo>
                  <a:cubicBezTo>
                    <a:pt x="367" y="129"/>
                    <a:pt x="381" y="131"/>
                    <a:pt x="391" y="134"/>
                  </a:cubicBezTo>
                  <a:cubicBezTo>
                    <a:pt x="401" y="137"/>
                    <a:pt x="409" y="142"/>
                    <a:pt x="414" y="151"/>
                  </a:cubicBezTo>
                  <a:cubicBezTo>
                    <a:pt x="420" y="160"/>
                    <a:pt x="422" y="172"/>
                    <a:pt x="422" y="190"/>
                  </a:cubicBezTo>
                  <a:cubicBezTo>
                    <a:pt x="387" y="190"/>
                    <a:pt x="387" y="190"/>
                    <a:pt x="387" y="190"/>
                  </a:cubicBezTo>
                  <a:cubicBezTo>
                    <a:pt x="387" y="189"/>
                    <a:pt x="387" y="187"/>
                    <a:pt x="387" y="186"/>
                  </a:cubicBezTo>
                  <a:cubicBezTo>
                    <a:pt x="387" y="175"/>
                    <a:pt x="385" y="169"/>
                    <a:pt x="380" y="165"/>
                  </a:cubicBezTo>
                  <a:cubicBezTo>
                    <a:pt x="376" y="162"/>
                    <a:pt x="369" y="160"/>
                    <a:pt x="358" y="160"/>
                  </a:cubicBezTo>
                  <a:cubicBezTo>
                    <a:pt x="349" y="160"/>
                    <a:pt x="349" y="160"/>
                    <a:pt x="349" y="160"/>
                  </a:cubicBezTo>
                  <a:close/>
                  <a:moveTo>
                    <a:pt x="327" y="160"/>
                  </a:moveTo>
                  <a:cubicBezTo>
                    <a:pt x="321" y="160"/>
                    <a:pt x="321" y="160"/>
                    <a:pt x="321" y="160"/>
                  </a:cubicBezTo>
                  <a:cubicBezTo>
                    <a:pt x="313" y="160"/>
                    <a:pt x="307" y="161"/>
                    <a:pt x="302" y="162"/>
                  </a:cubicBezTo>
                  <a:cubicBezTo>
                    <a:pt x="298" y="163"/>
                    <a:pt x="294" y="165"/>
                    <a:pt x="291" y="169"/>
                  </a:cubicBezTo>
                  <a:cubicBezTo>
                    <a:pt x="289" y="172"/>
                    <a:pt x="287" y="178"/>
                    <a:pt x="287" y="186"/>
                  </a:cubicBezTo>
                  <a:cubicBezTo>
                    <a:pt x="287" y="197"/>
                    <a:pt x="291" y="205"/>
                    <a:pt x="297" y="209"/>
                  </a:cubicBezTo>
                  <a:cubicBezTo>
                    <a:pt x="304" y="213"/>
                    <a:pt x="314" y="216"/>
                    <a:pt x="327" y="216"/>
                  </a:cubicBezTo>
                  <a:cubicBezTo>
                    <a:pt x="327" y="160"/>
                    <a:pt x="327" y="160"/>
                    <a:pt x="327" y="160"/>
                  </a:cubicBezTo>
                  <a:close/>
                  <a:moveTo>
                    <a:pt x="349" y="246"/>
                  </a:moveTo>
                  <a:cubicBezTo>
                    <a:pt x="349" y="308"/>
                    <a:pt x="349" y="308"/>
                    <a:pt x="349" y="308"/>
                  </a:cubicBezTo>
                  <a:cubicBezTo>
                    <a:pt x="356" y="308"/>
                    <a:pt x="356" y="308"/>
                    <a:pt x="356" y="308"/>
                  </a:cubicBezTo>
                  <a:cubicBezTo>
                    <a:pt x="368" y="308"/>
                    <a:pt x="377" y="305"/>
                    <a:pt x="383" y="301"/>
                  </a:cubicBezTo>
                  <a:cubicBezTo>
                    <a:pt x="388" y="297"/>
                    <a:pt x="391" y="289"/>
                    <a:pt x="391" y="277"/>
                  </a:cubicBezTo>
                  <a:cubicBezTo>
                    <a:pt x="391" y="268"/>
                    <a:pt x="390" y="262"/>
                    <a:pt x="386" y="257"/>
                  </a:cubicBezTo>
                  <a:cubicBezTo>
                    <a:pt x="383" y="253"/>
                    <a:pt x="379" y="250"/>
                    <a:pt x="374" y="249"/>
                  </a:cubicBezTo>
                  <a:cubicBezTo>
                    <a:pt x="369" y="248"/>
                    <a:pt x="361" y="247"/>
                    <a:pt x="349" y="246"/>
                  </a:cubicBezTo>
                  <a:close/>
                  <a:moveTo>
                    <a:pt x="338" y="382"/>
                  </a:moveTo>
                  <a:cubicBezTo>
                    <a:pt x="379" y="382"/>
                    <a:pt x="415" y="365"/>
                    <a:pt x="442" y="339"/>
                  </a:cubicBezTo>
                  <a:cubicBezTo>
                    <a:pt x="469" y="312"/>
                    <a:pt x="485" y="275"/>
                    <a:pt x="485" y="235"/>
                  </a:cubicBezTo>
                  <a:cubicBezTo>
                    <a:pt x="485" y="194"/>
                    <a:pt x="469" y="157"/>
                    <a:pt x="442" y="131"/>
                  </a:cubicBezTo>
                  <a:cubicBezTo>
                    <a:pt x="415" y="104"/>
                    <a:pt x="379" y="88"/>
                    <a:pt x="338" y="88"/>
                  </a:cubicBezTo>
                  <a:cubicBezTo>
                    <a:pt x="298" y="88"/>
                    <a:pt x="261" y="104"/>
                    <a:pt x="234" y="131"/>
                  </a:cubicBezTo>
                  <a:cubicBezTo>
                    <a:pt x="208" y="157"/>
                    <a:pt x="191" y="194"/>
                    <a:pt x="191" y="235"/>
                  </a:cubicBezTo>
                  <a:cubicBezTo>
                    <a:pt x="191" y="275"/>
                    <a:pt x="208" y="312"/>
                    <a:pt x="234" y="339"/>
                  </a:cubicBezTo>
                  <a:cubicBezTo>
                    <a:pt x="261" y="365"/>
                    <a:pt x="298" y="382"/>
                    <a:pt x="338" y="382"/>
                  </a:cubicBezTo>
                  <a:close/>
                  <a:moveTo>
                    <a:pt x="464" y="360"/>
                  </a:moveTo>
                  <a:cubicBezTo>
                    <a:pt x="496" y="328"/>
                    <a:pt x="516" y="284"/>
                    <a:pt x="516" y="235"/>
                  </a:cubicBezTo>
                  <a:cubicBezTo>
                    <a:pt x="516" y="186"/>
                    <a:pt x="496" y="141"/>
                    <a:pt x="464" y="109"/>
                  </a:cubicBezTo>
                  <a:cubicBezTo>
                    <a:pt x="432" y="77"/>
                    <a:pt x="387" y="57"/>
                    <a:pt x="338" y="57"/>
                  </a:cubicBezTo>
                  <a:cubicBezTo>
                    <a:pt x="289" y="57"/>
                    <a:pt x="245" y="77"/>
                    <a:pt x="213" y="109"/>
                  </a:cubicBezTo>
                  <a:cubicBezTo>
                    <a:pt x="181" y="141"/>
                    <a:pt x="161" y="186"/>
                    <a:pt x="161" y="235"/>
                  </a:cubicBezTo>
                  <a:cubicBezTo>
                    <a:pt x="161" y="284"/>
                    <a:pt x="181" y="328"/>
                    <a:pt x="213" y="360"/>
                  </a:cubicBezTo>
                  <a:cubicBezTo>
                    <a:pt x="245" y="392"/>
                    <a:pt x="289" y="412"/>
                    <a:pt x="338" y="412"/>
                  </a:cubicBezTo>
                  <a:cubicBezTo>
                    <a:pt x="387" y="412"/>
                    <a:pt x="432" y="392"/>
                    <a:pt x="464" y="360"/>
                  </a:cubicBezTo>
                  <a:close/>
                  <a:moveTo>
                    <a:pt x="219" y="73"/>
                  </a:moveTo>
                  <a:cubicBezTo>
                    <a:pt x="22" y="73"/>
                    <a:pt x="22" y="73"/>
                    <a:pt x="22" y="73"/>
                  </a:cubicBezTo>
                  <a:cubicBezTo>
                    <a:pt x="10" y="73"/>
                    <a:pt x="0" y="63"/>
                    <a:pt x="0" y="51"/>
                  </a:cubicBezTo>
                  <a:cubicBezTo>
                    <a:pt x="0" y="22"/>
                    <a:pt x="0" y="22"/>
                    <a:pt x="0" y="22"/>
                  </a:cubicBezTo>
                  <a:cubicBezTo>
                    <a:pt x="0" y="10"/>
                    <a:pt x="10" y="0"/>
                    <a:pt x="22" y="0"/>
                  </a:cubicBezTo>
                  <a:cubicBezTo>
                    <a:pt x="322" y="0"/>
                    <a:pt x="322" y="0"/>
                    <a:pt x="322" y="0"/>
                  </a:cubicBezTo>
                  <a:cubicBezTo>
                    <a:pt x="334" y="0"/>
                    <a:pt x="344" y="10"/>
                    <a:pt x="344" y="22"/>
                  </a:cubicBezTo>
                  <a:cubicBezTo>
                    <a:pt x="344" y="34"/>
                    <a:pt x="344" y="34"/>
                    <a:pt x="344" y="34"/>
                  </a:cubicBezTo>
                  <a:cubicBezTo>
                    <a:pt x="342" y="34"/>
                    <a:pt x="340" y="34"/>
                    <a:pt x="338" y="34"/>
                  </a:cubicBezTo>
                  <a:cubicBezTo>
                    <a:pt x="294" y="34"/>
                    <a:pt x="253" y="49"/>
                    <a:pt x="219" y="73"/>
                  </a:cubicBezTo>
                  <a:close/>
                  <a:moveTo>
                    <a:pt x="150" y="165"/>
                  </a:moveTo>
                  <a:cubicBezTo>
                    <a:pt x="22" y="165"/>
                    <a:pt x="22" y="165"/>
                    <a:pt x="22" y="165"/>
                  </a:cubicBezTo>
                  <a:cubicBezTo>
                    <a:pt x="10" y="165"/>
                    <a:pt x="0" y="155"/>
                    <a:pt x="0" y="143"/>
                  </a:cubicBezTo>
                  <a:cubicBezTo>
                    <a:pt x="0" y="113"/>
                    <a:pt x="0" y="113"/>
                    <a:pt x="0" y="113"/>
                  </a:cubicBezTo>
                  <a:cubicBezTo>
                    <a:pt x="0" y="101"/>
                    <a:pt x="10" y="91"/>
                    <a:pt x="22" y="91"/>
                  </a:cubicBezTo>
                  <a:cubicBezTo>
                    <a:pt x="198" y="91"/>
                    <a:pt x="198" y="91"/>
                    <a:pt x="198" y="91"/>
                  </a:cubicBezTo>
                  <a:cubicBezTo>
                    <a:pt x="177" y="112"/>
                    <a:pt x="161" y="137"/>
                    <a:pt x="150" y="165"/>
                  </a:cubicBezTo>
                  <a:close/>
                  <a:moveTo>
                    <a:pt x="139" y="256"/>
                  </a:moveTo>
                  <a:cubicBezTo>
                    <a:pt x="22" y="256"/>
                    <a:pt x="22" y="256"/>
                    <a:pt x="22" y="256"/>
                  </a:cubicBezTo>
                  <a:cubicBezTo>
                    <a:pt x="10" y="256"/>
                    <a:pt x="0" y="246"/>
                    <a:pt x="0" y="234"/>
                  </a:cubicBezTo>
                  <a:cubicBezTo>
                    <a:pt x="0" y="205"/>
                    <a:pt x="0" y="205"/>
                    <a:pt x="0" y="205"/>
                  </a:cubicBezTo>
                  <a:cubicBezTo>
                    <a:pt x="0" y="193"/>
                    <a:pt x="10" y="183"/>
                    <a:pt x="22" y="183"/>
                  </a:cubicBezTo>
                  <a:cubicBezTo>
                    <a:pt x="144" y="183"/>
                    <a:pt x="144" y="183"/>
                    <a:pt x="144" y="183"/>
                  </a:cubicBezTo>
                  <a:cubicBezTo>
                    <a:pt x="140" y="199"/>
                    <a:pt x="138" y="217"/>
                    <a:pt x="138" y="235"/>
                  </a:cubicBezTo>
                  <a:cubicBezTo>
                    <a:pt x="138" y="242"/>
                    <a:pt x="138" y="249"/>
                    <a:pt x="139" y="25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249258" y="3015710"/>
              <a:ext cx="496538" cy="409956"/>
            </a:xfrm>
            <a:custGeom>
              <a:rect l="l" t="t" r="r" b="b"/>
              <a:pathLst>
                <a:path w="505" h="417">
                  <a:moveTo>
                    <a:pt x="368" y="285"/>
                  </a:moveTo>
                  <a:cubicBezTo>
                    <a:pt x="426" y="288"/>
                    <a:pt x="448" y="325"/>
                    <a:pt x="485" y="364"/>
                  </a:cubicBezTo>
                  <a:cubicBezTo>
                    <a:pt x="486" y="336"/>
                    <a:pt x="486" y="310"/>
                    <a:pt x="480" y="282"/>
                  </a:cubicBezTo>
                  <a:cubicBezTo>
                    <a:pt x="481" y="282"/>
                    <a:pt x="481" y="282"/>
                    <a:pt x="481" y="282"/>
                  </a:cubicBezTo>
                  <a:cubicBezTo>
                    <a:pt x="494" y="282"/>
                    <a:pt x="505" y="270"/>
                    <a:pt x="505" y="256"/>
                  </a:cubicBezTo>
                  <a:cubicBezTo>
                    <a:pt x="505" y="200"/>
                    <a:pt x="505" y="82"/>
                    <a:pt x="505" y="26"/>
                  </a:cubicBezTo>
                  <a:cubicBezTo>
                    <a:pt x="505" y="12"/>
                    <a:pt x="494" y="0"/>
                    <a:pt x="481" y="0"/>
                  </a:cubicBezTo>
                  <a:cubicBezTo>
                    <a:pt x="381" y="0"/>
                    <a:pt x="281" y="0"/>
                    <a:pt x="181" y="0"/>
                  </a:cubicBezTo>
                  <a:cubicBezTo>
                    <a:pt x="168" y="0"/>
                    <a:pt x="157" y="12"/>
                    <a:pt x="157" y="26"/>
                  </a:cubicBezTo>
                  <a:cubicBezTo>
                    <a:pt x="157" y="32"/>
                    <a:pt x="157" y="32"/>
                    <a:pt x="157" y="32"/>
                  </a:cubicBezTo>
                  <a:cubicBezTo>
                    <a:pt x="328" y="32"/>
                    <a:pt x="328" y="32"/>
                    <a:pt x="328" y="32"/>
                  </a:cubicBezTo>
                  <a:cubicBezTo>
                    <a:pt x="348" y="32"/>
                    <a:pt x="364" y="47"/>
                    <a:pt x="367" y="67"/>
                  </a:cubicBezTo>
                  <a:cubicBezTo>
                    <a:pt x="368" y="67"/>
                    <a:pt x="368" y="67"/>
                    <a:pt x="368" y="67"/>
                  </a:cubicBezTo>
                  <a:cubicBezTo>
                    <a:pt x="447" y="67"/>
                    <a:pt x="447" y="67"/>
                    <a:pt x="447" y="67"/>
                  </a:cubicBezTo>
                  <a:cubicBezTo>
                    <a:pt x="452" y="67"/>
                    <a:pt x="456" y="72"/>
                    <a:pt x="456" y="78"/>
                  </a:cubicBezTo>
                  <a:cubicBezTo>
                    <a:pt x="456" y="78"/>
                    <a:pt x="456" y="78"/>
                    <a:pt x="456" y="78"/>
                  </a:cubicBezTo>
                  <a:cubicBezTo>
                    <a:pt x="456" y="84"/>
                    <a:pt x="452" y="89"/>
                    <a:pt x="447" y="89"/>
                  </a:cubicBezTo>
                  <a:cubicBezTo>
                    <a:pt x="368" y="89"/>
                    <a:pt x="368" y="89"/>
                    <a:pt x="368" y="89"/>
                  </a:cubicBezTo>
                  <a:cubicBezTo>
                    <a:pt x="368" y="125"/>
                    <a:pt x="368" y="125"/>
                    <a:pt x="368" y="125"/>
                  </a:cubicBezTo>
                  <a:cubicBezTo>
                    <a:pt x="447" y="125"/>
                    <a:pt x="447" y="125"/>
                    <a:pt x="447" y="125"/>
                  </a:cubicBezTo>
                  <a:cubicBezTo>
                    <a:pt x="452" y="125"/>
                    <a:pt x="456" y="129"/>
                    <a:pt x="456" y="135"/>
                  </a:cubicBezTo>
                  <a:cubicBezTo>
                    <a:pt x="456" y="135"/>
                    <a:pt x="456" y="135"/>
                    <a:pt x="456" y="135"/>
                  </a:cubicBezTo>
                  <a:cubicBezTo>
                    <a:pt x="456" y="141"/>
                    <a:pt x="452" y="146"/>
                    <a:pt x="447" y="146"/>
                  </a:cubicBezTo>
                  <a:cubicBezTo>
                    <a:pt x="368" y="146"/>
                    <a:pt x="368" y="146"/>
                    <a:pt x="368" y="146"/>
                  </a:cubicBezTo>
                  <a:cubicBezTo>
                    <a:pt x="368" y="186"/>
                    <a:pt x="368" y="186"/>
                    <a:pt x="368" y="186"/>
                  </a:cubicBezTo>
                  <a:cubicBezTo>
                    <a:pt x="447" y="186"/>
                    <a:pt x="447" y="186"/>
                    <a:pt x="447" y="186"/>
                  </a:cubicBezTo>
                  <a:cubicBezTo>
                    <a:pt x="452" y="186"/>
                    <a:pt x="456" y="190"/>
                    <a:pt x="456" y="196"/>
                  </a:cubicBezTo>
                  <a:cubicBezTo>
                    <a:pt x="456" y="196"/>
                    <a:pt x="456" y="196"/>
                    <a:pt x="456" y="196"/>
                  </a:cubicBezTo>
                  <a:cubicBezTo>
                    <a:pt x="456" y="202"/>
                    <a:pt x="452" y="207"/>
                    <a:pt x="447" y="207"/>
                  </a:cubicBezTo>
                  <a:cubicBezTo>
                    <a:pt x="368" y="207"/>
                    <a:pt x="368" y="207"/>
                    <a:pt x="368" y="207"/>
                  </a:cubicBezTo>
                  <a:cubicBezTo>
                    <a:pt x="368" y="285"/>
                    <a:pt x="368" y="285"/>
                    <a:pt x="368" y="285"/>
                  </a:cubicBezTo>
                  <a:close/>
                  <a:moveTo>
                    <a:pt x="348" y="311"/>
                  </a:moveTo>
                  <a:cubicBezTo>
                    <a:pt x="348" y="318"/>
                    <a:pt x="346" y="325"/>
                    <a:pt x="341" y="330"/>
                  </a:cubicBezTo>
                  <a:cubicBezTo>
                    <a:pt x="336" y="335"/>
                    <a:pt x="330" y="337"/>
                    <a:pt x="323" y="337"/>
                  </a:cubicBezTo>
                  <a:cubicBezTo>
                    <a:pt x="229" y="334"/>
                    <a:pt x="109" y="320"/>
                    <a:pt x="49" y="386"/>
                  </a:cubicBezTo>
                  <a:cubicBezTo>
                    <a:pt x="39" y="397"/>
                    <a:pt x="29" y="407"/>
                    <a:pt x="20" y="417"/>
                  </a:cubicBezTo>
                  <a:cubicBezTo>
                    <a:pt x="19" y="389"/>
                    <a:pt x="19" y="363"/>
                    <a:pt x="25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11" y="335"/>
                    <a:pt x="0" y="323"/>
                    <a:pt x="0" y="309"/>
                  </a:cubicBezTo>
                  <a:cubicBezTo>
                    <a:pt x="0" y="79"/>
                    <a:pt x="0" y="79"/>
                    <a:pt x="0" y="79"/>
                  </a:cubicBezTo>
                  <a:cubicBezTo>
                    <a:pt x="0" y="65"/>
                    <a:pt x="11" y="53"/>
                    <a:pt x="24" y="53"/>
                  </a:cubicBezTo>
                  <a:cubicBezTo>
                    <a:pt x="124" y="53"/>
                    <a:pt x="224" y="53"/>
                    <a:pt x="324" y="53"/>
                  </a:cubicBezTo>
                  <a:cubicBezTo>
                    <a:pt x="337" y="53"/>
                    <a:pt x="348" y="65"/>
                    <a:pt x="348" y="79"/>
                  </a:cubicBezTo>
                  <a:cubicBezTo>
                    <a:pt x="348" y="136"/>
                    <a:pt x="348" y="255"/>
                    <a:pt x="348" y="311"/>
                  </a:cubicBezTo>
                  <a:close/>
                  <a:moveTo>
                    <a:pt x="58" y="119"/>
                  </a:moveTo>
                  <a:cubicBezTo>
                    <a:pt x="290" y="119"/>
                    <a:pt x="290" y="119"/>
                    <a:pt x="290" y="119"/>
                  </a:cubicBezTo>
                  <a:cubicBezTo>
                    <a:pt x="295" y="119"/>
                    <a:pt x="300" y="124"/>
                    <a:pt x="300" y="129"/>
                  </a:cubicBezTo>
                  <a:cubicBezTo>
                    <a:pt x="300" y="129"/>
                    <a:pt x="300" y="129"/>
                    <a:pt x="300" y="129"/>
                  </a:cubicBezTo>
                  <a:cubicBezTo>
                    <a:pt x="300" y="135"/>
                    <a:pt x="295" y="140"/>
                    <a:pt x="290" y="140"/>
                  </a:cubicBezTo>
                  <a:cubicBezTo>
                    <a:pt x="58" y="140"/>
                    <a:pt x="58" y="140"/>
                    <a:pt x="58" y="140"/>
                  </a:cubicBezTo>
                  <a:cubicBezTo>
                    <a:pt x="53" y="140"/>
                    <a:pt x="48" y="135"/>
                    <a:pt x="48" y="129"/>
                  </a:cubicBezTo>
                  <a:cubicBezTo>
                    <a:pt x="48" y="129"/>
                    <a:pt x="48" y="129"/>
                    <a:pt x="48" y="129"/>
                  </a:cubicBezTo>
                  <a:cubicBezTo>
                    <a:pt x="48" y="124"/>
                    <a:pt x="53" y="119"/>
                    <a:pt x="58" y="119"/>
                  </a:cubicBezTo>
                  <a:close/>
                  <a:moveTo>
                    <a:pt x="58" y="176"/>
                  </a:moveTo>
                  <a:cubicBezTo>
                    <a:pt x="290" y="176"/>
                    <a:pt x="290" y="176"/>
                    <a:pt x="290" y="176"/>
                  </a:cubicBezTo>
                  <a:cubicBezTo>
                    <a:pt x="295" y="176"/>
                    <a:pt x="300" y="181"/>
                    <a:pt x="300" y="187"/>
                  </a:cubicBezTo>
                  <a:cubicBezTo>
                    <a:pt x="300" y="187"/>
                    <a:pt x="300" y="187"/>
                    <a:pt x="300" y="187"/>
                  </a:cubicBezTo>
                  <a:cubicBezTo>
                    <a:pt x="300" y="193"/>
                    <a:pt x="295" y="198"/>
                    <a:pt x="290" y="198"/>
                  </a:cubicBezTo>
                  <a:cubicBezTo>
                    <a:pt x="58" y="198"/>
                    <a:pt x="58" y="198"/>
                    <a:pt x="58" y="198"/>
                  </a:cubicBezTo>
                  <a:cubicBezTo>
                    <a:pt x="53" y="198"/>
                    <a:pt x="48" y="193"/>
                    <a:pt x="48" y="187"/>
                  </a:cubicBezTo>
                  <a:cubicBezTo>
                    <a:pt x="48" y="187"/>
                    <a:pt x="48" y="187"/>
                    <a:pt x="48" y="187"/>
                  </a:cubicBezTo>
                  <a:cubicBezTo>
                    <a:pt x="48" y="181"/>
                    <a:pt x="53" y="176"/>
                    <a:pt x="58" y="176"/>
                  </a:cubicBezTo>
                  <a:close/>
                  <a:moveTo>
                    <a:pt x="58" y="237"/>
                  </a:moveTo>
                  <a:cubicBezTo>
                    <a:pt x="290" y="237"/>
                    <a:pt x="290" y="237"/>
                    <a:pt x="290" y="237"/>
                  </a:cubicBezTo>
                  <a:cubicBezTo>
                    <a:pt x="295" y="237"/>
                    <a:pt x="300" y="242"/>
                    <a:pt x="300" y="248"/>
                  </a:cubicBezTo>
                  <a:cubicBezTo>
                    <a:pt x="300" y="248"/>
                    <a:pt x="300" y="248"/>
                    <a:pt x="300" y="248"/>
                  </a:cubicBezTo>
                  <a:cubicBezTo>
                    <a:pt x="300" y="254"/>
                    <a:pt x="295" y="259"/>
                    <a:pt x="290" y="259"/>
                  </a:cubicBezTo>
                  <a:cubicBezTo>
                    <a:pt x="58" y="259"/>
                    <a:pt x="58" y="259"/>
                    <a:pt x="58" y="259"/>
                  </a:cubicBezTo>
                  <a:cubicBezTo>
                    <a:pt x="53" y="259"/>
                    <a:pt x="48" y="254"/>
                    <a:pt x="48" y="248"/>
                  </a:cubicBezTo>
                  <a:cubicBezTo>
                    <a:pt x="48" y="248"/>
                    <a:pt x="48" y="248"/>
                    <a:pt x="48" y="248"/>
                  </a:cubicBezTo>
                  <a:cubicBezTo>
                    <a:pt x="48" y="242"/>
                    <a:pt x="53" y="237"/>
                    <a:pt x="58" y="237"/>
                  </a:cubicBezTo>
                  <a:close/>
                  <a:moveTo>
                    <a:pt x="38" y="371"/>
                  </a:moveTo>
                  <a:cubicBezTo>
                    <a:pt x="39" y="352"/>
                    <a:pt x="43" y="338"/>
                    <a:pt x="48" y="320"/>
                  </a:cubicBezTo>
                  <a:cubicBezTo>
                    <a:pt x="35" y="320"/>
                    <a:pt x="35" y="320"/>
                    <a:pt x="35" y="320"/>
                  </a:cubicBezTo>
                  <a:cubicBezTo>
                    <a:pt x="25" y="320"/>
                    <a:pt x="18" y="312"/>
                    <a:pt x="18" y="301"/>
                  </a:cubicBezTo>
                  <a:cubicBezTo>
                    <a:pt x="18" y="91"/>
                    <a:pt x="18" y="91"/>
                    <a:pt x="18" y="91"/>
                  </a:cubicBezTo>
                  <a:cubicBezTo>
                    <a:pt x="18" y="81"/>
                    <a:pt x="25" y="72"/>
                    <a:pt x="35" y="72"/>
                  </a:cubicBezTo>
                  <a:cubicBezTo>
                    <a:pt x="128" y="72"/>
                    <a:pt x="220" y="72"/>
                    <a:pt x="313" y="72"/>
                  </a:cubicBezTo>
                  <a:cubicBezTo>
                    <a:pt x="323" y="72"/>
                    <a:pt x="330" y="81"/>
                    <a:pt x="330" y="91"/>
                  </a:cubicBezTo>
                  <a:cubicBezTo>
                    <a:pt x="330" y="140"/>
                    <a:pt x="330" y="252"/>
                    <a:pt x="330" y="301"/>
                  </a:cubicBezTo>
                  <a:cubicBezTo>
                    <a:pt x="330" y="306"/>
                    <a:pt x="329" y="311"/>
                    <a:pt x="325" y="314"/>
                  </a:cubicBezTo>
                  <a:cubicBezTo>
                    <a:pt x="322" y="318"/>
                    <a:pt x="318" y="320"/>
                    <a:pt x="313" y="320"/>
                  </a:cubicBezTo>
                  <a:cubicBezTo>
                    <a:pt x="227" y="318"/>
                    <a:pt x="83" y="308"/>
                    <a:pt x="38" y="37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896858" y="1849456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96858" y="4553229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204704" y="4550314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204704" y="1858981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金融中介在经济中作用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1014204" y="1697056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014204" y="2064492"/>
            <a:ext cx="3000375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金融中介通过吸收存款和发放贷款等金融活动，将社会闲散资金聚集起来并投向需要资金的部门，实现社会资源的优化配置。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014204" y="438778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014204" y="4800960"/>
            <a:ext cx="3000375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金融中介通过提供风险管理工具和服务，帮助企业和个人分散、转移和规避风险，增强经济体系的稳定性。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682737" y="1697056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108705" y="2003045"/>
            <a:ext cx="3000749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金融中介在资金融通过程中，能够收集和传递各种经济信息，有助于降低信息不对称程度，提高市场效率。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682737" y="438778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支付结算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108705" y="4800960"/>
            <a:ext cx="3000749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金融中介提供的支付结算服务是现代社会经济正常运转的基础，能够大大提高交易效率，降低交易成本。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我国金融中介体系特点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银行业占据主导地位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在我国金融体系中，银行业金融机构占据绝对主导地位，承担着社会融资的主要渠道作用。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间接融资为主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我国金融体系以间接融资为主，即通过银行等金融机构进行资金融通，而非直接通过证券市场等进行融资。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银行体系不断完善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随着金融改革的深入推进，我国银行体系不断完善，包括国有大型商业银行、股份制商业银行、城市商业银行、农村商业银行等在内的多层次银行体系逐步形成。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银行主导型金融中介体系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69" r="156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906" b="390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906" b="390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多元化金融市场参与者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金融机构类型多样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我国金融市场参与者类型多样，包括银行、证券、保险、信托、基金等各类金融机构。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非银行金融机构发展迅速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近年来，非银行金融机构如证券、保险、信托等发展迅速，成为金融市场上的重要力量。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金融创新不断涌现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随着市场竞争的加剧和金融科技的快速发展，金融创新不断涌现，为金融市场注入新的活力。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我国金融监管体系不断完善，形成了包括中国人民银行、银保监会、证监会等在内的金融监管架构。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金融监管体系不断完善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为促进金融市场健康发展，我国政府出台了一系列政策措施，包括财政支持、税收优惠、市场准入等。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政策支持力度加大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在经历了一些金融风险事件后，我国政府和金融机构对风险防范的意识不断增强，加强了对金融市场的监管和风险控制。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风险防范意识增强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严格监管与政策支持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互联网金融快速崛起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随着互联网技术的快速发展和普及，互联网金融在我国迅速崛起，成为金融市场上的新兴力量。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业务模式不断创新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互联网金融企业在业务模式上不断创新，推出了包括P2P网贷、众筹、第三方支付等在内的多种新型金融产品和服务。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监管政策逐步明确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为规范互联网金融市场秩序，我国政府逐步明确了互联网金融的监管政策和标准，加强了对其的监管和管理。同时，也鼓励互联网金融在合规的前提下进行创新和发展。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互联网金融发展趋势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西方国家金融中介体系特点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西方国家的金融中介体系以市场为主导，金融机构和金融市场在资源配置中发挥核心作用。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以市场为导向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竞争机制完善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750" r="15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市场主导型金融中介体系下，金融机构之间竞争激烈，有利于推动金融创新和提升服务效率。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市场化运作有助于分散金融风险，通过多元化的投资组合降低单一风险的影响。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市场主导型金融中介体系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高度发达资本市场运作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资本市场成熟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西方国家拥有成熟的资本市场，股票、债券等金融产品交易活跃，为企业融资提供便利。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融资方式多样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高度发达的资本市场为企业提供多样化的融资方式，包括股权融资、债权融资等。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信息披露严格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资本市场对信息披露要求严格，有助于保护投资者利益和维护市场秩序。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创新型金融产品与服务</a:t>
              </a:r>
            </a:p>
          </p:txBody>
        </p:sp>
      </p:grpSp>
      <p:sp>
        <p:nvSpPr>
          <p:cNvPr id="84" name="TextBox 84"/>
          <p:cNvSpPr txBox="1"/>
          <p:nvPr/>
        </p:nvSpPr>
        <p:spPr>
          <a:xfrm>
            <a:off x="923925" y="514518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金融创新活跃</a:t>
            </a:r>
          </a:p>
        </p:txBody>
      </p:sp>
      <p:sp>
        <p:nvSpPr>
          <p:cNvPr id="85" name="TextBox 85"/>
          <p:cNvSpPr txBox="1"/>
          <p:nvPr/>
        </p:nvSpPr>
        <p:spPr>
          <a:xfrm>
            <a:off x="6318250" y="33261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金融机构运用先进的信息技术和金融科技手段，提升服务质量和效率。</a:t>
            </a:r>
          </a:p>
        </p:txBody>
      </p:sp>
      <p:sp>
        <p:nvSpPr>
          <p:cNvPr id="86" name="TextBox 86"/>
          <p:cNvSpPr txBox="1"/>
          <p:nvPr/>
        </p:nvSpPr>
        <p:spPr>
          <a:xfrm>
            <a:off x="3670300" y="3625158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技术支持先进</a:t>
            </a:r>
          </a:p>
        </p:txBody>
      </p:sp>
      <p:sp>
        <p:nvSpPr>
          <p:cNvPr id="87" name="TextBox 87"/>
          <p:cNvSpPr txBox="1"/>
          <p:nvPr/>
        </p:nvSpPr>
        <p:spPr>
          <a:xfrm>
            <a:off x="6318250" y="191780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个性化服务突出</a:t>
            </a:r>
          </a:p>
        </p:txBody>
      </p:sp>
      <p:sp>
        <p:nvSpPr>
          <p:cNvPr id="88" name="TextBox 88"/>
          <p:cNvSpPr txBox="1"/>
          <p:nvPr/>
        </p:nvSpPr>
        <p:spPr>
          <a:xfrm>
            <a:off x="8927905" y="1448118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金融机构针对客户的不同需求提供个性化的金融解决方案，增强客户黏性。</a:t>
            </a:r>
          </a:p>
        </p:txBody>
      </p:sp>
      <p:sp>
        <p:nvSpPr>
          <p:cNvPr id="89" name="TextBox 89"/>
          <p:cNvSpPr txBox="1"/>
          <p:nvPr/>
        </p:nvSpPr>
        <p:spPr>
          <a:xfrm>
            <a:off x="3402013" y="49628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西方国家金融中介体系注重创新，不断推出新的金融产品与服务，满足市场多样化需求。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333" b="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监管标准统一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随着全球化程度的加深，各国金融监管机构逐步推动监管标准的统一和协调。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跨国经营普遍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西方国家金融机构普遍实施跨国经营战略，在全球范围内拓展业务和市场。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国际合作加强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金融机构之间加强国际合作，共同应对全球金融挑战和风险。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全球化发展战略布局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https://d.book118.com/006243233003010054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2024-09-20T23:13:31.739</cp:lastPrinted>
  <dcterms:created xsi:type="dcterms:W3CDTF">2024-09-20T15:13:31Z</dcterms:created>
  <dcterms:modified xsi:type="dcterms:W3CDTF">2024-09-20T15:13:34Z</dcterms:modified>
</cp:coreProperties>
</file>