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0D3C39-07ED-4BFC-8B81-5A1CDA417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18244C-5265-4EB6-9686-9060375A5A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794B9F-5AC5-4125-9703-CEA153E6E1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50BCDD-1288-4141-AAE7-10B03BEF3D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A675A0-9090-42C0-AC8B-6E5F108BCA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805052-3E1C-4BBE-A30A-21A739D51A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6D55BF-E485-4C35-B34E-8EAAEA80FC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8CD839-B74A-4856-B1C1-A2C9F4F7F0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37A0CC-4533-475C-9E2E-D249294E24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3ADC3F-60EB-4E7B-B47A-596D55EEEC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DF55EB-38CD-4EF9-9D35-4E47CD9D9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00012216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复方感冒灵胶囊的精准用药研究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复方感冒灵药理作用研究
 复方感冒灵临床用药安全性
 复方感冒灵抗病毒机制探析
 复方感冒灵药物动力学评价
 复方感冒灵不良反应监测
 复方感冒灵药效学研究
 复方感冒灵剂型优化研究
 复方感冒灵药物代谢过程分析</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复方感冒灵药理作用研究</a:t>
            </a:r>
          </a:p>
        </p:txBody>
      </p:sp>
      <p:sp>
        <p:nvSpPr>
          <p:cNvPr id="3" name="Subtitle 2"/>
          <p:cNvSpPr>
            <a:spLocks noGrp="1"/>
          </p:cNvSpPr>
          <p:nvPr>
            <p:ph type="subTitle" idx="1"/>
          </p:nvPr>
        </p:nvSpPr>
        <p:spPr/>
        <p:txBody>
          <a:bodyPr/>
          <a:lstStyle/>
          <a:p>
            <a:r>
              <a:t>复方感冒灵胶囊的精准用药研究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复方感冒灵药理作用研究</a:t>
            </a:r>
          </a:p>
        </p:txBody>
      </p:sp>
      <p:sp>
        <p:nvSpPr>
          <p:cNvPr id="3" name="Text Placeholder 2"/>
          <p:cNvSpPr>
            <a:spLocks noGrp="1"/>
          </p:cNvSpPr>
          <p:nvPr>
            <p:ph type="body" idx="1"/>
          </p:nvPr>
        </p:nvSpPr>
        <p:spPr/>
        <p:txBody>
          <a:bodyPr/>
          <a:lstStyle/>
          <a:p>
            <a:r>
              <a:t>复方感冒灵对中枢神经系统的药理作用</a:t>
            </a:r>
          </a:p>
        </p:txBody>
      </p:sp>
      <p:sp>
        <p:nvSpPr>
          <p:cNvPr id="4" name="Content Placeholder 3"/>
          <p:cNvSpPr>
            <a:spLocks noGrp="1"/>
          </p:cNvSpPr>
          <p:nvPr>
            <p:ph sz="half" idx="2"/>
          </p:nvPr>
        </p:nvSpPr>
        <p:spPr/>
        <p:txBody>
          <a:bodyPr/>
          <a:lstStyle/>
          <a:p>
            <a:r>
              <a:t>1. 复方感冒灵具有镇咳作用，其机制可能与抑制咳嗽中枢有关。</a:t>
            </a:r>
          </a:p>
          <a:p>
            <a:r>
              <a:t>2. 复方感冒灵对吗啡引起的呼吸抑制具有拮抗作用，其机制可能与兴奋呼吸中枢有关。</a:t>
            </a:r>
          </a:p>
          <a:p>
            <a:r>
              <a:t>3. 复方感冒灵具有镇静作用，其机制可能与抑制神经系统兴奋有关。</a:t>
            </a:r>
          </a:p>
        </p:txBody>
      </p:sp>
      <p:sp>
        <p:nvSpPr>
          <p:cNvPr id="5" name="Text Placeholder 4"/>
          <p:cNvSpPr>
            <a:spLocks noGrp="1"/>
          </p:cNvSpPr>
          <p:nvPr>
            <p:ph type="body" idx="3"/>
          </p:nvPr>
        </p:nvSpPr>
        <p:spPr/>
        <p:txBody>
          <a:bodyPr/>
          <a:lstStyle/>
          <a:p>
            <a:r>
              <a:t>复方感冒灵对心血管系统的影响</a:t>
            </a:r>
          </a:p>
        </p:txBody>
      </p:sp>
      <p:sp>
        <p:nvSpPr>
          <p:cNvPr id="6" name="Content Placeholder 5"/>
          <p:cNvSpPr>
            <a:spLocks noGrp="1"/>
          </p:cNvSpPr>
          <p:nvPr>
            <p:ph sz="half" idx="4"/>
          </p:nvPr>
        </p:nvSpPr>
        <p:spPr/>
        <p:txBody>
          <a:bodyPr/>
          <a:lstStyle/>
          <a:p>
            <a:r>
              <a:t>1. 复方感冒灵可引起血压下降，其机制可能与抑制交感神经和扩张血管有关。</a:t>
            </a:r>
          </a:p>
          <a:p>
            <a:r>
              <a:t>2. 复方感冒灵可引起心率减慢，其机制可能与抑制窦房结和减慢房室传导有关。</a:t>
            </a:r>
          </a:p>
          <a:p>
            <a:r>
              <a:t>3. 复方感冒灵可引起心肌收缩力减弱，其机制可能与抑制心肌肌浆网钙泵和降低心肌钙离子浓度有关。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复方感冒灵药理作用研究</a:t>
            </a:r>
          </a:p>
        </p:txBody>
      </p:sp>
      <p:sp>
        <p:nvSpPr>
          <p:cNvPr id="3" name="Text Placeholder 2"/>
          <p:cNvSpPr>
            <a:spLocks noGrp="1"/>
          </p:cNvSpPr>
          <p:nvPr>
            <p:ph type="body" idx="1"/>
          </p:nvPr>
        </p:nvSpPr>
        <p:spPr/>
        <p:txBody>
          <a:bodyPr/>
          <a:lstStyle/>
          <a:p>
            <a:r>
              <a:t>复方感冒灵对呼吸系统的药理作用</a:t>
            </a:r>
          </a:p>
        </p:txBody>
      </p:sp>
      <p:sp>
        <p:nvSpPr>
          <p:cNvPr id="4" name="Content Placeholder 3"/>
          <p:cNvSpPr>
            <a:spLocks noGrp="1"/>
          </p:cNvSpPr>
          <p:nvPr>
            <p:ph sz="half" idx="2"/>
          </p:nvPr>
        </p:nvSpPr>
        <p:spPr/>
        <p:txBody>
          <a:bodyPr/>
          <a:lstStyle/>
          <a:p>
            <a:r>
              <a:t>1. 复方感冒灵具有祛痰作用，其机制可能与刺激胃粘膜、增加胃液分泌有关。</a:t>
            </a:r>
          </a:p>
          <a:p>
            <a:r>
              <a:t>2. 复方感冒灵具有平喘作用，其机制可能与松弛气管平滑肌、抑制肥大细胞脱颗粒有关。</a:t>
            </a:r>
          </a:p>
          <a:p>
            <a:r>
              <a:t>3. 复方感冒灵具有镇咳作用，其机制可能与抑制咳嗽中枢和降低呼吸道敏感性有关。</a:t>
            </a:r>
          </a:p>
        </p:txBody>
      </p:sp>
      <p:sp>
        <p:nvSpPr>
          <p:cNvPr id="5" name="Text Placeholder 4"/>
          <p:cNvSpPr>
            <a:spLocks noGrp="1"/>
          </p:cNvSpPr>
          <p:nvPr>
            <p:ph type="body" idx="3"/>
          </p:nvPr>
        </p:nvSpPr>
        <p:spPr/>
        <p:txBody>
          <a:bodyPr/>
          <a:lstStyle/>
          <a:p>
            <a:r>
              <a:t>复方感冒灵对消化系统的药理作用</a:t>
            </a:r>
          </a:p>
        </p:txBody>
      </p:sp>
      <p:sp>
        <p:nvSpPr>
          <p:cNvPr id="6" name="Content Placeholder 5"/>
          <p:cNvSpPr>
            <a:spLocks noGrp="1"/>
          </p:cNvSpPr>
          <p:nvPr>
            <p:ph sz="half" idx="4"/>
          </p:nvPr>
        </p:nvSpPr>
        <p:spPr/>
        <p:txBody>
          <a:bodyPr/>
          <a:lstStyle/>
          <a:p>
            <a:r>
              <a:t>1. 复方感冒灵可引起胃肠道刺激，其机制可能与刺激胃粘膜和增加胃液分泌有关。</a:t>
            </a:r>
          </a:p>
          <a:p>
            <a:r>
              <a:t>2. 复方感冒灵可引起恶心、呕吐，其机制可能与刺激迷走神经和延髓呕吐中枢有关。</a:t>
            </a:r>
          </a:p>
          <a:p>
            <a:r>
              <a:t>3. 复方感冒灵可引起腹泻，其机制可能与抑制肠道蠕动、增加肠道渗出有关。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复方感冒灵药理作用研究</a:t>
            </a:r>
          </a:p>
        </p:txBody>
      </p:sp>
      <p:sp>
        <p:nvSpPr>
          <p:cNvPr id="3" name="Text Placeholder 2"/>
          <p:cNvSpPr>
            <a:spLocks noGrp="1"/>
          </p:cNvSpPr>
          <p:nvPr>
            <p:ph type="body" idx="1"/>
          </p:nvPr>
        </p:nvSpPr>
        <p:spPr/>
        <p:txBody>
          <a:bodyPr/>
          <a:lstStyle/>
          <a:p>
            <a:r>
              <a:t>复方感冒灵对肝脏的影响</a:t>
            </a:r>
          </a:p>
        </p:txBody>
      </p:sp>
      <p:sp>
        <p:nvSpPr>
          <p:cNvPr id="4" name="Content Placeholder 3"/>
          <p:cNvSpPr>
            <a:spLocks noGrp="1"/>
          </p:cNvSpPr>
          <p:nvPr>
            <p:ph sz="half" idx="2"/>
          </p:nvPr>
        </p:nvSpPr>
        <p:spPr/>
        <p:txBody>
          <a:bodyPr/>
          <a:lstStyle/>
          <a:p>
            <a:r>
              <a:t>1. 复方感冒灵可引起肝脏损伤，其机制可能与抑制肝脏细胞代谢和诱导肝脏细胞凋亡有关。</a:t>
            </a:r>
          </a:p>
          <a:p>
            <a:r>
              <a:t>2. 复方感冒灵可引起胆汁淤积，其机制可能与抑制胆汁分泌和增加胆汁粘稠度有关。</a:t>
            </a:r>
          </a:p>
          <a:p>
            <a:r>
              <a:t>3. 复方感冒灵可引起肝功能异常，其机制可能与抑制肝脏细胞合成蛋白和代谢酶有关。</a:t>
            </a:r>
          </a:p>
        </p:txBody>
      </p:sp>
      <p:sp>
        <p:nvSpPr>
          <p:cNvPr id="5" name="Text Placeholder 4"/>
          <p:cNvSpPr>
            <a:spLocks noGrp="1"/>
          </p:cNvSpPr>
          <p:nvPr>
            <p:ph type="body" idx="3"/>
          </p:nvPr>
        </p:nvSpPr>
        <p:spPr/>
        <p:txBody>
          <a:bodyPr/>
          <a:lstStyle/>
          <a:p>
            <a:r>
              <a:t>复方感冒灵对肾脏的影响</a:t>
            </a:r>
          </a:p>
        </p:txBody>
      </p:sp>
      <p:sp>
        <p:nvSpPr>
          <p:cNvPr id="6" name="Content Placeholder 5"/>
          <p:cNvSpPr>
            <a:spLocks noGrp="1"/>
          </p:cNvSpPr>
          <p:nvPr>
            <p:ph sz="half" idx="4"/>
          </p:nvPr>
        </p:nvSpPr>
        <p:spPr/>
        <p:txBody>
          <a:bodyPr/>
          <a:lstStyle/>
          <a:p>
            <a:r>
              <a:t>1. 复方感冒灵可引起肾脏损伤，其机制可能与抑制肾脏细胞代谢和诱导肾脏细胞凋亡有关。</a:t>
            </a:r>
          </a:p>
          <a:p>
            <a:r>
              <a:t>2. 复方感冒灵可引起肾小管坏死，其机制可能与抑制肾小管细胞吸收和分泌有关。</a:t>
            </a:r>
          </a:p>
          <a:p>
            <a:r>
              <a:t>3. 复方感冒灵可引起肾功能异常，其机制可能与抑制肾脏细胞合成蛋白和代谢酶有关。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复方感冒灵临床用药安全性</a:t>
            </a:r>
          </a:p>
        </p:txBody>
      </p:sp>
      <p:sp>
        <p:nvSpPr>
          <p:cNvPr id="3" name="Subtitle 2"/>
          <p:cNvSpPr>
            <a:spLocks noGrp="1"/>
          </p:cNvSpPr>
          <p:nvPr>
            <p:ph type="subTitle" idx="1"/>
          </p:nvPr>
        </p:nvSpPr>
        <p:spPr/>
        <p:txBody>
          <a:bodyPr/>
          <a:lstStyle/>
          <a:p>
            <a:r>
              <a:t>复方感冒灵胶囊的精准用药研究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复方感冒灵临床用药安全性</a:t>
            </a:r>
          </a:p>
        </p:txBody>
      </p:sp>
      <p:sp>
        <p:nvSpPr>
          <p:cNvPr id="3" name="Text Placeholder 2"/>
          <p:cNvSpPr>
            <a:spLocks noGrp="1"/>
          </p:cNvSpPr>
          <p:nvPr>
            <p:ph type="body" idx="1"/>
          </p:nvPr>
        </p:nvSpPr>
        <p:spPr/>
        <p:txBody>
          <a:bodyPr/>
          <a:lstStyle/>
          <a:p>
            <a:r>
              <a:t>复方感冒灵的不良反应</a:t>
            </a:r>
          </a:p>
        </p:txBody>
      </p:sp>
      <p:sp>
        <p:nvSpPr>
          <p:cNvPr id="4" name="Content Placeholder 3"/>
          <p:cNvSpPr>
            <a:spLocks noGrp="1"/>
          </p:cNvSpPr>
          <p:nvPr>
            <p:ph sz="half" idx="2"/>
          </p:nvPr>
        </p:nvSpPr>
        <p:spPr/>
        <p:txBody>
          <a:bodyPr/>
          <a:lstStyle/>
          <a:p>
            <a:r>
              <a:t>1. 复方感冒灵的不良反应较少，最常见的不良反应为恶心、呕吐、腹泻、皮疹、头晕、嗜睡，严重不良反应包括过敏性休克、肝损伤、肾损伤、心律失常、白细胞减少等。</a:t>
            </a:r>
          </a:p>
          <a:p>
            <a:r>
              <a:t>2. 服用复方感冒灵后出现不良反应的风险与剂量、服用时间、个体差异等因素有关。</a:t>
            </a:r>
          </a:p>
          <a:p>
            <a:r>
              <a:t>3. 复方感冒灵的不良反应通常在停药后消失，但严重不良反应可能需要特殊治疗。</a:t>
            </a:r>
          </a:p>
        </p:txBody>
      </p:sp>
      <p:sp>
        <p:nvSpPr>
          <p:cNvPr id="5" name="Text Placeholder 4"/>
          <p:cNvSpPr>
            <a:spLocks noGrp="1"/>
          </p:cNvSpPr>
          <p:nvPr>
            <p:ph type="body" idx="3"/>
          </p:nvPr>
        </p:nvSpPr>
        <p:spPr/>
        <p:txBody>
          <a:bodyPr/>
          <a:lstStyle/>
          <a:p>
            <a:r>
              <a:t>复方感冒灵的禁忌症和注意事项</a:t>
            </a:r>
          </a:p>
        </p:txBody>
      </p:sp>
      <p:sp>
        <p:nvSpPr>
          <p:cNvPr id="6" name="Content Placeholder 5"/>
          <p:cNvSpPr>
            <a:spLocks noGrp="1"/>
          </p:cNvSpPr>
          <p:nvPr>
            <p:ph sz="half" idx="4"/>
          </p:nvPr>
        </p:nvSpPr>
        <p:spPr/>
        <p:txBody>
          <a:bodyPr/>
          <a:lstStyle/>
          <a:p>
            <a:r>
              <a:t>1. 复方感冒灵禁忌症包括对本品或其成分过敏者、孕妇、哺乳期妇女、12岁以下儿童、严重肝肾功能不全者、高血压、心脏病、甲状腺功能亢进者。</a:t>
            </a:r>
          </a:p>
          <a:p>
            <a:r>
              <a:t>2. 复方感冒灵应在医师指导下使用，服用时应注意以下事项：</a:t>
            </a:r>
          </a:p>
          <a:p>
            <a:r>
              <a:t>（1） 服药后应多喝水，以促进药物排泄，减少不良反应。</a:t>
            </a:r>
          </a:p>
          <a:p>
            <a:r>
              <a:t>（2） 服药后应避免饮酒，以免加重肝脏负担。</a:t>
            </a:r>
          </a:p>
          <a:p>
            <a:r>
              <a:t>（3） 服药后应避免驾驶或操作精细机械，以免发生意外。</a:t>
            </a:r>
          </a:p>
          <a:p>
            <a:r>
              <a:t>（4） 服药后如出现严重不良反应，应立即停药并就医。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复方感冒灵抗病毒机制探析</a:t>
            </a:r>
          </a:p>
        </p:txBody>
      </p:sp>
      <p:sp>
        <p:nvSpPr>
          <p:cNvPr id="3" name="Subtitle 2"/>
          <p:cNvSpPr>
            <a:spLocks noGrp="1"/>
          </p:cNvSpPr>
          <p:nvPr>
            <p:ph type="subTitle" idx="1"/>
          </p:nvPr>
        </p:nvSpPr>
        <p:spPr/>
        <p:txBody>
          <a:bodyPr/>
          <a:lstStyle/>
          <a:p>
            <a:r>
              <a:t>复方感冒灵胶囊的精准用药研究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复方感冒灵抗病毒机制探析</a:t>
            </a:r>
          </a:p>
        </p:txBody>
      </p:sp>
      <p:sp>
        <p:nvSpPr>
          <p:cNvPr id="3" name="Text Placeholder 2"/>
          <p:cNvSpPr>
            <a:spLocks noGrp="1"/>
          </p:cNvSpPr>
          <p:nvPr>
            <p:ph type="body" idx="1"/>
          </p:nvPr>
        </p:nvSpPr>
        <p:spPr/>
        <p:txBody>
          <a:bodyPr/>
          <a:lstStyle/>
          <a:p>
            <a:r>
              <a:t>复方感冒灵对流感病毒的抑制作用</a:t>
            </a:r>
          </a:p>
        </p:txBody>
      </p:sp>
      <p:sp>
        <p:nvSpPr>
          <p:cNvPr id="4" name="Content Placeholder 3"/>
          <p:cNvSpPr>
            <a:spLocks noGrp="1"/>
          </p:cNvSpPr>
          <p:nvPr>
            <p:ph sz="half" idx="2"/>
          </p:nvPr>
        </p:nvSpPr>
        <p:spPr/>
        <p:txBody>
          <a:bodyPr/>
          <a:lstStyle/>
          <a:p>
            <a:r>
              <a:t>1. 复方感冒灵对流感病毒具有显著的抑制作用。</a:t>
            </a:r>
          </a:p>
          <a:p>
            <a:r>
              <a:t>2. 复方感冒灵对流感病毒的抑制作用与抑制病毒复制的早期阶段有关。</a:t>
            </a:r>
          </a:p>
          <a:p>
            <a:r>
              <a:t>3. 复方感冒灵对流感病毒的抑制作用可能与抑制病毒核酸的合成有关。</a:t>
            </a:r>
          </a:p>
        </p:txBody>
      </p:sp>
      <p:sp>
        <p:nvSpPr>
          <p:cNvPr id="5" name="Text Placeholder 4"/>
          <p:cNvSpPr>
            <a:spLocks noGrp="1"/>
          </p:cNvSpPr>
          <p:nvPr>
            <p:ph type="body" idx="3"/>
          </p:nvPr>
        </p:nvSpPr>
        <p:spPr/>
        <p:txBody>
          <a:bodyPr/>
          <a:lstStyle/>
          <a:p>
            <a:r>
              <a:t>复方感冒灵对鼻病毒的抑制作用</a:t>
            </a:r>
          </a:p>
        </p:txBody>
      </p:sp>
      <p:sp>
        <p:nvSpPr>
          <p:cNvPr id="6" name="Content Placeholder 5"/>
          <p:cNvSpPr>
            <a:spLocks noGrp="1"/>
          </p:cNvSpPr>
          <p:nvPr>
            <p:ph sz="half" idx="4"/>
          </p:nvPr>
        </p:nvSpPr>
        <p:spPr/>
        <p:txBody>
          <a:bodyPr/>
          <a:lstStyle/>
          <a:p>
            <a:r>
              <a:t>1. 复方感冒灵对鼻病毒具有显著的抑制作用。</a:t>
            </a:r>
          </a:p>
          <a:p>
            <a:r>
              <a:t>2. 复方感冒灵对鼻病毒的抑制作用与抑制病毒复制的早期阶段有关。</a:t>
            </a:r>
          </a:p>
          <a:p>
            <a:r>
              <a:t>3. 复方感冒灵对鼻病毒的抑制作用可能与抑制病毒核酸的合成有关。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复方感冒灵抗病毒机制探析</a:t>
            </a:r>
          </a:p>
        </p:txBody>
      </p:sp>
      <p:sp>
        <p:nvSpPr>
          <p:cNvPr id="3" name="Text Placeholder 2"/>
          <p:cNvSpPr>
            <a:spLocks noGrp="1"/>
          </p:cNvSpPr>
          <p:nvPr>
            <p:ph type="body" idx="1"/>
          </p:nvPr>
        </p:nvSpPr>
        <p:spPr/>
        <p:txBody>
          <a:bodyPr/>
          <a:lstStyle/>
          <a:p>
            <a:r>
              <a:t>复方感冒灵对呼吸道合胞病毒的抑制作用</a:t>
            </a:r>
          </a:p>
        </p:txBody>
      </p:sp>
      <p:sp>
        <p:nvSpPr>
          <p:cNvPr id="4" name="Content Placeholder 3"/>
          <p:cNvSpPr>
            <a:spLocks noGrp="1"/>
          </p:cNvSpPr>
          <p:nvPr>
            <p:ph sz="half" idx="2"/>
          </p:nvPr>
        </p:nvSpPr>
        <p:spPr/>
        <p:txBody>
          <a:bodyPr/>
          <a:lstStyle/>
          <a:p>
            <a:r>
              <a:t>1. 复方感冒灵对呼吸道合胞病毒具有显著的抑制作用。</a:t>
            </a:r>
          </a:p>
          <a:p>
            <a:r>
              <a:t>2. 复方感冒灵对呼吸道合胞病毒的抑制作用与抑制病毒复制的早期阶段有关。</a:t>
            </a:r>
          </a:p>
          <a:p>
            <a:r>
              <a:t>3. 复方感冒灵对呼吸道合胞病毒的抑制作用可能与抑制病毒核酸的合成有关。</a:t>
            </a:r>
          </a:p>
        </p:txBody>
      </p:sp>
      <p:sp>
        <p:nvSpPr>
          <p:cNvPr id="5" name="Text Placeholder 4"/>
          <p:cNvSpPr>
            <a:spLocks noGrp="1"/>
          </p:cNvSpPr>
          <p:nvPr>
            <p:ph type="body" idx="3"/>
          </p:nvPr>
        </p:nvSpPr>
        <p:spPr/>
        <p:txBody>
          <a:bodyPr/>
          <a:lstStyle/>
          <a:p>
            <a:r>
              <a:t>复方感冒灵对副流感病毒的抑制作用</a:t>
            </a:r>
          </a:p>
        </p:txBody>
      </p:sp>
      <p:sp>
        <p:nvSpPr>
          <p:cNvPr id="6" name="Content Placeholder 5"/>
          <p:cNvSpPr>
            <a:spLocks noGrp="1"/>
          </p:cNvSpPr>
          <p:nvPr>
            <p:ph sz="half" idx="4"/>
          </p:nvPr>
        </p:nvSpPr>
        <p:spPr/>
        <p:txBody>
          <a:bodyPr/>
          <a:lstStyle/>
          <a:p>
            <a:r>
              <a:t>1. 复方感冒灵对副流感病毒具有显著的抑制作用。</a:t>
            </a:r>
          </a:p>
          <a:p>
            <a:r>
              <a:t>2. 复方感冒灵对副流感病毒的抑制作用与抑制病毒复制的早期阶段有关。</a:t>
            </a:r>
          </a:p>
          <a:p>
            <a:r>
              <a:t>3. 复方感冒灵对副流感病毒的抑制作用可能与抑制病毒核酸的合成有关。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复方感冒灵抗病毒机制探析</a:t>
            </a:r>
          </a:p>
        </p:txBody>
      </p:sp>
      <p:sp>
        <p:nvSpPr>
          <p:cNvPr id="3" name="Text Placeholder 2"/>
          <p:cNvSpPr>
            <a:spLocks noGrp="1"/>
          </p:cNvSpPr>
          <p:nvPr>
            <p:ph type="body" idx="1"/>
          </p:nvPr>
        </p:nvSpPr>
        <p:spPr/>
        <p:txBody>
          <a:bodyPr/>
          <a:lstStyle/>
          <a:p>
            <a:r>
              <a:t>复方感冒灵对腺病毒的抑制作用</a:t>
            </a:r>
          </a:p>
        </p:txBody>
      </p:sp>
      <p:sp>
        <p:nvSpPr>
          <p:cNvPr id="4" name="Content Placeholder 3"/>
          <p:cNvSpPr>
            <a:spLocks noGrp="1"/>
          </p:cNvSpPr>
          <p:nvPr>
            <p:ph sz="half" idx="2"/>
          </p:nvPr>
        </p:nvSpPr>
        <p:spPr/>
        <p:txBody>
          <a:bodyPr/>
          <a:lstStyle/>
          <a:p>
            <a:r>
              <a:t>1. 复方感冒灵对腺病毒具有显著的抑制作用。</a:t>
            </a:r>
          </a:p>
          <a:p>
            <a:r>
              <a:t>2. 复方感冒灵对腺病毒的抑制作用与抑制病毒复制的早期阶段有关。</a:t>
            </a:r>
          </a:p>
          <a:p>
            <a:r>
              <a:t>3. 复方感冒灵对腺病毒的抑制作用可能与抑制病毒核酸的合成有关。</a:t>
            </a:r>
          </a:p>
        </p:txBody>
      </p:sp>
      <p:sp>
        <p:nvSpPr>
          <p:cNvPr id="5" name="Text Placeholder 4"/>
          <p:cNvSpPr>
            <a:spLocks noGrp="1"/>
          </p:cNvSpPr>
          <p:nvPr>
            <p:ph type="body" idx="3"/>
          </p:nvPr>
        </p:nvSpPr>
        <p:spPr/>
        <p:txBody>
          <a:bodyPr/>
          <a:lstStyle/>
          <a:p>
            <a:r>
              <a:t>复方感冒灵对冠状病毒的抑制作用</a:t>
            </a:r>
          </a:p>
        </p:txBody>
      </p:sp>
      <p:sp>
        <p:nvSpPr>
          <p:cNvPr id="6" name="Content Placeholder 5"/>
          <p:cNvSpPr>
            <a:spLocks noGrp="1"/>
          </p:cNvSpPr>
          <p:nvPr>
            <p:ph sz="half" idx="4"/>
          </p:nvPr>
        </p:nvSpPr>
        <p:spPr/>
        <p:txBody>
          <a:bodyPr/>
          <a:lstStyle/>
          <a:p>
            <a:r>
              <a:t>1. 复方感冒灵对冠状病毒具有显著的抑制作用。</a:t>
            </a:r>
          </a:p>
          <a:p>
            <a:r>
              <a:t>2. 复方感冒灵对冠状病毒的抑制作用与抑制病毒复制的早期阶段有关。</a:t>
            </a:r>
          </a:p>
          <a:p>
            <a:r>
              <a:t>3. 复方感冒灵对冠状病毒的抑制作用可能与抑制病毒核酸的合成有关。</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复方感冒灵药物动力学评价</a:t>
            </a:r>
          </a:p>
        </p:txBody>
      </p:sp>
      <p:sp>
        <p:nvSpPr>
          <p:cNvPr id="3" name="Subtitle 2"/>
          <p:cNvSpPr>
            <a:spLocks noGrp="1"/>
          </p:cNvSpPr>
          <p:nvPr>
            <p:ph type="subTitle" idx="1"/>
          </p:nvPr>
        </p:nvSpPr>
        <p:spPr/>
        <p:txBody>
          <a:bodyPr/>
          <a:lstStyle/>
          <a:p>
            <a:r>
              <a:t>复方感冒灵胶囊的精准用药研究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复方感冒灵药物动力学评价</a:t>
            </a:r>
          </a:p>
        </p:txBody>
      </p:sp>
      <p:sp>
        <p:nvSpPr>
          <p:cNvPr id="3" name="Text Placeholder 2"/>
          <p:cNvSpPr>
            <a:spLocks noGrp="1"/>
          </p:cNvSpPr>
          <p:nvPr>
            <p:ph type="body" idx="1"/>
          </p:nvPr>
        </p:nvSpPr>
        <p:spPr/>
        <p:txBody>
          <a:bodyPr/>
          <a:lstStyle/>
          <a:p>
            <a:r>
              <a:t>药代动力学研究的目的</a:t>
            </a:r>
          </a:p>
        </p:txBody>
      </p:sp>
      <p:sp>
        <p:nvSpPr>
          <p:cNvPr id="4" name="Content Placeholder 3"/>
          <p:cNvSpPr>
            <a:spLocks noGrp="1"/>
          </p:cNvSpPr>
          <p:nvPr>
            <p:ph sz="half" idx="2"/>
          </p:nvPr>
        </p:nvSpPr>
        <p:spPr/>
        <p:txBody>
          <a:bodyPr/>
          <a:lstStyle/>
          <a:p>
            <a:r>
              <a:t>1. 评价复方感冒灵胶囊在人体内的吸收、分布、代谢和排泄过程，明确药物的药代动力学参数，为临床合理用药提供科学依据。</a:t>
            </a:r>
          </a:p>
          <a:p>
            <a:r>
              <a:t>2. 通过药代动力学研究，可以确定复方感冒灵胶囊的最佳给药方案，包括给药途径、剂量、给药间隔和用药疗程等，以提高药物的治疗效果和安全性。</a:t>
            </a:r>
          </a:p>
          <a:p>
            <a:r>
              <a:t>3. 药代动力学研究还可以为复方感冒灵胶囊的药物相互作用研究提供基础数据，帮助临床医生合理选择联合用药方案，避免药物相互作用导致的药物不良反应。</a:t>
            </a:r>
          </a:p>
        </p:txBody>
      </p:sp>
      <p:sp>
        <p:nvSpPr>
          <p:cNvPr id="5" name="Text Placeholder 4"/>
          <p:cNvSpPr>
            <a:spLocks noGrp="1"/>
          </p:cNvSpPr>
          <p:nvPr>
            <p:ph type="body" idx="3"/>
          </p:nvPr>
        </p:nvSpPr>
        <p:spPr/>
        <p:txBody>
          <a:bodyPr/>
          <a:lstStyle/>
          <a:p>
            <a:r>
              <a:t>复方感冒灵胶囊的吸收特点</a:t>
            </a:r>
          </a:p>
        </p:txBody>
      </p:sp>
      <p:sp>
        <p:nvSpPr>
          <p:cNvPr id="6" name="Content Placeholder 5"/>
          <p:cNvSpPr>
            <a:spLocks noGrp="1"/>
          </p:cNvSpPr>
          <p:nvPr>
            <p:ph sz="half" idx="4"/>
          </p:nvPr>
        </p:nvSpPr>
        <p:spPr/>
        <p:txBody>
          <a:bodyPr/>
          <a:lstStyle/>
          <a:p>
            <a:r>
              <a:t>1. 复方感冒灵胶囊口服后，在胃肠道内迅速崩解，药物成分被释放出来，在小肠内吸收。</a:t>
            </a:r>
          </a:p>
          <a:p>
            <a:r>
              <a:t>2. 复方感冒灵胶囊中的主要成分对乙酰氨基酚、咖啡因和马来酸氯苯那敏均为脂溶性药物，容易透过脂质双层被小肠吸收。</a:t>
            </a:r>
          </a:p>
          <a:p>
            <a:r>
              <a:t>3. 复方感冒灵胶囊的吸收速度受多种因素影响，如胃肠道内容物、药物的剂型和给药方式等。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复方感冒灵药物动力学评价</a:t>
            </a:r>
          </a:p>
        </p:txBody>
      </p:sp>
      <p:sp>
        <p:nvSpPr>
          <p:cNvPr id="3" name="Text Placeholder 2"/>
          <p:cNvSpPr>
            <a:spLocks noGrp="1"/>
          </p:cNvSpPr>
          <p:nvPr>
            <p:ph type="body" idx="1"/>
          </p:nvPr>
        </p:nvSpPr>
        <p:spPr/>
        <p:txBody>
          <a:bodyPr/>
          <a:lstStyle/>
          <a:p>
            <a:r>
              <a:t>复方感冒灵胶囊的分布特点</a:t>
            </a:r>
          </a:p>
        </p:txBody>
      </p:sp>
      <p:sp>
        <p:nvSpPr>
          <p:cNvPr id="4" name="Content Placeholder 3"/>
          <p:cNvSpPr>
            <a:spLocks noGrp="1"/>
          </p:cNvSpPr>
          <p:nvPr>
            <p:ph sz="half" idx="2"/>
          </p:nvPr>
        </p:nvSpPr>
        <p:spPr/>
        <p:txBody>
          <a:bodyPr/>
          <a:lstStyle/>
          <a:p>
            <a:r>
              <a:t>1. 复方感冒灵胶囊口服后，药物成分被吸收进入血液循环，分布到全身各组织和器官。</a:t>
            </a:r>
          </a:p>
          <a:p>
            <a:r>
              <a:t>2. 对乙酰氨基酚主要分布在肝脏、肾脏、肺和脑组织中，咖啡因主要分布在肌肉和脂肪组织中，马来酸氯苯那敏主要分布在肺组织和中枢神经系统中。</a:t>
            </a:r>
          </a:p>
          <a:p>
            <a:r>
              <a:t>3. 复方感冒灵胶囊中药物成分的分布特点与药物的理化性质和组织器官的血供情况有关。</a:t>
            </a:r>
          </a:p>
        </p:txBody>
      </p:sp>
      <p:sp>
        <p:nvSpPr>
          <p:cNvPr id="5" name="Text Placeholder 4"/>
          <p:cNvSpPr>
            <a:spLocks noGrp="1"/>
          </p:cNvSpPr>
          <p:nvPr>
            <p:ph type="body" idx="3"/>
          </p:nvPr>
        </p:nvSpPr>
        <p:spPr/>
        <p:txBody>
          <a:bodyPr/>
          <a:lstStyle/>
          <a:p>
            <a:r>
              <a:t>复方感冒灵胶囊的代谢特点</a:t>
            </a:r>
          </a:p>
        </p:txBody>
      </p:sp>
      <p:sp>
        <p:nvSpPr>
          <p:cNvPr id="6" name="Content Placeholder 5"/>
          <p:cNvSpPr>
            <a:spLocks noGrp="1"/>
          </p:cNvSpPr>
          <p:nvPr>
            <p:ph sz="half" idx="4"/>
          </p:nvPr>
        </p:nvSpPr>
        <p:spPr/>
        <p:txBody>
          <a:bodyPr/>
          <a:lstStyle/>
          <a:p>
            <a:r>
              <a:t>1. 复方感冒灵胶囊口服后，药物成分在肝脏内代谢，主要通过氧化、结合和水解等途径转化为代谢产物。</a:t>
            </a:r>
          </a:p>
          <a:p>
            <a:r>
              <a:t>2. 对乙酰氨基酚主要通过肝脏的细胞色素P450酶系代谢，产生多种代谢产物，其中N-乙酰-对苯二胺（NAPQI）是一种有毒代谢产物，可引起肝损伤。</a:t>
            </a:r>
          </a:p>
          <a:p>
            <a:r>
              <a:t>3. 咖啡因主要通过肝脏的细胞色素P450酶系代谢，产生多种代谢产物，其中1,7-二甲基尿酸是咖啡因的主要代谢产物。</a:t>
            </a:r>
          </a:p>
          <a:p>
            <a:r>
              <a:t>4. 马来酸氯苯那敏主要通过肝脏的细胞色素P450酶系代谢，产生多种代谢产物，其中去甲氯苯那敏是马来酸氯苯那敏的主要代谢产物。</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https://d.book118.com/007000122163006043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复方感冒灵药理作用研究</vt:lpstr>
      <vt:lpstr> 复方感冒灵药理作用研究</vt:lpstr>
      <vt:lpstr> 复方感冒灵药理作用研究</vt:lpstr>
      <vt:lpstr> 复方感冒灵药理作用研究</vt:lpstr>
      <vt:lpstr> 复方感冒灵临床用药安全性</vt:lpstr>
      <vt:lpstr> 复方感冒灵临床用药安全性</vt:lpstr>
      <vt:lpstr> 复方感冒灵抗病毒机制探析</vt:lpstr>
      <vt:lpstr> 复方感冒灵抗病毒机制探析</vt:lpstr>
      <vt:lpstr> 复方感冒灵抗病毒机制探析</vt:lpstr>
      <vt:lpstr> 复方感冒灵抗病毒机制探析</vt:lpstr>
      <vt:lpstr> 复方感冒灵药物动力学评价</vt:lpstr>
      <vt:lpstr> 复方感冒灵药物动力学评价</vt:lpstr>
      <vt:lpstr> 复方感冒灵药物动力学评价</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2024-09-18T00:08:35.026</cp:lastPrinted>
  <dcterms:created xsi:type="dcterms:W3CDTF">2024-09-17T16:08:35Z</dcterms:created>
  <dcterms:modified xsi:type="dcterms:W3CDTF">2024-09-17T16:08:37Z</dcterms:modified>
</cp:coreProperties>
</file>