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5" r:id="rId45"/>
    <p:sldId id="388" r:id="rId46"/>
    <p:sldId id="391" r:id="rId47"/>
    <p:sldId id="394" r:id="rId48"/>
    <p:sldId id="396" r:id="rId49"/>
  </p:sldIdLst>
  <p:sldSz cx="9144000" cy="6858000"/>
  <p:notesSz cx="6858000" cy="9144000"/>
  <p:custDataLst>
    <p:tags r:id="rId5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slide" Target="slides/slide44.xml" /><Relationship Id="rId47" Type="http://schemas.openxmlformats.org/officeDocument/2006/relationships/slide" Target="slides/slide45.xml" /><Relationship Id="rId48" Type="http://schemas.openxmlformats.org/officeDocument/2006/relationships/slide" Target="slides/slide46.xml" /><Relationship Id="rId49" Type="http://schemas.openxmlformats.org/officeDocument/2006/relationships/slide" Target="slides/slide47.xml" /><Relationship Id="rId5" Type="http://schemas.openxmlformats.org/officeDocument/2006/relationships/slide" Target="slides/slide3.xml" /><Relationship Id="rId50" Type="http://schemas.openxmlformats.org/officeDocument/2006/relationships/tags" Target="tags/tag1.xml" /><Relationship Id="rId51" Type="http://schemas.openxmlformats.org/officeDocument/2006/relationships/presProps" Target="presProps.xml" /><Relationship Id="rId52" Type="http://schemas.openxmlformats.org/officeDocument/2006/relationships/viewProps" Target="viewProps.xml" /><Relationship Id="rId53" Type="http://schemas.openxmlformats.org/officeDocument/2006/relationships/theme" Target="theme/theme1.xml" /><Relationship Id="rId54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5CA49-5A55-4428-A6DB-393115A6E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DA912-58EB-4B78-BBBF-1E300D7BF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C3CB9-10DA-4BE7-BC25-0EC22D7D2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CF44C-5A17-4F50-89B3-17D162264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EAD48D-37FD-494A-A98C-91DADEF0D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630FE0-0162-493D-9E64-280909A0D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D1EEC-14E9-47F5-9DB3-F970BA81D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62BA8-BB19-4C85-9DC2-5F954F866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10698-EE42-4D7C-AF0F-FD01C420C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A5B4C-7F49-4183-AB38-183C185FE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791F8-5D0A-407B-B82E-88CD1B902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210628" y="1929391"/>
            <a:ext cx="6781800" cy="4521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600074" y="3780845"/>
            <a:ext cx="8080375" cy="2588260"/>
          </a:xfrm>
          <a:custGeom>
            <a:rect l="l" t="t" r="r" b="b"/>
            <a:pathLst>
              <a:path w="8080375" h="2588260">
                <a:moveTo>
                  <a:pt x="0" y="204315"/>
                </a:moveTo>
                <a:lnTo>
                  <a:pt x="5396" y="157467"/>
                </a:lnTo>
                <a:lnTo>
                  <a:pt x="20766" y="114462"/>
                </a:lnTo>
                <a:lnTo>
                  <a:pt x="44885" y="76526"/>
                </a:lnTo>
                <a:lnTo>
                  <a:pt x="76526" y="44885"/>
                </a:lnTo>
                <a:lnTo>
                  <a:pt x="114462" y="20766"/>
                </a:lnTo>
                <a:lnTo>
                  <a:pt x="157467" y="5396"/>
                </a:lnTo>
                <a:lnTo>
                  <a:pt x="204315" y="0"/>
                </a:lnTo>
                <a:lnTo>
                  <a:pt x="3003263" y="0"/>
                </a:lnTo>
                <a:lnTo>
                  <a:pt x="3050110" y="5396"/>
                </a:lnTo>
                <a:lnTo>
                  <a:pt x="3093115" y="20766"/>
                </a:lnTo>
                <a:lnTo>
                  <a:pt x="3131051" y="44885"/>
                </a:lnTo>
                <a:lnTo>
                  <a:pt x="3162692" y="76526"/>
                </a:lnTo>
                <a:lnTo>
                  <a:pt x="3186811" y="114462"/>
                </a:lnTo>
                <a:lnTo>
                  <a:pt x="3202182" y="157467"/>
                </a:lnTo>
                <a:lnTo>
                  <a:pt x="3207578" y="204315"/>
                </a:lnTo>
                <a:lnTo>
                  <a:pt x="3207578" y="1021552"/>
                </a:lnTo>
                <a:lnTo>
                  <a:pt x="3202181" y="1068399"/>
                </a:lnTo>
                <a:lnTo>
                  <a:pt x="3186811" y="1111404"/>
                </a:lnTo>
                <a:lnTo>
                  <a:pt x="3162692" y="1149340"/>
                </a:lnTo>
                <a:lnTo>
                  <a:pt x="3131051" y="1180981"/>
                </a:lnTo>
                <a:lnTo>
                  <a:pt x="3093115" y="1205100"/>
                </a:lnTo>
                <a:lnTo>
                  <a:pt x="3050110" y="1220471"/>
                </a:lnTo>
                <a:lnTo>
                  <a:pt x="3003262" y="1225867"/>
                </a:lnTo>
                <a:lnTo>
                  <a:pt x="204315" y="1225868"/>
                </a:lnTo>
                <a:lnTo>
                  <a:pt x="157467" y="1220471"/>
                </a:lnTo>
                <a:lnTo>
                  <a:pt x="114462" y="1205100"/>
                </a:lnTo>
                <a:lnTo>
                  <a:pt x="76526" y="1180981"/>
                </a:lnTo>
                <a:lnTo>
                  <a:pt x="44885" y="1149340"/>
                </a:lnTo>
                <a:lnTo>
                  <a:pt x="20766" y="1111404"/>
                </a:lnTo>
                <a:lnTo>
                  <a:pt x="5396" y="1068399"/>
                </a:lnTo>
                <a:lnTo>
                  <a:pt x="0" y="1021552"/>
                </a:lnTo>
                <a:lnTo>
                  <a:pt x="0" y="204315"/>
                </a:lnTo>
                <a:close/>
              </a:path>
              <a:path w="8080375" h="2588260">
                <a:moveTo>
                  <a:pt x="4624386" y="217540"/>
                </a:moveTo>
                <a:lnTo>
                  <a:pt x="4629781" y="170705"/>
                </a:lnTo>
                <a:lnTo>
                  <a:pt x="4645148" y="127711"/>
                </a:lnTo>
                <a:lnTo>
                  <a:pt x="4669260" y="89784"/>
                </a:lnTo>
                <a:lnTo>
                  <a:pt x="4700893" y="58152"/>
                </a:lnTo>
                <a:lnTo>
                  <a:pt x="4738819" y="34039"/>
                </a:lnTo>
                <a:lnTo>
                  <a:pt x="4781813" y="18672"/>
                </a:lnTo>
                <a:lnTo>
                  <a:pt x="4828649" y="13277"/>
                </a:lnTo>
                <a:lnTo>
                  <a:pt x="7876111" y="13278"/>
                </a:lnTo>
                <a:lnTo>
                  <a:pt x="7922946" y="18672"/>
                </a:lnTo>
                <a:lnTo>
                  <a:pt x="7965940" y="34039"/>
                </a:lnTo>
                <a:lnTo>
                  <a:pt x="8003866" y="58152"/>
                </a:lnTo>
                <a:lnTo>
                  <a:pt x="8035499" y="89784"/>
                </a:lnTo>
                <a:lnTo>
                  <a:pt x="8059611" y="127710"/>
                </a:lnTo>
                <a:lnTo>
                  <a:pt x="8074978" y="170704"/>
                </a:lnTo>
                <a:lnTo>
                  <a:pt x="8080373" y="217540"/>
                </a:lnTo>
                <a:lnTo>
                  <a:pt x="8080374" y="1034565"/>
                </a:lnTo>
                <a:lnTo>
                  <a:pt x="8074978" y="1081400"/>
                </a:lnTo>
                <a:lnTo>
                  <a:pt x="8059612" y="1124394"/>
                </a:lnTo>
                <a:lnTo>
                  <a:pt x="8035499" y="1162320"/>
                </a:lnTo>
                <a:lnTo>
                  <a:pt x="8003867" y="1193953"/>
                </a:lnTo>
                <a:lnTo>
                  <a:pt x="7965940" y="1218066"/>
                </a:lnTo>
                <a:lnTo>
                  <a:pt x="7922946" y="1233432"/>
                </a:lnTo>
                <a:lnTo>
                  <a:pt x="7876111" y="1238827"/>
                </a:lnTo>
                <a:lnTo>
                  <a:pt x="4828649" y="1238827"/>
                </a:lnTo>
                <a:lnTo>
                  <a:pt x="4781814" y="1233432"/>
                </a:lnTo>
                <a:lnTo>
                  <a:pt x="4738820" y="1218065"/>
                </a:lnTo>
                <a:lnTo>
                  <a:pt x="4700893" y="1193953"/>
                </a:lnTo>
                <a:lnTo>
                  <a:pt x="4669261" y="1162320"/>
                </a:lnTo>
                <a:lnTo>
                  <a:pt x="4645148" y="1124394"/>
                </a:lnTo>
                <a:lnTo>
                  <a:pt x="4629781" y="1081400"/>
                </a:lnTo>
                <a:lnTo>
                  <a:pt x="4624387" y="1034565"/>
                </a:lnTo>
                <a:lnTo>
                  <a:pt x="4624386" y="217540"/>
                </a:lnTo>
                <a:close/>
              </a:path>
              <a:path w="8080375" h="2588260">
                <a:moveTo>
                  <a:pt x="4611687" y="1566916"/>
                </a:moveTo>
                <a:lnTo>
                  <a:pt x="4617082" y="1520080"/>
                </a:lnTo>
                <a:lnTo>
                  <a:pt x="4632449" y="1477086"/>
                </a:lnTo>
                <a:lnTo>
                  <a:pt x="4656561" y="1439160"/>
                </a:lnTo>
                <a:lnTo>
                  <a:pt x="4688194" y="1407528"/>
                </a:lnTo>
                <a:lnTo>
                  <a:pt x="4726120" y="1383415"/>
                </a:lnTo>
                <a:lnTo>
                  <a:pt x="4769114" y="1368048"/>
                </a:lnTo>
                <a:lnTo>
                  <a:pt x="4815949" y="1362653"/>
                </a:lnTo>
                <a:lnTo>
                  <a:pt x="7876112" y="1362654"/>
                </a:lnTo>
                <a:lnTo>
                  <a:pt x="7922946" y="1368048"/>
                </a:lnTo>
                <a:lnTo>
                  <a:pt x="7965940" y="1383415"/>
                </a:lnTo>
                <a:lnTo>
                  <a:pt x="8003866" y="1407527"/>
                </a:lnTo>
                <a:lnTo>
                  <a:pt x="8035499" y="1439160"/>
                </a:lnTo>
                <a:lnTo>
                  <a:pt x="8059611" y="1477086"/>
                </a:lnTo>
                <a:lnTo>
                  <a:pt x="8074978" y="1520080"/>
                </a:lnTo>
                <a:lnTo>
                  <a:pt x="8080373" y="1566915"/>
                </a:lnTo>
                <a:lnTo>
                  <a:pt x="8080375" y="2383940"/>
                </a:lnTo>
                <a:lnTo>
                  <a:pt x="8074980" y="2430776"/>
                </a:lnTo>
                <a:lnTo>
                  <a:pt x="8059613" y="2473769"/>
                </a:lnTo>
                <a:lnTo>
                  <a:pt x="8035501" y="2511696"/>
                </a:lnTo>
                <a:lnTo>
                  <a:pt x="8003868" y="2543328"/>
                </a:lnTo>
                <a:lnTo>
                  <a:pt x="7965942" y="2567441"/>
                </a:lnTo>
                <a:lnTo>
                  <a:pt x="7922948" y="2582808"/>
                </a:lnTo>
                <a:lnTo>
                  <a:pt x="7876113" y="2588202"/>
                </a:lnTo>
                <a:lnTo>
                  <a:pt x="4815950" y="2588203"/>
                </a:lnTo>
                <a:lnTo>
                  <a:pt x="4769114" y="2582808"/>
                </a:lnTo>
                <a:lnTo>
                  <a:pt x="4726120" y="2567441"/>
                </a:lnTo>
                <a:lnTo>
                  <a:pt x="4688194" y="2543329"/>
                </a:lnTo>
                <a:lnTo>
                  <a:pt x="4656562" y="2511696"/>
                </a:lnTo>
                <a:lnTo>
                  <a:pt x="4632449" y="2473770"/>
                </a:lnTo>
                <a:lnTo>
                  <a:pt x="4617082" y="2430776"/>
                </a:lnTo>
                <a:lnTo>
                  <a:pt x="4611687" y="2383940"/>
                </a:lnTo>
                <a:lnTo>
                  <a:pt x="4611687" y="1566916"/>
                </a:lnTo>
                <a:close/>
              </a:path>
            </a:pathLst>
          </a:custGeom>
          <a:ln w="9525">
            <a:solidFill>
              <a:srgbClr val="000000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712943" y="1369238"/>
            <a:ext cx="1244600" cy="3911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62646" y="2380475"/>
            <a:ext cx="7418706" cy="2219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3.png" /><Relationship Id="rId3" Type="http://schemas.openxmlformats.org/officeDocument/2006/relationships/image" Target="../media/image12.png" /><Relationship Id="rId4" Type="http://schemas.openxmlformats.org/officeDocument/2006/relationships/image" Target="../media/image2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5.png" /><Relationship Id="rId3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png" /><Relationship Id="rId3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png" /><Relationship Id="rId3" Type="http://schemas.openxmlformats.org/officeDocument/2006/relationships/image" Target="../media/image1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6.png" /><Relationship Id="rId3" Type="http://schemas.openxmlformats.org/officeDocument/2006/relationships/image" Target="../media/image1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png" /><Relationship Id="rId3" Type="http://schemas.openxmlformats.org/officeDocument/2006/relationships/image" Target="../media/image1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png" /><Relationship Id="rId3" Type="http://schemas.openxmlformats.org/officeDocument/2006/relationships/image" Target="../media/image12.png" /><Relationship Id="rId4" Type="http://schemas.openxmlformats.org/officeDocument/2006/relationships/image" Target="../media/image27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8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9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0.png" /><Relationship Id="rId3" Type="http://schemas.openxmlformats.org/officeDocument/2006/relationships/image" Target="../media/image3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2.png" /><Relationship Id="rId3" Type="http://schemas.openxmlformats.org/officeDocument/2006/relationships/image" Target="../media/image33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4.pn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5.png" /></Relationships>
</file>

<file path=ppt/slides/_rels/slide4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100131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425700" y="2235200"/>
            <a:ext cx="4343400" cy="3255962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955674" y="1882774"/>
            <a:ext cx="7232650" cy="141605"/>
            <a:chOff x="955674" y="1882774"/>
            <a:chExt cx="7232650" cy="14160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958849" y="1885949"/>
              <a:ext cx="7226300" cy="134938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958849" y="1885949"/>
              <a:ext cx="7226300" cy="135255"/>
            </a:xfrm>
            <a:custGeom>
              <a:rect l="l" t="t" r="r" b="b"/>
              <a:pathLst>
                <a:path w="7226300" h="135255">
                  <a:moveTo>
                    <a:pt x="0" y="22490"/>
                  </a:moveTo>
                  <a:lnTo>
                    <a:pt x="1767" y="13736"/>
                  </a:lnTo>
                  <a:lnTo>
                    <a:pt x="6587" y="6587"/>
                  </a:lnTo>
                  <a:lnTo>
                    <a:pt x="13735" y="1767"/>
                  </a:lnTo>
                  <a:lnTo>
                    <a:pt x="22490" y="0"/>
                  </a:lnTo>
                  <a:lnTo>
                    <a:pt x="7203809" y="0"/>
                  </a:lnTo>
                  <a:lnTo>
                    <a:pt x="7212563" y="1767"/>
                  </a:lnTo>
                  <a:lnTo>
                    <a:pt x="7219712" y="6587"/>
                  </a:lnTo>
                  <a:lnTo>
                    <a:pt x="7224532" y="13735"/>
                  </a:lnTo>
                  <a:lnTo>
                    <a:pt x="7226300" y="22490"/>
                  </a:lnTo>
                  <a:lnTo>
                    <a:pt x="7226300" y="112447"/>
                  </a:lnTo>
                  <a:lnTo>
                    <a:pt x="7224532" y="121201"/>
                  </a:lnTo>
                  <a:lnTo>
                    <a:pt x="7219712" y="128350"/>
                  </a:lnTo>
                  <a:lnTo>
                    <a:pt x="7212564" y="133170"/>
                  </a:lnTo>
                  <a:lnTo>
                    <a:pt x="7203809" y="134938"/>
                  </a:lnTo>
                  <a:lnTo>
                    <a:pt x="22490" y="134938"/>
                  </a:lnTo>
                  <a:lnTo>
                    <a:pt x="13736" y="133170"/>
                  </a:lnTo>
                  <a:lnTo>
                    <a:pt x="6587" y="128351"/>
                  </a:lnTo>
                  <a:lnTo>
                    <a:pt x="1767" y="121202"/>
                  </a:lnTo>
                  <a:lnTo>
                    <a:pt x="0" y="112448"/>
                  </a:lnTo>
                  <a:lnTo>
                    <a:pt x="0" y="22490"/>
                  </a:lnTo>
                  <a:close/>
                </a:path>
              </a:pathLst>
            </a:custGeom>
            <a:ln w="6350">
              <a:solidFill>
                <a:srgbClr val="539F3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4800600" y="177800"/>
            <a:ext cx="682625" cy="363538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7239000" y="508000"/>
            <a:ext cx="1042988" cy="555625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1001712" y="5640387"/>
            <a:ext cx="1736725" cy="717550"/>
          </a:xfrm>
          <a:custGeom>
            <a:rect l="l" t="t" r="r" b="b"/>
            <a:pathLst>
              <a:path w="1736725" h="717550">
                <a:moveTo>
                  <a:pt x="1632088" y="717550"/>
                </a:moveTo>
                <a:lnTo>
                  <a:pt x="104176" y="717550"/>
                </a:lnTo>
                <a:lnTo>
                  <a:pt x="63625" y="711911"/>
                </a:lnTo>
                <a:lnTo>
                  <a:pt x="30512" y="696533"/>
                </a:lnTo>
                <a:lnTo>
                  <a:pt x="8186" y="673725"/>
                </a:lnTo>
                <a:lnTo>
                  <a:pt x="0" y="645795"/>
                </a:lnTo>
                <a:lnTo>
                  <a:pt x="0" y="71755"/>
                </a:lnTo>
                <a:lnTo>
                  <a:pt x="8186" y="43824"/>
                </a:lnTo>
                <a:lnTo>
                  <a:pt x="30512" y="21016"/>
                </a:lnTo>
                <a:lnTo>
                  <a:pt x="63625" y="5638"/>
                </a:lnTo>
                <a:lnTo>
                  <a:pt x="104176" y="0"/>
                </a:lnTo>
                <a:lnTo>
                  <a:pt x="1632088" y="0"/>
                </a:lnTo>
                <a:lnTo>
                  <a:pt x="1672638" y="5638"/>
                </a:lnTo>
                <a:lnTo>
                  <a:pt x="1705752" y="21016"/>
                </a:lnTo>
                <a:lnTo>
                  <a:pt x="1728078" y="43824"/>
                </a:lnTo>
                <a:lnTo>
                  <a:pt x="1736264" y="71755"/>
                </a:lnTo>
                <a:lnTo>
                  <a:pt x="1736264" y="645795"/>
                </a:lnTo>
                <a:lnTo>
                  <a:pt x="1728078" y="673725"/>
                </a:lnTo>
                <a:lnTo>
                  <a:pt x="1705752" y="696533"/>
                </a:lnTo>
                <a:lnTo>
                  <a:pt x="1672638" y="711911"/>
                </a:lnTo>
                <a:lnTo>
                  <a:pt x="1632088" y="717550"/>
                </a:lnTo>
                <a:close/>
              </a:path>
            </a:pathLst>
          </a:custGeom>
          <a:solidFill>
            <a:srgbClr val="ED7D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45943" y="575056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助读资料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791275" y="5640387"/>
            <a:ext cx="1736725" cy="717550"/>
          </a:xfrm>
          <a:custGeom>
            <a:rect l="l" t="t" r="r" b="b"/>
            <a:pathLst>
              <a:path w="1736725" h="717550">
                <a:moveTo>
                  <a:pt x="1632088" y="717550"/>
                </a:moveTo>
                <a:lnTo>
                  <a:pt x="104176" y="717550"/>
                </a:lnTo>
                <a:lnTo>
                  <a:pt x="63625" y="711911"/>
                </a:lnTo>
                <a:lnTo>
                  <a:pt x="30512" y="696533"/>
                </a:lnTo>
                <a:lnTo>
                  <a:pt x="8186" y="673725"/>
                </a:lnTo>
                <a:lnTo>
                  <a:pt x="0" y="645795"/>
                </a:lnTo>
                <a:lnTo>
                  <a:pt x="0" y="71755"/>
                </a:lnTo>
                <a:lnTo>
                  <a:pt x="8186" y="43824"/>
                </a:lnTo>
                <a:lnTo>
                  <a:pt x="30512" y="21016"/>
                </a:lnTo>
                <a:lnTo>
                  <a:pt x="63625" y="5638"/>
                </a:lnTo>
                <a:lnTo>
                  <a:pt x="104176" y="0"/>
                </a:lnTo>
                <a:lnTo>
                  <a:pt x="1632088" y="0"/>
                </a:lnTo>
                <a:lnTo>
                  <a:pt x="1672638" y="5638"/>
                </a:lnTo>
                <a:lnTo>
                  <a:pt x="1705752" y="21016"/>
                </a:lnTo>
                <a:lnTo>
                  <a:pt x="1728078" y="43824"/>
                </a:lnTo>
                <a:lnTo>
                  <a:pt x="1736264" y="71755"/>
                </a:lnTo>
                <a:lnTo>
                  <a:pt x="1736264" y="645795"/>
                </a:lnTo>
                <a:lnTo>
                  <a:pt x="1728078" y="673725"/>
                </a:lnTo>
                <a:lnTo>
                  <a:pt x="1705752" y="696533"/>
                </a:lnTo>
                <a:lnTo>
                  <a:pt x="1672638" y="711911"/>
                </a:lnTo>
                <a:lnTo>
                  <a:pt x="1632088" y="717550"/>
                </a:lnTo>
                <a:close/>
              </a:path>
            </a:pathLst>
          </a:custGeom>
          <a:solidFill>
            <a:srgbClr val="7C7C7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2935507" y="575056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字词精讲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592711" y="5640387"/>
            <a:ext cx="1736725" cy="717550"/>
          </a:xfrm>
          <a:custGeom>
            <a:rect l="l" t="t" r="r" b="b"/>
            <a:pathLst>
              <a:path w="1736725" h="717550">
                <a:moveTo>
                  <a:pt x="1632088" y="717550"/>
                </a:moveTo>
                <a:lnTo>
                  <a:pt x="104176" y="717550"/>
                </a:lnTo>
                <a:lnTo>
                  <a:pt x="63625" y="711911"/>
                </a:lnTo>
                <a:lnTo>
                  <a:pt x="30512" y="696533"/>
                </a:lnTo>
                <a:lnTo>
                  <a:pt x="8186" y="673725"/>
                </a:lnTo>
                <a:lnTo>
                  <a:pt x="0" y="645795"/>
                </a:lnTo>
                <a:lnTo>
                  <a:pt x="0" y="71755"/>
                </a:lnTo>
                <a:lnTo>
                  <a:pt x="8186" y="43824"/>
                </a:lnTo>
                <a:lnTo>
                  <a:pt x="30512" y="21016"/>
                </a:lnTo>
                <a:lnTo>
                  <a:pt x="63625" y="5638"/>
                </a:lnTo>
                <a:lnTo>
                  <a:pt x="104176" y="0"/>
                </a:lnTo>
                <a:lnTo>
                  <a:pt x="1632088" y="0"/>
                </a:lnTo>
                <a:lnTo>
                  <a:pt x="1672638" y="5638"/>
                </a:lnTo>
                <a:lnTo>
                  <a:pt x="1705752" y="21016"/>
                </a:lnTo>
                <a:lnTo>
                  <a:pt x="1728077" y="43824"/>
                </a:lnTo>
                <a:lnTo>
                  <a:pt x="1736264" y="71755"/>
                </a:lnTo>
                <a:lnTo>
                  <a:pt x="1736264" y="645795"/>
                </a:lnTo>
                <a:lnTo>
                  <a:pt x="1728077" y="673725"/>
                </a:lnTo>
                <a:lnTo>
                  <a:pt x="1705752" y="696533"/>
                </a:lnTo>
                <a:lnTo>
                  <a:pt x="1672638" y="711911"/>
                </a:lnTo>
                <a:lnTo>
                  <a:pt x="1632088" y="71755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4736943" y="575056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初读感知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6406023" y="5640387"/>
            <a:ext cx="1736725" cy="717550"/>
          </a:xfrm>
          <a:custGeom>
            <a:rect l="l" t="t" r="r" b="b"/>
            <a:pathLst>
              <a:path w="1736725" h="717550">
                <a:moveTo>
                  <a:pt x="1632089" y="717550"/>
                </a:moveTo>
                <a:lnTo>
                  <a:pt x="104176" y="717550"/>
                </a:lnTo>
                <a:lnTo>
                  <a:pt x="63625" y="711911"/>
                </a:lnTo>
                <a:lnTo>
                  <a:pt x="30512" y="696533"/>
                </a:lnTo>
                <a:lnTo>
                  <a:pt x="8186" y="673725"/>
                </a:lnTo>
                <a:lnTo>
                  <a:pt x="0" y="645795"/>
                </a:lnTo>
                <a:lnTo>
                  <a:pt x="0" y="71755"/>
                </a:lnTo>
                <a:lnTo>
                  <a:pt x="8186" y="43824"/>
                </a:lnTo>
                <a:lnTo>
                  <a:pt x="30512" y="21016"/>
                </a:lnTo>
                <a:lnTo>
                  <a:pt x="63625" y="5638"/>
                </a:lnTo>
                <a:lnTo>
                  <a:pt x="104176" y="0"/>
                </a:lnTo>
                <a:lnTo>
                  <a:pt x="1632089" y="0"/>
                </a:lnTo>
                <a:lnTo>
                  <a:pt x="1672638" y="5638"/>
                </a:lnTo>
                <a:lnTo>
                  <a:pt x="1705752" y="21016"/>
                </a:lnTo>
                <a:lnTo>
                  <a:pt x="1728078" y="43824"/>
                </a:lnTo>
                <a:lnTo>
                  <a:pt x="1736264" y="71755"/>
                </a:lnTo>
                <a:lnTo>
                  <a:pt x="1736264" y="645795"/>
                </a:lnTo>
                <a:lnTo>
                  <a:pt x="1728078" y="673725"/>
                </a:lnTo>
                <a:lnTo>
                  <a:pt x="1705752" y="696533"/>
                </a:lnTo>
                <a:lnTo>
                  <a:pt x="1672638" y="711911"/>
                </a:lnTo>
                <a:lnTo>
                  <a:pt x="1632089" y="717550"/>
                </a:lnTo>
                <a:close/>
              </a:path>
            </a:pathLst>
          </a:custGeom>
          <a:solidFill>
            <a:srgbClr val="2F559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6550255" y="575056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当堂检测</a:t>
            </a:r>
            <a:endParaRPr sz="280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2659060" y="5913438"/>
            <a:ext cx="3838575" cy="193675"/>
            <a:chOff x="2659060" y="5913438"/>
            <a:chExt cx="3838575" cy="193675"/>
          </a:xfrm>
        </p:grpSpPr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659060" y="5913438"/>
              <a:ext cx="234950" cy="1936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443409" y="5913438"/>
              <a:ext cx="234950" cy="1936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262684" y="5913438"/>
              <a:ext cx="234950" cy="193675"/>
            </a:xfrm>
            <a:prstGeom prst="rect">
              <a:avLst/>
            </a:prstGeom>
          </p:spPr>
        </p:pic>
      </p:grpSp>
      <p:grpSp>
        <p:nvGrpSpPr>
          <p:cNvPr id="20" name="object 20"/>
          <p:cNvGrpSpPr/>
          <p:nvPr/>
        </p:nvGrpSpPr>
        <p:grpSpPr>
          <a:xfrm>
            <a:off x="3086100" y="3159125"/>
            <a:ext cx="3175000" cy="1151255"/>
            <a:chOff x="3086100" y="3159125"/>
            <a:chExt cx="3175000" cy="1151255"/>
          </a:xfrm>
        </p:grpSpPr>
        <p:sp>
          <p:nvSpPr>
            <p:cNvPr id="21" name="object 21"/>
            <p:cNvSpPr/>
            <p:nvPr/>
          </p:nvSpPr>
          <p:spPr>
            <a:xfrm>
              <a:off x="3086100" y="3159125"/>
              <a:ext cx="3175000" cy="1151255"/>
            </a:xfrm>
            <a:custGeom>
              <a:rect l="l" t="t" r="r" b="b"/>
              <a:pathLst>
                <a:path w="3175000" h="1151254">
                  <a:moveTo>
                    <a:pt x="3174999" y="1150938"/>
                  </a:moveTo>
                  <a:lnTo>
                    <a:pt x="0" y="1150938"/>
                  </a:lnTo>
                  <a:lnTo>
                    <a:pt x="0" y="0"/>
                  </a:lnTo>
                  <a:lnTo>
                    <a:pt x="3174999" y="0"/>
                  </a:lnTo>
                  <a:lnTo>
                    <a:pt x="3174999" y="1150938"/>
                  </a:lnTo>
                  <a:close/>
                </a:path>
              </a:pathLst>
            </a:custGeom>
            <a:solidFill>
              <a:srgbClr val="FFFFFF">
                <a:alpha val="3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873500" y="3251200"/>
              <a:ext cx="1059949" cy="1014436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3086100" y="3159125"/>
            <a:ext cx="3175000" cy="1151255"/>
          </a:xfrm>
          <a:prstGeom prst="rect">
            <a:avLst/>
          </a:prstGeom>
        </p:spPr>
        <p:txBody>
          <a:bodyPr vert="horz" wrap="square" lIns="0" tIns="22288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1755"/>
              </a:spcBef>
              <a:tabLst>
                <a:tab pos="991869"/>
                <a:tab pos="1892935"/>
              </a:tabLst>
            </a:pPr>
            <a:r>
              <a:rPr sz="4000" spc="-50">
                <a:solidFill>
                  <a:srgbClr val="FFFFFF"/>
                </a:solidFill>
                <a:latin typeface="微软雅黑"/>
                <a:cs typeface="微软雅黑"/>
              </a:rPr>
              <a:t>第</a:t>
            </a:r>
            <a:r>
              <a:rPr sz="4000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4000" spc="-50">
                <a:solidFill>
                  <a:srgbClr val="FFFFFF"/>
                </a:solidFill>
                <a:latin typeface="微软雅黑"/>
                <a:cs typeface="微软雅黑"/>
              </a:rPr>
              <a:t>一</a:t>
            </a:r>
            <a:r>
              <a:rPr sz="4000">
                <a:solidFill>
                  <a:srgbClr val="FFFFFF"/>
                </a:solidFill>
                <a:latin typeface="微软雅黑"/>
                <a:cs typeface="微软雅黑"/>
              </a:rPr>
              <a:t>	课</a:t>
            </a:r>
            <a:r>
              <a:rPr sz="4000" spc="-1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4000" spc="-50">
                <a:solidFill>
                  <a:srgbClr val="FFFFFF"/>
                </a:solidFill>
                <a:latin typeface="微软雅黑"/>
                <a:cs typeface="微软雅黑"/>
              </a:rPr>
              <a:t>时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901315" y="1068070"/>
            <a:ext cx="4597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-10">
                <a:solidFill>
                  <a:srgbClr val="CC0000"/>
                </a:solidFill>
                <a:latin typeface="Microsoft JhengHei"/>
                <a:cs typeface="Microsoft JhengHei"/>
              </a:rPr>
              <a:t>毽子里的铜钱</a:t>
            </a:r>
            <a:endParaRPr sz="6000">
              <a:latin typeface="Microsoft JhengHei"/>
              <a:cs typeface="Microsoft JhengHei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1431925" y="762000"/>
            <a:ext cx="1332230" cy="1343025"/>
            <a:chOff x="1431925" y="762000"/>
            <a:chExt cx="1332230" cy="1343025"/>
          </a:xfrm>
        </p:grpSpPr>
        <p:sp>
          <p:nvSpPr>
            <p:cNvPr id="26" name="object 26"/>
            <p:cNvSpPr/>
            <p:nvPr/>
          </p:nvSpPr>
          <p:spPr>
            <a:xfrm>
              <a:off x="1450975" y="781050"/>
              <a:ext cx="1294130" cy="1304925"/>
            </a:xfrm>
            <a:custGeom>
              <a:rect l="l" t="t" r="r" b="b"/>
              <a:pathLst>
                <a:path w="1294130" h="1304925">
                  <a:moveTo>
                    <a:pt x="646852" y="1304925"/>
                  </a:moveTo>
                  <a:lnTo>
                    <a:pt x="0" y="652462"/>
                  </a:lnTo>
                  <a:lnTo>
                    <a:pt x="646852" y="0"/>
                  </a:lnTo>
                  <a:lnTo>
                    <a:pt x="1293704" y="652462"/>
                  </a:lnTo>
                  <a:lnTo>
                    <a:pt x="646852" y="1304925"/>
                  </a:lnTo>
                  <a:close/>
                </a:path>
              </a:pathLst>
            </a:custGeom>
            <a:solidFill>
              <a:srgbClr val="236B2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1450975" y="781050"/>
              <a:ext cx="1294130" cy="1304925"/>
            </a:xfrm>
            <a:custGeom>
              <a:rect l="l" t="t" r="r" b="b"/>
              <a:pathLst>
                <a:path w="1294130" h="1304925">
                  <a:moveTo>
                    <a:pt x="0" y="652462"/>
                  </a:moveTo>
                  <a:lnTo>
                    <a:pt x="646852" y="0"/>
                  </a:lnTo>
                  <a:lnTo>
                    <a:pt x="1293704" y="652462"/>
                  </a:lnTo>
                  <a:lnTo>
                    <a:pt x="646852" y="1304925"/>
                  </a:lnTo>
                  <a:lnTo>
                    <a:pt x="0" y="652462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645753" y="978905"/>
            <a:ext cx="787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730">
                <a:solidFill>
                  <a:srgbClr val="FFFFFF"/>
                </a:solidFill>
              </a:rPr>
              <a:t>22</a:t>
            </a:r>
            <a:endParaRPr sz="60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45515" y="2380475"/>
            <a:ext cx="7086600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8135" marR="5080" indent="-305435" algn="just">
              <a:lnSpc>
                <a:spcPct val="150000"/>
              </a:lnSpc>
              <a:spcBef>
                <a:spcPts val="100"/>
              </a:spcBef>
              <a:buSzPct val="95833"/>
              <a:buAutoNum type="arabicPeriod"/>
              <a:tabLst>
                <a:tab pos="368300"/>
              </a:tabLst>
            </a:pPr>
            <a:r>
              <a:rPr sz="2400" b="1">
                <a:latin typeface="微软雅黑"/>
                <a:cs typeface="微软雅黑"/>
              </a:rPr>
              <a:t>认识</a:t>
            </a:r>
            <a:r>
              <a:rPr sz="2400" b="1" spc="-285">
                <a:latin typeface="微软雅黑"/>
                <a:cs typeface="微软雅黑"/>
              </a:rPr>
              <a:t>8</a:t>
            </a:r>
            <a:r>
              <a:rPr sz="2400" b="1">
                <a:latin typeface="微软雅黑"/>
                <a:cs typeface="微软雅黑"/>
              </a:rPr>
              <a:t>个生字；会写</a:t>
            </a:r>
            <a:r>
              <a:rPr sz="2400" b="1" spc="-285">
                <a:latin typeface="微软雅黑"/>
                <a:cs typeface="微软雅黑"/>
              </a:rPr>
              <a:t>7</a:t>
            </a:r>
            <a:r>
              <a:rPr sz="2400" b="1" spc="-5">
                <a:latin typeface="微软雅黑"/>
                <a:cs typeface="微软雅黑"/>
              </a:rPr>
              <a:t>个生字；理解“珍惜、心肠、	体谅、慈和、风霜、浮现、接纳、栉风沐雨”等词	语，找出并积累“亮晶晶、热烘烘”一类的词语。</a:t>
            </a:r>
            <a:endParaRPr sz="2400">
              <a:latin typeface="微软雅黑"/>
              <a:cs typeface="微软雅黑"/>
            </a:endParaRPr>
          </a:p>
          <a:p>
            <a:pPr marL="368300">
              <a:lnSpc>
                <a:spcPct val="100000"/>
              </a:lnSpc>
              <a:spcBef>
                <a:spcPts val="1440"/>
              </a:spcBef>
            </a:pP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（重点</a:t>
            </a:r>
            <a:r>
              <a:rPr sz="2400" b="1" spc="-50">
                <a:solidFill>
                  <a:srgbClr val="FF0000"/>
                </a:solidFill>
                <a:latin typeface="微软雅黑"/>
                <a:cs typeface="微软雅黑"/>
              </a:rPr>
              <a:t>）</a:t>
            </a:r>
            <a:endParaRPr sz="2400">
              <a:latin typeface="微软雅黑"/>
              <a:cs typeface="微软雅黑"/>
            </a:endParaRPr>
          </a:p>
          <a:p>
            <a:pPr marL="318135" indent="-305435">
              <a:lnSpc>
                <a:spcPct val="100000"/>
              </a:lnSpc>
              <a:spcBef>
                <a:spcPts val="1440"/>
              </a:spcBef>
              <a:buSzPct val="95833"/>
              <a:buAutoNum type="arabicPeriod" startAt="2"/>
              <a:tabLst>
                <a:tab pos="318135"/>
              </a:tabLst>
            </a:pPr>
            <a:r>
              <a:rPr sz="2400" b="1" spc="-5">
                <a:latin typeface="微软雅黑"/>
                <a:cs typeface="微软雅黑"/>
              </a:rPr>
              <a:t>正确、流利、有感情地朗读课文。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890337" y="1367622"/>
            <a:ext cx="2952750" cy="749300"/>
          </a:xfrm>
          <a:custGeom>
            <a:rect l="l" t="t" r="r" b="b"/>
            <a:pathLst>
              <a:path w="2952750" h="749300">
                <a:moveTo>
                  <a:pt x="74896" y="748964"/>
                </a:moveTo>
                <a:lnTo>
                  <a:pt x="21936" y="727027"/>
                </a:lnTo>
                <a:lnTo>
                  <a:pt x="0" y="674067"/>
                </a:lnTo>
                <a:lnTo>
                  <a:pt x="0" y="74896"/>
                </a:lnTo>
                <a:lnTo>
                  <a:pt x="5885" y="45743"/>
                </a:lnTo>
                <a:lnTo>
                  <a:pt x="21936" y="21936"/>
                </a:lnTo>
                <a:lnTo>
                  <a:pt x="45743" y="5885"/>
                </a:lnTo>
                <a:lnTo>
                  <a:pt x="74896" y="0"/>
                </a:lnTo>
                <a:lnTo>
                  <a:pt x="2877431" y="0"/>
                </a:lnTo>
                <a:lnTo>
                  <a:pt x="2906583" y="5885"/>
                </a:lnTo>
                <a:lnTo>
                  <a:pt x="2930390" y="21936"/>
                </a:lnTo>
                <a:lnTo>
                  <a:pt x="2946441" y="45743"/>
                </a:lnTo>
                <a:lnTo>
                  <a:pt x="2952327" y="74896"/>
                </a:lnTo>
                <a:lnTo>
                  <a:pt x="2952328" y="674067"/>
                </a:lnTo>
                <a:lnTo>
                  <a:pt x="2946442" y="703220"/>
                </a:lnTo>
                <a:lnTo>
                  <a:pt x="2930391" y="727027"/>
                </a:lnTo>
                <a:lnTo>
                  <a:pt x="2906584" y="743078"/>
                </a:lnTo>
                <a:lnTo>
                  <a:pt x="2877432" y="748963"/>
                </a:lnTo>
                <a:lnTo>
                  <a:pt x="74896" y="748964"/>
                </a:lnTo>
                <a:close/>
              </a:path>
            </a:pathLst>
          </a:custGeom>
          <a:solidFill>
            <a:srgbClr val="5B9BD5">
              <a:alpha val="90194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680160" y="1426104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15">
                <a:solidFill>
                  <a:srgbClr val="FFFFFF"/>
                </a:solidFill>
                <a:latin typeface="微软雅黑"/>
                <a:cs typeface="微软雅黑"/>
              </a:rPr>
              <a:t>学习目标</a:t>
            </a:r>
            <a:endParaRPr sz="360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958884" y="1435436"/>
            <a:ext cx="603250" cy="612140"/>
            <a:chOff x="958884" y="1435436"/>
            <a:chExt cx="603250" cy="612140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65234" y="1441786"/>
              <a:ext cx="590465" cy="59917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965234" y="1441786"/>
              <a:ext cx="590550" cy="599440"/>
            </a:xfrm>
            <a:custGeom>
              <a:rect l="l" t="t" r="r" b="b"/>
              <a:pathLst>
                <a:path w="590550" h="599439">
                  <a:moveTo>
                    <a:pt x="0" y="59046"/>
                  </a:moveTo>
                  <a:lnTo>
                    <a:pt x="4640" y="36063"/>
                  </a:lnTo>
                  <a:lnTo>
                    <a:pt x="17294" y="17294"/>
                  </a:lnTo>
                  <a:lnTo>
                    <a:pt x="36062" y="4640"/>
                  </a:lnTo>
                  <a:lnTo>
                    <a:pt x="59046" y="0"/>
                  </a:lnTo>
                  <a:lnTo>
                    <a:pt x="531418" y="0"/>
                  </a:lnTo>
                  <a:lnTo>
                    <a:pt x="554402" y="4640"/>
                  </a:lnTo>
                  <a:lnTo>
                    <a:pt x="573170" y="17294"/>
                  </a:lnTo>
                  <a:lnTo>
                    <a:pt x="585824" y="36062"/>
                  </a:lnTo>
                  <a:lnTo>
                    <a:pt x="590465" y="59046"/>
                  </a:lnTo>
                  <a:lnTo>
                    <a:pt x="590465" y="540124"/>
                  </a:lnTo>
                  <a:lnTo>
                    <a:pt x="585824" y="563107"/>
                  </a:lnTo>
                  <a:lnTo>
                    <a:pt x="573170" y="581876"/>
                  </a:lnTo>
                  <a:lnTo>
                    <a:pt x="554402" y="594530"/>
                  </a:lnTo>
                  <a:lnTo>
                    <a:pt x="531418" y="599170"/>
                  </a:lnTo>
                  <a:lnTo>
                    <a:pt x="59046" y="599170"/>
                  </a:lnTo>
                  <a:lnTo>
                    <a:pt x="36063" y="594530"/>
                  </a:lnTo>
                  <a:lnTo>
                    <a:pt x="17294" y="581876"/>
                  </a:lnTo>
                  <a:lnTo>
                    <a:pt x="4640" y="563107"/>
                  </a:lnTo>
                  <a:lnTo>
                    <a:pt x="0" y="540124"/>
                  </a:lnTo>
                  <a:lnTo>
                    <a:pt x="0" y="59046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749040" y="2232837"/>
            <a:ext cx="4523105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34670">
              <a:lnSpc>
                <a:spcPct val="150000"/>
              </a:lnSpc>
              <a:spcBef>
                <a:spcPts val="100"/>
              </a:spcBef>
            </a:pPr>
            <a:r>
              <a:rPr sz="2400" b="1" spc="-5">
                <a:latin typeface="Microsoft JhengHei"/>
                <a:cs typeface="Microsoft JhengHei"/>
              </a:rPr>
              <a:t>琦君：现代女作家。代表作品</a:t>
            </a:r>
            <a:r>
              <a:rPr sz="2400" b="1" spc="-5">
                <a:latin typeface="微软雅黑"/>
                <a:cs typeface="微软雅黑"/>
              </a:rPr>
              <a:t>有散文集、小说集及儿童文学作</a:t>
            </a:r>
            <a:r>
              <a:rPr sz="2400" b="1">
                <a:latin typeface="微软雅黑"/>
                <a:cs typeface="微软雅黑"/>
              </a:rPr>
              <a:t>品</a:t>
            </a:r>
            <a:r>
              <a:rPr sz="2400" b="1" spc="-285">
                <a:latin typeface="微软雅黑"/>
                <a:cs typeface="微软雅黑"/>
              </a:rPr>
              <a:t>30</a:t>
            </a:r>
            <a:r>
              <a:rPr sz="2400" b="1" spc="-20">
                <a:latin typeface="微软雅黑"/>
                <a:cs typeface="微软雅黑"/>
              </a:rPr>
              <a:t>余种。</a:t>
            </a:r>
            <a:endParaRPr sz="2400">
              <a:latin typeface="微软雅黑"/>
              <a:cs typeface="微软雅黑"/>
            </a:endParaRPr>
          </a:p>
          <a:p>
            <a:pPr marL="547370">
              <a:lnSpc>
                <a:spcPct val="100000"/>
              </a:lnSpc>
              <a:spcBef>
                <a:spcPts val="1440"/>
              </a:spcBef>
            </a:pPr>
            <a:r>
              <a:rPr sz="2400" b="1">
                <a:latin typeface="Microsoft JhengHei"/>
                <a:cs typeface="Microsoft JhengHei"/>
              </a:rPr>
              <a:t>主要作品：</a:t>
            </a:r>
            <a:r>
              <a:rPr sz="2400" b="1" spc="-10">
                <a:solidFill>
                  <a:srgbClr val="FF0000"/>
                </a:solidFill>
                <a:latin typeface="Microsoft JhengHei"/>
                <a:cs typeface="Microsoft JhengHei"/>
              </a:rPr>
              <a:t>《烟愁》《三更有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梦书当枕》《细雨灯花落》等。</a:t>
            </a:r>
            <a:endParaRPr sz="2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200400" y="241300"/>
            <a:ext cx="2713038" cy="712787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647700" y="1066800"/>
            <a:ext cx="2908300" cy="666750"/>
            <a:chOff x="647700" y="1066800"/>
            <a:chExt cx="2908300" cy="666750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63675" y="1208087"/>
              <a:ext cx="2089149" cy="449262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463675" y="1208087"/>
              <a:ext cx="2089150" cy="449580"/>
            </a:xfrm>
            <a:custGeom>
              <a:rect l="l" t="t" r="r" b="b"/>
              <a:pathLst>
                <a:path w="2089150" h="449580">
                  <a:moveTo>
                    <a:pt x="0" y="224631"/>
                  </a:moveTo>
                  <a:lnTo>
                    <a:pt x="4563" y="179360"/>
                  </a:lnTo>
                  <a:lnTo>
                    <a:pt x="17652" y="137194"/>
                  </a:lnTo>
                  <a:lnTo>
                    <a:pt x="38363" y="99037"/>
                  </a:lnTo>
                  <a:lnTo>
                    <a:pt x="65792" y="65793"/>
                  </a:lnTo>
                  <a:lnTo>
                    <a:pt x="99037" y="38363"/>
                  </a:lnTo>
                  <a:lnTo>
                    <a:pt x="137194" y="17652"/>
                  </a:lnTo>
                  <a:lnTo>
                    <a:pt x="179359" y="4563"/>
                  </a:lnTo>
                  <a:lnTo>
                    <a:pt x="224630" y="0"/>
                  </a:lnTo>
                  <a:lnTo>
                    <a:pt x="1864519" y="0"/>
                  </a:lnTo>
                  <a:lnTo>
                    <a:pt x="1909789" y="4563"/>
                  </a:lnTo>
                  <a:lnTo>
                    <a:pt x="1951954" y="17652"/>
                  </a:lnTo>
                  <a:lnTo>
                    <a:pt x="1990111" y="38363"/>
                  </a:lnTo>
                  <a:lnTo>
                    <a:pt x="2023356" y="65792"/>
                  </a:lnTo>
                  <a:lnTo>
                    <a:pt x="2050785" y="99037"/>
                  </a:lnTo>
                  <a:lnTo>
                    <a:pt x="2071496" y="137194"/>
                  </a:lnTo>
                  <a:lnTo>
                    <a:pt x="2084585" y="179359"/>
                  </a:lnTo>
                  <a:lnTo>
                    <a:pt x="2089149" y="224630"/>
                  </a:lnTo>
                  <a:lnTo>
                    <a:pt x="2084585" y="269901"/>
                  </a:lnTo>
                  <a:lnTo>
                    <a:pt x="2071497" y="312067"/>
                  </a:lnTo>
                  <a:lnTo>
                    <a:pt x="2050786" y="350224"/>
                  </a:lnTo>
                  <a:lnTo>
                    <a:pt x="2023356" y="383469"/>
                  </a:lnTo>
                  <a:lnTo>
                    <a:pt x="1990112" y="410898"/>
                  </a:lnTo>
                  <a:lnTo>
                    <a:pt x="1951955" y="431609"/>
                  </a:lnTo>
                  <a:lnTo>
                    <a:pt x="1909789" y="444698"/>
                  </a:lnTo>
                  <a:lnTo>
                    <a:pt x="1864518" y="449262"/>
                  </a:lnTo>
                  <a:lnTo>
                    <a:pt x="224631" y="449262"/>
                  </a:lnTo>
                  <a:lnTo>
                    <a:pt x="179360" y="444698"/>
                  </a:lnTo>
                  <a:lnTo>
                    <a:pt x="137194" y="431609"/>
                  </a:lnTo>
                  <a:lnTo>
                    <a:pt x="99037" y="410898"/>
                  </a:lnTo>
                  <a:lnTo>
                    <a:pt x="65793" y="383469"/>
                  </a:lnTo>
                  <a:lnTo>
                    <a:pt x="38363" y="350224"/>
                  </a:lnTo>
                  <a:lnTo>
                    <a:pt x="17652" y="312067"/>
                  </a:lnTo>
                  <a:lnTo>
                    <a:pt x="4563" y="269902"/>
                  </a:lnTo>
                  <a:lnTo>
                    <a:pt x="0" y="224631"/>
                  </a:lnTo>
                  <a:close/>
                </a:path>
              </a:pathLst>
            </a:custGeom>
            <a:ln w="6350">
              <a:solidFill>
                <a:srgbClr val="8FCEE4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47700" y="1066800"/>
              <a:ext cx="1087378" cy="666750"/>
            </a:xfrm>
            <a:prstGeom prst="rect">
              <a:avLst/>
            </a:prstGeom>
          </p:spPr>
        </p:pic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1977158" y="1248588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走进作者</a:t>
            </a:r>
          </a:p>
        </p:txBody>
      </p:sp>
      <p:pic>
        <p:nvPicPr>
          <p:cNvPr id="9" name="object 9"/>
          <p:cNvPicPr/>
          <p:nvPr/>
        </p:nvPicPr>
        <p:blipFill>
          <a:blip r:embed="rId5"/>
          <a:stretch>
            <a:fillRect/>
          </a:stretch>
        </p:blipFill>
        <p:spPr>
          <a:xfrm>
            <a:off x="749300" y="2324100"/>
            <a:ext cx="2809875" cy="28098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16965" y="2458083"/>
            <a:ext cx="7327900" cy="1602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34670" algn="just">
              <a:lnSpc>
                <a:spcPct val="150000"/>
              </a:lnSpc>
              <a:spcBef>
                <a:spcPts val="100"/>
              </a:spcBef>
            </a:pPr>
            <a:r>
              <a:rPr sz="2300" b="1" spc="-5">
                <a:latin typeface="Microsoft JhengHei"/>
                <a:cs typeface="Microsoft JhengHei"/>
              </a:rPr>
              <a:t>银元：也叫银洋、银圆、大洋。旧时使用的银质圆形</a:t>
            </a:r>
            <a:r>
              <a:rPr sz="2300" b="1" spc="-5">
                <a:latin typeface="微软雅黑"/>
                <a:cs typeface="微软雅黑"/>
              </a:rPr>
              <a:t>硬币。每枚一元。不同时期，银元的含银量不同，发行的银元大小也不同，兑换的数目自然也不一样。</a:t>
            </a:r>
            <a:endParaRPr sz="23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647700" y="1308100"/>
            <a:ext cx="2908300" cy="666750"/>
            <a:chOff x="647700" y="1308100"/>
            <a:chExt cx="2908300" cy="66675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463675" y="1444623"/>
              <a:ext cx="2089149" cy="44926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463675" y="1444623"/>
              <a:ext cx="2089150" cy="449580"/>
            </a:xfrm>
            <a:custGeom>
              <a:rect l="l" t="t" r="r" b="b"/>
              <a:pathLst>
                <a:path w="2089150" h="449580">
                  <a:moveTo>
                    <a:pt x="0" y="224631"/>
                  </a:moveTo>
                  <a:lnTo>
                    <a:pt x="4563" y="179360"/>
                  </a:lnTo>
                  <a:lnTo>
                    <a:pt x="17652" y="137194"/>
                  </a:lnTo>
                  <a:lnTo>
                    <a:pt x="38363" y="99037"/>
                  </a:lnTo>
                  <a:lnTo>
                    <a:pt x="65792" y="65793"/>
                  </a:lnTo>
                  <a:lnTo>
                    <a:pt x="99037" y="38363"/>
                  </a:lnTo>
                  <a:lnTo>
                    <a:pt x="137194" y="17652"/>
                  </a:lnTo>
                  <a:lnTo>
                    <a:pt x="179360" y="4563"/>
                  </a:lnTo>
                  <a:lnTo>
                    <a:pt x="224631" y="0"/>
                  </a:lnTo>
                  <a:lnTo>
                    <a:pt x="1864518" y="0"/>
                  </a:lnTo>
                  <a:lnTo>
                    <a:pt x="1909788" y="4563"/>
                  </a:lnTo>
                  <a:lnTo>
                    <a:pt x="1951954" y="17652"/>
                  </a:lnTo>
                  <a:lnTo>
                    <a:pt x="1990111" y="38363"/>
                  </a:lnTo>
                  <a:lnTo>
                    <a:pt x="2023356" y="65792"/>
                  </a:lnTo>
                  <a:lnTo>
                    <a:pt x="2050785" y="99037"/>
                  </a:lnTo>
                  <a:lnTo>
                    <a:pt x="2071496" y="137194"/>
                  </a:lnTo>
                  <a:lnTo>
                    <a:pt x="2084585" y="179360"/>
                  </a:lnTo>
                  <a:lnTo>
                    <a:pt x="2089149" y="224631"/>
                  </a:lnTo>
                  <a:lnTo>
                    <a:pt x="2084585" y="269902"/>
                  </a:lnTo>
                  <a:lnTo>
                    <a:pt x="2071496" y="312068"/>
                  </a:lnTo>
                  <a:lnTo>
                    <a:pt x="2050785" y="350224"/>
                  </a:lnTo>
                  <a:lnTo>
                    <a:pt x="2023356" y="383469"/>
                  </a:lnTo>
                  <a:lnTo>
                    <a:pt x="1990111" y="410899"/>
                  </a:lnTo>
                  <a:lnTo>
                    <a:pt x="1951954" y="431610"/>
                  </a:lnTo>
                  <a:lnTo>
                    <a:pt x="1909789" y="444699"/>
                  </a:lnTo>
                  <a:lnTo>
                    <a:pt x="1864518" y="449262"/>
                  </a:lnTo>
                  <a:lnTo>
                    <a:pt x="224631" y="449262"/>
                  </a:lnTo>
                  <a:lnTo>
                    <a:pt x="179360" y="444699"/>
                  </a:lnTo>
                  <a:lnTo>
                    <a:pt x="137194" y="431610"/>
                  </a:lnTo>
                  <a:lnTo>
                    <a:pt x="99037" y="410899"/>
                  </a:lnTo>
                  <a:lnTo>
                    <a:pt x="65793" y="383470"/>
                  </a:lnTo>
                  <a:lnTo>
                    <a:pt x="38363" y="350225"/>
                  </a:lnTo>
                  <a:lnTo>
                    <a:pt x="17652" y="312068"/>
                  </a:lnTo>
                  <a:lnTo>
                    <a:pt x="4563" y="269902"/>
                  </a:lnTo>
                  <a:lnTo>
                    <a:pt x="0" y="224631"/>
                  </a:lnTo>
                  <a:close/>
                </a:path>
              </a:pathLst>
            </a:custGeom>
            <a:ln w="6350">
              <a:solidFill>
                <a:srgbClr val="8FCEE4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47700" y="1308100"/>
              <a:ext cx="1087378" cy="66675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1977158" y="148512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latin typeface="微软雅黑"/>
                <a:cs typeface="微软雅黑"/>
              </a:rPr>
              <a:t>相关资料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90101" y="2612707"/>
            <a:ext cx="10414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>
                <a:latin typeface="Microsoft JhengHei"/>
                <a:cs typeface="Microsoft JhengHei"/>
              </a:rPr>
              <a:t>撕</a:t>
            </a:r>
            <a:endParaRPr sz="80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5108575" y="2376488"/>
            <a:ext cx="3054350" cy="3053080"/>
            <a:chOff x="5108575" y="2376488"/>
            <a:chExt cx="3054350" cy="3053080"/>
          </a:xfrm>
        </p:grpSpPr>
        <p:sp>
          <p:nvSpPr>
            <p:cNvPr id="4" name="object 4"/>
            <p:cNvSpPr/>
            <p:nvPr/>
          </p:nvSpPr>
          <p:spPr>
            <a:xfrm flipH="1">
              <a:off x="5114925" y="2382838"/>
              <a:ext cx="0" cy="3040380"/>
            </a:xfrm>
            <a:custGeom>
              <a:rect l="l" t="t" r="r" b="b"/>
              <a:pathLst>
                <a:path h="3040379">
                  <a:moveTo>
                    <a:pt x="0" y="0"/>
                  </a:moveTo>
                  <a:lnTo>
                    <a:pt x="0" y="1512887"/>
                  </a:lnTo>
                </a:path>
                <a:path h="3040379">
                  <a:moveTo>
                    <a:pt x="0" y="1512887"/>
                  </a:moveTo>
                  <a:lnTo>
                    <a:pt x="0" y="3040063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6635750" y="2382838"/>
              <a:ext cx="0" cy="3040380"/>
            </a:xfrm>
            <a:custGeom>
              <a:rect l="l" t="t" r="r" b="b"/>
              <a:pathLst>
                <a:path h="3040379">
                  <a:moveTo>
                    <a:pt x="0" y="0"/>
                  </a:moveTo>
                  <a:lnTo>
                    <a:pt x="0" y="1512887"/>
                  </a:lnTo>
                </a:path>
                <a:path h="3040379">
                  <a:moveTo>
                    <a:pt x="0" y="1512887"/>
                  </a:moveTo>
                  <a:lnTo>
                    <a:pt x="0" y="3040063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5114925" y="2382838"/>
              <a:ext cx="3041650" cy="3040380"/>
            </a:xfrm>
            <a:custGeom>
              <a:rect l="l" t="t" r="r" b="b"/>
              <a:pathLst>
                <a:path w="3041650" h="3040379">
                  <a:moveTo>
                    <a:pt x="0" y="0"/>
                  </a:moveTo>
                  <a:lnTo>
                    <a:pt x="1520825" y="0"/>
                  </a:lnTo>
                </a:path>
                <a:path w="3041650" h="3040379">
                  <a:moveTo>
                    <a:pt x="3041650" y="0"/>
                  </a:moveTo>
                  <a:lnTo>
                    <a:pt x="3041650" y="1512887"/>
                  </a:lnTo>
                </a:path>
                <a:path w="3041650" h="3040379">
                  <a:moveTo>
                    <a:pt x="3041650" y="1512887"/>
                  </a:moveTo>
                  <a:lnTo>
                    <a:pt x="3041650" y="3040063"/>
                  </a:lnTo>
                </a:path>
                <a:path w="3041650" h="3040379">
                  <a:moveTo>
                    <a:pt x="1520825" y="0"/>
                  </a:moveTo>
                  <a:lnTo>
                    <a:pt x="304165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114925" y="3895726"/>
              <a:ext cx="3041650" cy="0"/>
            </a:xfrm>
            <a:custGeom>
              <a:rect l="l" t="t" r="r" b="b"/>
              <a:pathLst>
                <a:path w="3041650">
                  <a:moveTo>
                    <a:pt x="0" y="0"/>
                  </a:moveTo>
                  <a:lnTo>
                    <a:pt x="1520825" y="0"/>
                  </a:lnTo>
                </a:path>
                <a:path w="3041650">
                  <a:moveTo>
                    <a:pt x="1520825" y="0"/>
                  </a:moveTo>
                  <a:lnTo>
                    <a:pt x="3041650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5114925" y="5422901"/>
              <a:ext cx="3041650" cy="0"/>
            </a:xfrm>
            <a:custGeom>
              <a:rect l="l" t="t" r="r" b="b"/>
              <a:pathLst>
                <a:path w="3041650">
                  <a:moveTo>
                    <a:pt x="0" y="0"/>
                  </a:moveTo>
                  <a:lnTo>
                    <a:pt x="1520825" y="0"/>
                  </a:lnTo>
                </a:path>
                <a:path w="3041650">
                  <a:moveTo>
                    <a:pt x="1520825" y="0"/>
                  </a:moveTo>
                  <a:lnTo>
                    <a:pt x="304165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611812" y="2867025"/>
              <a:ext cx="2265364" cy="2360613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1393825" y="3991001"/>
            <a:ext cx="2853055" cy="1546225"/>
            <a:chOff x="1393825" y="3991001"/>
            <a:chExt cx="2853055" cy="1546225"/>
          </a:xfrm>
        </p:grpSpPr>
        <p:sp>
          <p:nvSpPr>
            <p:cNvPr id="11" name="object 11"/>
            <p:cNvSpPr/>
            <p:nvPr/>
          </p:nvSpPr>
          <p:spPr>
            <a:xfrm>
              <a:off x="1400175" y="3997362"/>
              <a:ext cx="2840355" cy="605155"/>
            </a:xfrm>
            <a:custGeom>
              <a:rect l="l" t="t" r="r" b="b"/>
              <a:pathLst>
                <a:path w="2840354" h="605154">
                  <a:moveTo>
                    <a:pt x="2840024" y="0"/>
                  </a:moveTo>
                  <a:lnTo>
                    <a:pt x="0" y="0"/>
                  </a:lnTo>
                  <a:lnTo>
                    <a:pt x="0" y="590511"/>
                  </a:lnTo>
                  <a:lnTo>
                    <a:pt x="0" y="604799"/>
                  </a:lnTo>
                  <a:lnTo>
                    <a:pt x="2840024" y="604799"/>
                  </a:lnTo>
                  <a:lnTo>
                    <a:pt x="2840024" y="590511"/>
                  </a:lnTo>
                  <a:lnTo>
                    <a:pt x="2840024" y="0"/>
                  </a:lnTo>
                  <a:close/>
                </a:path>
              </a:pathLst>
            </a:custGeom>
            <a:solidFill>
              <a:srgbClr val="A5A5A5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400175" y="3997351"/>
              <a:ext cx="2840355" cy="605155"/>
            </a:xfrm>
            <a:custGeom>
              <a:rect l="l" t="t" r="r" b="b"/>
              <a:pathLst>
                <a:path w="2840354" h="605154">
                  <a:moveTo>
                    <a:pt x="0" y="0"/>
                  </a:moveTo>
                  <a:lnTo>
                    <a:pt x="2840037" y="0"/>
                  </a:lnTo>
                  <a:lnTo>
                    <a:pt x="2840037" y="604799"/>
                  </a:lnTo>
                  <a:lnTo>
                    <a:pt x="0" y="604799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A5A5A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400175" y="4602162"/>
              <a:ext cx="2840355" cy="922655"/>
            </a:xfrm>
            <a:custGeom>
              <a:rect l="l" t="t" r="r" b="b"/>
              <a:pathLst>
                <a:path w="2840354" h="922653">
                  <a:moveTo>
                    <a:pt x="34912" y="0"/>
                  </a:moveTo>
                  <a:lnTo>
                    <a:pt x="0" y="0"/>
                  </a:lnTo>
                  <a:lnTo>
                    <a:pt x="0" y="922312"/>
                  </a:lnTo>
                  <a:lnTo>
                    <a:pt x="34912" y="922312"/>
                  </a:lnTo>
                  <a:lnTo>
                    <a:pt x="34912" y="0"/>
                  </a:lnTo>
                  <a:close/>
                </a:path>
                <a:path w="2840354" h="922653">
                  <a:moveTo>
                    <a:pt x="2840024" y="0"/>
                  </a:moveTo>
                  <a:lnTo>
                    <a:pt x="2825750" y="0"/>
                  </a:lnTo>
                  <a:lnTo>
                    <a:pt x="2825750" y="922312"/>
                  </a:lnTo>
                  <a:lnTo>
                    <a:pt x="2840024" y="922312"/>
                  </a:lnTo>
                  <a:lnTo>
                    <a:pt x="2840024" y="0"/>
                  </a:lnTo>
                  <a:close/>
                </a:path>
              </a:pathLst>
            </a:custGeom>
            <a:solidFill>
              <a:srgbClr val="E1E1E1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400175" y="4602152"/>
              <a:ext cx="2840355" cy="922655"/>
            </a:xfrm>
            <a:custGeom>
              <a:rect l="l" t="t" r="r" b="b"/>
              <a:pathLst>
                <a:path w="2840354" h="922653">
                  <a:moveTo>
                    <a:pt x="0" y="0"/>
                  </a:moveTo>
                  <a:lnTo>
                    <a:pt x="2840037" y="0"/>
                  </a:lnTo>
                  <a:lnTo>
                    <a:pt x="2840037" y="922320"/>
                  </a:lnTo>
                  <a:lnTo>
                    <a:pt x="0" y="92232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E1E1E1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435099" y="4587873"/>
              <a:ext cx="2790825" cy="942975"/>
            </a:xfrm>
            <a:custGeom>
              <a:rect l="l" t="t" r="r" b="b"/>
              <a:pathLst>
                <a:path w="2790825" h="942975">
                  <a:moveTo>
                    <a:pt x="2790825" y="942975"/>
                  </a:moveTo>
                  <a:lnTo>
                    <a:pt x="0" y="942975"/>
                  </a:lnTo>
                  <a:lnTo>
                    <a:pt x="0" y="0"/>
                  </a:lnTo>
                  <a:lnTo>
                    <a:pt x="2790825" y="0"/>
                  </a:lnTo>
                  <a:lnTo>
                    <a:pt x="2790825" y="94297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435099" y="4587873"/>
              <a:ext cx="2790825" cy="942975"/>
            </a:xfrm>
            <a:custGeom>
              <a:rect l="l" t="t" r="r" b="b"/>
              <a:pathLst>
                <a:path w="2790825" h="942975">
                  <a:moveTo>
                    <a:pt x="0" y="0"/>
                  </a:moveTo>
                  <a:lnTo>
                    <a:pt x="2790825" y="0"/>
                  </a:lnTo>
                  <a:lnTo>
                    <a:pt x="2790825" y="942975"/>
                  </a:lnTo>
                  <a:lnTo>
                    <a:pt x="0" y="94297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A5A5A5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1393825" y="4126944"/>
            <a:ext cx="2853055" cy="9486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latin typeface="Microsoft JhengHei"/>
                <a:cs typeface="Microsoft JhengHei"/>
              </a:rPr>
              <a:t>书写指导</a:t>
            </a:r>
            <a:endParaRPr sz="21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50">
              <a:latin typeface="Microsoft JhengHei"/>
              <a:cs typeface="Microsoft JhengHei"/>
            </a:endParaRPr>
          </a:p>
          <a:p>
            <a:pPr marR="39370" algn="ctr">
              <a:lnSpc>
                <a:spcPct val="100000"/>
              </a:lnSpc>
              <a:spcBef>
                <a:spcPts val="5"/>
              </a:spcBef>
            </a:pPr>
            <a:r>
              <a:rPr sz="2000" b="1" spc="-5">
                <a:latin typeface="Microsoft JhengHei"/>
                <a:cs typeface="Microsoft JhengHei"/>
              </a:rPr>
              <a:t>左窄右宽。右部较低。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298064" y="1920558"/>
            <a:ext cx="635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465">
                <a:solidFill>
                  <a:srgbClr val="FF0000"/>
                </a:solidFill>
                <a:latin typeface="微软雅黑"/>
                <a:cs typeface="微软雅黑"/>
              </a:rPr>
              <a:t>sī</a:t>
            </a:r>
            <a:endParaRPr sz="4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40864" y="1936432"/>
            <a:ext cx="1549400" cy="1920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5545"/>
              </a:lnSpc>
              <a:spcBef>
                <a:spcPts val="100"/>
              </a:spcBef>
            </a:pPr>
            <a:r>
              <a:rPr sz="4800" spc="-570">
                <a:solidFill>
                  <a:srgbClr val="FF0000"/>
                </a:solidFill>
              </a:rPr>
              <a:t>cháng</a:t>
            </a:r>
            <a:endParaRPr sz="4800"/>
          </a:p>
          <a:p>
            <a:pPr marR="1905" algn="ctr">
              <a:lnSpc>
                <a:spcPts val="9385"/>
              </a:lnSpc>
            </a:pPr>
            <a:r>
              <a:rPr sz="8000">
                <a:latin typeface="Microsoft JhengHei"/>
                <a:cs typeface="Microsoft JhengHei"/>
              </a:rPr>
              <a:t>肠</a:t>
            </a:r>
            <a:endParaRPr sz="80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5108575" y="2376488"/>
            <a:ext cx="3054350" cy="3053080"/>
            <a:chOff x="5108575" y="2376488"/>
            <a:chExt cx="3054350" cy="3053080"/>
          </a:xfrm>
        </p:grpSpPr>
        <p:sp>
          <p:nvSpPr>
            <p:cNvPr id="4" name="object 4"/>
            <p:cNvSpPr/>
            <p:nvPr/>
          </p:nvSpPr>
          <p:spPr>
            <a:xfrm flipH="1">
              <a:off x="5114925" y="2382838"/>
              <a:ext cx="0" cy="3040380"/>
            </a:xfrm>
            <a:custGeom>
              <a:rect l="l" t="t" r="r" b="b"/>
              <a:pathLst>
                <a:path h="3040379">
                  <a:moveTo>
                    <a:pt x="0" y="0"/>
                  </a:moveTo>
                  <a:lnTo>
                    <a:pt x="0" y="1512887"/>
                  </a:lnTo>
                </a:path>
                <a:path h="3040379">
                  <a:moveTo>
                    <a:pt x="0" y="1512887"/>
                  </a:moveTo>
                  <a:lnTo>
                    <a:pt x="0" y="3040063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6635750" y="2382838"/>
              <a:ext cx="0" cy="3040380"/>
            </a:xfrm>
            <a:custGeom>
              <a:rect l="l" t="t" r="r" b="b"/>
              <a:pathLst>
                <a:path h="3040379">
                  <a:moveTo>
                    <a:pt x="0" y="0"/>
                  </a:moveTo>
                  <a:lnTo>
                    <a:pt x="0" y="1512887"/>
                  </a:lnTo>
                </a:path>
                <a:path h="3040379">
                  <a:moveTo>
                    <a:pt x="0" y="1512887"/>
                  </a:moveTo>
                  <a:lnTo>
                    <a:pt x="0" y="3040063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5114925" y="2382838"/>
              <a:ext cx="3041650" cy="3040380"/>
            </a:xfrm>
            <a:custGeom>
              <a:rect l="l" t="t" r="r" b="b"/>
              <a:pathLst>
                <a:path w="3041650" h="3040379">
                  <a:moveTo>
                    <a:pt x="0" y="0"/>
                  </a:moveTo>
                  <a:lnTo>
                    <a:pt x="1520825" y="0"/>
                  </a:lnTo>
                </a:path>
                <a:path w="3041650" h="3040379">
                  <a:moveTo>
                    <a:pt x="3041650" y="0"/>
                  </a:moveTo>
                  <a:lnTo>
                    <a:pt x="3041650" y="1512887"/>
                  </a:lnTo>
                </a:path>
                <a:path w="3041650" h="3040379">
                  <a:moveTo>
                    <a:pt x="3041650" y="1512887"/>
                  </a:moveTo>
                  <a:lnTo>
                    <a:pt x="3041650" y="3040063"/>
                  </a:lnTo>
                </a:path>
                <a:path w="3041650" h="3040379">
                  <a:moveTo>
                    <a:pt x="1520825" y="0"/>
                  </a:moveTo>
                  <a:lnTo>
                    <a:pt x="304165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114925" y="3895726"/>
              <a:ext cx="3041650" cy="0"/>
            </a:xfrm>
            <a:custGeom>
              <a:rect l="l" t="t" r="r" b="b"/>
              <a:pathLst>
                <a:path w="3041650">
                  <a:moveTo>
                    <a:pt x="0" y="0"/>
                  </a:moveTo>
                  <a:lnTo>
                    <a:pt x="1520825" y="0"/>
                  </a:lnTo>
                </a:path>
                <a:path w="3041650">
                  <a:moveTo>
                    <a:pt x="1520825" y="0"/>
                  </a:moveTo>
                  <a:lnTo>
                    <a:pt x="3041650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5114925" y="5422901"/>
              <a:ext cx="3041650" cy="0"/>
            </a:xfrm>
            <a:custGeom>
              <a:rect l="l" t="t" r="r" b="b"/>
              <a:pathLst>
                <a:path w="3041650">
                  <a:moveTo>
                    <a:pt x="0" y="0"/>
                  </a:moveTo>
                  <a:lnTo>
                    <a:pt x="1520825" y="0"/>
                  </a:lnTo>
                </a:path>
                <a:path w="3041650">
                  <a:moveTo>
                    <a:pt x="1520825" y="0"/>
                  </a:moveTo>
                  <a:lnTo>
                    <a:pt x="304165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595937" y="2968625"/>
              <a:ext cx="2198688" cy="2012950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1393825" y="3991001"/>
            <a:ext cx="2853055" cy="1546225"/>
            <a:chOff x="1393825" y="3991001"/>
            <a:chExt cx="2853055" cy="1546225"/>
          </a:xfrm>
        </p:grpSpPr>
        <p:sp>
          <p:nvSpPr>
            <p:cNvPr id="11" name="object 11"/>
            <p:cNvSpPr/>
            <p:nvPr/>
          </p:nvSpPr>
          <p:spPr>
            <a:xfrm>
              <a:off x="1400175" y="3997362"/>
              <a:ext cx="2840355" cy="605155"/>
            </a:xfrm>
            <a:custGeom>
              <a:rect l="l" t="t" r="r" b="b"/>
              <a:pathLst>
                <a:path w="2840354" h="605154">
                  <a:moveTo>
                    <a:pt x="2840024" y="0"/>
                  </a:moveTo>
                  <a:lnTo>
                    <a:pt x="0" y="0"/>
                  </a:lnTo>
                  <a:lnTo>
                    <a:pt x="0" y="590511"/>
                  </a:lnTo>
                  <a:lnTo>
                    <a:pt x="0" y="604799"/>
                  </a:lnTo>
                  <a:lnTo>
                    <a:pt x="2840024" y="604799"/>
                  </a:lnTo>
                  <a:lnTo>
                    <a:pt x="2840024" y="590511"/>
                  </a:lnTo>
                  <a:lnTo>
                    <a:pt x="2840024" y="0"/>
                  </a:lnTo>
                  <a:close/>
                </a:path>
              </a:pathLst>
            </a:custGeom>
            <a:solidFill>
              <a:srgbClr val="A5A5A5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400175" y="3997351"/>
              <a:ext cx="2840355" cy="605155"/>
            </a:xfrm>
            <a:custGeom>
              <a:rect l="l" t="t" r="r" b="b"/>
              <a:pathLst>
                <a:path w="2840354" h="605154">
                  <a:moveTo>
                    <a:pt x="0" y="0"/>
                  </a:moveTo>
                  <a:lnTo>
                    <a:pt x="2840037" y="0"/>
                  </a:lnTo>
                  <a:lnTo>
                    <a:pt x="2840037" y="604799"/>
                  </a:lnTo>
                  <a:lnTo>
                    <a:pt x="0" y="604799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A5A5A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400175" y="4602162"/>
              <a:ext cx="2840355" cy="922655"/>
            </a:xfrm>
            <a:custGeom>
              <a:rect l="l" t="t" r="r" b="b"/>
              <a:pathLst>
                <a:path w="2840354" h="922653">
                  <a:moveTo>
                    <a:pt x="34912" y="0"/>
                  </a:moveTo>
                  <a:lnTo>
                    <a:pt x="0" y="0"/>
                  </a:lnTo>
                  <a:lnTo>
                    <a:pt x="0" y="922312"/>
                  </a:lnTo>
                  <a:lnTo>
                    <a:pt x="34912" y="922312"/>
                  </a:lnTo>
                  <a:lnTo>
                    <a:pt x="34912" y="0"/>
                  </a:lnTo>
                  <a:close/>
                </a:path>
                <a:path w="2840354" h="922653">
                  <a:moveTo>
                    <a:pt x="2840024" y="0"/>
                  </a:moveTo>
                  <a:lnTo>
                    <a:pt x="2825750" y="0"/>
                  </a:lnTo>
                  <a:lnTo>
                    <a:pt x="2825750" y="922312"/>
                  </a:lnTo>
                  <a:lnTo>
                    <a:pt x="2840024" y="922312"/>
                  </a:lnTo>
                  <a:lnTo>
                    <a:pt x="2840024" y="0"/>
                  </a:lnTo>
                  <a:close/>
                </a:path>
              </a:pathLst>
            </a:custGeom>
            <a:solidFill>
              <a:srgbClr val="E1E1E1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400175" y="4602152"/>
              <a:ext cx="2840355" cy="922655"/>
            </a:xfrm>
            <a:custGeom>
              <a:rect l="l" t="t" r="r" b="b"/>
              <a:pathLst>
                <a:path w="2840354" h="922653">
                  <a:moveTo>
                    <a:pt x="0" y="0"/>
                  </a:moveTo>
                  <a:lnTo>
                    <a:pt x="2840037" y="0"/>
                  </a:lnTo>
                  <a:lnTo>
                    <a:pt x="2840037" y="922320"/>
                  </a:lnTo>
                  <a:lnTo>
                    <a:pt x="0" y="92232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E1E1E1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435099" y="4587873"/>
              <a:ext cx="2790825" cy="942975"/>
            </a:xfrm>
            <a:custGeom>
              <a:rect l="l" t="t" r="r" b="b"/>
              <a:pathLst>
                <a:path w="2790825" h="942975">
                  <a:moveTo>
                    <a:pt x="2790825" y="942975"/>
                  </a:moveTo>
                  <a:lnTo>
                    <a:pt x="0" y="942975"/>
                  </a:lnTo>
                  <a:lnTo>
                    <a:pt x="0" y="0"/>
                  </a:lnTo>
                  <a:lnTo>
                    <a:pt x="2790825" y="0"/>
                  </a:lnTo>
                  <a:lnTo>
                    <a:pt x="2790825" y="94297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435099" y="4587873"/>
              <a:ext cx="2790825" cy="942975"/>
            </a:xfrm>
            <a:custGeom>
              <a:rect l="l" t="t" r="r" b="b"/>
              <a:pathLst>
                <a:path w="2790825" h="942975">
                  <a:moveTo>
                    <a:pt x="0" y="0"/>
                  </a:moveTo>
                  <a:lnTo>
                    <a:pt x="2790825" y="0"/>
                  </a:lnTo>
                  <a:lnTo>
                    <a:pt x="2790825" y="942975"/>
                  </a:lnTo>
                  <a:lnTo>
                    <a:pt x="0" y="94297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A5A5A5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1393825" y="4126944"/>
            <a:ext cx="2853055" cy="14058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9281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latin typeface="Microsoft JhengHei"/>
                <a:cs typeface="Microsoft JhengHei"/>
              </a:rPr>
              <a:t>书写指导</a:t>
            </a:r>
            <a:endParaRPr sz="2100">
              <a:latin typeface="Microsoft JhengHei"/>
              <a:cs typeface="Microsoft JhengHei"/>
            </a:endParaRPr>
          </a:p>
          <a:p>
            <a:pPr marL="132080" marR="172085">
              <a:lnSpc>
                <a:spcPct val="150000"/>
              </a:lnSpc>
              <a:spcBef>
                <a:spcPts val="1145"/>
              </a:spcBef>
            </a:pPr>
            <a:r>
              <a:rPr sz="2000" b="1" spc="-5">
                <a:latin typeface="Microsoft JhengHei"/>
                <a:cs typeface="Microsoft JhengHei"/>
              </a:rPr>
              <a:t>左窄右宽。右部两撇平</a:t>
            </a:r>
            <a:r>
              <a:rPr sz="2000" b="1" spc="-10">
                <a:latin typeface="Microsoft JhengHei"/>
                <a:cs typeface="Microsoft JhengHei"/>
              </a:rPr>
              <a:t>行，长短不同。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64701" y="1920557"/>
            <a:ext cx="846455" cy="156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8120">
              <a:lnSpc>
                <a:spcPts val="4160"/>
              </a:lnSpc>
              <a:spcBef>
                <a:spcPts val="100"/>
              </a:spcBef>
            </a:pPr>
            <a:r>
              <a:rPr sz="4800" spc="85">
                <a:solidFill>
                  <a:srgbClr val="FF0000"/>
                </a:solidFill>
              </a:rPr>
              <a:t>ni</a:t>
            </a:r>
            <a:endParaRPr sz="4800"/>
          </a:p>
          <a:p>
            <a:pPr marL="38100">
              <a:lnSpc>
                <a:spcPts val="8000"/>
              </a:lnSpc>
            </a:pPr>
            <a:r>
              <a:rPr sz="12000" spc="-10110" baseline="-20138">
                <a:latin typeface="Microsoft JhengHei"/>
                <a:cs typeface="Microsoft JhengHei"/>
              </a:rPr>
              <a:t>捏</a:t>
            </a:r>
            <a:r>
              <a:rPr sz="4800" spc="-470">
                <a:solidFill>
                  <a:srgbClr val="FF0000"/>
                </a:solidFill>
              </a:rPr>
              <a:t>ē</a:t>
            </a:r>
            <a:endParaRPr sz="48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5108575" y="2376488"/>
            <a:ext cx="3054350" cy="3053080"/>
            <a:chOff x="5108575" y="2376488"/>
            <a:chExt cx="3054350" cy="3053080"/>
          </a:xfrm>
        </p:grpSpPr>
        <p:sp>
          <p:nvSpPr>
            <p:cNvPr id="4" name="object 4"/>
            <p:cNvSpPr/>
            <p:nvPr/>
          </p:nvSpPr>
          <p:spPr>
            <a:xfrm flipH="1">
              <a:off x="5114925" y="2382838"/>
              <a:ext cx="0" cy="3040380"/>
            </a:xfrm>
            <a:custGeom>
              <a:rect l="l" t="t" r="r" b="b"/>
              <a:pathLst>
                <a:path h="3040379">
                  <a:moveTo>
                    <a:pt x="0" y="0"/>
                  </a:moveTo>
                  <a:lnTo>
                    <a:pt x="0" y="1512887"/>
                  </a:lnTo>
                </a:path>
                <a:path h="3040379">
                  <a:moveTo>
                    <a:pt x="0" y="1512887"/>
                  </a:moveTo>
                  <a:lnTo>
                    <a:pt x="0" y="3040063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6635750" y="2382838"/>
              <a:ext cx="0" cy="3040380"/>
            </a:xfrm>
            <a:custGeom>
              <a:rect l="l" t="t" r="r" b="b"/>
              <a:pathLst>
                <a:path h="3040379">
                  <a:moveTo>
                    <a:pt x="0" y="0"/>
                  </a:moveTo>
                  <a:lnTo>
                    <a:pt x="0" y="1512887"/>
                  </a:lnTo>
                </a:path>
                <a:path h="3040379">
                  <a:moveTo>
                    <a:pt x="0" y="1512887"/>
                  </a:moveTo>
                  <a:lnTo>
                    <a:pt x="0" y="3040063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5114925" y="2382838"/>
              <a:ext cx="3041650" cy="3040380"/>
            </a:xfrm>
            <a:custGeom>
              <a:rect l="l" t="t" r="r" b="b"/>
              <a:pathLst>
                <a:path w="3041650" h="3040379">
                  <a:moveTo>
                    <a:pt x="0" y="0"/>
                  </a:moveTo>
                  <a:lnTo>
                    <a:pt x="1520825" y="0"/>
                  </a:lnTo>
                </a:path>
                <a:path w="3041650" h="3040379">
                  <a:moveTo>
                    <a:pt x="3041650" y="0"/>
                  </a:moveTo>
                  <a:lnTo>
                    <a:pt x="3041650" y="1512887"/>
                  </a:lnTo>
                </a:path>
                <a:path w="3041650" h="3040379">
                  <a:moveTo>
                    <a:pt x="3041650" y="1512887"/>
                  </a:moveTo>
                  <a:lnTo>
                    <a:pt x="3041650" y="3040063"/>
                  </a:lnTo>
                </a:path>
                <a:path w="3041650" h="3040379">
                  <a:moveTo>
                    <a:pt x="1520825" y="0"/>
                  </a:moveTo>
                  <a:lnTo>
                    <a:pt x="304165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114925" y="3895726"/>
              <a:ext cx="3041650" cy="0"/>
            </a:xfrm>
            <a:custGeom>
              <a:rect l="l" t="t" r="r" b="b"/>
              <a:pathLst>
                <a:path w="3041650">
                  <a:moveTo>
                    <a:pt x="0" y="0"/>
                  </a:moveTo>
                  <a:lnTo>
                    <a:pt x="1520825" y="0"/>
                  </a:lnTo>
                </a:path>
                <a:path w="3041650">
                  <a:moveTo>
                    <a:pt x="1520825" y="0"/>
                  </a:moveTo>
                  <a:lnTo>
                    <a:pt x="3041650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5114925" y="5422901"/>
              <a:ext cx="3041650" cy="0"/>
            </a:xfrm>
            <a:custGeom>
              <a:rect l="l" t="t" r="r" b="b"/>
              <a:pathLst>
                <a:path w="3041650">
                  <a:moveTo>
                    <a:pt x="0" y="0"/>
                  </a:moveTo>
                  <a:lnTo>
                    <a:pt x="1520825" y="0"/>
                  </a:lnTo>
                </a:path>
                <a:path w="3041650">
                  <a:moveTo>
                    <a:pt x="1520825" y="0"/>
                  </a:moveTo>
                  <a:lnTo>
                    <a:pt x="304165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576887" y="2932112"/>
              <a:ext cx="2281237" cy="2132012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1393825" y="3991001"/>
            <a:ext cx="2853055" cy="1546225"/>
            <a:chOff x="1393825" y="3991001"/>
            <a:chExt cx="2853055" cy="1546225"/>
          </a:xfrm>
        </p:grpSpPr>
        <p:sp>
          <p:nvSpPr>
            <p:cNvPr id="11" name="object 11"/>
            <p:cNvSpPr/>
            <p:nvPr/>
          </p:nvSpPr>
          <p:spPr>
            <a:xfrm>
              <a:off x="1400175" y="3997362"/>
              <a:ext cx="2840355" cy="605155"/>
            </a:xfrm>
            <a:custGeom>
              <a:rect l="l" t="t" r="r" b="b"/>
              <a:pathLst>
                <a:path w="2840354" h="605154">
                  <a:moveTo>
                    <a:pt x="2840024" y="0"/>
                  </a:moveTo>
                  <a:lnTo>
                    <a:pt x="0" y="0"/>
                  </a:lnTo>
                  <a:lnTo>
                    <a:pt x="0" y="590511"/>
                  </a:lnTo>
                  <a:lnTo>
                    <a:pt x="0" y="604799"/>
                  </a:lnTo>
                  <a:lnTo>
                    <a:pt x="2840024" y="604799"/>
                  </a:lnTo>
                  <a:lnTo>
                    <a:pt x="2840024" y="590511"/>
                  </a:lnTo>
                  <a:lnTo>
                    <a:pt x="2840024" y="0"/>
                  </a:lnTo>
                  <a:close/>
                </a:path>
              </a:pathLst>
            </a:custGeom>
            <a:solidFill>
              <a:srgbClr val="A5A5A5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400175" y="3997351"/>
              <a:ext cx="2840355" cy="605155"/>
            </a:xfrm>
            <a:custGeom>
              <a:rect l="l" t="t" r="r" b="b"/>
              <a:pathLst>
                <a:path w="2840354" h="605154">
                  <a:moveTo>
                    <a:pt x="0" y="0"/>
                  </a:moveTo>
                  <a:lnTo>
                    <a:pt x="2840037" y="0"/>
                  </a:lnTo>
                  <a:lnTo>
                    <a:pt x="2840037" y="604799"/>
                  </a:lnTo>
                  <a:lnTo>
                    <a:pt x="0" y="604799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A5A5A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400175" y="4602162"/>
              <a:ext cx="2840355" cy="922655"/>
            </a:xfrm>
            <a:custGeom>
              <a:rect l="l" t="t" r="r" b="b"/>
              <a:pathLst>
                <a:path w="2840354" h="922653">
                  <a:moveTo>
                    <a:pt x="34912" y="0"/>
                  </a:moveTo>
                  <a:lnTo>
                    <a:pt x="0" y="0"/>
                  </a:lnTo>
                  <a:lnTo>
                    <a:pt x="0" y="922312"/>
                  </a:lnTo>
                  <a:lnTo>
                    <a:pt x="34912" y="922312"/>
                  </a:lnTo>
                  <a:lnTo>
                    <a:pt x="34912" y="0"/>
                  </a:lnTo>
                  <a:close/>
                </a:path>
                <a:path w="2840354" h="922653">
                  <a:moveTo>
                    <a:pt x="2840024" y="0"/>
                  </a:moveTo>
                  <a:lnTo>
                    <a:pt x="2825750" y="0"/>
                  </a:lnTo>
                  <a:lnTo>
                    <a:pt x="2825750" y="922312"/>
                  </a:lnTo>
                  <a:lnTo>
                    <a:pt x="2840024" y="922312"/>
                  </a:lnTo>
                  <a:lnTo>
                    <a:pt x="2840024" y="0"/>
                  </a:lnTo>
                  <a:close/>
                </a:path>
              </a:pathLst>
            </a:custGeom>
            <a:solidFill>
              <a:srgbClr val="E1E1E1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400175" y="4602152"/>
              <a:ext cx="2840355" cy="922655"/>
            </a:xfrm>
            <a:custGeom>
              <a:rect l="l" t="t" r="r" b="b"/>
              <a:pathLst>
                <a:path w="2840354" h="922653">
                  <a:moveTo>
                    <a:pt x="0" y="0"/>
                  </a:moveTo>
                  <a:lnTo>
                    <a:pt x="2840037" y="0"/>
                  </a:lnTo>
                  <a:lnTo>
                    <a:pt x="2840037" y="922320"/>
                  </a:lnTo>
                  <a:lnTo>
                    <a:pt x="0" y="92232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E1E1E1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435099" y="4587873"/>
              <a:ext cx="2790825" cy="942975"/>
            </a:xfrm>
            <a:custGeom>
              <a:rect l="l" t="t" r="r" b="b"/>
              <a:pathLst>
                <a:path w="2790825" h="942975">
                  <a:moveTo>
                    <a:pt x="2790825" y="942975"/>
                  </a:moveTo>
                  <a:lnTo>
                    <a:pt x="0" y="942975"/>
                  </a:lnTo>
                  <a:lnTo>
                    <a:pt x="0" y="0"/>
                  </a:lnTo>
                  <a:lnTo>
                    <a:pt x="2790825" y="0"/>
                  </a:lnTo>
                  <a:lnTo>
                    <a:pt x="2790825" y="94297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435099" y="4587873"/>
              <a:ext cx="2790825" cy="942975"/>
            </a:xfrm>
            <a:custGeom>
              <a:rect l="l" t="t" r="r" b="b"/>
              <a:pathLst>
                <a:path w="2790825" h="942975">
                  <a:moveTo>
                    <a:pt x="0" y="0"/>
                  </a:moveTo>
                  <a:lnTo>
                    <a:pt x="2790825" y="0"/>
                  </a:lnTo>
                  <a:lnTo>
                    <a:pt x="2790825" y="942975"/>
                  </a:lnTo>
                  <a:lnTo>
                    <a:pt x="0" y="94297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A5A5A5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1393825" y="4126944"/>
            <a:ext cx="2853055" cy="14058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9281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latin typeface="Microsoft JhengHei"/>
                <a:cs typeface="Microsoft JhengHei"/>
              </a:rPr>
              <a:t>书写指导</a:t>
            </a:r>
            <a:endParaRPr sz="2100">
              <a:latin typeface="Microsoft JhengHei"/>
              <a:cs typeface="Microsoft JhengHei"/>
            </a:endParaRPr>
          </a:p>
          <a:p>
            <a:pPr marL="132080" marR="172085">
              <a:lnSpc>
                <a:spcPct val="150000"/>
              </a:lnSpc>
              <a:spcBef>
                <a:spcPts val="1145"/>
              </a:spcBef>
            </a:pPr>
            <a:r>
              <a:rPr sz="2000" b="1" spc="-5">
                <a:latin typeface="Microsoft JhengHei"/>
                <a:cs typeface="Microsoft JhengHei"/>
              </a:rPr>
              <a:t>左窄右宽，“曰”宽，</a:t>
            </a:r>
            <a:r>
              <a:rPr sz="2000" b="1" spc="-50">
                <a:latin typeface="Microsoft JhengHei"/>
                <a:cs typeface="Microsoft JhengHei"/>
              </a:rPr>
              <a:t> </a:t>
            </a:r>
            <a:r>
              <a:rPr sz="2000" b="1" spc="-10">
                <a:latin typeface="Microsoft JhengHei"/>
                <a:cs typeface="Microsoft JhengHei"/>
              </a:rPr>
              <a:t>“土”下横宜长。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29778" y="1920558"/>
            <a:ext cx="1244600" cy="1936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5605"/>
              </a:lnSpc>
              <a:spcBef>
                <a:spcPts val="100"/>
              </a:spcBef>
            </a:pPr>
            <a:r>
              <a:rPr sz="4800" spc="-220">
                <a:solidFill>
                  <a:srgbClr val="FF0000"/>
                </a:solidFill>
              </a:rPr>
              <a:t>qiàn</a:t>
            </a:r>
            <a:endParaRPr sz="4800"/>
          </a:p>
          <a:p>
            <a:pPr marL="72390">
              <a:lnSpc>
                <a:spcPts val="9445"/>
              </a:lnSpc>
            </a:pPr>
            <a:r>
              <a:rPr sz="8000">
                <a:latin typeface="Microsoft JhengHei"/>
                <a:cs typeface="Microsoft JhengHei"/>
              </a:rPr>
              <a:t>欠</a:t>
            </a:r>
            <a:endParaRPr sz="80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5108575" y="2376488"/>
            <a:ext cx="3054350" cy="3053080"/>
            <a:chOff x="5108575" y="2376488"/>
            <a:chExt cx="3054350" cy="3053080"/>
          </a:xfrm>
        </p:grpSpPr>
        <p:sp>
          <p:nvSpPr>
            <p:cNvPr id="4" name="object 4"/>
            <p:cNvSpPr/>
            <p:nvPr/>
          </p:nvSpPr>
          <p:spPr>
            <a:xfrm flipH="1">
              <a:off x="5114925" y="2382838"/>
              <a:ext cx="0" cy="3040380"/>
            </a:xfrm>
            <a:custGeom>
              <a:rect l="l" t="t" r="r" b="b"/>
              <a:pathLst>
                <a:path h="3040379">
                  <a:moveTo>
                    <a:pt x="0" y="0"/>
                  </a:moveTo>
                  <a:lnTo>
                    <a:pt x="0" y="1512887"/>
                  </a:lnTo>
                </a:path>
                <a:path h="3040379">
                  <a:moveTo>
                    <a:pt x="0" y="1512887"/>
                  </a:moveTo>
                  <a:lnTo>
                    <a:pt x="0" y="3040063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6635750" y="2382838"/>
              <a:ext cx="0" cy="3040380"/>
            </a:xfrm>
            <a:custGeom>
              <a:rect l="l" t="t" r="r" b="b"/>
              <a:pathLst>
                <a:path h="3040379">
                  <a:moveTo>
                    <a:pt x="0" y="0"/>
                  </a:moveTo>
                  <a:lnTo>
                    <a:pt x="0" y="1512887"/>
                  </a:lnTo>
                </a:path>
                <a:path h="3040379">
                  <a:moveTo>
                    <a:pt x="0" y="1512887"/>
                  </a:moveTo>
                  <a:lnTo>
                    <a:pt x="0" y="3040063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5114925" y="2382838"/>
              <a:ext cx="3041650" cy="3040380"/>
            </a:xfrm>
            <a:custGeom>
              <a:rect l="l" t="t" r="r" b="b"/>
              <a:pathLst>
                <a:path w="3041650" h="3040379">
                  <a:moveTo>
                    <a:pt x="0" y="0"/>
                  </a:moveTo>
                  <a:lnTo>
                    <a:pt x="1520825" y="0"/>
                  </a:lnTo>
                </a:path>
                <a:path w="3041650" h="3040379">
                  <a:moveTo>
                    <a:pt x="3041650" y="0"/>
                  </a:moveTo>
                  <a:lnTo>
                    <a:pt x="3041650" y="1512887"/>
                  </a:lnTo>
                </a:path>
                <a:path w="3041650" h="3040379">
                  <a:moveTo>
                    <a:pt x="3041650" y="1512887"/>
                  </a:moveTo>
                  <a:lnTo>
                    <a:pt x="3041650" y="3040063"/>
                  </a:lnTo>
                </a:path>
                <a:path w="3041650" h="3040379">
                  <a:moveTo>
                    <a:pt x="1520825" y="0"/>
                  </a:moveTo>
                  <a:lnTo>
                    <a:pt x="304165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114925" y="3895726"/>
              <a:ext cx="3041650" cy="0"/>
            </a:xfrm>
            <a:custGeom>
              <a:rect l="l" t="t" r="r" b="b"/>
              <a:pathLst>
                <a:path w="3041650">
                  <a:moveTo>
                    <a:pt x="0" y="0"/>
                  </a:moveTo>
                  <a:lnTo>
                    <a:pt x="1520825" y="0"/>
                  </a:lnTo>
                </a:path>
                <a:path w="3041650">
                  <a:moveTo>
                    <a:pt x="1520825" y="0"/>
                  </a:moveTo>
                  <a:lnTo>
                    <a:pt x="3041650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5114925" y="5422901"/>
              <a:ext cx="3041650" cy="0"/>
            </a:xfrm>
            <a:custGeom>
              <a:rect l="l" t="t" r="r" b="b"/>
              <a:pathLst>
                <a:path w="3041650">
                  <a:moveTo>
                    <a:pt x="0" y="0"/>
                  </a:moveTo>
                  <a:lnTo>
                    <a:pt x="1520825" y="0"/>
                  </a:lnTo>
                </a:path>
                <a:path w="3041650">
                  <a:moveTo>
                    <a:pt x="1520825" y="0"/>
                  </a:moveTo>
                  <a:lnTo>
                    <a:pt x="304165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621337" y="2905125"/>
              <a:ext cx="2254251" cy="2133599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1393825" y="3991001"/>
            <a:ext cx="2853055" cy="1546225"/>
            <a:chOff x="1393825" y="3991001"/>
            <a:chExt cx="2853055" cy="1546225"/>
          </a:xfrm>
        </p:grpSpPr>
        <p:sp>
          <p:nvSpPr>
            <p:cNvPr id="11" name="object 11"/>
            <p:cNvSpPr/>
            <p:nvPr/>
          </p:nvSpPr>
          <p:spPr>
            <a:xfrm>
              <a:off x="1400175" y="3997362"/>
              <a:ext cx="2840355" cy="605155"/>
            </a:xfrm>
            <a:custGeom>
              <a:rect l="l" t="t" r="r" b="b"/>
              <a:pathLst>
                <a:path w="2840354" h="605154">
                  <a:moveTo>
                    <a:pt x="2840024" y="0"/>
                  </a:moveTo>
                  <a:lnTo>
                    <a:pt x="0" y="0"/>
                  </a:lnTo>
                  <a:lnTo>
                    <a:pt x="0" y="590511"/>
                  </a:lnTo>
                  <a:lnTo>
                    <a:pt x="0" y="604799"/>
                  </a:lnTo>
                  <a:lnTo>
                    <a:pt x="2840024" y="604799"/>
                  </a:lnTo>
                  <a:lnTo>
                    <a:pt x="2840024" y="590511"/>
                  </a:lnTo>
                  <a:lnTo>
                    <a:pt x="2840024" y="0"/>
                  </a:lnTo>
                  <a:close/>
                </a:path>
              </a:pathLst>
            </a:custGeom>
            <a:solidFill>
              <a:srgbClr val="A5A5A5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400175" y="3997351"/>
              <a:ext cx="2840355" cy="605155"/>
            </a:xfrm>
            <a:custGeom>
              <a:rect l="l" t="t" r="r" b="b"/>
              <a:pathLst>
                <a:path w="2840354" h="605154">
                  <a:moveTo>
                    <a:pt x="0" y="0"/>
                  </a:moveTo>
                  <a:lnTo>
                    <a:pt x="2840037" y="0"/>
                  </a:lnTo>
                  <a:lnTo>
                    <a:pt x="2840037" y="604799"/>
                  </a:lnTo>
                  <a:lnTo>
                    <a:pt x="0" y="604799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A5A5A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400175" y="4602162"/>
              <a:ext cx="2840355" cy="922655"/>
            </a:xfrm>
            <a:custGeom>
              <a:rect l="l" t="t" r="r" b="b"/>
              <a:pathLst>
                <a:path w="2840354" h="922653">
                  <a:moveTo>
                    <a:pt x="34912" y="0"/>
                  </a:moveTo>
                  <a:lnTo>
                    <a:pt x="0" y="0"/>
                  </a:lnTo>
                  <a:lnTo>
                    <a:pt x="0" y="922312"/>
                  </a:lnTo>
                  <a:lnTo>
                    <a:pt x="34912" y="922312"/>
                  </a:lnTo>
                  <a:lnTo>
                    <a:pt x="34912" y="0"/>
                  </a:lnTo>
                  <a:close/>
                </a:path>
                <a:path w="2840354" h="922653">
                  <a:moveTo>
                    <a:pt x="2840024" y="0"/>
                  </a:moveTo>
                  <a:lnTo>
                    <a:pt x="2825750" y="0"/>
                  </a:lnTo>
                  <a:lnTo>
                    <a:pt x="2825750" y="922312"/>
                  </a:lnTo>
                  <a:lnTo>
                    <a:pt x="2840024" y="922312"/>
                  </a:lnTo>
                  <a:lnTo>
                    <a:pt x="2840024" y="0"/>
                  </a:lnTo>
                  <a:close/>
                </a:path>
              </a:pathLst>
            </a:custGeom>
            <a:solidFill>
              <a:srgbClr val="E1E1E1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400175" y="4602152"/>
              <a:ext cx="2840355" cy="922655"/>
            </a:xfrm>
            <a:custGeom>
              <a:rect l="l" t="t" r="r" b="b"/>
              <a:pathLst>
                <a:path w="2840354" h="922653">
                  <a:moveTo>
                    <a:pt x="0" y="0"/>
                  </a:moveTo>
                  <a:lnTo>
                    <a:pt x="2840037" y="0"/>
                  </a:lnTo>
                  <a:lnTo>
                    <a:pt x="2840037" y="922320"/>
                  </a:lnTo>
                  <a:lnTo>
                    <a:pt x="0" y="92232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E1E1E1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435099" y="4587873"/>
              <a:ext cx="2790825" cy="942975"/>
            </a:xfrm>
            <a:custGeom>
              <a:rect l="l" t="t" r="r" b="b"/>
              <a:pathLst>
                <a:path w="2790825" h="942975">
                  <a:moveTo>
                    <a:pt x="2790825" y="942975"/>
                  </a:moveTo>
                  <a:lnTo>
                    <a:pt x="0" y="942975"/>
                  </a:lnTo>
                  <a:lnTo>
                    <a:pt x="0" y="0"/>
                  </a:lnTo>
                  <a:lnTo>
                    <a:pt x="2790825" y="0"/>
                  </a:lnTo>
                  <a:lnTo>
                    <a:pt x="2790825" y="94297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435099" y="4587873"/>
              <a:ext cx="2790825" cy="942975"/>
            </a:xfrm>
            <a:custGeom>
              <a:rect l="l" t="t" r="r" b="b"/>
              <a:pathLst>
                <a:path w="2790825" h="942975">
                  <a:moveTo>
                    <a:pt x="0" y="0"/>
                  </a:moveTo>
                  <a:lnTo>
                    <a:pt x="2790825" y="0"/>
                  </a:lnTo>
                  <a:lnTo>
                    <a:pt x="2790825" y="942975"/>
                  </a:lnTo>
                  <a:lnTo>
                    <a:pt x="0" y="94297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A5A5A5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1393825" y="4126944"/>
            <a:ext cx="2853055" cy="14058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9281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latin typeface="Microsoft JhengHei"/>
                <a:cs typeface="Microsoft JhengHei"/>
              </a:rPr>
              <a:t>书写指导</a:t>
            </a:r>
            <a:endParaRPr sz="2100">
              <a:latin typeface="Microsoft JhengHei"/>
              <a:cs typeface="Microsoft JhengHei"/>
            </a:endParaRPr>
          </a:p>
          <a:p>
            <a:pPr marL="132080" marR="172085">
              <a:lnSpc>
                <a:spcPct val="150000"/>
              </a:lnSpc>
              <a:spcBef>
                <a:spcPts val="1145"/>
              </a:spcBef>
            </a:pPr>
            <a:r>
              <a:rPr sz="2000" b="1" spc="-5">
                <a:latin typeface="Microsoft JhengHei"/>
                <a:cs typeface="Microsoft JhengHei"/>
              </a:rPr>
              <a:t>上部横钩短，下部撇、</a:t>
            </a:r>
            <a:r>
              <a:rPr sz="2000" b="1" spc="-15">
                <a:latin typeface="Microsoft JhengHei"/>
                <a:cs typeface="Microsoft JhengHei"/>
              </a:rPr>
              <a:t>捺舒展。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90101" y="1920558"/>
            <a:ext cx="1041400" cy="1936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525" algn="ctr">
              <a:lnSpc>
                <a:spcPts val="5605"/>
              </a:lnSpc>
              <a:spcBef>
                <a:spcPts val="100"/>
              </a:spcBef>
            </a:pPr>
            <a:r>
              <a:rPr sz="4800" spc="420">
                <a:solidFill>
                  <a:srgbClr val="FF0000"/>
                </a:solidFill>
              </a:rPr>
              <a:t>cí</a:t>
            </a:r>
            <a:endParaRPr sz="4800"/>
          </a:p>
          <a:p>
            <a:pPr algn="ctr">
              <a:lnSpc>
                <a:spcPts val="9445"/>
              </a:lnSpc>
            </a:pPr>
            <a:r>
              <a:rPr sz="8000">
                <a:latin typeface="Microsoft JhengHei"/>
                <a:cs typeface="Microsoft JhengHei"/>
              </a:rPr>
              <a:t>慈</a:t>
            </a:r>
            <a:endParaRPr sz="8000">
              <a:latin typeface="Microsoft JhengHei"/>
              <a:cs typeface="Microsoft JhengHei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5108575" y="2376488"/>
          <a:ext cx="3054350" cy="30397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20825"/>
                <a:gridCol w="1520825"/>
              </a:tblGrid>
              <a:tr h="15125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ysDot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ysDot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ysDot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ysDot"/>
                    </a:lnB>
                  </a:tcPr>
                </a:tc>
              </a:tr>
              <a:tr h="152717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ysDot"/>
                    </a:lnR>
                    <a:lnT w="12700">
                      <a:solidFill>
                        <a:srgbClr val="000000"/>
                      </a:solidFill>
                      <a:prstDash val="sysDot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ysDot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ysDot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1109661" y="3991059"/>
            <a:ext cx="3216275" cy="1619250"/>
            <a:chOff x="1109661" y="3991059"/>
            <a:chExt cx="3216275" cy="1619250"/>
          </a:xfrm>
        </p:grpSpPr>
        <p:sp>
          <p:nvSpPr>
            <p:cNvPr id="5" name="object 5"/>
            <p:cNvSpPr/>
            <p:nvPr/>
          </p:nvSpPr>
          <p:spPr>
            <a:xfrm>
              <a:off x="1115999" y="3997413"/>
              <a:ext cx="3203575" cy="605155"/>
            </a:xfrm>
            <a:custGeom>
              <a:rect l="l" t="t" r="r" b="b"/>
              <a:pathLst>
                <a:path w="3203575" h="605154">
                  <a:moveTo>
                    <a:pt x="3203575" y="0"/>
                  </a:moveTo>
                  <a:lnTo>
                    <a:pt x="0" y="0"/>
                  </a:lnTo>
                  <a:lnTo>
                    <a:pt x="0" y="590461"/>
                  </a:lnTo>
                  <a:lnTo>
                    <a:pt x="0" y="604799"/>
                  </a:lnTo>
                  <a:lnTo>
                    <a:pt x="3203575" y="604799"/>
                  </a:lnTo>
                  <a:lnTo>
                    <a:pt x="3203575" y="590461"/>
                  </a:lnTo>
                  <a:lnTo>
                    <a:pt x="3203575" y="0"/>
                  </a:lnTo>
                  <a:close/>
                </a:path>
              </a:pathLst>
            </a:custGeom>
            <a:solidFill>
              <a:srgbClr val="A5A5A5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116011" y="3997409"/>
              <a:ext cx="3203575" cy="605155"/>
            </a:xfrm>
            <a:custGeom>
              <a:rect l="l" t="t" r="r" b="b"/>
              <a:pathLst>
                <a:path w="3203575" h="605154">
                  <a:moveTo>
                    <a:pt x="0" y="0"/>
                  </a:moveTo>
                  <a:lnTo>
                    <a:pt x="3203574" y="0"/>
                  </a:lnTo>
                  <a:lnTo>
                    <a:pt x="3203574" y="604800"/>
                  </a:lnTo>
                  <a:lnTo>
                    <a:pt x="0" y="6048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A5A5A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116011" y="4602210"/>
              <a:ext cx="34925" cy="922655"/>
            </a:xfrm>
            <a:custGeom>
              <a:rect l="l" t="t" r="r" b="b"/>
              <a:pathLst>
                <a:path w="34925" h="922653">
                  <a:moveTo>
                    <a:pt x="0" y="922319"/>
                  </a:moveTo>
                  <a:lnTo>
                    <a:pt x="34925" y="922319"/>
                  </a:lnTo>
                  <a:lnTo>
                    <a:pt x="34925" y="0"/>
                  </a:lnTo>
                  <a:lnTo>
                    <a:pt x="0" y="0"/>
                  </a:lnTo>
                  <a:lnTo>
                    <a:pt x="0" y="922319"/>
                  </a:lnTo>
                  <a:close/>
                </a:path>
              </a:pathLst>
            </a:custGeom>
            <a:solidFill>
              <a:srgbClr val="E1E1E1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116011" y="4602210"/>
              <a:ext cx="3203575" cy="922655"/>
            </a:xfrm>
            <a:custGeom>
              <a:rect l="l" t="t" r="r" b="b"/>
              <a:pathLst>
                <a:path w="3203575" h="922653">
                  <a:moveTo>
                    <a:pt x="0" y="0"/>
                  </a:moveTo>
                  <a:lnTo>
                    <a:pt x="3203574" y="0"/>
                  </a:lnTo>
                  <a:lnTo>
                    <a:pt x="3203574" y="922319"/>
                  </a:lnTo>
                  <a:lnTo>
                    <a:pt x="0" y="922319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E1E1E1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150937" y="4587873"/>
              <a:ext cx="3168650" cy="1016000"/>
            </a:xfrm>
            <a:custGeom>
              <a:rect l="l" t="t" r="r" b="b"/>
              <a:pathLst>
                <a:path w="3168650" h="1016000">
                  <a:moveTo>
                    <a:pt x="3168650" y="1016000"/>
                  </a:moveTo>
                  <a:lnTo>
                    <a:pt x="0" y="1016000"/>
                  </a:lnTo>
                  <a:lnTo>
                    <a:pt x="0" y="0"/>
                  </a:lnTo>
                  <a:lnTo>
                    <a:pt x="3168650" y="0"/>
                  </a:lnTo>
                  <a:lnTo>
                    <a:pt x="3168650" y="10160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150937" y="4587873"/>
              <a:ext cx="3168650" cy="1016000"/>
            </a:xfrm>
            <a:custGeom>
              <a:rect l="l" t="t" r="r" b="b"/>
              <a:pathLst>
                <a:path w="3168650" h="1016000">
                  <a:moveTo>
                    <a:pt x="0" y="0"/>
                  </a:moveTo>
                  <a:lnTo>
                    <a:pt x="3168650" y="0"/>
                  </a:lnTo>
                  <a:lnTo>
                    <a:pt x="3168650" y="1016000"/>
                  </a:lnTo>
                  <a:lnTo>
                    <a:pt x="0" y="1016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A5A5A5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1109661" y="4127003"/>
            <a:ext cx="3216275" cy="14058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latin typeface="Microsoft JhengHei"/>
                <a:cs typeface="Microsoft JhengHei"/>
              </a:rPr>
              <a:t>书写指导</a:t>
            </a:r>
            <a:endParaRPr sz="2100">
              <a:latin typeface="Microsoft JhengHei"/>
              <a:cs typeface="Microsoft JhengHei"/>
            </a:endParaRPr>
          </a:p>
          <a:p>
            <a:pPr marL="132715" marR="282575" algn="ctr">
              <a:lnSpc>
                <a:spcPct val="150000"/>
              </a:lnSpc>
              <a:spcBef>
                <a:spcPts val="1145"/>
              </a:spcBef>
            </a:pPr>
            <a:r>
              <a:rPr sz="2000" b="1" spc="-5">
                <a:latin typeface="Microsoft JhengHei"/>
                <a:cs typeface="Microsoft JhengHei"/>
              </a:rPr>
              <a:t>上部要写紧凑，下部“心</a:t>
            </a:r>
            <a:r>
              <a:rPr sz="2000" b="1" spc="-50">
                <a:latin typeface="Microsoft JhengHei"/>
                <a:cs typeface="Microsoft JhengHei"/>
              </a:rPr>
              <a:t> </a:t>
            </a:r>
            <a:r>
              <a:rPr sz="2000" b="1" spc="-5">
                <a:latin typeface="Microsoft JhengHei"/>
                <a:cs typeface="Microsoft JhengHei"/>
              </a:rPr>
              <a:t>”字三点距离基本相等。</a:t>
            </a:r>
            <a:endParaRPr sz="2000">
              <a:latin typeface="Microsoft JhengHei"/>
              <a:cs typeface="Microsoft JhengHe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5721349" y="2767012"/>
            <a:ext cx="1974850" cy="2324100"/>
            <a:chOff x="5721349" y="2767012"/>
            <a:chExt cx="1974850" cy="2324100"/>
          </a:xfrm>
        </p:grpSpPr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045200" y="2767012"/>
              <a:ext cx="1325562" cy="147002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821362" y="3451225"/>
              <a:ext cx="1874838" cy="1639887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5726112" y="4438650"/>
              <a:ext cx="246379" cy="567055"/>
            </a:xfrm>
            <a:custGeom>
              <a:rect l="l" t="t" r="r" b="b"/>
              <a:pathLst>
                <a:path w="246377" h="567054">
                  <a:moveTo>
                    <a:pt x="100012" y="566737"/>
                  </a:moveTo>
                  <a:lnTo>
                    <a:pt x="90487" y="566737"/>
                  </a:lnTo>
                  <a:lnTo>
                    <a:pt x="82549" y="561975"/>
                  </a:lnTo>
                  <a:lnTo>
                    <a:pt x="73024" y="557212"/>
                  </a:lnTo>
                  <a:lnTo>
                    <a:pt x="63499" y="547687"/>
                  </a:lnTo>
                  <a:lnTo>
                    <a:pt x="53974" y="534987"/>
                  </a:lnTo>
                  <a:lnTo>
                    <a:pt x="49212" y="520700"/>
                  </a:lnTo>
                  <a:lnTo>
                    <a:pt x="41274" y="501650"/>
                  </a:lnTo>
                  <a:lnTo>
                    <a:pt x="31750" y="488950"/>
                  </a:lnTo>
                  <a:lnTo>
                    <a:pt x="22225" y="469900"/>
                  </a:lnTo>
                  <a:lnTo>
                    <a:pt x="17462" y="457200"/>
                  </a:lnTo>
                  <a:lnTo>
                    <a:pt x="12700" y="442912"/>
                  </a:lnTo>
                  <a:lnTo>
                    <a:pt x="7937" y="433387"/>
                  </a:lnTo>
                  <a:lnTo>
                    <a:pt x="4762" y="423862"/>
                  </a:lnTo>
                  <a:lnTo>
                    <a:pt x="4762" y="406400"/>
                  </a:lnTo>
                  <a:lnTo>
                    <a:pt x="0" y="396875"/>
                  </a:lnTo>
                  <a:lnTo>
                    <a:pt x="0" y="392112"/>
                  </a:lnTo>
                  <a:lnTo>
                    <a:pt x="4762" y="379412"/>
                  </a:lnTo>
                  <a:lnTo>
                    <a:pt x="7937" y="369887"/>
                  </a:lnTo>
                  <a:lnTo>
                    <a:pt x="17462" y="360362"/>
                  </a:lnTo>
                  <a:lnTo>
                    <a:pt x="26987" y="347662"/>
                  </a:lnTo>
                  <a:lnTo>
                    <a:pt x="36512" y="333375"/>
                  </a:lnTo>
                  <a:lnTo>
                    <a:pt x="49212" y="319087"/>
                  </a:lnTo>
                  <a:lnTo>
                    <a:pt x="63499" y="301625"/>
                  </a:lnTo>
                  <a:lnTo>
                    <a:pt x="73024" y="282575"/>
                  </a:lnTo>
                  <a:lnTo>
                    <a:pt x="95249" y="241300"/>
                  </a:lnTo>
                  <a:lnTo>
                    <a:pt x="114299" y="187325"/>
                  </a:lnTo>
                  <a:lnTo>
                    <a:pt x="122237" y="155575"/>
                  </a:lnTo>
                  <a:lnTo>
                    <a:pt x="126999" y="123825"/>
                  </a:lnTo>
                  <a:lnTo>
                    <a:pt x="136524" y="95250"/>
                  </a:lnTo>
                  <a:lnTo>
                    <a:pt x="141287" y="68262"/>
                  </a:lnTo>
                  <a:lnTo>
                    <a:pt x="150812" y="46037"/>
                  </a:lnTo>
                  <a:lnTo>
                    <a:pt x="160337" y="26987"/>
                  </a:lnTo>
                  <a:lnTo>
                    <a:pt x="163512" y="14287"/>
                  </a:lnTo>
                  <a:lnTo>
                    <a:pt x="173037" y="4762"/>
                  </a:lnTo>
                  <a:lnTo>
                    <a:pt x="182562" y="0"/>
                  </a:lnTo>
                  <a:lnTo>
                    <a:pt x="187324" y="0"/>
                  </a:lnTo>
                  <a:lnTo>
                    <a:pt x="200024" y="0"/>
                  </a:lnTo>
                  <a:lnTo>
                    <a:pt x="214312" y="14287"/>
                  </a:lnTo>
                  <a:lnTo>
                    <a:pt x="219074" y="17462"/>
                  </a:lnTo>
                  <a:lnTo>
                    <a:pt x="228599" y="36512"/>
                  </a:lnTo>
                  <a:lnTo>
                    <a:pt x="228599" y="50800"/>
                  </a:lnTo>
                  <a:lnTo>
                    <a:pt x="233361" y="63500"/>
                  </a:lnTo>
                  <a:lnTo>
                    <a:pt x="233361" y="77787"/>
                  </a:lnTo>
                  <a:lnTo>
                    <a:pt x="236536" y="90487"/>
                  </a:lnTo>
                  <a:lnTo>
                    <a:pt x="236536" y="109537"/>
                  </a:lnTo>
                  <a:lnTo>
                    <a:pt x="241299" y="127000"/>
                  </a:lnTo>
                  <a:lnTo>
                    <a:pt x="241299" y="150812"/>
                  </a:lnTo>
                  <a:lnTo>
                    <a:pt x="246061" y="173037"/>
                  </a:lnTo>
                  <a:lnTo>
                    <a:pt x="246061" y="201612"/>
                  </a:lnTo>
                  <a:lnTo>
                    <a:pt x="236536" y="255587"/>
                  </a:lnTo>
                  <a:lnTo>
                    <a:pt x="233361" y="282575"/>
                  </a:lnTo>
                  <a:lnTo>
                    <a:pt x="223837" y="311150"/>
                  </a:lnTo>
                  <a:lnTo>
                    <a:pt x="219074" y="342900"/>
                  </a:lnTo>
                  <a:lnTo>
                    <a:pt x="196849" y="406400"/>
                  </a:lnTo>
                  <a:lnTo>
                    <a:pt x="192087" y="423862"/>
                  </a:lnTo>
                  <a:lnTo>
                    <a:pt x="187324" y="442912"/>
                  </a:lnTo>
                  <a:lnTo>
                    <a:pt x="173037" y="469900"/>
                  </a:lnTo>
                  <a:lnTo>
                    <a:pt x="163512" y="498475"/>
                  </a:lnTo>
                  <a:lnTo>
                    <a:pt x="155574" y="515937"/>
                  </a:lnTo>
                  <a:lnTo>
                    <a:pt x="131762" y="547687"/>
                  </a:lnTo>
                  <a:lnTo>
                    <a:pt x="119062" y="557212"/>
                  </a:lnTo>
                  <a:lnTo>
                    <a:pt x="100012" y="566737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5726112" y="4438650"/>
              <a:ext cx="246379" cy="567055"/>
            </a:xfrm>
            <a:custGeom>
              <a:rect l="l" t="t" r="r" b="b"/>
              <a:pathLst>
                <a:path w="246377" h="567054">
                  <a:moveTo>
                    <a:pt x="187324" y="0"/>
                  </a:moveTo>
                  <a:lnTo>
                    <a:pt x="200024" y="0"/>
                  </a:lnTo>
                  <a:lnTo>
                    <a:pt x="204787" y="4762"/>
                  </a:lnTo>
                  <a:lnTo>
                    <a:pt x="209549" y="9525"/>
                  </a:lnTo>
                  <a:lnTo>
                    <a:pt x="214312" y="14287"/>
                  </a:lnTo>
                  <a:lnTo>
                    <a:pt x="219074" y="17462"/>
                  </a:lnTo>
                  <a:lnTo>
                    <a:pt x="223837" y="26987"/>
                  </a:lnTo>
                  <a:lnTo>
                    <a:pt x="228599" y="36512"/>
                  </a:lnTo>
                  <a:lnTo>
                    <a:pt x="228599" y="50800"/>
                  </a:lnTo>
                  <a:lnTo>
                    <a:pt x="233361" y="63500"/>
                  </a:lnTo>
                  <a:lnTo>
                    <a:pt x="233361" y="77787"/>
                  </a:lnTo>
                  <a:lnTo>
                    <a:pt x="236536" y="90487"/>
                  </a:lnTo>
                  <a:lnTo>
                    <a:pt x="236536" y="109537"/>
                  </a:lnTo>
                  <a:lnTo>
                    <a:pt x="241299" y="127000"/>
                  </a:lnTo>
                  <a:lnTo>
                    <a:pt x="241299" y="150812"/>
                  </a:lnTo>
                  <a:lnTo>
                    <a:pt x="246061" y="173037"/>
                  </a:lnTo>
                  <a:lnTo>
                    <a:pt x="246061" y="201612"/>
                  </a:lnTo>
                  <a:lnTo>
                    <a:pt x="241299" y="228600"/>
                  </a:lnTo>
                  <a:lnTo>
                    <a:pt x="236536" y="255587"/>
                  </a:lnTo>
                  <a:lnTo>
                    <a:pt x="233361" y="282575"/>
                  </a:lnTo>
                  <a:lnTo>
                    <a:pt x="223837" y="311150"/>
                  </a:lnTo>
                  <a:lnTo>
                    <a:pt x="219074" y="342900"/>
                  </a:lnTo>
                  <a:lnTo>
                    <a:pt x="196849" y="406400"/>
                  </a:lnTo>
                  <a:lnTo>
                    <a:pt x="192087" y="423862"/>
                  </a:lnTo>
                  <a:lnTo>
                    <a:pt x="187324" y="442912"/>
                  </a:lnTo>
                  <a:lnTo>
                    <a:pt x="173037" y="469900"/>
                  </a:lnTo>
                  <a:lnTo>
                    <a:pt x="163512" y="498475"/>
                  </a:lnTo>
                  <a:lnTo>
                    <a:pt x="155574" y="515937"/>
                  </a:lnTo>
                  <a:lnTo>
                    <a:pt x="141287" y="534987"/>
                  </a:lnTo>
                  <a:lnTo>
                    <a:pt x="131762" y="547687"/>
                  </a:lnTo>
                  <a:lnTo>
                    <a:pt x="119062" y="557212"/>
                  </a:lnTo>
                  <a:lnTo>
                    <a:pt x="109537" y="561975"/>
                  </a:lnTo>
                  <a:lnTo>
                    <a:pt x="100012" y="566737"/>
                  </a:lnTo>
                  <a:lnTo>
                    <a:pt x="90487" y="566737"/>
                  </a:lnTo>
                  <a:lnTo>
                    <a:pt x="82549" y="561975"/>
                  </a:lnTo>
                  <a:lnTo>
                    <a:pt x="73024" y="557212"/>
                  </a:lnTo>
                  <a:lnTo>
                    <a:pt x="63499" y="547687"/>
                  </a:lnTo>
                  <a:lnTo>
                    <a:pt x="53974" y="534987"/>
                  </a:lnTo>
                  <a:lnTo>
                    <a:pt x="49212" y="520700"/>
                  </a:lnTo>
                  <a:lnTo>
                    <a:pt x="41274" y="501650"/>
                  </a:lnTo>
                  <a:lnTo>
                    <a:pt x="31750" y="488950"/>
                  </a:lnTo>
                  <a:lnTo>
                    <a:pt x="22225" y="469900"/>
                  </a:lnTo>
                  <a:lnTo>
                    <a:pt x="17462" y="457200"/>
                  </a:lnTo>
                  <a:lnTo>
                    <a:pt x="12700" y="442912"/>
                  </a:lnTo>
                  <a:lnTo>
                    <a:pt x="7937" y="433387"/>
                  </a:lnTo>
                  <a:lnTo>
                    <a:pt x="4762" y="423862"/>
                  </a:lnTo>
                  <a:lnTo>
                    <a:pt x="4762" y="415925"/>
                  </a:lnTo>
                  <a:lnTo>
                    <a:pt x="4762" y="406400"/>
                  </a:lnTo>
                  <a:lnTo>
                    <a:pt x="0" y="396875"/>
                  </a:lnTo>
                  <a:lnTo>
                    <a:pt x="0" y="392112"/>
                  </a:lnTo>
                  <a:lnTo>
                    <a:pt x="4762" y="379412"/>
                  </a:lnTo>
                  <a:lnTo>
                    <a:pt x="7937" y="369887"/>
                  </a:lnTo>
                  <a:lnTo>
                    <a:pt x="17462" y="360362"/>
                  </a:lnTo>
                  <a:lnTo>
                    <a:pt x="26987" y="347662"/>
                  </a:lnTo>
                  <a:lnTo>
                    <a:pt x="36512" y="333375"/>
                  </a:lnTo>
                  <a:lnTo>
                    <a:pt x="49212" y="319087"/>
                  </a:lnTo>
                  <a:lnTo>
                    <a:pt x="63499" y="301625"/>
                  </a:lnTo>
                  <a:lnTo>
                    <a:pt x="73024" y="282575"/>
                  </a:lnTo>
                  <a:lnTo>
                    <a:pt x="82549" y="265112"/>
                  </a:lnTo>
                  <a:lnTo>
                    <a:pt x="95249" y="241300"/>
                  </a:lnTo>
                  <a:lnTo>
                    <a:pt x="104774" y="214312"/>
                  </a:lnTo>
                  <a:lnTo>
                    <a:pt x="114299" y="187325"/>
                  </a:lnTo>
                  <a:lnTo>
                    <a:pt x="122237" y="155575"/>
                  </a:lnTo>
                  <a:lnTo>
                    <a:pt x="126999" y="123825"/>
                  </a:lnTo>
                  <a:lnTo>
                    <a:pt x="136524" y="95250"/>
                  </a:lnTo>
                  <a:lnTo>
                    <a:pt x="141287" y="68262"/>
                  </a:lnTo>
                  <a:lnTo>
                    <a:pt x="150812" y="46037"/>
                  </a:lnTo>
                  <a:lnTo>
                    <a:pt x="160337" y="26987"/>
                  </a:lnTo>
                  <a:lnTo>
                    <a:pt x="163512" y="14287"/>
                  </a:lnTo>
                  <a:lnTo>
                    <a:pt x="173037" y="4762"/>
                  </a:lnTo>
                  <a:lnTo>
                    <a:pt x="182562" y="0"/>
                  </a:lnTo>
                  <a:lnTo>
                    <a:pt x="187324" y="0"/>
                  </a:lnTo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29739" y="1936432"/>
            <a:ext cx="1854200" cy="1920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5545"/>
              </a:lnSpc>
              <a:spcBef>
                <a:spcPts val="100"/>
              </a:spcBef>
            </a:pPr>
            <a:r>
              <a:rPr sz="4800" spc="-570">
                <a:solidFill>
                  <a:srgbClr val="FF0000"/>
                </a:solidFill>
              </a:rPr>
              <a:t>shuānɡ</a:t>
            </a:r>
            <a:endParaRPr sz="4800"/>
          </a:p>
          <a:p>
            <a:pPr marR="84455" algn="ctr">
              <a:lnSpc>
                <a:spcPts val="9385"/>
              </a:lnSpc>
            </a:pPr>
            <a:r>
              <a:rPr sz="8000">
                <a:latin typeface="Microsoft JhengHei"/>
                <a:cs typeface="Microsoft JhengHei"/>
              </a:rPr>
              <a:t>霜</a:t>
            </a:r>
            <a:endParaRPr sz="8000">
              <a:latin typeface="Microsoft JhengHei"/>
              <a:cs typeface="Microsoft JhengHei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5108575" y="2376488"/>
          <a:ext cx="3054350" cy="30397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20825"/>
                <a:gridCol w="1520825"/>
              </a:tblGrid>
              <a:tr h="15125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ysDot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ysDot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ysDot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ysDot"/>
                    </a:lnB>
                  </a:tcPr>
                </a:tc>
              </a:tr>
              <a:tr h="152717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ysDot"/>
                    </a:lnR>
                    <a:lnT w="12700">
                      <a:solidFill>
                        <a:srgbClr val="000000"/>
                      </a:solidFill>
                      <a:prstDash val="sysDot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ysDot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ysDot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1393825" y="3991001"/>
            <a:ext cx="2853055" cy="1546225"/>
            <a:chOff x="1393825" y="3991001"/>
            <a:chExt cx="2853055" cy="1546225"/>
          </a:xfrm>
        </p:grpSpPr>
        <p:sp>
          <p:nvSpPr>
            <p:cNvPr id="5" name="object 5"/>
            <p:cNvSpPr/>
            <p:nvPr/>
          </p:nvSpPr>
          <p:spPr>
            <a:xfrm>
              <a:off x="1400175" y="3997362"/>
              <a:ext cx="2840355" cy="605155"/>
            </a:xfrm>
            <a:custGeom>
              <a:rect l="l" t="t" r="r" b="b"/>
              <a:pathLst>
                <a:path w="2840354" h="605154">
                  <a:moveTo>
                    <a:pt x="2840024" y="0"/>
                  </a:moveTo>
                  <a:lnTo>
                    <a:pt x="0" y="0"/>
                  </a:lnTo>
                  <a:lnTo>
                    <a:pt x="0" y="590511"/>
                  </a:lnTo>
                  <a:lnTo>
                    <a:pt x="0" y="604799"/>
                  </a:lnTo>
                  <a:lnTo>
                    <a:pt x="2840024" y="604799"/>
                  </a:lnTo>
                  <a:lnTo>
                    <a:pt x="2840024" y="590511"/>
                  </a:lnTo>
                  <a:lnTo>
                    <a:pt x="2840024" y="0"/>
                  </a:lnTo>
                  <a:close/>
                </a:path>
              </a:pathLst>
            </a:custGeom>
            <a:solidFill>
              <a:srgbClr val="A5A5A5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400175" y="3997351"/>
              <a:ext cx="2840355" cy="605155"/>
            </a:xfrm>
            <a:custGeom>
              <a:rect l="l" t="t" r="r" b="b"/>
              <a:pathLst>
                <a:path w="2840354" h="605154">
                  <a:moveTo>
                    <a:pt x="0" y="0"/>
                  </a:moveTo>
                  <a:lnTo>
                    <a:pt x="2840037" y="0"/>
                  </a:lnTo>
                  <a:lnTo>
                    <a:pt x="2840037" y="604799"/>
                  </a:lnTo>
                  <a:lnTo>
                    <a:pt x="0" y="604799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A5A5A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400175" y="4602162"/>
              <a:ext cx="2840355" cy="922655"/>
            </a:xfrm>
            <a:custGeom>
              <a:rect l="l" t="t" r="r" b="b"/>
              <a:pathLst>
                <a:path w="2840354" h="922653">
                  <a:moveTo>
                    <a:pt x="34912" y="0"/>
                  </a:moveTo>
                  <a:lnTo>
                    <a:pt x="0" y="0"/>
                  </a:lnTo>
                  <a:lnTo>
                    <a:pt x="0" y="922312"/>
                  </a:lnTo>
                  <a:lnTo>
                    <a:pt x="34912" y="922312"/>
                  </a:lnTo>
                  <a:lnTo>
                    <a:pt x="34912" y="0"/>
                  </a:lnTo>
                  <a:close/>
                </a:path>
                <a:path w="2840354" h="922653">
                  <a:moveTo>
                    <a:pt x="2840024" y="0"/>
                  </a:moveTo>
                  <a:lnTo>
                    <a:pt x="2825750" y="0"/>
                  </a:lnTo>
                  <a:lnTo>
                    <a:pt x="2825750" y="922312"/>
                  </a:lnTo>
                  <a:lnTo>
                    <a:pt x="2840024" y="922312"/>
                  </a:lnTo>
                  <a:lnTo>
                    <a:pt x="2840024" y="0"/>
                  </a:lnTo>
                  <a:close/>
                </a:path>
              </a:pathLst>
            </a:custGeom>
            <a:solidFill>
              <a:srgbClr val="E1E1E1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400175" y="4602152"/>
              <a:ext cx="2840355" cy="922655"/>
            </a:xfrm>
            <a:custGeom>
              <a:rect l="l" t="t" r="r" b="b"/>
              <a:pathLst>
                <a:path w="2840354" h="922653">
                  <a:moveTo>
                    <a:pt x="0" y="0"/>
                  </a:moveTo>
                  <a:lnTo>
                    <a:pt x="2840037" y="0"/>
                  </a:lnTo>
                  <a:lnTo>
                    <a:pt x="2840037" y="922320"/>
                  </a:lnTo>
                  <a:lnTo>
                    <a:pt x="0" y="92232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E1E1E1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35099" y="4587873"/>
              <a:ext cx="2790825" cy="942975"/>
            </a:xfrm>
            <a:custGeom>
              <a:rect l="l" t="t" r="r" b="b"/>
              <a:pathLst>
                <a:path w="2790825" h="942975">
                  <a:moveTo>
                    <a:pt x="2790825" y="942975"/>
                  </a:moveTo>
                  <a:lnTo>
                    <a:pt x="0" y="942975"/>
                  </a:lnTo>
                  <a:lnTo>
                    <a:pt x="0" y="0"/>
                  </a:lnTo>
                  <a:lnTo>
                    <a:pt x="2790825" y="0"/>
                  </a:lnTo>
                  <a:lnTo>
                    <a:pt x="2790825" y="94297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435099" y="4587873"/>
              <a:ext cx="2790825" cy="942975"/>
            </a:xfrm>
            <a:custGeom>
              <a:rect l="l" t="t" r="r" b="b"/>
              <a:pathLst>
                <a:path w="2790825" h="942975">
                  <a:moveTo>
                    <a:pt x="0" y="0"/>
                  </a:moveTo>
                  <a:lnTo>
                    <a:pt x="2790825" y="0"/>
                  </a:lnTo>
                  <a:lnTo>
                    <a:pt x="2790825" y="942975"/>
                  </a:lnTo>
                  <a:lnTo>
                    <a:pt x="0" y="94297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A5A5A5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1393825" y="4126944"/>
            <a:ext cx="2939415" cy="14058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9281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latin typeface="Microsoft JhengHei"/>
                <a:cs typeface="Microsoft JhengHei"/>
              </a:rPr>
              <a:t>书写指导</a:t>
            </a:r>
            <a:endParaRPr sz="2100">
              <a:latin typeface="Microsoft JhengHei"/>
              <a:cs typeface="Microsoft JhengHei"/>
            </a:endParaRPr>
          </a:p>
          <a:p>
            <a:pPr marL="132080" marR="5080">
              <a:lnSpc>
                <a:spcPct val="150000"/>
              </a:lnSpc>
              <a:spcBef>
                <a:spcPts val="1145"/>
              </a:spcBef>
            </a:pPr>
            <a:r>
              <a:rPr sz="2000" b="1" spc="-5">
                <a:latin typeface="Microsoft JhengHei"/>
                <a:cs typeface="Microsoft JhengHei"/>
              </a:rPr>
              <a:t>上部“雨”扁宽而盖下；下部“木”“目”等宽。</a:t>
            </a:r>
            <a:endParaRPr sz="2000">
              <a:latin typeface="Microsoft JhengHei"/>
              <a:cs typeface="Microsoft JhengHe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5537199" y="2835275"/>
            <a:ext cx="2167255" cy="2266950"/>
            <a:chOff x="5537199" y="2835275"/>
            <a:chExt cx="2167255" cy="2266950"/>
          </a:xfrm>
        </p:grpSpPr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537199" y="2835275"/>
              <a:ext cx="2166938" cy="2266949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6862761" y="3621087"/>
              <a:ext cx="265430" cy="174625"/>
            </a:xfrm>
            <a:custGeom>
              <a:rect l="l" t="t" r="r" b="b"/>
              <a:pathLst>
                <a:path w="265429" h="174625">
                  <a:moveTo>
                    <a:pt x="233361" y="174625"/>
                  </a:moveTo>
                  <a:lnTo>
                    <a:pt x="223836" y="169862"/>
                  </a:lnTo>
                  <a:lnTo>
                    <a:pt x="214311" y="169862"/>
                  </a:lnTo>
                  <a:lnTo>
                    <a:pt x="201611" y="165100"/>
                  </a:lnTo>
                  <a:lnTo>
                    <a:pt x="182561" y="155575"/>
                  </a:lnTo>
                  <a:lnTo>
                    <a:pt x="165099" y="150812"/>
                  </a:lnTo>
                  <a:lnTo>
                    <a:pt x="146049" y="138112"/>
                  </a:lnTo>
                  <a:lnTo>
                    <a:pt x="123824" y="128587"/>
                  </a:lnTo>
                  <a:lnTo>
                    <a:pt x="101599" y="114300"/>
                  </a:lnTo>
                  <a:lnTo>
                    <a:pt x="73025" y="101600"/>
                  </a:lnTo>
                  <a:lnTo>
                    <a:pt x="55562" y="87312"/>
                  </a:lnTo>
                  <a:lnTo>
                    <a:pt x="36512" y="73025"/>
                  </a:lnTo>
                  <a:lnTo>
                    <a:pt x="23812" y="65087"/>
                  </a:lnTo>
                  <a:lnTo>
                    <a:pt x="14287" y="50800"/>
                  </a:lnTo>
                  <a:lnTo>
                    <a:pt x="4762" y="41275"/>
                  </a:lnTo>
                  <a:lnTo>
                    <a:pt x="4762" y="31750"/>
                  </a:lnTo>
                  <a:lnTo>
                    <a:pt x="0" y="28575"/>
                  </a:lnTo>
                  <a:lnTo>
                    <a:pt x="26987" y="19050"/>
                  </a:lnTo>
                  <a:lnTo>
                    <a:pt x="50800" y="14287"/>
                  </a:lnTo>
                  <a:lnTo>
                    <a:pt x="68262" y="9525"/>
                  </a:lnTo>
                  <a:lnTo>
                    <a:pt x="92074" y="4762"/>
                  </a:lnTo>
                  <a:lnTo>
                    <a:pt x="109536" y="4762"/>
                  </a:lnTo>
                  <a:lnTo>
                    <a:pt x="123824" y="0"/>
                  </a:lnTo>
                  <a:lnTo>
                    <a:pt x="141286" y="4762"/>
                  </a:lnTo>
                  <a:lnTo>
                    <a:pt x="155574" y="4762"/>
                  </a:lnTo>
                  <a:lnTo>
                    <a:pt x="177799" y="14287"/>
                  </a:lnTo>
                  <a:lnTo>
                    <a:pt x="201611" y="28575"/>
                  </a:lnTo>
                  <a:lnTo>
                    <a:pt x="219074" y="36512"/>
                  </a:lnTo>
                  <a:lnTo>
                    <a:pt x="233361" y="46037"/>
                  </a:lnTo>
                  <a:lnTo>
                    <a:pt x="247649" y="60325"/>
                  </a:lnTo>
                  <a:lnTo>
                    <a:pt x="255586" y="82550"/>
                  </a:lnTo>
                  <a:lnTo>
                    <a:pt x="260349" y="101600"/>
                  </a:lnTo>
                  <a:lnTo>
                    <a:pt x="265111" y="123825"/>
                  </a:lnTo>
                  <a:lnTo>
                    <a:pt x="255586" y="141287"/>
                  </a:lnTo>
                  <a:lnTo>
                    <a:pt x="252411" y="150812"/>
                  </a:lnTo>
                  <a:lnTo>
                    <a:pt x="247649" y="160337"/>
                  </a:lnTo>
                  <a:lnTo>
                    <a:pt x="247649" y="165100"/>
                  </a:lnTo>
                  <a:lnTo>
                    <a:pt x="242886" y="169862"/>
                  </a:lnTo>
                  <a:lnTo>
                    <a:pt x="238124" y="169862"/>
                  </a:lnTo>
                  <a:lnTo>
                    <a:pt x="233361" y="174625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6862761" y="3621087"/>
              <a:ext cx="265430" cy="174625"/>
            </a:xfrm>
            <a:custGeom>
              <a:rect l="l" t="t" r="r" b="b"/>
              <a:pathLst>
                <a:path w="265429" h="174625">
                  <a:moveTo>
                    <a:pt x="101599" y="114300"/>
                  </a:moveTo>
                  <a:lnTo>
                    <a:pt x="73025" y="101600"/>
                  </a:lnTo>
                  <a:lnTo>
                    <a:pt x="55562" y="87312"/>
                  </a:lnTo>
                  <a:lnTo>
                    <a:pt x="36512" y="73025"/>
                  </a:lnTo>
                  <a:lnTo>
                    <a:pt x="23812" y="65087"/>
                  </a:lnTo>
                  <a:lnTo>
                    <a:pt x="14287" y="50800"/>
                  </a:lnTo>
                  <a:lnTo>
                    <a:pt x="4762" y="41275"/>
                  </a:lnTo>
                  <a:lnTo>
                    <a:pt x="4762" y="31750"/>
                  </a:lnTo>
                  <a:lnTo>
                    <a:pt x="0" y="28575"/>
                  </a:lnTo>
                  <a:lnTo>
                    <a:pt x="26987" y="19050"/>
                  </a:lnTo>
                  <a:lnTo>
                    <a:pt x="50800" y="14287"/>
                  </a:lnTo>
                  <a:lnTo>
                    <a:pt x="68262" y="9525"/>
                  </a:lnTo>
                  <a:lnTo>
                    <a:pt x="92074" y="4762"/>
                  </a:lnTo>
                  <a:lnTo>
                    <a:pt x="109536" y="4762"/>
                  </a:lnTo>
                  <a:lnTo>
                    <a:pt x="123824" y="0"/>
                  </a:lnTo>
                  <a:lnTo>
                    <a:pt x="141286" y="4762"/>
                  </a:lnTo>
                  <a:lnTo>
                    <a:pt x="155574" y="4762"/>
                  </a:lnTo>
                  <a:lnTo>
                    <a:pt x="177799" y="14287"/>
                  </a:lnTo>
                  <a:lnTo>
                    <a:pt x="201611" y="28575"/>
                  </a:lnTo>
                  <a:lnTo>
                    <a:pt x="219074" y="36512"/>
                  </a:lnTo>
                  <a:lnTo>
                    <a:pt x="255586" y="82550"/>
                  </a:lnTo>
                  <a:lnTo>
                    <a:pt x="265111" y="123825"/>
                  </a:lnTo>
                  <a:lnTo>
                    <a:pt x="255586" y="141287"/>
                  </a:lnTo>
                  <a:lnTo>
                    <a:pt x="252411" y="150812"/>
                  </a:lnTo>
                  <a:lnTo>
                    <a:pt x="247649" y="160337"/>
                  </a:lnTo>
                  <a:lnTo>
                    <a:pt x="247649" y="165100"/>
                  </a:lnTo>
                  <a:lnTo>
                    <a:pt x="242886" y="169862"/>
                  </a:lnTo>
                  <a:lnTo>
                    <a:pt x="238124" y="169862"/>
                  </a:lnTo>
                  <a:lnTo>
                    <a:pt x="233361" y="174625"/>
                  </a:lnTo>
                  <a:lnTo>
                    <a:pt x="223836" y="169862"/>
                  </a:lnTo>
                  <a:lnTo>
                    <a:pt x="214311" y="169862"/>
                  </a:lnTo>
                  <a:lnTo>
                    <a:pt x="201611" y="165100"/>
                  </a:lnTo>
                  <a:lnTo>
                    <a:pt x="182561" y="155575"/>
                  </a:lnTo>
                  <a:lnTo>
                    <a:pt x="165099" y="150812"/>
                  </a:lnTo>
                  <a:lnTo>
                    <a:pt x="146049" y="138112"/>
                  </a:lnTo>
                  <a:lnTo>
                    <a:pt x="123824" y="128587"/>
                  </a:lnTo>
                  <a:lnTo>
                    <a:pt x="101599" y="11430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90101" y="1920558"/>
            <a:ext cx="1041400" cy="1936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2720">
              <a:lnSpc>
                <a:spcPts val="5605"/>
              </a:lnSpc>
              <a:spcBef>
                <a:spcPts val="100"/>
              </a:spcBef>
            </a:pPr>
            <a:r>
              <a:rPr sz="4800" spc="-585">
                <a:solidFill>
                  <a:srgbClr val="FF0000"/>
                </a:solidFill>
              </a:rPr>
              <a:t>nà</a:t>
            </a:r>
            <a:endParaRPr sz="4800"/>
          </a:p>
          <a:p>
            <a:pPr marL="12700">
              <a:lnSpc>
                <a:spcPts val="9445"/>
              </a:lnSpc>
            </a:pPr>
            <a:r>
              <a:rPr sz="8000">
                <a:latin typeface="Microsoft JhengHei"/>
                <a:cs typeface="Microsoft JhengHei"/>
              </a:rPr>
              <a:t>纳</a:t>
            </a:r>
            <a:endParaRPr sz="80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5108575" y="2376488"/>
            <a:ext cx="3054350" cy="3053080"/>
            <a:chOff x="5108575" y="2376488"/>
            <a:chExt cx="3054350" cy="3053080"/>
          </a:xfrm>
        </p:grpSpPr>
        <p:sp>
          <p:nvSpPr>
            <p:cNvPr id="4" name="object 4"/>
            <p:cNvSpPr/>
            <p:nvPr/>
          </p:nvSpPr>
          <p:spPr>
            <a:xfrm flipH="1">
              <a:off x="5114925" y="2382838"/>
              <a:ext cx="0" cy="3040380"/>
            </a:xfrm>
            <a:custGeom>
              <a:rect l="l" t="t" r="r" b="b"/>
              <a:pathLst>
                <a:path h="3040379">
                  <a:moveTo>
                    <a:pt x="0" y="0"/>
                  </a:moveTo>
                  <a:lnTo>
                    <a:pt x="0" y="1512887"/>
                  </a:lnTo>
                </a:path>
                <a:path h="3040379">
                  <a:moveTo>
                    <a:pt x="0" y="1512887"/>
                  </a:moveTo>
                  <a:lnTo>
                    <a:pt x="0" y="3040063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6635750" y="2382838"/>
              <a:ext cx="0" cy="3040380"/>
            </a:xfrm>
            <a:custGeom>
              <a:rect l="l" t="t" r="r" b="b"/>
              <a:pathLst>
                <a:path h="3040379">
                  <a:moveTo>
                    <a:pt x="0" y="0"/>
                  </a:moveTo>
                  <a:lnTo>
                    <a:pt x="0" y="1512887"/>
                  </a:lnTo>
                </a:path>
                <a:path h="3040379">
                  <a:moveTo>
                    <a:pt x="0" y="1512887"/>
                  </a:moveTo>
                  <a:lnTo>
                    <a:pt x="0" y="3040063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5114925" y="2382838"/>
              <a:ext cx="3041650" cy="3040380"/>
            </a:xfrm>
            <a:custGeom>
              <a:rect l="l" t="t" r="r" b="b"/>
              <a:pathLst>
                <a:path w="3041650" h="3040379">
                  <a:moveTo>
                    <a:pt x="0" y="0"/>
                  </a:moveTo>
                  <a:lnTo>
                    <a:pt x="1520825" y="0"/>
                  </a:lnTo>
                </a:path>
                <a:path w="3041650" h="3040379">
                  <a:moveTo>
                    <a:pt x="3041650" y="0"/>
                  </a:moveTo>
                  <a:lnTo>
                    <a:pt x="3041650" y="1512887"/>
                  </a:lnTo>
                </a:path>
                <a:path w="3041650" h="3040379">
                  <a:moveTo>
                    <a:pt x="3041650" y="1512887"/>
                  </a:moveTo>
                  <a:lnTo>
                    <a:pt x="3041650" y="3040063"/>
                  </a:lnTo>
                </a:path>
                <a:path w="3041650" h="3040379">
                  <a:moveTo>
                    <a:pt x="1520825" y="0"/>
                  </a:moveTo>
                  <a:lnTo>
                    <a:pt x="304165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114925" y="3895726"/>
              <a:ext cx="3041650" cy="0"/>
            </a:xfrm>
            <a:custGeom>
              <a:rect l="l" t="t" r="r" b="b"/>
              <a:pathLst>
                <a:path w="3041650">
                  <a:moveTo>
                    <a:pt x="0" y="0"/>
                  </a:moveTo>
                  <a:lnTo>
                    <a:pt x="1520825" y="0"/>
                  </a:lnTo>
                </a:path>
                <a:path w="3041650">
                  <a:moveTo>
                    <a:pt x="1520825" y="0"/>
                  </a:moveTo>
                  <a:lnTo>
                    <a:pt x="3041650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5114925" y="5422901"/>
              <a:ext cx="3041650" cy="0"/>
            </a:xfrm>
            <a:custGeom>
              <a:rect l="l" t="t" r="r" b="b"/>
              <a:pathLst>
                <a:path w="3041650">
                  <a:moveTo>
                    <a:pt x="0" y="0"/>
                  </a:moveTo>
                  <a:lnTo>
                    <a:pt x="1520825" y="0"/>
                  </a:lnTo>
                </a:path>
                <a:path w="3041650">
                  <a:moveTo>
                    <a:pt x="1520825" y="0"/>
                  </a:moveTo>
                  <a:lnTo>
                    <a:pt x="304165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675312" y="4487862"/>
              <a:ext cx="822325" cy="411480"/>
            </a:xfrm>
            <a:custGeom>
              <a:rect l="l" t="t" r="r" b="b"/>
              <a:pathLst>
                <a:path w="822325" h="411479">
                  <a:moveTo>
                    <a:pt x="141287" y="411161"/>
                  </a:moveTo>
                  <a:lnTo>
                    <a:pt x="123825" y="411161"/>
                  </a:lnTo>
                  <a:lnTo>
                    <a:pt x="109537" y="406399"/>
                  </a:lnTo>
                  <a:lnTo>
                    <a:pt x="100012" y="401636"/>
                  </a:lnTo>
                  <a:lnTo>
                    <a:pt x="87312" y="392111"/>
                  </a:lnTo>
                  <a:lnTo>
                    <a:pt x="77787" y="379411"/>
                  </a:lnTo>
                  <a:lnTo>
                    <a:pt x="63500" y="365124"/>
                  </a:lnTo>
                  <a:lnTo>
                    <a:pt x="50800" y="350837"/>
                  </a:lnTo>
                  <a:lnTo>
                    <a:pt x="36512" y="333374"/>
                  </a:lnTo>
                  <a:lnTo>
                    <a:pt x="23812" y="314324"/>
                  </a:lnTo>
                  <a:lnTo>
                    <a:pt x="14287" y="301624"/>
                  </a:lnTo>
                  <a:lnTo>
                    <a:pt x="4762" y="282574"/>
                  </a:lnTo>
                  <a:lnTo>
                    <a:pt x="0" y="269874"/>
                  </a:lnTo>
                  <a:lnTo>
                    <a:pt x="0" y="236537"/>
                  </a:lnTo>
                  <a:lnTo>
                    <a:pt x="9525" y="228599"/>
                  </a:lnTo>
                  <a:lnTo>
                    <a:pt x="14287" y="219074"/>
                  </a:lnTo>
                  <a:lnTo>
                    <a:pt x="19050" y="214312"/>
                  </a:lnTo>
                  <a:lnTo>
                    <a:pt x="26987" y="214312"/>
                  </a:lnTo>
                  <a:lnTo>
                    <a:pt x="36512" y="209549"/>
                  </a:lnTo>
                  <a:lnTo>
                    <a:pt x="50800" y="209549"/>
                  </a:lnTo>
                  <a:lnTo>
                    <a:pt x="63500" y="214312"/>
                  </a:lnTo>
                  <a:lnTo>
                    <a:pt x="77787" y="214312"/>
                  </a:lnTo>
                  <a:lnTo>
                    <a:pt x="96837" y="219074"/>
                  </a:lnTo>
                  <a:lnTo>
                    <a:pt x="128587" y="219074"/>
                  </a:lnTo>
                  <a:lnTo>
                    <a:pt x="141287" y="214312"/>
                  </a:lnTo>
                  <a:lnTo>
                    <a:pt x="155575" y="214312"/>
                  </a:lnTo>
                  <a:lnTo>
                    <a:pt x="177800" y="209549"/>
                  </a:lnTo>
                  <a:lnTo>
                    <a:pt x="196850" y="204787"/>
                  </a:lnTo>
                  <a:lnTo>
                    <a:pt x="219075" y="196849"/>
                  </a:lnTo>
                  <a:lnTo>
                    <a:pt x="247650" y="187324"/>
                  </a:lnTo>
                  <a:lnTo>
                    <a:pt x="301625" y="168274"/>
                  </a:lnTo>
                  <a:lnTo>
                    <a:pt x="333375" y="158749"/>
                  </a:lnTo>
                  <a:lnTo>
                    <a:pt x="369887" y="146049"/>
                  </a:lnTo>
                  <a:lnTo>
                    <a:pt x="401637" y="131762"/>
                  </a:lnTo>
                  <a:lnTo>
                    <a:pt x="442912" y="119062"/>
                  </a:lnTo>
                  <a:lnTo>
                    <a:pt x="484187" y="100012"/>
                  </a:lnTo>
                  <a:lnTo>
                    <a:pt x="525462" y="85724"/>
                  </a:lnTo>
                  <a:lnTo>
                    <a:pt x="561975" y="68262"/>
                  </a:lnTo>
                  <a:lnTo>
                    <a:pt x="598487" y="58737"/>
                  </a:lnTo>
                  <a:lnTo>
                    <a:pt x="630237" y="46037"/>
                  </a:lnTo>
                  <a:lnTo>
                    <a:pt x="658812" y="36512"/>
                  </a:lnTo>
                  <a:lnTo>
                    <a:pt x="712787" y="17462"/>
                  </a:lnTo>
                  <a:lnTo>
                    <a:pt x="736600" y="12700"/>
                  </a:lnTo>
                  <a:lnTo>
                    <a:pt x="754062" y="4762"/>
                  </a:lnTo>
                  <a:lnTo>
                    <a:pt x="773112" y="4762"/>
                  </a:lnTo>
                  <a:lnTo>
                    <a:pt x="785812" y="0"/>
                  </a:lnTo>
                  <a:lnTo>
                    <a:pt x="822325" y="0"/>
                  </a:lnTo>
                  <a:lnTo>
                    <a:pt x="822325" y="12700"/>
                  </a:lnTo>
                  <a:lnTo>
                    <a:pt x="817562" y="17462"/>
                  </a:lnTo>
                  <a:lnTo>
                    <a:pt x="814387" y="22225"/>
                  </a:lnTo>
                  <a:lnTo>
                    <a:pt x="809625" y="31750"/>
                  </a:lnTo>
                  <a:lnTo>
                    <a:pt x="800100" y="36512"/>
                  </a:lnTo>
                  <a:lnTo>
                    <a:pt x="785812" y="46037"/>
                  </a:lnTo>
                  <a:lnTo>
                    <a:pt x="777875" y="53975"/>
                  </a:lnTo>
                  <a:lnTo>
                    <a:pt x="758825" y="63500"/>
                  </a:lnTo>
                  <a:lnTo>
                    <a:pt x="744537" y="77787"/>
                  </a:lnTo>
                  <a:lnTo>
                    <a:pt x="727075" y="85724"/>
                  </a:lnTo>
                  <a:lnTo>
                    <a:pt x="708025" y="100012"/>
                  </a:lnTo>
                  <a:lnTo>
                    <a:pt x="685800" y="114299"/>
                  </a:lnTo>
                  <a:lnTo>
                    <a:pt x="663575" y="126999"/>
                  </a:lnTo>
                  <a:lnTo>
                    <a:pt x="635000" y="141287"/>
                  </a:lnTo>
                  <a:lnTo>
                    <a:pt x="612775" y="158749"/>
                  </a:lnTo>
                  <a:lnTo>
                    <a:pt x="557212" y="187324"/>
                  </a:lnTo>
                  <a:lnTo>
                    <a:pt x="508000" y="214312"/>
                  </a:lnTo>
                  <a:lnTo>
                    <a:pt x="461962" y="241299"/>
                  </a:lnTo>
                  <a:lnTo>
                    <a:pt x="415925" y="265112"/>
                  </a:lnTo>
                  <a:lnTo>
                    <a:pt x="374650" y="282574"/>
                  </a:lnTo>
                  <a:lnTo>
                    <a:pt x="338137" y="306387"/>
                  </a:lnTo>
                  <a:lnTo>
                    <a:pt x="306387" y="323849"/>
                  </a:lnTo>
                  <a:lnTo>
                    <a:pt x="292100" y="333374"/>
                  </a:lnTo>
                  <a:lnTo>
                    <a:pt x="279400" y="342899"/>
                  </a:lnTo>
                  <a:lnTo>
                    <a:pt x="250825" y="360362"/>
                  </a:lnTo>
                  <a:lnTo>
                    <a:pt x="228600" y="374649"/>
                  </a:lnTo>
                  <a:lnTo>
                    <a:pt x="206375" y="387349"/>
                  </a:lnTo>
                  <a:lnTo>
                    <a:pt x="182562" y="396874"/>
                  </a:lnTo>
                  <a:lnTo>
                    <a:pt x="169862" y="401636"/>
                  </a:lnTo>
                  <a:lnTo>
                    <a:pt x="141287" y="411161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675312" y="4487862"/>
              <a:ext cx="822325" cy="411480"/>
            </a:xfrm>
            <a:custGeom>
              <a:rect l="l" t="t" r="r" b="b"/>
              <a:pathLst>
                <a:path w="822325" h="411479">
                  <a:moveTo>
                    <a:pt x="612775" y="158749"/>
                  </a:moveTo>
                  <a:lnTo>
                    <a:pt x="557212" y="187324"/>
                  </a:lnTo>
                  <a:lnTo>
                    <a:pt x="508000" y="214312"/>
                  </a:lnTo>
                  <a:lnTo>
                    <a:pt x="461962" y="241299"/>
                  </a:lnTo>
                  <a:lnTo>
                    <a:pt x="415925" y="265112"/>
                  </a:lnTo>
                  <a:lnTo>
                    <a:pt x="374650" y="282574"/>
                  </a:lnTo>
                  <a:lnTo>
                    <a:pt x="338137" y="306387"/>
                  </a:lnTo>
                  <a:lnTo>
                    <a:pt x="306387" y="323849"/>
                  </a:lnTo>
                  <a:lnTo>
                    <a:pt x="292100" y="333374"/>
                  </a:lnTo>
                  <a:lnTo>
                    <a:pt x="279400" y="342899"/>
                  </a:lnTo>
                  <a:lnTo>
                    <a:pt x="250825" y="360362"/>
                  </a:lnTo>
                  <a:lnTo>
                    <a:pt x="206375" y="387349"/>
                  </a:lnTo>
                  <a:lnTo>
                    <a:pt x="169862" y="401636"/>
                  </a:lnTo>
                  <a:lnTo>
                    <a:pt x="155575" y="406399"/>
                  </a:lnTo>
                  <a:lnTo>
                    <a:pt x="141287" y="411161"/>
                  </a:lnTo>
                  <a:lnTo>
                    <a:pt x="133350" y="411161"/>
                  </a:lnTo>
                  <a:lnTo>
                    <a:pt x="123825" y="411161"/>
                  </a:lnTo>
                  <a:lnTo>
                    <a:pt x="109537" y="406399"/>
                  </a:lnTo>
                  <a:lnTo>
                    <a:pt x="100012" y="401636"/>
                  </a:lnTo>
                  <a:lnTo>
                    <a:pt x="87312" y="392111"/>
                  </a:lnTo>
                  <a:lnTo>
                    <a:pt x="77787" y="379411"/>
                  </a:lnTo>
                  <a:lnTo>
                    <a:pt x="63500" y="365124"/>
                  </a:lnTo>
                  <a:lnTo>
                    <a:pt x="50800" y="350837"/>
                  </a:lnTo>
                  <a:lnTo>
                    <a:pt x="36512" y="333374"/>
                  </a:lnTo>
                  <a:lnTo>
                    <a:pt x="23812" y="314324"/>
                  </a:lnTo>
                  <a:lnTo>
                    <a:pt x="14287" y="301624"/>
                  </a:lnTo>
                  <a:lnTo>
                    <a:pt x="4762" y="282574"/>
                  </a:lnTo>
                  <a:lnTo>
                    <a:pt x="0" y="269874"/>
                  </a:lnTo>
                  <a:lnTo>
                    <a:pt x="0" y="255587"/>
                  </a:lnTo>
                  <a:lnTo>
                    <a:pt x="0" y="246062"/>
                  </a:lnTo>
                  <a:lnTo>
                    <a:pt x="0" y="236537"/>
                  </a:lnTo>
                  <a:lnTo>
                    <a:pt x="9525" y="228599"/>
                  </a:lnTo>
                  <a:lnTo>
                    <a:pt x="14287" y="219074"/>
                  </a:lnTo>
                  <a:lnTo>
                    <a:pt x="19050" y="214312"/>
                  </a:lnTo>
                  <a:lnTo>
                    <a:pt x="26987" y="214312"/>
                  </a:lnTo>
                  <a:lnTo>
                    <a:pt x="36512" y="209549"/>
                  </a:lnTo>
                  <a:lnTo>
                    <a:pt x="50800" y="209549"/>
                  </a:lnTo>
                  <a:lnTo>
                    <a:pt x="63500" y="214312"/>
                  </a:lnTo>
                  <a:lnTo>
                    <a:pt x="77787" y="214312"/>
                  </a:lnTo>
                  <a:lnTo>
                    <a:pt x="96837" y="219074"/>
                  </a:lnTo>
                  <a:lnTo>
                    <a:pt x="104775" y="219074"/>
                  </a:lnTo>
                  <a:lnTo>
                    <a:pt x="114300" y="219074"/>
                  </a:lnTo>
                  <a:lnTo>
                    <a:pt x="128587" y="219074"/>
                  </a:lnTo>
                  <a:lnTo>
                    <a:pt x="141287" y="214312"/>
                  </a:lnTo>
                  <a:lnTo>
                    <a:pt x="155575" y="214312"/>
                  </a:lnTo>
                  <a:lnTo>
                    <a:pt x="177800" y="209549"/>
                  </a:lnTo>
                  <a:lnTo>
                    <a:pt x="196850" y="204787"/>
                  </a:lnTo>
                  <a:lnTo>
                    <a:pt x="219075" y="196849"/>
                  </a:lnTo>
                  <a:lnTo>
                    <a:pt x="247650" y="187324"/>
                  </a:lnTo>
                  <a:lnTo>
                    <a:pt x="274637" y="177799"/>
                  </a:lnTo>
                  <a:lnTo>
                    <a:pt x="301625" y="168274"/>
                  </a:lnTo>
                  <a:lnTo>
                    <a:pt x="333375" y="158749"/>
                  </a:lnTo>
                  <a:lnTo>
                    <a:pt x="369887" y="146049"/>
                  </a:lnTo>
                  <a:lnTo>
                    <a:pt x="401637" y="131762"/>
                  </a:lnTo>
                  <a:lnTo>
                    <a:pt x="442912" y="119062"/>
                  </a:lnTo>
                  <a:lnTo>
                    <a:pt x="484187" y="100012"/>
                  </a:lnTo>
                  <a:lnTo>
                    <a:pt x="525462" y="85724"/>
                  </a:lnTo>
                  <a:lnTo>
                    <a:pt x="561975" y="68262"/>
                  </a:lnTo>
                  <a:lnTo>
                    <a:pt x="598487" y="58737"/>
                  </a:lnTo>
                  <a:lnTo>
                    <a:pt x="630237" y="46037"/>
                  </a:lnTo>
                  <a:lnTo>
                    <a:pt x="658812" y="36512"/>
                  </a:lnTo>
                  <a:lnTo>
                    <a:pt x="685800" y="26987"/>
                  </a:lnTo>
                  <a:lnTo>
                    <a:pt x="712787" y="17462"/>
                  </a:lnTo>
                  <a:lnTo>
                    <a:pt x="736600" y="12700"/>
                  </a:lnTo>
                  <a:lnTo>
                    <a:pt x="754062" y="4762"/>
                  </a:lnTo>
                  <a:lnTo>
                    <a:pt x="773112" y="4762"/>
                  </a:lnTo>
                  <a:lnTo>
                    <a:pt x="785812" y="0"/>
                  </a:lnTo>
                  <a:lnTo>
                    <a:pt x="800100" y="0"/>
                  </a:lnTo>
                  <a:lnTo>
                    <a:pt x="809625" y="0"/>
                  </a:lnTo>
                  <a:lnTo>
                    <a:pt x="814387" y="0"/>
                  </a:lnTo>
                  <a:lnTo>
                    <a:pt x="822325" y="0"/>
                  </a:lnTo>
                  <a:lnTo>
                    <a:pt x="822325" y="4762"/>
                  </a:lnTo>
                  <a:lnTo>
                    <a:pt x="822325" y="9525"/>
                  </a:lnTo>
                  <a:lnTo>
                    <a:pt x="822325" y="12700"/>
                  </a:lnTo>
                  <a:lnTo>
                    <a:pt x="817562" y="17462"/>
                  </a:lnTo>
                  <a:lnTo>
                    <a:pt x="814387" y="22225"/>
                  </a:lnTo>
                  <a:lnTo>
                    <a:pt x="809625" y="31750"/>
                  </a:lnTo>
                  <a:lnTo>
                    <a:pt x="800100" y="36512"/>
                  </a:lnTo>
                  <a:lnTo>
                    <a:pt x="785812" y="46037"/>
                  </a:lnTo>
                  <a:lnTo>
                    <a:pt x="777875" y="53975"/>
                  </a:lnTo>
                  <a:lnTo>
                    <a:pt x="758825" y="63500"/>
                  </a:lnTo>
                  <a:lnTo>
                    <a:pt x="744537" y="77787"/>
                  </a:lnTo>
                  <a:lnTo>
                    <a:pt x="727075" y="85724"/>
                  </a:lnTo>
                  <a:lnTo>
                    <a:pt x="708025" y="100012"/>
                  </a:lnTo>
                  <a:lnTo>
                    <a:pt x="685800" y="114299"/>
                  </a:lnTo>
                  <a:lnTo>
                    <a:pt x="663575" y="126999"/>
                  </a:lnTo>
                  <a:lnTo>
                    <a:pt x="635000" y="141287"/>
                  </a:lnTo>
                  <a:lnTo>
                    <a:pt x="612775" y="158749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5808662" y="3463925"/>
              <a:ext cx="725805" cy="982980"/>
            </a:xfrm>
            <a:custGeom>
              <a:rect l="l" t="t" r="r" b="b"/>
              <a:pathLst>
                <a:path w="725804" h="982978">
                  <a:moveTo>
                    <a:pt x="100012" y="982662"/>
                  </a:moveTo>
                  <a:lnTo>
                    <a:pt x="90487" y="982662"/>
                  </a:lnTo>
                  <a:lnTo>
                    <a:pt x="85725" y="977899"/>
                  </a:lnTo>
                  <a:lnTo>
                    <a:pt x="77787" y="973137"/>
                  </a:lnTo>
                  <a:lnTo>
                    <a:pt x="41275" y="941387"/>
                  </a:lnTo>
                  <a:lnTo>
                    <a:pt x="31750" y="927099"/>
                  </a:lnTo>
                  <a:lnTo>
                    <a:pt x="22225" y="919162"/>
                  </a:lnTo>
                  <a:lnTo>
                    <a:pt x="12700" y="909637"/>
                  </a:lnTo>
                  <a:lnTo>
                    <a:pt x="7937" y="895349"/>
                  </a:lnTo>
                  <a:lnTo>
                    <a:pt x="3175" y="885824"/>
                  </a:lnTo>
                  <a:lnTo>
                    <a:pt x="3175" y="877887"/>
                  </a:lnTo>
                  <a:lnTo>
                    <a:pt x="0" y="868362"/>
                  </a:lnTo>
                  <a:lnTo>
                    <a:pt x="0" y="863599"/>
                  </a:lnTo>
                  <a:lnTo>
                    <a:pt x="3175" y="854074"/>
                  </a:lnTo>
                  <a:lnTo>
                    <a:pt x="3175" y="846137"/>
                  </a:lnTo>
                  <a:lnTo>
                    <a:pt x="12700" y="841374"/>
                  </a:lnTo>
                  <a:lnTo>
                    <a:pt x="31750" y="822324"/>
                  </a:lnTo>
                  <a:lnTo>
                    <a:pt x="44450" y="812799"/>
                  </a:lnTo>
                  <a:lnTo>
                    <a:pt x="58737" y="804862"/>
                  </a:lnTo>
                  <a:lnTo>
                    <a:pt x="77787" y="795337"/>
                  </a:lnTo>
                  <a:lnTo>
                    <a:pt x="95250" y="781049"/>
                  </a:lnTo>
                  <a:lnTo>
                    <a:pt x="117475" y="768349"/>
                  </a:lnTo>
                  <a:lnTo>
                    <a:pt x="158750" y="727074"/>
                  </a:lnTo>
                  <a:lnTo>
                    <a:pt x="182562" y="700087"/>
                  </a:lnTo>
                  <a:lnTo>
                    <a:pt x="209550" y="671512"/>
                  </a:lnTo>
                  <a:lnTo>
                    <a:pt x="236537" y="634999"/>
                  </a:lnTo>
                  <a:lnTo>
                    <a:pt x="250825" y="617537"/>
                  </a:lnTo>
                  <a:lnTo>
                    <a:pt x="265112" y="598487"/>
                  </a:lnTo>
                  <a:lnTo>
                    <a:pt x="319087" y="515937"/>
                  </a:lnTo>
                  <a:lnTo>
                    <a:pt x="379412" y="430212"/>
                  </a:lnTo>
                  <a:lnTo>
                    <a:pt x="433387" y="342900"/>
                  </a:lnTo>
                  <a:lnTo>
                    <a:pt x="488950" y="252412"/>
                  </a:lnTo>
                  <a:lnTo>
                    <a:pt x="496887" y="228600"/>
                  </a:lnTo>
                  <a:lnTo>
                    <a:pt x="511175" y="206375"/>
                  </a:lnTo>
                  <a:lnTo>
                    <a:pt x="520700" y="187325"/>
                  </a:lnTo>
                  <a:lnTo>
                    <a:pt x="530225" y="169862"/>
                  </a:lnTo>
                  <a:lnTo>
                    <a:pt x="533400" y="155575"/>
                  </a:lnTo>
                  <a:lnTo>
                    <a:pt x="542925" y="138112"/>
                  </a:lnTo>
                  <a:lnTo>
                    <a:pt x="552450" y="109537"/>
                  </a:lnTo>
                  <a:lnTo>
                    <a:pt x="557212" y="101600"/>
                  </a:lnTo>
                  <a:lnTo>
                    <a:pt x="561975" y="87312"/>
                  </a:lnTo>
                  <a:lnTo>
                    <a:pt x="561975" y="55562"/>
                  </a:lnTo>
                  <a:lnTo>
                    <a:pt x="557212" y="46037"/>
                  </a:lnTo>
                  <a:lnTo>
                    <a:pt x="542925" y="41275"/>
                  </a:lnTo>
                  <a:lnTo>
                    <a:pt x="533400" y="31750"/>
                  </a:lnTo>
                  <a:lnTo>
                    <a:pt x="533400" y="19050"/>
                  </a:lnTo>
                  <a:lnTo>
                    <a:pt x="542925" y="9525"/>
                  </a:lnTo>
                  <a:lnTo>
                    <a:pt x="557212" y="4762"/>
                  </a:lnTo>
                  <a:lnTo>
                    <a:pt x="561975" y="4762"/>
                  </a:lnTo>
                  <a:lnTo>
                    <a:pt x="569912" y="0"/>
                  </a:lnTo>
                  <a:lnTo>
                    <a:pt x="579437" y="4762"/>
                  </a:lnTo>
                  <a:lnTo>
                    <a:pt x="588962" y="4762"/>
                  </a:lnTo>
                  <a:lnTo>
                    <a:pt x="603250" y="9525"/>
                  </a:lnTo>
                  <a:lnTo>
                    <a:pt x="615950" y="14287"/>
                  </a:lnTo>
                  <a:lnTo>
                    <a:pt x="630237" y="19050"/>
                  </a:lnTo>
                  <a:lnTo>
                    <a:pt x="644525" y="28575"/>
                  </a:lnTo>
                  <a:lnTo>
                    <a:pt x="661987" y="41275"/>
                  </a:lnTo>
                  <a:lnTo>
                    <a:pt x="684212" y="55562"/>
                  </a:lnTo>
                  <a:lnTo>
                    <a:pt x="703262" y="73025"/>
                  </a:lnTo>
                  <a:lnTo>
                    <a:pt x="720725" y="96837"/>
                  </a:lnTo>
                  <a:lnTo>
                    <a:pt x="720725" y="104775"/>
                  </a:lnTo>
                  <a:lnTo>
                    <a:pt x="725487" y="114300"/>
                  </a:lnTo>
                  <a:lnTo>
                    <a:pt x="725487" y="138112"/>
                  </a:lnTo>
                  <a:lnTo>
                    <a:pt x="720725" y="146050"/>
                  </a:lnTo>
                  <a:lnTo>
                    <a:pt x="717550" y="160337"/>
                  </a:lnTo>
                  <a:lnTo>
                    <a:pt x="708025" y="169862"/>
                  </a:lnTo>
                  <a:lnTo>
                    <a:pt x="698500" y="182562"/>
                  </a:lnTo>
                  <a:lnTo>
                    <a:pt x="693737" y="187325"/>
                  </a:lnTo>
                  <a:lnTo>
                    <a:pt x="688975" y="196850"/>
                  </a:lnTo>
                  <a:lnTo>
                    <a:pt x="681037" y="211137"/>
                  </a:lnTo>
                  <a:lnTo>
                    <a:pt x="671512" y="219075"/>
                  </a:lnTo>
                  <a:lnTo>
                    <a:pt x="657225" y="233362"/>
                  </a:lnTo>
                  <a:lnTo>
                    <a:pt x="647700" y="252412"/>
                  </a:lnTo>
                  <a:lnTo>
                    <a:pt x="635000" y="265112"/>
                  </a:lnTo>
                  <a:lnTo>
                    <a:pt x="620712" y="284162"/>
                  </a:lnTo>
                  <a:lnTo>
                    <a:pt x="603250" y="301625"/>
                  </a:lnTo>
                  <a:lnTo>
                    <a:pt x="588962" y="325437"/>
                  </a:lnTo>
                  <a:lnTo>
                    <a:pt x="569912" y="347662"/>
                  </a:lnTo>
                  <a:lnTo>
                    <a:pt x="552450" y="369887"/>
                  </a:lnTo>
                  <a:lnTo>
                    <a:pt x="533400" y="398462"/>
                  </a:lnTo>
                  <a:lnTo>
                    <a:pt x="488950" y="452437"/>
                  </a:lnTo>
                  <a:lnTo>
                    <a:pt x="465137" y="484187"/>
                  </a:lnTo>
                  <a:lnTo>
                    <a:pt x="442912" y="512762"/>
                  </a:lnTo>
                  <a:lnTo>
                    <a:pt x="423862" y="544512"/>
                  </a:lnTo>
                  <a:lnTo>
                    <a:pt x="406400" y="566737"/>
                  </a:lnTo>
                  <a:lnTo>
                    <a:pt x="387350" y="593724"/>
                  </a:lnTo>
                  <a:lnTo>
                    <a:pt x="369887" y="617537"/>
                  </a:lnTo>
                  <a:lnTo>
                    <a:pt x="355600" y="634999"/>
                  </a:lnTo>
                  <a:lnTo>
                    <a:pt x="342900" y="658812"/>
                  </a:lnTo>
                  <a:lnTo>
                    <a:pt x="328612" y="671512"/>
                  </a:lnTo>
                  <a:lnTo>
                    <a:pt x="319087" y="690562"/>
                  </a:lnTo>
                  <a:lnTo>
                    <a:pt x="309562" y="703262"/>
                  </a:lnTo>
                  <a:lnTo>
                    <a:pt x="304800" y="712787"/>
                  </a:lnTo>
                  <a:lnTo>
                    <a:pt x="296862" y="722312"/>
                  </a:lnTo>
                  <a:lnTo>
                    <a:pt x="292100" y="731837"/>
                  </a:lnTo>
                  <a:lnTo>
                    <a:pt x="292100" y="744537"/>
                  </a:lnTo>
                  <a:lnTo>
                    <a:pt x="296862" y="744537"/>
                  </a:lnTo>
                  <a:lnTo>
                    <a:pt x="296862" y="749299"/>
                  </a:lnTo>
                  <a:lnTo>
                    <a:pt x="342900" y="749299"/>
                  </a:lnTo>
                  <a:lnTo>
                    <a:pt x="350837" y="744537"/>
                  </a:lnTo>
                  <a:lnTo>
                    <a:pt x="369887" y="744537"/>
                  </a:lnTo>
                  <a:lnTo>
                    <a:pt x="382587" y="739774"/>
                  </a:lnTo>
                  <a:lnTo>
                    <a:pt x="401637" y="739774"/>
                  </a:lnTo>
                  <a:lnTo>
                    <a:pt x="419100" y="736599"/>
                  </a:lnTo>
                  <a:lnTo>
                    <a:pt x="442912" y="731837"/>
                  </a:lnTo>
                  <a:lnTo>
                    <a:pt x="465137" y="727074"/>
                  </a:lnTo>
                  <a:lnTo>
                    <a:pt x="488950" y="722312"/>
                  </a:lnTo>
                  <a:lnTo>
                    <a:pt x="515937" y="717549"/>
                  </a:lnTo>
                  <a:lnTo>
                    <a:pt x="538162" y="712787"/>
                  </a:lnTo>
                  <a:lnTo>
                    <a:pt x="561975" y="708024"/>
                  </a:lnTo>
                  <a:lnTo>
                    <a:pt x="584200" y="703262"/>
                  </a:lnTo>
                  <a:lnTo>
                    <a:pt x="608012" y="700087"/>
                  </a:lnTo>
                  <a:lnTo>
                    <a:pt x="625475" y="700087"/>
                  </a:lnTo>
                  <a:lnTo>
                    <a:pt x="639762" y="695324"/>
                  </a:lnTo>
                  <a:lnTo>
                    <a:pt x="708025" y="695324"/>
                  </a:lnTo>
                  <a:lnTo>
                    <a:pt x="712787" y="700087"/>
                  </a:lnTo>
                  <a:lnTo>
                    <a:pt x="717550" y="700087"/>
                  </a:lnTo>
                  <a:lnTo>
                    <a:pt x="717550" y="703262"/>
                  </a:lnTo>
                  <a:lnTo>
                    <a:pt x="720725" y="708024"/>
                  </a:lnTo>
                  <a:lnTo>
                    <a:pt x="717550" y="708024"/>
                  </a:lnTo>
                  <a:lnTo>
                    <a:pt x="717550" y="712787"/>
                  </a:lnTo>
                  <a:lnTo>
                    <a:pt x="698500" y="731837"/>
                  </a:lnTo>
                  <a:lnTo>
                    <a:pt x="684212" y="736599"/>
                  </a:lnTo>
                  <a:lnTo>
                    <a:pt x="676275" y="739774"/>
                  </a:lnTo>
                  <a:lnTo>
                    <a:pt x="661987" y="749299"/>
                  </a:lnTo>
                  <a:lnTo>
                    <a:pt x="644525" y="754062"/>
                  </a:lnTo>
                  <a:lnTo>
                    <a:pt x="625475" y="763587"/>
                  </a:lnTo>
                  <a:lnTo>
                    <a:pt x="608012" y="773112"/>
                  </a:lnTo>
                  <a:lnTo>
                    <a:pt x="584200" y="776287"/>
                  </a:lnTo>
                  <a:lnTo>
                    <a:pt x="561975" y="785812"/>
                  </a:lnTo>
                  <a:lnTo>
                    <a:pt x="533400" y="795337"/>
                  </a:lnTo>
                  <a:lnTo>
                    <a:pt x="506412" y="804862"/>
                  </a:lnTo>
                  <a:lnTo>
                    <a:pt x="447675" y="822324"/>
                  </a:lnTo>
                  <a:lnTo>
                    <a:pt x="419100" y="831849"/>
                  </a:lnTo>
                  <a:lnTo>
                    <a:pt x="392112" y="841374"/>
                  </a:lnTo>
                  <a:lnTo>
                    <a:pt x="365125" y="849312"/>
                  </a:lnTo>
                  <a:lnTo>
                    <a:pt x="342900" y="854074"/>
                  </a:lnTo>
                  <a:lnTo>
                    <a:pt x="319087" y="863599"/>
                  </a:lnTo>
                  <a:lnTo>
                    <a:pt x="301625" y="873124"/>
                  </a:lnTo>
                  <a:lnTo>
                    <a:pt x="277812" y="877887"/>
                  </a:lnTo>
                  <a:lnTo>
                    <a:pt x="265112" y="885824"/>
                  </a:lnTo>
                  <a:lnTo>
                    <a:pt x="246062" y="895349"/>
                  </a:lnTo>
                  <a:lnTo>
                    <a:pt x="231775" y="900112"/>
                  </a:lnTo>
                  <a:lnTo>
                    <a:pt x="219075" y="904874"/>
                  </a:lnTo>
                  <a:lnTo>
                    <a:pt x="209550" y="914399"/>
                  </a:lnTo>
                  <a:lnTo>
                    <a:pt x="200025" y="919162"/>
                  </a:lnTo>
                  <a:lnTo>
                    <a:pt x="192087" y="922337"/>
                  </a:lnTo>
                  <a:lnTo>
                    <a:pt x="187325" y="931862"/>
                  </a:lnTo>
                  <a:lnTo>
                    <a:pt x="163512" y="950912"/>
                  </a:lnTo>
                  <a:lnTo>
                    <a:pt x="153987" y="960437"/>
                  </a:lnTo>
                  <a:lnTo>
                    <a:pt x="141287" y="963612"/>
                  </a:lnTo>
                  <a:lnTo>
                    <a:pt x="131762" y="973137"/>
                  </a:lnTo>
                  <a:lnTo>
                    <a:pt x="122237" y="977899"/>
                  </a:lnTo>
                  <a:lnTo>
                    <a:pt x="109537" y="977899"/>
                  </a:lnTo>
                  <a:lnTo>
                    <a:pt x="100012" y="98266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5808662" y="3463925"/>
              <a:ext cx="725805" cy="982980"/>
            </a:xfrm>
            <a:custGeom>
              <a:rect l="l" t="t" r="r" b="b"/>
              <a:pathLst>
                <a:path w="725804" h="982978">
                  <a:moveTo>
                    <a:pt x="265112" y="598487"/>
                  </a:moveTo>
                  <a:lnTo>
                    <a:pt x="319087" y="515937"/>
                  </a:lnTo>
                  <a:lnTo>
                    <a:pt x="379412" y="430212"/>
                  </a:lnTo>
                  <a:lnTo>
                    <a:pt x="433387" y="342900"/>
                  </a:lnTo>
                  <a:lnTo>
                    <a:pt x="488950" y="252412"/>
                  </a:lnTo>
                  <a:lnTo>
                    <a:pt x="496887" y="228600"/>
                  </a:lnTo>
                  <a:lnTo>
                    <a:pt x="511175" y="206375"/>
                  </a:lnTo>
                  <a:lnTo>
                    <a:pt x="520700" y="187325"/>
                  </a:lnTo>
                  <a:lnTo>
                    <a:pt x="530225" y="169862"/>
                  </a:lnTo>
                  <a:lnTo>
                    <a:pt x="533400" y="155575"/>
                  </a:lnTo>
                  <a:lnTo>
                    <a:pt x="542925" y="138112"/>
                  </a:lnTo>
                  <a:lnTo>
                    <a:pt x="547687" y="123825"/>
                  </a:lnTo>
                  <a:lnTo>
                    <a:pt x="552450" y="109537"/>
                  </a:lnTo>
                  <a:lnTo>
                    <a:pt x="557212" y="101600"/>
                  </a:lnTo>
                  <a:lnTo>
                    <a:pt x="561975" y="87312"/>
                  </a:lnTo>
                  <a:lnTo>
                    <a:pt x="561975" y="68262"/>
                  </a:lnTo>
                  <a:lnTo>
                    <a:pt x="561975" y="55562"/>
                  </a:lnTo>
                  <a:lnTo>
                    <a:pt x="557212" y="46037"/>
                  </a:lnTo>
                  <a:lnTo>
                    <a:pt x="542925" y="41275"/>
                  </a:lnTo>
                  <a:lnTo>
                    <a:pt x="538162" y="36512"/>
                  </a:lnTo>
                  <a:lnTo>
                    <a:pt x="533400" y="31750"/>
                  </a:lnTo>
                  <a:lnTo>
                    <a:pt x="533400" y="28575"/>
                  </a:lnTo>
                  <a:lnTo>
                    <a:pt x="533400" y="19050"/>
                  </a:lnTo>
                  <a:lnTo>
                    <a:pt x="538162" y="14287"/>
                  </a:lnTo>
                  <a:lnTo>
                    <a:pt x="542925" y="9525"/>
                  </a:lnTo>
                  <a:lnTo>
                    <a:pt x="557212" y="4762"/>
                  </a:lnTo>
                  <a:lnTo>
                    <a:pt x="561975" y="4762"/>
                  </a:lnTo>
                  <a:lnTo>
                    <a:pt x="569912" y="0"/>
                  </a:lnTo>
                  <a:lnTo>
                    <a:pt x="579437" y="4762"/>
                  </a:lnTo>
                  <a:lnTo>
                    <a:pt x="588962" y="4762"/>
                  </a:lnTo>
                  <a:lnTo>
                    <a:pt x="603250" y="9525"/>
                  </a:lnTo>
                  <a:lnTo>
                    <a:pt x="615950" y="14287"/>
                  </a:lnTo>
                  <a:lnTo>
                    <a:pt x="630237" y="19050"/>
                  </a:lnTo>
                  <a:lnTo>
                    <a:pt x="644525" y="28575"/>
                  </a:lnTo>
                  <a:lnTo>
                    <a:pt x="661987" y="41275"/>
                  </a:lnTo>
                  <a:lnTo>
                    <a:pt x="684212" y="55562"/>
                  </a:lnTo>
                  <a:lnTo>
                    <a:pt x="703262" y="73025"/>
                  </a:lnTo>
                  <a:lnTo>
                    <a:pt x="720725" y="96837"/>
                  </a:lnTo>
                  <a:lnTo>
                    <a:pt x="720725" y="104775"/>
                  </a:lnTo>
                  <a:lnTo>
                    <a:pt x="725487" y="114300"/>
                  </a:lnTo>
                  <a:lnTo>
                    <a:pt x="725487" y="128587"/>
                  </a:lnTo>
                  <a:lnTo>
                    <a:pt x="725487" y="138112"/>
                  </a:lnTo>
                  <a:lnTo>
                    <a:pt x="720725" y="146050"/>
                  </a:lnTo>
                  <a:lnTo>
                    <a:pt x="717550" y="160337"/>
                  </a:lnTo>
                  <a:lnTo>
                    <a:pt x="708025" y="169862"/>
                  </a:lnTo>
                  <a:lnTo>
                    <a:pt x="698500" y="182562"/>
                  </a:lnTo>
                  <a:lnTo>
                    <a:pt x="693737" y="187325"/>
                  </a:lnTo>
                  <a:lnTo>
                    <a:pt x="688975" y="196850"/>
                  </a:lnTo>
                  <a:lnTo>
                    <a:pt x="681037" y="211137"/>
                  </a:lnTo>
                  <a:lnTo>
                    <a:pt x="671512" y="219075"/>
                  </a:lnTo>
                  <a:lnTo>
                    <a:pt x="657225" y="233362"/>
                  </a:lnTo>
                  <a:lnTo>
                    <a:pt x="647700" y="252412"/>
                  </a:lnTo>
                  <a:lnTo>
                    <a:pt x="635000" y="265112"/>
                  </a:lnTo>
                  <a:lnTo>
                    <a:pt x="620712" y="284162"/>
                  </a:lnTo>
                  <a:lnTo>
                    <a:pt x="603250" y="301625"/>
                  </a:lnTo>
                  <a:lnTo>
                    <a:pt x="588962" y="325437"/>
                  </a:lnTo>
                  <a:lnTo>
                    <a:pt x="569912" y="347662"/>
                  </a:lnTo>
                  <a:lnTo>
                    <a:pt x="552450" y="369887"/>
                  </a:lnTo>
                  <a:lnTo>
                    <a:pt x="533400" y="398462"/>
                  </a:lnTo>
                  <a:lnTo>
                    <a:pt x="511175" y="425449"/>
                  </a:lnTo>
                  <a:lnTo>
                    <a:pt x="488950" y="452437"/>
                  </a:lnTo>
                  <a:lnTo>
                    <a:pt x="465137" y="484187"/>
                  </a:lnTo>
                  <a:lnTo>
                    <a:pt x="442912" y="512762"/>
                  </a:lnTo>
                  <a:lnTo>
                    <a:pt x="423862" y="544512"/>
                  </a:lnTo>
                  <a:lnTo>
                    <a:pt x="406400" y="566737"/>
                  </a:lnTo>
                  <a:lnTo>
                    <a:pt x="387350" y="593724"/>
                  </a:lnTo>
                  <a:lnTo>
                    <a:pt x="369887" y="617537"/>
                  </a:lnTo>
                  <a:lnTo>
                    <a:pt x="355600" y="634999"/>
                  </a:lnTo>
                  <a:lnTo>
                    <a:pt x="342900" y="658812"/>
                  </a:lnTo>
                  <a:lnTo>
                    <a:pt x="328612" y="671512"/>
                  </a:lnTo>
                  <a:lnTo>
                    <a:pt x="319087" y="690562"/>
                  </a:lnTo>
                  <a:lnTo>
                    <a:pt x="309562" y="703262"/>
                  </a:lnTo>
                  <a:lnTo>
                    <a:pt x="304800" y="712787"/>
                  </a:lnTo>
                  <a:lnTo>
                    <a:pt x="296862" y="722312"/>
                  </a:lnTo>
                  <a:lnTo>
                    <a:pt x="292100" y="731837"/>
                  </a:lnTo>
                  <a:lnTo>
                    <a:pt x="292100" y="739774"/>
                  </a:lnTo>
                  <a:lnTo>
                    <a:pt x="292100" y="744537"/>
                  </a:lnTo>
                  <a:lnTo>
                    <a:pt x="296862" y="744537"/>
                  </a:lnTo>
                  <a:lnTo>
                    <a:pt x="296862" y="749299"/>
                  </a:lnTo>
                  <a:lnTo>
                    <a:pt x="304800" y="749299"/>
                  </a:lnTo>
                  <a:lnTo>
                    <a:pt x="309562" y="749299"/>
                  </a:lnTo>
                  <a:lnTo>
                    <a:pt x="319087" y="749299"/>
                  </a:lnTo>
                  <a:lnTo>
                    <a:pt x="328612" y="749299"/>
                  </a:lnTo>
                  <a:lnTo>
                    <a:pt x="342900" y="749299"/>
                  </a:lnTo>
                  <a:lnTo>
                    <a:pt x="350837" y="744537"/>
                  </a:lnTo>
                  <a:lnTo>
                    <a:pt x="369887" y="744537"/>
                  </a:lnTo>
                  <a:lnTo>
                    <a:pt x="382587" y="739774"/>
                  </a:lnTo>
                  <a:lnTo>
                    <a:pt x="401637" y="739774"/>
                  </a:lnTo>
                  <a:lnTo>
                    <a:pt x="419100" y="736599"/>
                  </a:lnTo>
                  <a:lnTo>
                    <a:pt x="442912" y="731837"/>
                  </a:lnTo>
                  <a:lnTo>
                    <a:pt x="465137" y="727074"/>
                  </a:lnTo>
                  <a:lnTo>
                    <a:pt x="488950" y="722312"/>
                  </a:lnTo>
                  <a:lnTo>
                    <a:pt x="515937" y="717549"/>
                  </a:lnTo>
                  <a:lnTo>
                    <a:pt x="538162" y="712787"/>
                  </a:lnTo>
                  <a:lnTo>
                    <a:pt x="561975" y="708024"/>
                  </a:lnTo>
                  <a:lnTo>
                    <a:pt x="584200" y="703262"/>
                  </a:lnTo>
                  <a:lnTo>
                    <a:pt x="608012" y="700087"/>
                  </a:lnTo>
                  <a:lnTo>
                    <a:pt x="625475" y="700087"/>
                  </a:lnTo>
                  <a:lnTo>
                    <a:pt x="639762" y="695324"/>
                  </a:lnTo>
                  <a:lnTo>
                    <a:pt x="708025" y="695324"/>
                  </a:lnTo>
                  <a:lnTo>
                    <a:pt x="712787" y="700087"/>
                  </a:lnTo>
                  <a:lnTo>
                    <a:pt x="717550" y="700087"/>
                  </a:lnTo>
                  <a:lnTo>
                    <a:pt x="717550" y="703262"/>
                  </a:lnTo>
                  <a:lnTo>
                    <a:pt x="720725" y="708024"/>
                  </a:lnTo>
                  <a:lnTo>
                    <a:pt x="717550" y="708024"/>
                  </a:lnTo>
                  <a:lnTo>
                    <a:pt x="717550" y="712787"/>
                  </a:lnTo>
                  <a:lnTo>
                    <a:pt x="712787" y="717549"/>
                  </a:lnTo>
                  <a:lnTo>
                    <a:pt x="703262" y="727074"/>
                  </a:lnTo>
                  <a:lnTo>
                    <a:pt x="698500" y="731837"/>
                  </a:lnTo>
                  <a:lnTo>
                    <a:pt x="684212" y="736599"/>
                  </a:lnTo>
                  <a:lnTo>
                    <a:pt x="676275" y="739774"/>
                  </a:lnTo>
                  <a:lnTo>
                    <a:pt x="661987" y="749299"/>
                  </a:lnTo>
                  <a:lnTo>
                    <a:pt x="644525" y="754062"/>
                  </a:lnTo>
                  <a:lnTo>
                    <a:pt x="625475" y="763587"/>
                  </a:lnTo>
                  <a:lnTo>
                    <a:pt x="608012" y="773112"/>
                  </a:lnTo>
                  <a:lnTo>
                    <a:pt x="584200" y="776287"/>
                  </a:lnTo>
                  <a:lnTo>
                    <a:pt x="561975" y="785812"/>
                  </a:lnTo>
                  <a:lnTo>
                    <a:pt x="533400" y="795337"/>
                  </a:lnTo>
                  <a:lnTo>
                    <a:pt x="506412" y="804862"/>
                  </a:lnTo>
                  <a:lnTo>
                    <a:pt x="479425" y="812799"/>
                  </a:lnTo>
                  <a:lnTo>
                    <a:pt x="447675" y="822324"/>
                  </a:lnTo>
                  <a:lnTo>
                    <a:pt x="419100" y="831849"/>
                  </a:lnTo>
                  <a:lnTo>
                    <a:pt x="392112" y="841374"/>
                  </a:lnTo>
                  <a:lnTo>
                    <a:pt x="365125" y="849312"/>
                  </a:lnTo>
                  <a:lnTo>
                    <a:pt x="342900" y="854074"/>
                  </a:lnTo>
                  <a:lnTo>
                    <a:pt x="319087" y="863599"/>
                  </a:lnTo>
                  <a:lnTo>
                    <a:pt x="301625" y="873124"/>
                  </a:lnTo>
                  <a:lnTo>
                    <a:pt x="277812" y="877887"/>
                  </a:lnTo>
                  <a:lnTo>
                    <a:pt x="265112" y="885824"/>
                  </a:lnTo>
                  <a:lnTo>
                    <a:pt x="246062" y="895349"/>
                  </a:lnTo>
                  <a:lnTo>
                    <a:pt x="231775" y="900112"/>
                  </a:lnTo>
                  <a:lnTo>
                    <a:pt x="219075" y="904874"/>
                  </a:lnTo>
                  <a:lnTo>
                    <a:pt x="209550" y="914399"/>
                  </a:lnTo>
                  <a:lnTo>
                    <a:pt x="200025" y="919162"/>
                  </a:lnTo>
                  <a:lnTo>
                    <a:pt x="192087" y="922337"/>
                  </a:lnTo>
                  <a:lnTo>
                    <a:pt x="187325" y="931862"/>
                  </a:lnTo>
                  <a:lnTo>
                    <a:pt x="163512" y="950912"/>
                  </a:lnTo>
                  <a:lnTo>
                    <a:pt x="153987" y="960437"/>
                  </a:lnTo>
                  <a:lnTo>
                    <a:pt x="141287" y="963612"/>
                  </a:lnTo>
                  <a:lnTo>
                    <a:pt x="131762" y="973137"/>
                  </a:lnTo>
                  <a:lnTo>
                    <a:pt x="122237" y="977899"/>
                  </a:lnTo>
                  <a:lnTo>
                    <a:pt x="114300" y="977899"/>
                  </a:lnTo>
                  <a:lnTo>
                    <a:pt x="109537" y="977899"/>
                  </a:lnTo>
                  <a:lnTo>
                    <a:pt x="100012" y="982662"/>
                  </a:lnTo>
                  <a:lnTo>
                    <a:pt x="90487" y="982662"/>
                  </a:lnTo>
                  <a:lnTo>
                    <a:pt x="85725" y="977899"/>
                  </a:lnTo>
                  <a:lnTo>
                    <a:pt x="77787" y="973137"/>
                  </a:lnTo>
                  <a:lnTo>
                    <a:pt x="41275" y="941387"/>
                  </a:lnTo>
                  <a:lnTo>
                    <a:pt x="31750" y="927099"/>
                  </a:lnTo>
                  <a:lnTo>
                    <a:pt x="22225" y="919162"/>
                  </a:lnTo>
                  <a:lnTo>
                    <a:pt x="12700" y="909637"/>
                  </a:lnTo>
                  <a:lnTo>
                    <a:pt x="7937" y="895349"/>
                  </a:lnTo>
                  <a:lnTo>
                    <a:pt x="3175" y="885824"/>
                  </a:lnTo>
                  <a:lnTo>
                    <a:pt x="3175" y="877887"/>
                  </a:lnTo>
                  <a:lnTo>
                    <a:pt x="0" y="868362"/>
                  </a:lnTo>
                  <a:lnTo>
                    <a:pt x="0" y="863599"/>
                  </a:lnTo>
                  <a:lnTo>
                    <a:pt x="3175" y="854074"/>
                  </a:lnTo>
                  <a:lnTo>
                    <a:pt x="3175" y="846137"/>
                  </a:lnTo>
                  <a:lnTo>
                    <a:pt x="12700" y="841374"/>
                  </a:lnTo>
                  <a:lnTo>
                    <a:pt x="22225" y="831849"/>
                  </a:lnTo>
                  <a:lnTo>
                    <a:pt x="31750" y="822324"/>
                  </a:lnTo>
                  <a:lnTo>
                    <a:pt x="44450" y="812799"/>
                  </a:lnTo>
                  <a:lnTo>
                    <a:pt x="58737" y="804862"/>
                  </a:lnTo>
                  <a:lnTo>
                    <a:pt x="77787" y="795337"/>
                  </a:lnTo>
                  <a:lnTo>
                    <a:pt x="95250" y="781049"/>
                  </a:lnTo>
                  <a:lnTo>
                    <a:pt x="117475" y="768349"/>
                  </a:lnTo>
                  <a:lnTo>
                    <a:pt x="136525" y="749299"/>
                  </a:lnTo>
                  <a:lnTo>
                    <a:pt x="158750" y="727074"/>
                  </a:lnTo>
                  <a:lnTo>
                    <a:pt x="182562" y="700087"/>
                  </a:lnTo>
                  <a:lnTo>
                    <a:pt x="209550" y="671512"/>
                  </a:lnTo>
                  <a:lnTo>
                    <a:pt x="236537" y="634999"/>
                  </a:lnTo>
                  <a:lnTo>
                    <a:pt x="250825" y="617537"/>
                  </a:lnTo>
                  <a:lnTo>
                    <a:pt x="265112" y="598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565899" y="3011487"/>
              <a:ext cx="1135062" cy="2070099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5721350" y="3117850"/>
              <a:ext cx="584200" cy="898525"/>
            </a:xfrm>
            <a:custGeom>
              <a:rect l="l" t="t" r="r" b="b"/>
              <a:pathLst>
                <a:path w="584200" h="898525">
                  <a:moveTo>
                    <a:pt x="50800" y="898525"/>
                  </a:moveTo>
                  <a:lnTo>
                    <a:pt x="46037" y="895350"/>
                  </a:lnTo>
                  <a:lnTo>
                    <a:pt x="41275" y="895350"/>
                  </a:lnTo>
                  <a:lnTo>
                    <a:pt x="36512" y="890587"/>
                  </a:lnTo>
                  <a:lnTo>
                    <a:pt x="36512" y="881062"/>
                  </a:lnTo>
                  <a:lnTo>
                    <a:pt x="31750" y="876300"/>
                  </a:lnTo>
                  <a:lnTo>
                    <a:pt x="26987" y="862012"/>
                  </a:lnTo>
                  <a:lnTo>
                    <a:pt x="22225" y="854075"/>
                  </a:lnTo>
                  <a:lnTo>
                    <a:pt x="17462" y="839787"/>
                  </a:lnTo>
                  <a:lnTo>
                    <a:pt x="14287" y="817562"/>
                  </a:lnTo>
                  <a:lnTo>
                    <a:pt x="4762" y="798512"/>
                  </a:lnTo>
                  <a:lnTo>
                    <a:pt x="4762" y="781050"/>
                  </a:lnTo>
                  <a:lnTo>
                    <a:pt x="0" y="776287"/>
                  </a:lnTo>
                  <a:lnTo>
                    <a:pt x="0" y="766762"/>
                  </a:lnTo>
                  <a:lnTo>
                    <a:pt x="9525" y="757237"/>
                  </a:lnTo>
                  <a:lnTo>
                    <a:pt x="14287" y="749300"/>
                  </a:lnTo>
                  <a:lnTo>
                    <a:pt x="22225" y="744537"/>
                  </a:lnTo>
                  <a:lnTo>
                    <a:pt x="26987" y="735012"/>
                  </a:lnTo>
                  <a:lnTo>
                    <a:pt x="58737" y="715962"/>
                  </a:lnTo>
                  <a:lnTo>
                    <a:pt x="73025" y="708025"/>
                  </a:lnTo>
                  <a:lnTo>
                    <a:pt x="87312" y="693737"/>
                  </a:lnTo>
                  <a:lnTo>
                    <a:pt x="114300" y="661987"/>
                  </a:lnTo>
                  <a:lnTo>
                    <a:pt x="146050" y="615950"/>
                  </a:lnTo>
                  <a:lnTo>
                    <a:pt x="165100" y="584200"/>
                  </a:lnTo>
                  <a:lnTo>
                    <a:pt x="187325" y="557212"/>
                  </a:lnTo>
                  <a:lnTo>
                    <a:pt x="209550" y="520700"/>
                  </a:lnTo>
                  <a:lnTo>
                    <a:pt x="233362" y="488950"/>
                  </a:lnTo>
                  <a:lnTo>
                    <a:pt x="250825" y="447675"/>
                  </a:lnTo>
                  <a:lnTo>
                    <a:pt x="274637" y="411162"/>
                  </a:lnTo>
                  <a:lnTo>
                    <a:pt x="319087" y="319087"/>
                  </a:lnTo>
                  <a:lnTo>
                    <a:pt x="342900" y="273050"/>
                  </a:lnTo>
                  <a:lnTo>
                    <a:pt x="352425" y="250825"/>
                  </a:lnTo>
                  <a:lnTo>
                    <a:pt x="360362" y="228600"/>
                  </a:lnTo>
                  <a:lnTo>
                    <a:pt x="369887" y="209550"/>
                  </a:lnTo>
                  <a:lnTo>
                    <a:pt x="374650" y="190500"/>
                  </a:lnTo>
                  <a:lnTo>
                    <a:pt x="384175" y="173037"/>
                  </a:lnTo>
                  <a:lnTo>
                    <a:pt x="392112" y="141287"/>
                  </a:lnTo>
                  <a:lnTo>
                    <a:pt x="396875" y="127000"/>
                  </a:lnTo>
                  <a:lnTo>
                    <a:pt x="401637" y="100012"/>
                  </a:lnTo>
                  <a:lnTo>
                    <a:pt x="406400" y="80962"/>
                  </a:lnTo>
                  <a:lnTo>
                    <a:pt x="406400" y="63500"/>
                  </a:lnTo>
                  <a:lnTo>
                    <a:pt x="396875" y="49212"/>
                  </a:lnTo>
                  <a:lnTo>
                    <a:pt x="392112" y="41275"/>
                  </a:lnTo>
                  <a:lnTo>
                    <a:pt x="388937" y="31750"/>
                  </a:lnTo>
                  <a:lnTo>
                    <a:pt x="384175" y="26987"/>
                  </a:lnTo>
                  <a:lnTo>
                    <a:pt x="384175" y="17462"/>
                  </a:lnTo>
                  <a:lnTo>
                    <a:pt x="388937" y="12700"/>
                  </a:lnTo>
                  <a:lnTo>
                    <a:pt x="392112" y="7937"/>
                  </a:lnTo>
                  <a:lnTo>
                    <a:pt x="396875" y="4762"/>
                  </a:lnTo>
                  <a:lnTo>
                    <a:pt x="406400" y="4762"/>
                  </a:lnTo>
                  <a:lnTo>
                    <a:pt x="420687" y="0"/>
                  </a:lnTo>
                  <a:lnTo>
                    <a:pt x="430212" y="0"/>
                  </a:lnTo>
                  <a:lnTo>
                    <a:pt x="442912" y="4762"/>
                  </a:lnTo>
                  <a:lnTo>
                    <a:pt x="457200" y="7937"/>
                  </a:lnTo>
                  <a:lnTo>
                    <a:pt x="466725" y="17462"/>
                  </a:lnTo>
                  <a:lnTo>
                    <a:pt x="515937" y="49212"/>
                  </a:lnTo>
                  <a:lnTo>
                    <a:pt x="539750" y="85725"/>
                  </a:lnTo>
                  <a:lnTo>
                    <a:pt x="552450" y="100012"/>
                  </a:lnTo>
                  <a:lnTo>
                    <a:pt x="561975" y="109537"/>
                  </a:lnTo>
                  <a:lnTo>
                    <a:pt x="566737" y="117475"/>
                  </a:lnTo>
                  <a:lnTo>
                    <a:pt x="576262" y="127000"/>
                  </a:lnTo>
                  <a:lnTo>
                    <a:pt x="581025" y="136525"/>
                  </a:lnTo>
                  <a:lnTo>
                    <a:pt x="584200" y="141287"/>
                  </a:lnTo>
                  <a:lnTo>
                    <a:pt x="584200" y="146050"/>
                  </a:lnTo>
                  <a:lnTo>
                    <a:pt x="581025" y="150812"/>
                  </a:lnTo>
                  <a:lnTo>
                    <a:pt x="576262" y="158750"/>
                  </a:lnTo>
                  <a:lnTo>
                    <a:pt x="571500" y="168275"/>
                  </a:lnTo>
                  <a:lnTo>
                    <a:pt x="561975" y="182562"/>
                  </a:lnTo>
                  <a:lnTo>
                    <a:pt x="557212" y="195262"/>
                  </a:lnTo>
                  <a:lnTo>
                    <a:pt x="544512" y="209550"/>
                  </a:lnTo>
                  <a:lnTo>
                    <a:pt x="534987" y="228600"/>
                  </a:lnTo>
                  <a:lnTo>
                    <a:pt x="520700" y="246062"/>
                  </a:lnTo>
                  <a:lnTo>
                    <a:pt x="506412" y="268287"/>
                  </a:lnTo>
                  <a:lnTo>
                    <a:pt x="488950" y="292100"/>
                  </a:lnTo>
                  <a:lnTo>
                    <a:pt x="469900" y="319087"/>
                  </a:lnTo>
                  <a:lnTo>
                    <a:pt x="452437" y="346075"/>
                  </a:lnTo>
                  <a:lnTo>
                    <a:pt x="433387" y="374650"/>
                  </a:lnTo>
                  <a:lnTo>
                    <a:pt x="411162" y="406400"/>
                  </a:lnTo>
                  <a:lnTo>
                    <a:pt x="388937" y="442912"/>
                  </a:lnTo>
                  <a:lnTo>
                    <a:pt x="365125" y="474662"/>
                  </a:lnTo>
                  <a:lnTo>
                    <a:pt x="342900" y="506412"/>
                  </a:lnTo>
                  <a:lnTo>
                    <a:pt x="319087" y="533400"/>
                  </a:lnTo>
                  <a:lnTo>
                    <a:pt x="301625" y="561975"/>
                  </a:lnTo>
                  <a:lnTo>
                    <a:pt x="282575" y="588962"/>
                  </a:lnTo>
                  <a:lnTo>
                    <a:pt x="265112" y="611187"/>
                  </a:lnTo>
                  <a:lnTo>
                    <a:pt x="250825" y="635000"/>
                  </a:lnTo>
                  <a:lnTo>
                    <a:pt x="238125" y="652462"/>
                  </a:lnTo>
                  <a:lnTo>
                    <a:pt x="228600" y="671512"/>
                  </a:lnTo>
                  <a:lnTo>
                    <a:pt x="214312" y="684212"/>
                  </a:lnTo>
                  <a:lnTo>
                    <a:pt x="209550" y="698500"/>
                  </a:lnTo>
                  <a:lnTo>
                    <a:pt x="201612" y="708025"/>
                  </a:lnTo>
                  <a:lnTo>
                    <a:pt x="196850" y="715962"/>
                  </a:lnTo>
                  <a:lnTo>
                    <a:pt x="196850" y="725487"/>
                  </a:lnTo>
                  <a:lnTo>
                    <a:pt x="192087" y="730250"/>
                  </a:lnTo>
                  <a:lnTo>
                    <a:pt x="196850" y="730250"/>
                  </a:lnTo>
                  <a:lnTo>
                    <a:pt x="196850" y="735012"/>
                  </a:lnTo>
                  <a:lnTo>
                    <a:pt x="238125" y="735012"/>
                  </a:lnTo>
                  <a:lnTo>
                    <a:pt x="255587" y="730250"/>
                  </a:lnTo>
                  <a:lnTo>
                    <a:pt x="274637" y="730250"/>
                  </a:lnTo>
                  <a:lnTo>
                    <a:pt x="296862" y="725487"/>
                  </a:lnTo>
                  <a:lnTo>
                    <a:pt x="323850" y="725487"/>
                  </a:lnTo>
                  <a:lnTo>
                    <a:pt x="352425" y="720725"/>
                  </a:lnTo>
                  <a:lnTo>
                    <a:pt x="379412" y="715962"/>
                  </a:lnTo>
                  <a:lnTo>
                    <a:pt x="415925" y="711200"/>
                  </a:lnTo>
                  <a:lnTo>
                    <a:pt x="447675" y="708025"/>
                  </a:lnTo>
                  <a:lnTo>
                    <a:pt x="530225" y="698500"/>
                  </a:lnTo>
                  <a:lnTo>
                    <a:pt x="576262" y="693737"/>
                  </a:lnTo>
                  <a:lnTo>
                    <a:pt x="557212" y="749300"/>
                  </a:lnTo>
                  <a:lnTo>
                    <a:pt x="544512" y="798512"/>
                  </a:lnTo>
                  <a:lnTo>
                    <a:pt x="503237" y="798512"/>
                  </a:lnTo>
                  <a:lnTo>
                    <a:pt x="466725" y="803275"/>
                  </a:lnTo>
                  <a:lnTo>
                    <a:pt x="384175" y="812800"/>
                  </a:lnTo>
                  <a:lnTo>
                    <a:pt x="342900" y="822325"/>
                  </a:lnTo>
                  <a:lnTo>
                    <a:pt x="306387" y="825500"/>
                  </a:lnTo>
                  <a:lnTo>
                    <a:pt x="265112" y="839787"/>
                  </a:lnTo>
                  <a:lnTo>
                    <a:pt x="223837" y="849312"/>
                  </a:lnTo>
                  <a:lnTo>
                    <a:pt x="187325" y="858837"/>
                  </a:lnTo>
                  <a:lnTo>
                    <a:pt x="150812" y="866775"/>
                  </a:lnTo>
                  <a:lnTo>
                    <a:pt x="123825" y="876300"/>
                  </a:lnTo>
                  <a:lnTo>
                    <a:pt x="100012" y="885825"/>
                  </a:lnTo>
                  <a:lnTo>
                    <a:pt x="82550" y="890587"/>
                  </a:lnTo>
                  <a:lnTo>
                    <a:pt x="63500" y="895350"/>
                  </a:lnTo>
                  <a:lnTo>
                    <a:pt x="53975" y="895350"/>
                  </a:lnTo>
                  <a:lnTo>
                    <a:pt x="50800" y="898525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5721350" y="3117850"/>
              <a:ext cx="584200" cy="898525"/>
            </a:xfrm>
            <a:custGeom>
              <a:rect l="l" t="t" r="r" b="b"/>
              <a:pathLst>
                <a:path w="584200" h="898525">
                  <a:moveTo>
                    <a:pt x="165100" y="584200"/>
                  </a:moveTo>
                  <a:lnTo>
                    <a:pt x="187325" y="557212"/>
                  </a:lnTo>
                  <a:lnTo>
                    <a:pt x="209550" y="520700"/>
                  </a:lnTo>
                  <a:lnTo>
                    <a:pt x="233362" y="488950"/>
                  </a:lnTo>
                  <a:lnTo>
                    <a:pt x="250825" y="447675"/>
                  </a:lnTo>
                  <a:lnTo>
                    <a:pt x="274637" y="411162"/>
                  </a:lnTo>
                  <a:lnTo>
                    <a:pt x="296862" y="365125"/>
                  </a:lnTo>
                  <a:lnTo>
                    <a:pt x="319087" y="319087"/>
                  </a:lnTo>
                  <a:lnTo>
                    <a:pt x="342900" y="273050"/>
                  </a:lnTo>
                  <a:lnTo>
                    <a:pt x="352425" y="250825"/>
                  </a:lnTo>
                  <a:lnTo>
                    <a:pt x="360362" y="228600"/>
                  </a:lnTo>
                  <a:lnTo>
                    <a:pt x="369887" y="209550"/>
                  </a:lnTo>
                  <a:lnTo>
                    <a:pt x="374650" y="190500"/>
                  </a:lnTo>
                  <a:lnTo>
                    <a:pt x="384175" y="173037"/>
                  </a:lnTo>
                  <a:lnTo>
                    <a:pt x="388937" y="153987"/>
                  </a:lnTo>
                  <a:lnTo>
                    <a:pt x="392112" y="141287"/>
                  </a:lnTo>
                  <a:lnTo>
                    <a:pt x="396875" y="127000"/>
                  </a:lnTo>
                  <a:lnTo>
                    <a:pt x="401637" y="100012"/>
                  </a:lnTo>
                  <a:lnTo>
                    <a:pt x="406400" y="80962"/>
                  </a:lnTo>
                  <a:lnTo>
                    <a:pt x="406400" y="63500"/>
                  </a:lnTo>
                  <a:lnTo>
                    <a:pt x="396875" y="49212"/>
                  </a:lnTo>
                  <a:lnTo>
                    <a:pt x="392112" y="41275"/>
                  </a:lnTo>
                  <a:lnTo>
                    <a:pt x="388937" y="31750"/>
                  </a:lnTo>
                  <a:lnTo>
                    <a:pt x="384175" y="26987"/>
                  </a:lnTo>
                  <a:lnTo>
                    <a:pt x="384175" y="17462"/>
                  </a:lnTo>
                  <a:lnTo>
                    <a:pt x="388937" y="12700"/>
                  </a:lnTo>
                  <a:lnTo>
                    <a:pt x="392112" y="7937"/>
                  </a:lnTo>
                  <a:lnTo>
                    <a:pt x="396875" y="4762"/>
                  </a:lnTo>
                  <a:lnTo>
                    <a:pt x="406400" y="4762"/>
                  </a:lnTo>
                  <a:lnTo>
                    <a:pt x="420687" y="0"/>
                  </a:lnTo>
                  <a:lnTo>
                    <a:pt x="430212" y="0"/>
                  </a:lnTo>
                  <a:lnTo>
                    <a:pt x="442912" y="4762"/>
                  </a:lnTo>
                  <a:lnTo>
                    <a:pt x="457200" y="7937"/>
                  </a:lnTo>
                  <a:lnTo>
                    <a:pt x="466725" y="17462"/>
                  </a:lnTo>
                  <a:lnTo>
                    <a:pt x="515937" y="49212"/>
                  </a:lnTo>
                  <a:lnTo>
                    <a:pt x="539750" y="85725"/>
                  </a:lnTo>
                  <a:lnTo>
                    <a:pt x="552450" y="100012"/>
                  </a:lnTo>
                  <a:lnTo>
                    <a:pt x="561975" y="109537"/>
                  </a:lnTo>
                  <a:lnTo>
                    <a:pt x="566737" y="117475"/>
                  </a:lnTo>
                  <a:lnTo>
                    <a:pt x="576262" y="127000"/>
                  </a:lnTo>
                  <a:lnTo>
                    <a:pt x="581025" y="136525"/>
                  </a:lnTo>
                  <a:lnTo>
                    <a:pt x="584200" y="141287"/>
                  </a:lnTo>
                  <a:lnTo>
                    <a:pt x="584200" y="146050"/>
                  </a:lnTo>
                  <a:lnTo>
                    <a:pt x="581025" y="150812"/>
                  </a:lnTo>
                  <a:lnTo>
                    <a:pt x="576262" y="158750"/>
                  </a:lnTo>
                  <a:lnTo>
                    <a:pt x="571500" y="168275"/>
                  </a:lnTo>
                  <a:lnTo>
                    <a:pt x="561975" y="182562"/>
                  </a:lnTo>
                  <a:lnTo>
                    <a:pt x="557212" y="195262"/>
                  </a:lnTo>
                  <a:lnTo>
                    <a:pt x="544512" y="209550"/>
                  </a:lnTo>
                  <a:lnTo>
                    <a:pt x="534987" y="228600"/>
                  </a:lnTo>
                  <a:lnTo>
                    <a:pt x="520700" y="246062"/>
                  </a:lnTo>
                  <a:lnTo>
                    <a:pt x="506412" y="268287"/>
                  </a:lnTo>
                  <a:lnTo>
                    <a:pt x="488950" y="292100"/>
                  </a:lnTo>
                  <a:lnTo>
                    <a:pt x="469900" y="319087"/>
                  </a:lnTo>
                  <a:lnTo>
                    <a:pt x="452437" y="346075"/>
                  </a:lnTo>
                  <a:lnTo>
                    <a:pt x="433387" y="374650"/>
                  </a:lnTo>
                  <a:lnTo>
                    <a:pt x="411162" y="406400"/>
                  </a:lnTo>
                  <a:lnTo>
                    <a:pt x="388937" y="442912"/>
                  </a:lnTo>
                  <a:lnTo>
                    <a:pt x="365125" y="474662"/>
                  </a:lnTo>
                  <a:lnTo>
                    <a:pt x="342900" y="506412"/>
                  </a:lnTo>
                  <a:lnTo>
                    <a:pt x="319087" y="533400"/>
                  </a:lnTo>
                  <a:lnTo>
                    <a:pt x="301625" y="561975"/>
                  </a:lnTo>
                  <a:lnTo>
                    <a:pt x="282575" y="588962"/>
                  </a:lnTo>
                  <a:lnTo>
                    <a:pt x="265112" y="611187"/>
                  </a:lnTo>
                  <a:lnTo>
                    <a:pt x="250825" y="635000"/>
                  </a:lnTo>
                  <a:lnTo>
                    <a:pt x="238125" y="652462"/>
                  </a:lnTo>
                  <a:lnTo>
                    <a:pt x="228600" y="671512"/>
                  </a:lnTo>
                  <a:lnTo>
                    <a:pt x="214312" y="684212"/>
                  </a:lnTo>
                  <a:lnTo>
                    <a:pt x="209550" y="698500"/>
                  </a:lnTo>
                  <a:lnTo>
                    <a:pt x="201612" y="708025"/>
                  </a:lnTo>
                  <a:lnTo>
                    <a:pt x="196850" y="715962"/>
                  </a:lnTo>
                  <a:lnTo>
                    <a:pt x="196850" y="725487"/>
                  </a:lnTo>
                  <a:lnTo>
                    <a:pt x="192087" y="730250"/>
                  </a:lnTo>
                  <a:lnTo>
                    <a:pt x="196850" y="730250"/>
                  </a:lnTo>
                  <a:lnTo>
                    <a:pt x="196850" y="735012"/>
                  </a:lnTo>
                  <a:lnTo>
                    <a:pt x="204787" y="735012"/>
                  </a:lnTo>
                  <a:lnTo>
                    <a:pt x="214312" y="735012"/>
                  </a:lnTo>
                  <a:lnTo>
                    <a:pt x="223837" y="735012"/>
                  </a:lnTo>
                  <a:lnTo>
                    <a:pt x="238125" y="735012"/>
                  </a:lnTo>
                  <a:lnTo>
                    <a:pt x="255587" y="730250"/>
                  </a:lnTo>
                  <a:lnTo>
                    <a:pt x="274637" y="730250"/>
                  </a:lnTo>
                  <a:lnTo>
                    <a:pt x="296862" y="725487"/>
                  </a:lnTo>
                  <a:lnTo>
                    <a:pt x="323850" y="725487"/>
                  </a:lnTo>
                  <a:lnTo>
                    <a:pt x="352425" y="720725"/>
                  </a:lnTo>
                  <a:lnTo>
                    <a:pt x="379412" y="715962"/>
                  </a:lnTo>
                  <a:lnTo>
                    <a:pt x="415925" y="711200"/>
                  </a:lnTo>
                  <a:lnTo>
                    <a:pt x="447675" y="708025"/>
                  </a:lnTo>
                  <a:lnTo>
                    <a:pt x="488950" y="703262"/>
                  </a:lnTo>
                  <a:lnTo>
                    <a:pt x="530225" y="698500"/>
                  </a:lnTo>
                  <a:lnTo>
                    <a:pt x="576262" y="693737"/>
                  </a:lnTo>
                  <a:lnTo>
                    <a:pt x="557212" y="749300"/>
                  </a:lnTo>
                  <a:lnTo>
                    <a:pt x="544512" y="798512"/>
                  </a:lnTo>
                  <a:lnTo>
                    <a:pt x="503237" y="798512"/>
                  </a:lnTo>
                  <a:lnTo>
                    <a:pt x="466725" y="803275"/>
                  </a:lnTo>
                  <a:lnTo>
                    <a:pt x="425450" y="808037"/>
                  </a:lnTo>
                  <a:lnTo>
                    <a:pt x="384175" y="812800"/>
                  </a:lnTo>
                  <a:lnTo>
                    <a:pt x="342900" y="822325"/>
                  </a:lnTo>
                  <a:lnTo>
                    <a:pt x="306387" y="825500"/>
                  </a:lnTo>
                  <a:lnTo>
                    <a:pt x="265112" y="839787"/>
                  </a:lnTo>
                  <a:lnTo>
                    <a:pt x="223837" y="849312"/>
                  </a:lnTo>
                  <a:lnTo>
                    <a:pt x="187325" y="858837"/>
                  </a:lnTo>
                  <a:lnTo>
                    <a:pt x="150812" y="866775"/>
                  </a:lnTo>
                  <a:lnTo>
                    <a:pt x="123825" y="876300"/>
                  </a:lnTo>
                  <a:lnTo>
                    <a:pt x="100012" y="885825"/>
                  </a:lnTo>
                  <a:lnTo>
                    <a:pt x="82550" y="890587"/>
                  </a:lnTo>
                  <a:lnTo>
                    <a:pt x="63500" y="895350"/>
                  </a:lnTo>
                  <a:lnTo>
                    <a:pt x="53975" y="895350"/>
                  </a:lnTo>
                  <a:lnTo>
                    <a:pt x="50800" y="898525"/>
                  </a:lnTo>
                  <a:lnTo>
                    <a:pt x="46037" y="895350"/>
                  </a:lnTo>
                  <a:lnTo>
                    <a:pt x="41275" y="895350"/>
                  </a:lnTo>
                  <a:lnTo>
                    <a:pt x="36512" y="890587"/>
                  </a:lnTo>
                  <a:lnTo>
                    <a:pt x="36512" y="881062"/>
                  </a:lnTo>
                  <a:lnTo>
                    <a:pt x="31750" y="876300"/>
                  </a:lnTo>
                  <a:lnTo>
                    <a:pt x="26987" y="862012"/>
                  </a:lnTo>
                  <a:lnTo>
                    <a:pt x="22225" y="854075"/>
                  </a:lnTo>
                  <a:lnTo>
                    <a:pt x="17462" y="839787"/>
                  </a:lnTo>
                  <a:lnTo>
                    <a:pt x="14287" y="817562"/>
                  </a:lnTo>
                  <a:lnTo>
                    <a:pt x="4762" y="798512"/>
                  </a:lnTo>
                  <a:lnTo>
                    <a:pt x="4762" y="788987"/>
                  </a:lnTo>
                  <a:lnTo>
                    <a:pt x="4762" y="781050"/>
                  </a:lnTo>
                  <a:lnTo>
                    <a:pt x="0" y="776287"/>
                  </a:lnTo>
                  <a:lnTo>
                    <a:pt x="0" y="771525"/>
                  </a:lnTo>
                  <a:lnTo>
                    <a:pt x="0" y="766762"/>
                  </a:lnTo>
                  <a:lnTo>
                    <a:pt x="4762" y="762000"/>
                  </a:lnTo>
                  <a:lnTo>
                    <a:pt x="9525" y="757237"/>
                  </a:lnTo>
                  <a:lnTo>
                    <a:pt x="14287" y="749300"/>
                  </a:lnTo>
                  <a:lnTo>
                    <a:pt x="22225" y="744537"/>
                  </a:lnTo>
                  <a:lnTo>
                    <a:pt x="26987" y="735012"/>
                  </a:lnTo>
                  <a:lnTo>
                    <a:pt x="50800" y="720725"/>
                  </a:lnTo>
                  <a:lnTo>
                    <a:pt x="58737" y="715962"/>
                  </a:lnTo>
                  <a:lnTo>
                    <a:pt x="100012" y="679450"/>
                  </a:lnTo>
                  <a:lnTo>
                    <a:pt x="131762" y="638175"/>
                  </a:lnTo>
                  <a:lnTo>
                    <a:pt x="146050" y="615950"/>
                  </a:lnTo>
                  <a:lnTo>
                    <a:pt x="165100" y="58420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1393825" y="3991001"/>
            <a:ext cx="2853055" cy="1546225"/>
            <a:chOff x="1393825" y="3991001"/>
            <a:chExt cx="2853055" cy="1546225"/>
          </a:xfrm>
        </p:grpSpPr>
        <p:sp>
          <p:nvSpPr>
            <p:cNvPr id="17" name="object 17"/>
            <p:cNvSpPr/>
            <p:nvPr/>
          </p:nvSpPr>
          <p:spPr>
            <a:xfrm>
              <a:off x="1400175" y="3997362"/>
              <a:ext cx="2840355" cy="605155"/>
            </a:xfrm>
            <a:custGeom>
              <a:rect l="l" t="t" r="r" b="b"/>
              <a:pathLst>
                <a:path w="2840354" h="605154">
                  <a:moveTo>
                    <a:pt x="2840024" y="0"/>
                  </a:moveTo>
                  <a:lnTo>
                    <a:pt x="0" y="0"/>
                  </a:lnTo>
                  <a:lnTo>
                    <a:pt x="0" y="590511"/>
                  </a:lnTo>
                  <a:lnTo>
                    <a:pt x="0" y="604799"/>
                  </a:lnTo>
                  <a:lnTo>
                    <a:pt x="2840024" y="604799"/>
                  </a:lnTo>
                  <a:lnTo>
                    <a:pt x="2840024" y="590511"/>
                  </a:lnTo>
                  <a:lnTo>
                    <a:pt x="2840024" y="0"/>
                  </a:lnTo>
                  <a:close/>
                </a:path>
              </a:pathLst>
            </a:custGeom>
            <a:solidFill>
              <a:srgbClr val="A5A5A5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400175" y="3997351"/>
              <a:ext cx="2840355" cy="605155"/>
            </a:xfrm>
            <a:custGeom>
              <a:rect l="l" t="t" r="r" b="b"/>
              <a:pathLst>
                <a:path w="2840354" h="605154">
                  <a:moveTo>
                    <a:pt x="0" y="0"/>
                  </a:moveTo>
                  <a:lnTo>
                    <a:pt x="2840037" y="0"/>
                  </a:lnTo>
                  <a:lnTo>
                    <a:pt x="2840037" y="604799"/>
                  </a:lnTo>
                  <a:lnTo>
                    <a:pt x="0" y="604799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A5A5A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1400175" y="4602162"/>
              <a:ext cx="2840355" cy="922655"/>
            </a:xfrm>
            <a:custGeom>
              <a:rect l="l" t="t" r="r" b="b"/>
              <a:pathLst>
                <a:path w="2840354" h="922653">
                  <a:moveTo>
                    <a:pt x="34912" y="0"/>
                  </a:moveTo>
                  <a:lnTo>
                    <a:pt x="0" y="0"/>
                  </a:lnTo>
                  <a:lnTo>
                    <a:pt x="0" y="922312"/>
                  </a:lnTo>
                  <a:lnTo>
                    <a:pt x="34912" y="922312"/>
                  </a:lnTo>
                  <a:lnTo>
                    <a:pt x="34912" y="0"/>
                  </a:lnTo>
                  <a:close/>
                </a:path>
                <a:path w="2840354" h="922653">
                  <a:moveTo>
                    <a:pt x="2840024" y="0"/>
                  </a:moveTo>
                  <a:lnTo>
                    <a:pt x="2825750" y="0"/>
                  </a:lnTo>
                  <a:lnTo>
                    <a:pt x="2825750" y="922312"/>
                  </a:lnTo>
                  <a:lnTo>
                    <a:pt x="2840024" y="922312"/>
                  </a:lnTo>
                  <a:lnTo>
                    <a:pt x="2840024" y="0"/>
                  </a:lnTo>
                  <a:close/>
                </a:path>
              </a:pathLst>
            </a:custGeom>
            <a:solidFill>
              <a:srgbClr val="E1E1E1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400175" y="4602152"/>
              <a:ext cx="2840355" cy="922655"/>
            </a:xfrm>
            <a:custGeom>
              <a:rect l="l" t="t" r="r" b="b"/>
              <a:pathLst>
                <a:path w="2840354" h="922653">
                  <a:moveTo>
                    <a:pt x="0" y="0"/>
                  </a:moveTo>
                  <a:lnTo>
                    <a:pt x="2840037" y="0"/>
                  </a:lnTo>
                  <a:lnTo>
                    <a:pt x="2840037" y="922320"/>
                  </a:lnTo>
                  <a:lnTo>
                    <a:pt x="0" y="92232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E1E1E1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1435099" y="4587873"/>
              <a:ext cx="2790825" cy="942975"/>
            </a:xfrm>
            <a:custGeom>
              <a:rect l="l" t="t" r="r" b="b"/>
              <a:pathLst>
                <a:path w="2790825" h="942975">
                  <a:moveTo>
                    <a:pt x="2790825" y="942975"/>
                  </a:moveTo>
                  <a:lnTo>
                    <a:pt x="0" y="942975"/>
                  </a:lnTo>
                  <a:lnTo>
                    <a:pt x="0" y="0"/>
                  </a:lnTo>
                  <a:lnTo>
                    <a:pt x="2790825" y="0"/>
                  </a:lnTo>
                  <a:lnTo>
                    <a:pt x="2790825" y="94297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1435099" y="4587873"/>
              <a:ext cx="2790825" cy="942975"/>
            </a:xfrm>
            <a:custGeom>
              <a:rect l="l" t="t" r="r" b="b"/>
              <a:pathLst>
                <a:path w="2790825" h="942975">
                  <a:moveTo>
                    <a:pt x="0" y="0"/>
                  </a:moveTo>
                  <a:lnTo>
                    <a:pt x="2790825" y="0"/>
                  </a:lnTo>
                  <a:lnTo>
                    <a:pt x="2790825" y="942975"/>
                  </a:lnTo>
                  <a:lnTo>
                    <a:pt x="0" y="94297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A5A5A5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1393825" y="4126944"/>
            <a:ext cx="2853055" cy="14058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9281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latin typeface="Microsoft JhengHei"/>
                <a:cs typeface="Microsoft JhengHei"/>
              </a:rPr>
              <a:t>书写指导</a:t>
            </a:r>
            <a:endParaRPr sz="2100">
              <a:latin typeface="Microsoft JhengHei"/>
              <a:cs typeface="Microsoft JhengHei"/>
            </a:endParaRPr>
          </a:p>
          <a:p>
            <a:pPr marL="132080" marR="172085">
              <a:lnSpc>
                <a:spcPct val="150000"/>
              </a:lnSpc>
              <a:spcBef>
                <a:spcPts val="1145"/>
              </a:spcBef>
            </a:pPr>
            <a:r>
              <a:rPr sz="2000" b="1" spc="-5">
                <a:latin typeface="Microsoft JhengHei"/>
                <a:cs typeface="Microsoft JhengHei"/>
              </a:rPr>
              <a:t>“内”略高于“纟”，</a:t>
            </a:r>
            <a:r>
              <a:rPr sz="2000" b="1" spc="-25">
                <a:latin typeface="Microsoft JhengHei"/>
                <a:cs typeface="Microsoft JhengHei"/>
              </a:rPr>
              <a:t> </a:t>
            </a:r>
            <a:r>
              <a:rPr sz="2000" b="1" spc="-10">
                <a:latin typeface="Microsoft JhengHei"/>
                <a:cs typeface="Microsoft JhengHei"/>
              </a:rPr>
              <a:t>“冂”不宜过宽。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661478" y="2416651"/>
          <a:ext cx="5520055" cy="258952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80160"/>
                <a:gridCol w="1439544"/>
                <a:gridCol w="1593850"/>
                <a:gridCol w="1205864"/>
              </a:tblGrid>
              <a:tr h="550545">
                <a:tc>
                  <a:txBody>
                    <a:bodyPr vert="horz" wrap="square"/>
                    <a:lstStyle/>
                    <a:p>
                      <a:pPr marR="367665" algn="ctr">
                        <a:lnSpc>
                          <a:spcPts val="3640"/>
                        </a:lnSpc>
                      </a:pPr>
                      <a:r>
                        <a:rPr sz="3600" b="1" spc="-58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hōng</a:t>
                      </a:r>
                      <a:endParaRPr sz="3600">
                        <a:latin typeface="微软雅黑"/>
                        <a:cs typeface="微软雅黑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412115" algn="r">
                        <a:lnSpc>
                          <a:spcPts val="3950"/>
                        </a:lnSpc>
                      </a:pPr>
                      <a:r>
                        <a:rPr sz="3600" b="1" spc="-53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bāo</a:t>
                      </a:r>
                      <a:endParaRPr sz="3600">
                        <a:latin typeface="微软雅黑"/>
                        <a:cs typeface="微软雅黑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419734">
                        <a:lnSpc>
                          <a:spcPts val="3875"/>
                        </a:lnSpc>
                      </a:pPr>
                      <a:r>
                        <a:rPr sz="3600" b="1" spc="-20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lèng</a:t>
                      </a:r>
                      <a:endParaRPr sz="3600">
                        <a:latin typeface="微软雅黑"/>
                        <a:cs typeface="微软雅黑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27329" algn="ctr">
                        <a:lnSpc>
                          <a:spcPts val="3815"/>
                        </a:lnSpc>
                      </a:pPr>
                      <a:r>
                        <a:rPr sz="3600" b="1" spc="-44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zhòu</a:t>
                      </a:r>
                      <a:endParaRPr sz="3600">
                        <a:latin typeface="微软雅黑"/>
                        <a:cs typeface="微软雅黑"/>
                      </a:endParaRPr>
                    </a:p>
                  </a:txBody>
                  <a:tcPr marL="0" marR="0" marT="0" marB="0"/>
                </a:tc>
              </a:tr>
              <a:tr h="758825">
                <a:tc>
                  <a:txBody>
                    <a:bodyPr vert="horz" wrap="square"/>
                    <a:lstStyle/>
                    <a:p>
                      <a:pPr marR="389890" algn="ctr">
                        <a:lnSpc>
                          <a:spcPts val="5685"/>
                        </a:lnSpc>
                      </a:pPr>
                      <a:r>
                        <a:rPr sz="4800" b="1">
                          <a:latin typeface="Microsoft JhengHei"/>
                          <a:cs typeface="Microsoft JhengHei"/>
                        </a:rPr>
                        <a:t>烘</a:t>
                      </a:r>
                      <a:endParaRPr sz="4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441959" algn="r">
                        <a:lnSpc>
                          <a:spcPts val="5685"/>
                        </a:lnSpc>
                      </a:pPr>
                      <a:r>
                        <a:rPr sz="4800" b="1">
                          <a:latin typeface="Microsoft JhengHei"/>
                          <a:cs typeface="Microsoft JhengHei"/>
                        </a:rPr>
                        <a:t>剥</a:t>
                      </a:r>
                      <a:endParaRPr sz="4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464184">
                        <a:lnSpc>
                          <a:spcPts val="5685"/>
                        </a:lnSpc>
                      </a:pPr>
                      <a:r>
                        <a:rPr sz="4800" b="1">
                          <a:latin typeface="Microsoft JhengHei"/>
                          <a:cs typeface="Microsoft JhengHei"/>
                        </a:rPr>
                        <a:t>愣</a:t>
                      </a:r>
                      <a:endParaRPr sz="4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92405" algn="ctr">
                        <a:lnSpc>
                          <a:spcPts val="5685"/>
                        </a:lnSpc>
                      </a:pPr>
                      <a:r>
                        <a:rPr sz="4800" b="1">
                          <a:latin typeface="Microsoft JhengHei"/>
                          <a:cs typeface="Microsoft JhengHei"/>
                        </a:rPr>
                        <a:t>皱</a:t>
                      </a:r>
                      <a:endParaRPr sz="4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</a:tr>
              <a:tr h="128016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3600" b="1" spc="-38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zhǎn</a:t>
                      </a:r>
                      <a:endParaRPr sz="3600">
                        <a:latin typeface="微软雅黑"/>
                        <a:cs typeface="微软雅黑"/>
                      </a:endParaRPr>
                    </a:p>
                    <a:p>
                      <a:pPr marL="135890">
                        <a:lnSpc>
                          <a:spcPts val="5375"/>
                        </a:lnSpc>
                        <a:spcBef>
                          <a:spcPts val="80"/>
                        </a:spcBef>
                      </a:pPr>
                      <a:r>
                        <a:rPr sz="4800" b="1">
                          <a:latin typeface="Microsoft JhengHei"/>
                          <a:cs typeface="Microsoft JhengHei"/>
                        </a:rPr>
                        <a:t>崭</a:t>
                      </a:r>
                      <a:endParaRPr sz="4800">
                        <a:latin typeface="Microsoft JhengHei"/>
                        <a:cs typeface="Microsoft JhengHei"/>
                      </a:endParaRPr>
                    </a:p>
                  </a:txBody>
                  <a:tcPr marL="0" marR="0" marT="26034" marB="0"/>
                </a:tc>
                <a:tc>
                  <a:txBody>
                    <a:bodyPr vert="horz" wrap="square"/>
                    <a:lstStyle/>
                    <a:p>
                      <a:pPr marL="579755">
                        <a:lnSpc>
                          <a:spcPts val="4150"/>
                        </a:lnSpc>
                      </a:pPr>
                      <a:r>
                        <a:rPr sz="3600" b="1" spc="69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jǐ</a:t>
                      </a:r>
                      <a:endParaRPr sz="3600">
                        <a:latin typeface="微软雅黑"/>
                        <a:cs typeface="微软雅黑"/>
                      </a:endParaRPr>
                    </a:p>
                    <a:p>
                      <a:pPr marL="379730">
                        <a:lnSpc>
                          <a:spcPts val="5375"/>
                        </a:lnSpc>
                        <a:spcBef>
                          <a:spcPts val="455"/>
                        </a:spcBef>
                      </a:pPr>
                      <a:r>
                        <a:rPr sz="4800" b="1">
                          <a:latin typeface="Microsoft JhengHei"/>
                          <a:cs typeface="Microsoft JhengHei"/>
                        </a:rPr>
                        <a:t>脊</a:t>
                      </a:r>
                      <a:endParaRPr sz="48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441959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3600" b="1" spc="-25">
                          <a:solidFill>
                            <a:srgbClr val="FF0000"/>
                          </a:solidFill>
                          <a:latin typeface="微软雅黑"/>
                          <a:cs typeface="微软雅黑"/>
                        </a:rPr>
                        <a:t>fàn</a:t>
                      </a:r>
                      <a:endParaRPr sz="3600">
                        <a:latin typeface="微软雅黑"/>
                        <a:cs typeface="微软雅黑"/>
                      </a:endParaRPr>
                    </a:p>
                    <a:p>
                      <a:pPr marL="464184">
                        <a:lnSpc>
                          <a:spcPts val="5375"/>
                        </a:lnSpc>
                        <a:spcBef>
                          <a:spcPts val="220"/>
                        </a:spcBef>
                      </a:pPr>
                      <a:r>
                        <a:rPr sz="4800" b="1">
                          <a:latin typeface="Microsoft JhengHei"/>
                          <a:cs typeface="Microsoft JhengHei"/>
                        </a:rPr>
                        <a:t>贩</a:t>
                      </a:r>
                      <a:endParaRPr sz="4800">
                        <a:latin typeface="Microsoft JhengHei"/>
                        <a:cs typeface="Microsoft JhengHei"/>
                      </a:endParaRPr>
                    </a:p>
                  </a:txBody>
                  <a:tcPr marL="0" marR="0" marT="825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grpSp>
        <p:nvGrpSpPr>
          <p:cNvPr id="3" name="object 3"/>
          <p:cNvGrpSpPr/>
          <p:nvPr/>
        </p:nvGrpSpPr>
        <p:grpSpPr>
          <a:xfrm>
            <a:off x="723900" y="1206500"/>
            <a:ext cx="2914650" cy="666750"/>
            <a:chOff x="723900" y="1206500"/>
            <a:chExt cx="2914650" cy="66675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546225" y="1338262"/>
              <a:ext cx="2089149" cy="44926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546225" y="1338262"/>
              <a:ext cx="2089150" cy="449580"/>
            </a:xfrm>
            <a:custGeom>
              <a:rect l="l" t="t" r="r" b="b"/>
              <a:pathLst>
                <a:path w="2089150" h="449580">
                  <a:moveTo>
                    <a:pt x="0" y="224631"/>
                  </a:moveTo>
                  <a:lnTo>
                    <a:pt x="4563" y="179360"/>
                  </a:lnTo>
                  <a:lnTo>
                    <a:pt x="17652" y="137194"/>
                  </a:lnTo>
                  <a:lnTo>
                    <a:pt x="38363" y="99037"/>
                  </a:lnTo>
                  <a:lnTo>
                    <a:pt x="65792" y="65793"/>
                  </a:lnTo>
                  <a:lnTo>
                    <a:pt x="99037" y="38363"/>
                  </a:lnTo>
                  <a:lnTo>
                    <a:pt x="137194" y="17652"/>
                  </a:lnTo>
                  <a:lnTo>
                    <a:pt x="179359" y="4563"/>
                  </a:lnTo>
                  <a:lnTo>
                    <a:pt x="224630" y="0"/>
                  </a:lnTo>
                  <a:lnTo>
                    <a:pt x="1864519" y="0"/>
                  </a:lnTo>
                  <a:lnTo>
                    <a:pt x="1909789" y="4563"/>
                  </a:lnTo>
                  <a:lnTo>
                    <a:pt x="1951954" y="17652"/>
                  </a:lnTo>
                  <a:lnTo>
                    <a:pt x="1990111" y="38363"/>
                  </a:lnTo>
                  <a:lnTo>
                    <a:pt x="2023356" y="65792"/>
                  </a:lnTo>
                  <a:lnTo>
                    <a:pt x="2050785" y="99037"/>
                  </a:lnTo>
                  <a:lnTo>
                    <a:pt x="2071496" y="137194"/>
                  </a:lnTo>
                  <a:lnTo>
                    <a:pt x="2084585" y="179359"/>
                  </a:lnTo>
                  <a:lnTo>
                    <a:pt x="2089149" y="224630"/>
                  </a:lnTo>
                  <a:lnTo>
                    <a:pt x="2084585" y="269901"/>
                  </a:lnTo>
                  <a:lnTo>
                    <a:pt x="2071497" y="312067"/>
                  </a:lnTo>
                  <a:lnTo>
                    <a:pt x="2050786" y="350224"/>
                  </a:lnTo>
                  <a:lnTo>
                    <a:pt x="2023356" y="383469"/>
                  </a:lnTo>
                  <a:lnTo>
                    <a:pt x="1990112" y="410898"/>
                  </a:lnTo>
                  <a:lnTo>
                    <a:pt x="1951955" y="431609"/>
                  </a:lnTo>
                  <a:lnTo>
                    <a:pt x="1909789" y="444698"/>
                  </a:lnTo>
                  <a:lnTo>
                    <a:pt x="1864518" y="449262"/>
                  </a:lnTo>
                  <a:lnTo>
                    <a:pt x="224631" y="449262"/>
                  </a:lnTo>
                  <a:lnTo>
                    <a:pt x="179360" y="444698"/>
                  </a:lnTo>
                  <a:lnTo>
                    <a:pt x="137194" y="431609"/>
                  </a:lnTo>
                  <a:lnTo>
                    <a:pt x="99037" y="410898"/>
                  </a:lnTo>
                  <a:lnTo>
                    <a:pt x="65792" y="383469"/>
                  </a:lnTo>
                  <a:lnTo>
                    <a:pt x="38363" y="350224"/>
                  </a:lnTo>
                  <a:lnTo>
                    <a:pt x="17652" y="312067"/>
                  </a:lnTo>
                  <a:lnTo>
                    <a:pt x="4563" y="269902"/>
                  </a:lnTo>
                  <a:lnTo>
                    <a:pt x="0" y="224631"/>
                  </a:lnTo>
                  <a:close/>
                </a:path>
              </a:pathLst>
            </a:custGeom>
            <a:ln w="6350">
              <a:solidFill>
                <a:srgbClr val="8FCEE4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23900" y="1206500"/>
              <a:ext cx="1087378" cy="66675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2212108" y="1378763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>
                <a:latin typeface="微软雅黑"/>
                <a:cs typeface="微软雅黑"/>
              </a:rPr>
              <a:t>我会认</a:t>
            </a:r>
            <a:endParaRPr sz="24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7000102" y="4955411"/>
            <a:ext cx="1373659" cy="1335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132965" y="2575713"/>
            <a:ext cx="1041400" cy="1209675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61594">
              <a:lnSpc>
                <a:spcPct val="100000"/>
              </a:lnSpc>
              <a:spcBef>
                <a:spcPts val="575"/>
              </a:spcBef>
            </a:pPr>
            <a:r>
              <a:rPr sz="2800" b="1" spc="235">
                <a:solidFill>
                  <a:srgbClr val="FF0000"/>
                </a:solidFill>
                <a:latin typeface="微软雅黑"/>
                <a:cs typeface="微软雅黑"/>
              </a:rPr>
              <a:t>cí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85"/>
              </a:spcBef>
            </a:pPr>
            <a:r>
              <a:rPr sz="4000" b="1">
                <a:solidFill>
                  <a:srgbClr val="0000FF"/>
                </a:solidFill>
                <a:latin typeface="微软雅黑"/>
                <a:cs typeface="微软雅黑"/>
              </a:rPr>
              <a:t>慈</a:t>
            </a:r>
            <a:r>
              <a:rPr sz="4000" b="1" spc="-50">
                <a:latin typeface="微软雅黑"/>
                <a:cs typeface="微软雅黑"/>
              </a:rPr>
              <a:t>爱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412267" y="2543156"/>
            <a:ext cx="1096010" cy="1242060"/>
          </a:xfrm>
          <a:prstGeom prst="rect">
            <a:avLst/>
          </a:prstGeom>
        </p:spPr>
        <p:txBody>
          <a:bodyPr vert="horz" wrap="square" lIns="0" tIns="86995" rIns="0" bIns="0" rtlCol="0">
            <a:spAutoFit/>
          </a:bodyPr>
          <a:lstStyle/>
          <a:p>
            <a:pPr marL="727075">
              <a:lnSpc>
                <a:spcPct val="100000"/>
              </a:lnSpc>
              <a:spcBef>
                <a:spcPts val="685"/>
              </a:spcBef>
            </a:pPr>
            <a:r>
              <a:rPr sz="2800" b="1" spc="535">
                <a:solidFill>
                  <a:srgbClr val="FF0000"/>
                </a:solidFill>
                <a:latin typeface="微软雅黑"/>
                <a:cs typeface="微软雅黑"/>
              </a:rPr>
              <a:t>jǐ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35"/>
              </a:spcBef>
            </a:pPr>
            <a:r>
              <a:rPr sz="4000" b="1">
                <a:latin typeface="微软雅黑"/>
                <a:cs typeface="微软雅黑"/>
              </a:rPr>
              <a:t>背</a:t>
            </a:r>
            <a:r>
              <a:rPr sz="4000" b="1" spc="-50">
                <a:solidFill>
                  <a:srgbClr val="0000FF"/>
                </a:solidFill>
                <a:latin typeface="微软雅黑"/>
                <a:cs typeface="微软雅黑"/>
              </a:rPr>
              <a:t>脊</a:t>
            </a:r>
            <a:endParaRPr sz="40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889000" y="1358900"/>
            <a:ext cx="2901950" cy="666750"/>
            <a:chOff x="889000" y="1358900"/>
            <a:chExt cx="2901950" cy="66675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98625" y="1490662"/>
              <a:ext cx="2089149" cy="449261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698625" y="1490662"/>
              <a:ext cx="2089150" cy="449580"/>
            </a:xfrm>
            <a:custGeom>
              <a:rect l="l" t="t" r="r" b="b"/>
              <a:pathLst>
                <a:path w="2089150" h="449580">
                  <a:moveTo>
                    <a:pt x="0" y="224631"/>
                  </a:moveTo>
                  <a:lnTo>
                    <a:pt x="4563" y="179360"/>
                  </a:lnTo>
                  <a:lnTo>
                    <a:pt x="17652" y="137194"/>
                  </a:lnTo>
                  <a:lnTo>
                    <a:pt x="38363" y="99037"/>
                  </a:lnTo>
                  <a:lnTo>
                    <a:pt x="65792" y="65793"/>
                  </a:lnTo>
                  <a:lnTo>
                    <a:pt x="99037" y="38363"/>
                  </a:lnTo>
                  <a:lnTo>
                    <a:pt x="137194" y="17652"/>
                  </a:lnTo>
                  <a:lnTo>
                    <a:pt x="179359" y="4563"/>
                  </a:lnTo>
                  <a:lnTo>
                    <a:pt x="224630" y="0"/>
                  </a:lnTo>
                  <a:lnTo>
                    <a:pt x="1864519" y="0"/>
                  </a:lnTo>
                  <a:lnTo>
                    <a:pt x="1909789" y="4563"/>
                  </a:lnTo>
                  <a:lnTo>
                    <a:pt x="1951955" y="17652"/>
                  </a:lnTo>
                  <a:lnTo>
                    <a:pt x="1990112" y="38363"/>
                  </a:lnTo>
                  <a:lnTo>
                    <a:pt x="2023356" y="65792"/>
                  </a:lnTo>
                  <a:lnTo>
                    <a:pt x="2050786" y="99037"/>
                  </a:lnTo>
                  <a:lnTo>
                    <a:pt x="2071497" y="137194"/>
                  </a:lnTo>
                  <a:lnTo>
                    <a:pt x="2084586" y="179359"/>
                  </a:lnTo>
                  <a:lnTo>
                    <a:pt x="2089150" y="224630"/>
                  </a:lnTo>
                  <a:lnTo>
                    <a:pt x="2084586" y="269901"/>
                  </a:lnTo>
                  <a:lnTo>
                    <a:pt x="2071497" y="312067"/>
                  </a:lnTo>
                  <a:lnTo>
                    <a:pt x="2050786" y="350224"/>
                  </a:lnTo>
                  <a:lnTo>
                    <a:pt x="2023357" y="383468"/>
                  </a:lnTo>
                  <a:lnTo>
                    <a:pt x="1990112" y="410898"/>
                  </a:lnTo>
                  <a:lnTo>
                    <a:pt x="1951955" y="431609"/>
                  </a:lnTo>
                  <a:lnTo>
                    <a:pt x="1909790" y="444698"/>
                  </a:lnTo>
                  <a:lnTo>
                    <a:pt x="1864519" y="449261"/>
                  </a:lnTo>
                  <a:lnTo>
                    <a:pt x="224631" y="449262"/>
                  </a:lnTo>
                  <a:lnTo>
                    <a:pt x="179360" y="444698"/>
                  </a:lnTo>
                  <a:lnTo>
                    <a:pt x="137194" y="431609"/>
                  </a:lnTo>
                  <a:lnTo>
                    <a:pt x="99037" y="410898"/>
                  </a:lnTo>
                  <a:lnTo>
                    <a:pt x="65792" y="383469"/>
                  </a:lnTo>
                  <a:lnTo>
                    <a:pt x="38363" y="350224"/>
                  </a:lnTo>
                  <a:lnTo>
                    <a:pt x="17652" y="312067"/>
                  </a:lnTo>
                  <a:lnTo>
                    <a:pt x="4563" y="269902"/>
                  </a:lnTo>
                  <a:lnTo>
                    <a:pt x="0" y="224631"/>
                  </a:lnTo>
                  <a:close/>
                </a:path>
              </a:pathLst>
            </a:custGeom>
            <a:ln w="6350">
              <a:solidFill>
                <a:srgbClr val="8FCEE4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89000" y="1358900"/>
              <a:ext cx="1087378" cy="666750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2212108" y="1531163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latin typeface="微软雅黑"/>
                <a:cs typeface="微软雅黑"/>
              </a:rPr>
              <a:t>易读错字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078989" y="2825432"/>
            <a:ext cx="381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微软雅黑"/>
                <a:cs typeface="微软雅黑"/>
              </a:rPr>
              <a:t>剥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525711" y="2592387"/>
            <a:ext cx="219075" cy="929005"/>
          </a:xfrm>
          <a:custGeom>
            <a:rect l="l" t="t" r="r" b="b"/>
            <a:pathLst>
              <a:path w="219075" h="929003">
                <a:moveTo>
                  <a:pt x="219075" y="928685"/>
                </a:moveTo>
                <a:lnTo>
                  <a:pt x="176438" y="927253"/>
                </a:lnTo>
                <a:lnTo>
                  <a:pt x="141620" y="923347"/>
                </a:lnTo>
                <a:lnTo>
                  <a:pt x="118146" y="917553"/>
                </a:lnTo>
                <a:lnTo>
                  <a:pt x="109538" y="910458"/>
                </a:lnTo>
                <a:lnTo>
                  <a:pt x="109538" y="482570"/>
                </a:lnTo>
                <a:lnTo>
                  <a:pt x="100929" y="475475"/>
                </a:lnTo>
                <a:lnTo>
                  <a:pt x="77455" y="469681"/>
                </a:lnTo>
                <a:lnTo>
                  <a:pt x="42637" y="465775"/>
                </a:lnTo>
                <a:lnTo>
                  <a:pt x="0" y="464343"/>
                </a:lnTo>
                <a:lnTo>
                  <a:pt x="42636" y="462910"/>
                </a:lnTo>
                <a:lnTo>
                  <a:pt x="77454" y="459004"/>
                </a:lnTo>
                <a:lnTo>
                  <a:pt x="100929" y="453210"/>
                </a:lnTo>
                <a:lnTo>
                  <a:pt x="109537" y="446115"/>
                </a:lnTo>
                <a:lnTo>
                  <a:pt x="109538" y="18227"/>
                </a:lnTo>
                <a:lnTo>
                  <a:pt x="118145" y="11132"/>
                </a:lnTo>
                <a:lnTo>
                  <a:pt x="141620" y="5338"/>
                </a:lnTo>
                <a:lnTo>
                  <a:pt x="176438" y="1432"/>
                </a:lnTo>
                <a:lnTo>
                  <a:pt x="219075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771138" y="2343093"/>
            <a:ext cx="34036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  <a:tabLst>
                <a:tab pos="1790064"/>
                <a:tab pos="1967864"/>
              </a:tabLst>
            </a:pPr>
            <a:r>
              <a:rPr sz="2800" spc="-295">
                <a:solidFill>
                  <a:srgbClr val="FF0000"/>
                </a:solidFill>
              </a:rPr>
              <a:t>bāo（</a:t>
            </a:r>
            <a:r>
              <a:rPr sz="2800">
                <a:solidFill>
                  <a:srgbClr val="FF0000"/>
                </a:solidFill>
              </a:rPr>
              <a:t>剥</a:t>
            </a:r>
            <a:r>
              <a:rPr sz="2800" spc="-50">
                <a:solidFill>
                  <a:srgbClr val="FF0000"/>
                </a:solidFill>
              </a:rPr>
              <a:t>皮</a:t>
            </a:r>
            <a:r>
              <a:rPr sz="2800">
                <a:solidFill>
                  <a:srgbClr val="FF0000"/>
                </a:solidFill>
              </a:rPr>
              <a:t>		剥花生</a:t>
            </a:r>
            <a:r>
              <a:rPr sz="2800" spc="-50">
                <a:solidFill>
                  <a:srgbClr val="FF0000"/>
                </a:solidFill>
              </a:rPr>
              <a:t>） </a:t>
            </a:r>
            <a:r>
              <a:rPr sz="2800" spc="-310">
                <a:solidFill>
                  <a:srgbClr val="FF0000"/>
                </a:solidFill>
              </a:rPr>
              <a:t>bō（</a:t>
            </a:r>
            <a:r>
              <a:rPr sz="2800">
                <a:solidFill>
                  <a:srgbClr val="FF0000"/>
                </a:solidFill>
              </a:rPr>
              <a:t>剥</a:t>
            </a:r>
            <a:r>
              <a:rPr sz="2800" spc="-50">
                <a:solidFill>
                  <a:srgbClr val="FF0000"/>
                </a:solidFill>
              </a:rPr>
              <a:t>夺</a:t>
            </a:r>
            <a:r>
              <a:rPr sz="2800">
                <a:solidFill>
                  <a:srgbClr val="FF0000"/>
                </a:solidFill>
              </a:rPr>
              <a:t>	剥削</a:t>
            </a:r>
            <a:r>
              <a:rPr sz="2800" spc="-50">
                <a:solidFill>
                  <a:srgbClr val="FF0000"/>
                </a:solidFill>
              </a:rPr>
              <a:t>）</a:t>
            </a:r>
            <a:endParaRPr sz="2800"/>
          </a:p>
        </p:txBody>
      </p:sp>
      <p:sp>
        <p:nvSpPr>
          <p:cNvPr id="5" name="object 5"/>
          <p:cNvSpPr txBox="1"/>
          <p:nvPr/>
        </p:nvSpPr>
        <p:spPr>
          <a:xfrm>
            <a:off x="2126614" y="4730432"/>
            <a:ext cx="381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微软雅黑"/>
                <a:cs typeface="微软雅黑"/>
              </a:rPr>
              <a:t>塞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541587" y="4151312"/>
            <a:ext cx="151130" cy="1635125"/>
          </a:xfrm>
          <a:custGeom>
            <a:rect l="l" t="t" r="r" b="b"/>
            <a:pathLst>
              <a:path w="151130" h="1635125">
                <a:moveTo>
                  <a:pt x="150812" y="1635125"/>
                </a:moveTo>
                <a:lnTo>
                  <a:pt x="121460" y="1634137"/>
                </a:lnTo>
                <a:lnTo>
                  <a:pt x="97492" y="1631446"/>
                </a:lnTo>
                <a:lnTo>
                  <a:pt x="81331" y="1627453"/>
                </a:lnTo>
                <a:lnTo>
                  <a:pt x="75406" y="1622564"/>
                </a:lnTo>
                <a:lnTo>
                  <a:pt x="75406" y="830124"/>
                </a:lnTo>
                <a:lnTo>
                  <a:pt x="69480" y="825234"/>
                </a:lnTo>
                <a:lnTo>
                  <a:pt x="53320" y="821241"/>
                </a:lnTo>
                <a:lnTo>
                  <a:pt x="29351" y="818549"/>
                </a:lnTo>
                <a:lnTo>
                  <a:pt x="0" y="817562"/>
                </a:lnTo>
                <a:lnTo>
                  <a:pt x="29351" y="816574"/>
                </a:lnTo>
                <a:lnTo>
                  <a:pt x="53320" y="813882"/>
                </a:lnTo>
                <a:lnTo>
                  <a:pt x="69480" y="809889"/>
                </a:lnTo>
                <a:lnTo>
                  <a:pt x="75405" y="805000"/>
                </a:lnTo>
                <a:lnTo>
                  <a:pt x="75406" y="12561"/>
                </a:lnTo>
                <a:lnTo>
                  <a:pt x="81331" y="7671"/>
                </a:lnTo>
                <a:lnTo>
                  <a:pt x="97492" y="3679"/>
                </a:lnTo>
                <a:lnTo>
                  <a:pt x="121460" y="987"/>
                </a:lnTo>
                <a:lnTo>
                  <a:pt x="150812" y="0"/>
                </a:lnTo>
              </a:path>
            </a:pathLst>
          </a:custGeom>
          <a:ln w="12699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2755265" y="3925830"/>
            <a:ext cx="3048000" cy="19456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2800" b="1" spc="85">
                <a:solidFill>
                  <a:srgbClr val="FF0000"/>
                </a:solidFill>
                <a:latin typeface="微软雅黑"/>
                <a:cs typeface="微软雅黑"/>
              </a:rPr>
              <a:t>sāi（</a:t>
            </a:r>
            <a:r>
              <a:rPr sz="2800" b="1" spc="180">
                <a:solidFill>
                  <a:srgbClr val="FF0000"/>
                </a:solidFill>
                <a:latin typeface="微软雅黑"/>
                <a:cs typeface="微软雅黑"/>
              </a:rPr>
              <a:t>塞子  塞车</a:t>
            </a:r>
            <a:r>
              <a:rPr sz="2800" b="1" spc="-50">
                <a:solidFill>
                  <a:srgbClr val="FF0000"/>
                </a:solidFill>
                <a:latin typeface="微软雅黑"/>
                <a:cs typeface="微软雅黑"/>
              </a:rPr>
              <a:t>） </a:t>
            </a:r>
            <a:r>
              <a:rPr sz="2800" b="1" spc="85">
                <a:solidFill>
                  <a:srgbClr val="FF0000"/>
                </a:solidFill>
                <a:latin typeface="微软雅黑"/>
                <a:cs typeface="微软雅黑"/>
              </a:rPr>
              <a:t>sài（</a:t>
            </a:r>
            <a:r>
              <a:rPr sz="2800" b="1" spc="180">
                <a:solidFill>
                  <a:srgbClr val="FF0000"/>
                </a:solidFill>
                <a:latin typeface="微软雅黑"/>
                <a:cs typeface="微软雅黑"/>
              </a:rPr>
              <a:t>边塞  塞外</a:t>
            </a:r>
            <a:r>
              <a:rPr sz="2800" b="1" spc="-50">
                <a:solidFill>
                  <a:srgbClr val="FF0000"/>
                </a:solidFill>
                <a:latin typeface="微软雅黑"/>
                <a:cs typeface="微软雅黑"/>
              </a:rPr>
              <a:t>） </a:t>
            </a:r>
            <a:r>
              <a:rPr sz="2800" b="1" spc="-90">
                <a:solidFill>
                  <a:srgbClr val="FF0000"/>
                </a:solidFill>
                <a:latin typeface="微软雅黑"/>
                <a:cs typeface="微软雅黑"/>
              </a:rPr>
              <a:t>sè（</a:t>
            </a:r>
            <a:r>
              <a:rPr sz="2800" b="1" spc="185">
                <a:solidFill>
                  <a:srgbClr val="FF0000"/>
                </a:solidFill>
                <a:latin typeface="微软雅黑"/>
                <a:cs typeface="微软雅黑"/>
              </a:rPr>
              <a:t>堵塞  塞责</a:t>
            </a:r>
            <a:r>
              <a:rPr sz="2800" b="1" spc="-50">
                <a:solidFill>
                  <a:srgbClr val="FF0000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889000" y="1358900"/>
            <a:ext cx="2901950" cy="666750"/>
            <a:chOff x="889000" y="1358900"/>
            <a:chExt cx="2901950" cy="666750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98625" y="1490662"/>
              <a:ext cx="2089149" cy="449261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698625" y="1490662"/>
              <a:ext cx="2089150" cy="449580"/>
            </a:xfrm>
            <a:custGeom>
              <a:rect l="l" t="t" r="r" b="b"/>
              <a:pathLst>
                <a:path w="2089150" h="449580">
                  <a:moveTo>
                    <a:pt x="0" y="224631"/>
                  </a:moveTo>
                  <a:lnTo>
                    <a:pt x="4563" y="179360"/>
                  </a:lnTo>
                  <a:lnTo>
                    <a:pt x="17652" y="137194"/>
                  </a:lnTo>
                  <a:lnTo>
                    <a:pt x="38363" y="99037"/>
                  </a:lnTo>
                  <a:lnTo>
                    <a:pt x="65792" y="65793"/>
                  </a:lnTo>
                  <a:lnTo>
                    <a:pt x="99037" y="38363"/>
                  </a:lnTo>
                  <a:lnTo>
                    <a:pt x="137194" y="17652"/>
                  </a:lnTo>
                  <a:lnTo>
                    <a:pt x="179359" y="4563"/>
                  </a:lnTo>
                  <a:lnTo>
                    <a:pt x="224630" y="0"/>
                  </a:lnTo>
                  <a:lnTo>
                    <a:pt x="1864519" y="0"/>
                  </a:lnTo>
                  <a:lnTo>
                    <a:pt x="1909789" y="4563"/>
                  </a:lnTo>
                  <a:lnTo>
                    <a:pt x="1951955" y="17652"/>
                  </a:lnTo>
                  <a:lnTo>
                    <a:pt x="1990112" y="38363"/>
                  </a:lnTo>
                  <a:lnTo>
                    <a:pt x="2023356" y="65792"/>
                  </a:lnTo>
                  <a:lnTo>
                    <a:pt x="2050786" y="99037"/>
                  </a:lnTo>
                  <a:lnTo>
                    <a:pt x="2071497" y="137194"/>
                  </a:lnTo>
                  <a:lnTo>
                    <a:pt x="2084586" y="179359"/>
                  </a:lnTo>
                  <a:lnTo>
                    <a:pt x="2089150" y="224630"/>
                  </a:lnTo>
                  <a:lnTo>
                    <a:pt x="2084586" y="269901"/>
                  </a:lnTo>
                  <a:lnTo>
                    <a:pt x="2071497" y="312067"/>
                  </a:lnTo>
                  <a:lnTo>
                    <a:pt x="2050786" y="350224"/>
                  </a:lnTo>
                  <a:lnTo>
                    <a:pt x="2023357" y="383468"/>
                  </a:lnTo>
                  <a:lnTo>
                    <a:pt x="1990112" y="410898"/>
                  </a:lnTo>
                  <a:lnTo>
                    <a:pt x="1951955" y="431609"/>
                  </a:lnTo>
                  <a:lnTo>
                    <a:pt x="1909790" y="444698"/>
                  </a:lnTo>
                  <a:lnTo>
                    <a:pt x="1864519" y="449261"/>
                  </a:lnTo>
                  <a:lnTo>
                    <a:pt x="224631" y="449262"/>
                  </a:lnTo>
                  <a:lnTo>
                    <a:pt x="179360" y="444698"/>
                  </a:lnTo>
                  <a:lnTo>
                    <a:pt x="137194" y="431609"/>
                  </a:lnTo>
                  <a:lnTo>
                    <a:pt x="99037" y="410898"/>
                  </a:lnTo>
                  <a:lnTo>
                    <a:pt x="65792" y="383469"/>
                  </a:lnTo>
                  <a:lnTo>
                    <a:pt x="38363" y="350224"/>
                  </a:lnTo>
                  <a:lnTo>
                    <a:pt x="17652" y="312067"/>
                  </a:lnTo>
                  <a:lnTo>
                    <a:pt x="4563" y="269902"/>
                  </a:lnTo>
                  <a:lnTo>
                    <a:pt x="0" y="224631"/>
                  </a:lnTo>
                  <a:close/>
                </a:path>
              </a:pathLst>
            </a:custGeom>
            <a:ln w="6350">
              <a:solidFill>
                <a:srgbClr val="8FCEE4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89000" y="1358900"/>
              <a:ext cx="1087378" cy="666750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2364508" y="1531163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>
                <a:latin typeface="微软雅黑"/>
                <a:cs typeface="微软雅黑"/>
              </a:rPr>
              <a:t>多音字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40802" y="1961640"/>
            <a:ext cx="7531734" cy="3416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00"/>
              </a:spcBef>
            </a:pPr>
            <a:r>
              <a:rPr sz="3300" b="1" spc="-112" baseline="-6313">
                <a:latin typeface="Microsoft JhengHei"/>
                <a:cs typeface="Microsoft JhengHei"/>
              </a:rPr>
              <a:t>心肠：</a:t>
            </a:r>
            <a:r>
              <a:rPr sz="2200" b="1">
                <a:solidFill>
                  <a:srgbClr val="FF0000"/>
                </a:solidFill>
                <a:latin typeface="微软雅黑"/>
                <a:cs typeface="微软雅黑"/>
              </a:rPr>
              <a:t>心地；心眼儿。本课指卖烤山薯的老人夸</a:t>
            </a:r>
            <a:r>
              <a:rPr sz="2200" b="1">
                <a:solidFill>
                  <a:srgbClr val="FF0000"/>
                </a:solidFill>
                <a:latin typeface="Calibri"/>
                <a:cs typeface="Calibri"/>
              </a:rPr>
              <a:t>“</a:t>
            </a:r>
            <a:r>
              <a:rPr sz="2200" b="1">
                <a:solidFill>
                  <a:srgbClr val="FF0000"/>
                </a:solidFill>
                <a:latin typeface="微软雅黑"/>
                <a:cs typeface="微软雅黑"/>
              </a:rPr>
              <a:t>我</a:t>
            </a:r>
            <a:r>
              <a:rPr sz="2200" b="1">
                <a:solidFill>
                  <a:srgbClr val="FF0000"/>
                </a:solidFill>
                <a:latin typeface="Calibri"/>
                <a:cs typeface="Calibri"/>
              </a:rPr>
              <a:t>”</a:t>
            </a:r>
            <a:r>
              <a:rPr sz="2200" b="1" spc="-15">
                <a:solidFill>
                  <a:srgbClr val="FF0000"/>
                </a:solidFill>
                <a:latin typeface="微软雅黑"/>
                <a:cs typeface="微软雅黑"/>
              </a:rPr>
              <a:t>心眼好。</a:t>
            </a:r>
            <a:endParaRPr sz="2200">
              <a:latin typeface="微软雅黑"/>
              <a:cs typeface="微软雅黑"/>
            </a:endParaRPr>
          </a:p>
          <a:p>
            <a:pPr marL="1734820" marR="260350" indent="-898525">
              <a:lnSpc>
                <a:spcPct val="150000"/>
              </a:lnSpc>
              <a:spcBef>
                <a:spcPts val="300"/>
              </a:spcBef>
            </a:pPr>
            <a:r>
              <a:rPr sz="2200" b="1">
                <a:latin typeface="微软雅黑"/>
                <a:cs typeface="微软雅黑"/>
              </a:rPr>
              <a:t>造句：面对散落的钞票，他们都</a:t>
            </a:r>
            <a:r>
              <a:rPr sz="2200" b="1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拾金不昧</a:t>
            </a:r>
            <a:r>
              <a:rPr sz="2200" b="1" spc="-10">
                <a:latin typeface="微软雅黑"/>
                <a:cs typeface="微软雅黑"/>
              </a:rPr>
              <a:t>，他们都是好心肠的人啊！</a:t>
            </a:r>
            <a:endParaRPr sz="2200">
              <a:latin typeface="微软雅黑"/>
              <a:cs typeface="微软雅黑"/>
            </a:endParaRPr>
          </a:p>
          <a:p>
            <a:pPr marL="836294">
              <a:lnSpc>
                <a:spcPct val="100000"/>
              </a:lnSpc>
              <a:spcBef>
                <a:spcPts val="1020"/>
              </a:spcBef>
            </a:pPr>
            <a:r>
              <a:rPr sz="2200" b="1">
                <a:solidFill>
                  <a:srgbClr val="FF0000"/>
                </a:solidFill>
                <a:latin typeface="微软雅黑"/>
                <a:cs typeface="微软雅黑"/>
              </a:rPr>
              <a:t>设身处地为人着想，给以谅解。本课指老师教导</a:t>
            </a:r>
            <a:r>
              <a:rPr sz="2200" b="1">
                <a:solidFill>
                  <a:srgbClr val="FF0000"/>
                </a:solidFill>
                <a:latin typeface="Calibri"/>
                <a:cs typeface="Calibri"/>
              </a:rPr>
              <a:t>“</a:t>
            </a:r>
            <a:r>
              <a:rPr sz="2200" b="1">
                <a:solidFill>
                  <a:srgbClr val="FF0000"/>
                </a:solidFill>
                <a:latin typeface="微软雅黑"/>
                <a:cs typeface="微软雅黑"/>
              </a:rPr>
              <a:t>我</a:t>
            </a:r>
            <a:r>
              <a:rPr sz="2200" b="1" spc="-50">
                <a:solidFill>
                  <a:srgbClr val="FF0000"/>
                </a:solidFill>
                <a:latin typeface="Calibri"/>
                <a:cs typeface="Calibri"/>
              </a:rPr>
              <a:t>”</a:t>
            </a:r>
            <a:endParaRPr sz="2200">
              <a:latin typeface="Calibri"/>
              <a:cs typeface="Calibri"/>
            </a:endParaRPr>
          </a:p>
          <a:p>
            <a:pPr marL="25400">
              <a:lnSpc>
                <a:spcPct val="100000"/>
              </a:lnSpc>
              <a:spcBef>
                <a:spcPts val="1620"/>
              </a:spcBef>
            </a:pPr>
            <a:r>
              <a:rPr sz="3300" b="1" spc="-112" baseline="1262">
                <a:latin typeface="Microsoft JhengHei"/>
                <a:cs typeface="Microsoft JhengHei"/>
              </a:rPr>
              <a:t>体谅：</a:t>
            </a:r>
            <a:r>
              <a:rPr sz="2200" b="1" spc="-5">
                <a:solidFill>
                  <a:srgbClr val="FF0000"/>
                </a:solidFill>
                <a:latin typeface="微软雅黑"/>
                <a:cs typeface="微软雅黑"/>
              </a:rPr>
              <a:t>长大后要谅解那些做小贩的人。</a:t>
            </a:r>
            <a:endParaRPr sz="2200">
              <a:latin typeface="微软雅黑"/>
              <a:cs typeface="微软雅黑"/>
            </a:endParaRPr>
          </a:p>
          <a:p>
            <a:pPr marL="836294">
              <a:lnSpc>
                <a:spcPct val="100000"/>
              </a:lnSpc>
              <a:spcBef>
                <a:spcPts val="1320"/>
              </a:spcBef>
            </a:pPr>
            <a:r>
              <a:rPr sz="2200" b="1" spc="-5">
                <a:solidFill>
                  <a:srgbClr val="FF0000"/>
                </a:solidFill>
                <a:latin typeface="微软雅黑"/>
                <a:cs typeface="微软雅黑"/>
              </a:rPr>
              <a:t>慈祥和蔼。本课指老师的声音慈祥和蔼。</a:t>
            </a:r>
            <a:endParaRPr sz="2200">
              <a:latin typeface="微软雅黑"/>
              <a:cs typeface="微软雅黑"/>
            </a:endParaRPr>
          </a:p>
          <a:p>
            <a:pPr marL="25400">
              <a:lnSpc>
                <a:spcPct val="100000"/>
              </a:lnSpc>
              <a:spcBef>
                <a:spcPts val="1320"/>
              </a:spcBef>
            </a:pPr>
            <a:r>
              <a:rPr sz="3300" b="1" spc="-112" baseline="1262">
                <a:latin typeface="Microsoft JhengHei"/>
                <a:cs typeface="Microsoft JhengHei"/>
              </a:rPr>
              <a:t>慈和：</a:t>
            </a:r>
            <a:r>
              <a:rPr sz="2200" b="1">
                <a:latin typeface="微软雅黑"/>
                <a:cs typeface="微软雅黑"/>
              </a:rPr>
              <a:t>造句：妈妈总是面容</a:t>
            </a:r>
            <a:r>
              <a:rPr sz="2200" b="1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慈和</a:t>
            </a:r>
            <a:r>
              <a:rPr sz="2200" b="1" spc="-5">
                <a:latin typeface="微软雅黑"/>
                <a:cs typeface="微软雅黑"/>
              </a:rPr>
              <a:t>地看着我和妹妹玩闹。</a:t>
            </a:r>
            <a:endParaRPr sz="22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558800" y="1193800"/>
            <a:ext cx="2597150" cy="666750"/>
            <a:chOff x="558800" y="1193800"/>
            <a:chExt cx="2597150" cy="66675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74775" y="1328737"/>
              <a:ext cx="1777999" cy="44926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374775" y="1328737"/>
              <a:ext cx="1778000" cy="449580"/>
            </a:xfrm>
            <a:custGeom>
              <a:rect l="l" t="t" r="r" b="b"/>
              <a:pathLst>
                <a:path w="1778000" h="449580">
                  <a:moveTo>
                    <a:pt x="0" y="224631"/>
                  </a:moveTo>
                  <a:lnTo>
                    <a:pt x="4563" y="179360"/>
                  </a:lnTo>
                  <a:lnTo>
                    <a:pt x="17652" y="137194"/>
                  </a:lnTo>
                  <a:lnTo>
                    <a:pt x="38363" y="99037"/>
                  </a:lnTo>
                  <a:lnTo>
                    <a:pt x="65792" y="65793"/>
                  </a:lnTo>
                  <a:lnTo>
                    <a:pt x="99037" y="38363"/>
                  </a:lnTo>
                  <a:lnTo>
                    <a:pt x="137194" y="17652"/>
                  </a:lnTo>
                  <a:lnTo>
                    <a:pt x="179359" y="4563"/>
                  </a:lnTo>
                  <a:lnTo>
                    <a:pt x="224630" y="0"/>
                  </a:lnTo>
                  <a:lnTo>
                    <a:pt x="1553368" y="0"/>
                  </a:lnTo>
                  <a:lnTo>
                    <a:pt x="1598639" y="4563"/>
                  </a:lnTo>
                  <a:lnTo>
                    <a:pt x="1640804" y="17652"/>
                  </a:lnTo>
                  <a:lnTo>
                    <a:pt x="1678961" y="38363"/>
                  </a:lnTo>
                  <a:lnTo>
                    <a:pt x="1712206" y="65792"/>
                  </a:lnTo>
                  <a:lnTo>
                    <a:pt x="1739635" y="99037"/>
                  </a:lnTo>
                  <a:lnTo>
                    <a:pt x="1760346" y="137194"/>
                  </a:lnTo>
                  <a:lnTo>
                    <a:pt x="1773435" y="179359"/>
                  </a:lnTo>
                  <a:lnTo>
                    <a:pt x="1777999" y="224630"/>
                  </a:lnTo>
                  <a:lnTo>
                    <a:pt x="1773435" y="269901"/>
                  </a:lnTo>
                  <a:lnTo>
                    <a:pt x="1760346" y="312067"/>
                  </a:lnTo>
                  <a:lnTo>
                    <a:pt x="1739635" y="350224"/>
                  </a:lnTo>
                  <a:lnTo>
                    <a:pt x="1712206" y="383469"/>
                  </a:lnTo>
                  <a:lnTo>
                    <a:pt x="1678961" y="410898"/>
                  </a:lnTo>
                  <a:lnTo>
                    <a:pt x="1640804" y="431609"/>
                  </a:lnTo>
                  <a:lnTo>
                    <a:pt x="1598639" y="444698"/>
                  </a:lnTo>
                  <a:lnTo>
                    <a:pt x="1553368" y="449262"/>
                  </a:lnTo>
                  <a:lnTo>
                    <a:pt x="224631" y="449262"/>
                  </a:lnTo>
                  <a:lnTo>
                    <a:pt x="179360" y="444698"/>
                  </a:lnTo>
                  <a:lnTo>
                    <a:pt x="137194" y="431609"/>
                  </a:lnTo>
                  <a:lnTo>
                    <a:pt x="99037" y="410898"/>
                  </a:lnTo>
                  <a:lnTo>
                    <a:pt x="65793" y="383469"/>
                  </a:lnTo>
                  <a:lnTo>
                    <a:pt x="38363" y="350224"/>
                  </a:lnTo>
                  <a:lnTo>
                    <a:pt x="17652" y="312067"/>
                  </a:lnTo>
                  <a:lnTo>
                    <a:pt x="4563" y="269902"/>
                  </a:lnTo>
                  <a:lnTo>
                    <a:pt x="0" y="224631"/>
                  </a:lnTo>
                  <a:close/>
                </a:path>
              </a:pathLst>
            </a:custGeom>
            <a:ln w="6350">
              <a:solidFill>
                <a:srgbClr val="8FCEE4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58800" y="1193800"/>
              <a:ext cx="1087405" cy="666750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理解词语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58800" y="1193800"/>
            <a:ext cx="2597150" cy="666750"/>
            <a:chOff x="558800" y="1193800"/>
            <a:chExt cx="2597150" cy="66675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74775" y="1328737"/>
              <a:ext cx="1777999" cy="449262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374775" y="1328737"/>
              <a:ext cx="1778000" cy="449580"/>
            </a:xfrm>
            <a:custGeom>
              <a:rect l="l" t="t" r="r" b="b"/>
              <a:pathLst>
                <a:path w="1778000" h="449580">
                  <a:moveTo>
                    <a:pt x="0" y="224631"/>
                  </a:moveTo>
                  <a:lnTo>
                    <a:pt x="4563" y="179360"/>
                  </a:lnTo>
                  <a:lnTo>
                    <a:pt x="17652" y="137194"/>
                  </a:lnTo>
                  <a:lnTo>
                    <a:pt x="38363" y="99037"/>
                  </a:lnTo>
                  <a:lnTo>
                    <a:pt x="65792" y="65793"/>
                  </a:lnTo>
                  <a:lnTo>
                    <a:pt x="99037" y="38363"/>
                  </a:lnTo>
                  <a:lnTo>
                    <a:pt x="137194" y="17652"/>
                  </a:lnTo>
                  <a:lnTo>
                    <a:pt x="179359" y="4563"/>
                  </a:lnTo>
                  <a:lnTo>
                    <a:pt x="224630" y="0"/>
                  </a:lnTo>
                  <a:lnTo>
                    <a:pt x="1553368" y="0"/>
                  </a:lnTo>
                  <a:lnTo>
                    <a:pt x="1598639" y="4563"/>
                  </a:lnTo>
                  <a:lnTo>
                    <a:pt x="1640804" y="17652"/>
                  </a:lnTo>
                  <a:lnTo>
                    <a:pt x="1678961" y="38363"/>
                  </a:lnTo>
                  <a:lnTo>
                    <a:pt x="1712206" y="65792"/>
                  </a:lnTo>
                  <a:lnTo>
                    <a:pt x="1739635" y="99037"/>
                  </a:lnTo>
                  <a:lnTo>
                    <a:pt x="1760346" y="137194"/>
                  </a:lnTo>
                  <a:lnTo>
                    <a:pt x="1773435" y="179359"/>
                  </a:lnTo>
                  <a:lnTo>
                    <a:pt x="1777999" y="224630"/>
                  </a:lnTo>
                  <a:lnTo>
                    <a:pt x="1773435" y="269901"/>
                  </a:lnTo>
                  <a:lnTo>
                    <a:pt x="1760346" y="312067"/>
                  </a:lnTo>
                  <a:lnTo>
                    <a:pt x="1739635" y="350224"/>
                  </a:lnTo>
                  <a:lnTo>
                    <a:pt x="1712206" y="383469"/>
                  </a:lnTo>
                  <a:lnTo>
                    <a:pt x="1678961" y="410898"/>
                  </a:lnTo>
                  <a:lnTo>
                    <a:pt x="1640804" y="431609"/>
                  </a:lnTo>
                  <a:lnTo>
                    <a:pt x="1598639" y="444698"/>
                  </a:lnTo>
                  <a:lnTo>
                    <a:pt x="1553368" y="449262"/>
                  </a:lnTo>
                  <a:lnTo>
                    <a:pt x="224631" y="449262"/>
                  </a:lnTo>
                  <a:lnTo>
                    <a:pt x="179360" y="444698"/>
                  </a:lnTo>
                  <a:lnTo>
                    <a:pt x="137194" y="431609"/>
                  </a:lnTo>
                  <a:lnTo>
                    <a:pt x="99037" y="410898"/>
                  </a:lnTo>
                  <a:lnTo>
                    <a:pt x="65793" y="383469"/>
                  </a:lnTo>
                  <a:lnTo>
                    <a:pt x="38363" y="350224"/>
                  </a:lnTo>
                  <a:lnTo>
                    <a:pt x="17652" y="312067"/>
                  </a:lnTo>
                  <a:lnTo>
                    <a:pt x="4563" y="269902"/>
                  </a:lnTo>
                  <a:lnTo>
                    <a:pt x="0" y="224631"/>
                  </a:lnTo>
                  <a:close/>
                </a:path>
              </a:pathLst>
            </a:custGeom>
            <a:ln w="6350">
              <a:solidFill>
                <a:srgbClr val="8FCEE4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58800" y="1193800"/>
              <a:ext cx="1087405" cy="66675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991552" y="1369238"/>
            <a:ext cx="7847330" cy="48748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3406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latin typeface="微软雅黑"/>
                <a:cs typeface="微软雅黑"/>
              </a:rPr>
              <a:t>理解词语</a:t>
            </a:r>
            <a:endParaRPr sz="2400">
              <a:latin typeface="微软雅黑"/>
              <a:cs typeface="微软雅黑"/>
            </a:endParaRPr>
          </a:p>
          <a:p>
            <a:pPr marL="823594" marR="5080" indent="-811530">
              <a:lnSpc>
                <a:spcPct val="150000"/>
              </a:lnSpc>
              <a:spcBef>
                <a:spcPts val="745"/>
              </a:spcBef>
            </a:pPr>
            <a:r>
              <a:rPr sz="3600" b="1" spc="-412" baseline="4629">
                <a:latin typeface="Microsoft JhengHei"/>
                <a:cs typeface="Microsoft JhengHei"/>
              </a:rPr>
              <a:t>风霜：</a:t>
            </a: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风和霜，借指旅途上或生活中所经历的艰难困苦。</a:t>
            </a:r>
            <a:r>
              <a:rPr sz="2400" b="1" spc="-5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2400" b="1">
                <a:latin typeface="微软雅黑"/>
                <a:cs typeface="微软雅黑"/>
              </a:rPr>
              <a:t>造句：人生难免要经历</a:t>
            </a:r>
            <a:r>
              <a:rPr sz="2400" b="1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风霜</a:t>
            </a:r>
            <a:r>
              <a:rPr sz="2400" b="1" spc="-5">
                <a:latin typeface="微软雅黑"/>
                <a:cs typeface="微软雅黑"/>
              </a:rPr>
              <a:t>，所以我们要学会坚强。</a:t>
            </a: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110"/>
              </a:spcBef>
            </a:pPr>
            <a:r>
              <a:rPr sz="3600" b="1" spc="-412" baseline="-3472">
                <a:latin typeface="Microsoft JhengHei"/>
                <a:cs typeface="Microsoft JhengHei"/>
              </a:rPr>
              <a:t>谦卑：</a:t>
            </a: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谦虚，不自高自大</a:t>
            </a:r>
            <a:r>
              <a:rPr sz="2400" b="1">
                <a:solidFill>
                  <a:srgbClr val="FF0000"/>
                </a:solidFill>
                <a:latin typeface="Calibri"/>
                <a:cs typeface="Calibri"/>
              </a:rPr>
              <a:t>(</a:t>
            </a: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多用于晚辈对长辈</a:t>
            </a:r>
            <a:r>
              <a:rPr sz="2400" b="1">
                <a:solidFill>
                  <a:srgbClr val="FF0000"/>
                </a:solidFill>
                <a:latin typeface="Calibri"/>
                <a:cs typeface="Calibri"/>
              </a:rPr>
              <a:t>)</a:t>
            </a:r>
            <a:r>
              <a:rPr sz="2400" b="1" spc="-10">
                <a:solidFill>
                  <a:srgbClr val="FF0000"/>
                </a:solidFill>
                <a:latin typeface="微软雅黑"/>
                <a:cs typeface="微软雅黑"/>
              </a:rPr>
              <a:t>。本课用来</a:t>
            </a:r>
            <a:endParaRPr sz="2400">
              <a:latin typeface="微软雅黑"/>
              <a:cs typeface="微软雅黑"/>
            </a:endParaRPr>
          </a:p>
          <a:p>
            <a:pPr marL="823594">
              <a:lnSpc>
                <a:spcPct val="100000"/>
              </a:lnSpc>
              <a:spcBef>
                <a:spcPts val="1770"/>
              </a:spcBef>
            </a:pP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形容卖烤山薯老人的笑容。</a:t>
            </a:r>
            <a:endParaRPr sz="2400">
              <a:latin typeface="微软雅黑"/>
              <a:cs typeface="微软雅黑"/>
            </a:endParaRPr>
          </a:p>
          <a:p>
            <a:pPr marL="12700" marR="5080">
              <a:lnSpc>
                <a:spcPct val="138500"/>
              </a:lnSpc>
              <a:spcBef>
                <a:spcPts val="330"/>
              </a:spcBef>
            </a:pPr>
            <a:r>
              <a:rPr sz="3600" b="1" spc="-412" baseline="4629">
                <a:latin typeface="Microsoft JhengHei"/>
                <a:cs typeface="Microsoft JhengHei"/>
              </a:rPr>
              <a:t>佝偻：</a:t>
            </a: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脊背向前弯曲。本课用来形容卖烤山薯老人的背影。</a:t>
            </a:r>
            <a:r>
              <a:rPr sz="3600" b="1" spc="-412" baseline="-3472">
                <a:latin typeface="Microsoft JhengHei"/>
                <a:cs typeface="Microsoft JhengHei"/>
              </a:rPr>
              <a:t>浮现：</a:t>
            </a:r>
            <a:r>
              <a:rPr sz="2400" b="1">
                <a:solidFill>
                  <a:srgbClr val="FF0000"/>
                </a:solidFill>
                <a:latin typeface="Calibri"/>
                <a:cs typeface="Calibri"/>
              </a:rPr>
              <a:t>(</a:t>
            </a: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过去经历的事情</a:t>
            </a:r>
            <a:r>
              <a:rPr sz="2400" b="1">
                <a:solidFill>
                  <a:srgbClr val="FF0000"/>
                </a:solidFill>
                <a:latin typeface="Calibri"/>
                <a:cs typeface="Calibri"/>
              </a:rPr>
              <a:t>)</a:t>
            </a: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在脑子里显现。本课指卖烤山薯</a:t>
            </a:r>
            <a:endParaRPr sz="2400">
              <a:latin typeface="微软雅黑"/>
              <a:cs typeface="微软雅黑"/>
            </a:endParaRPr>
          </a:p>
          <a:p>
            <a:pPr marL="823594" marR="2482850">
              <a:lnSpc>
                <a:spcPts val="4650"/>
              </a:lnSpc>
            </a:pP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老人的形象时常在</a:t>
            </a:r>
            <a:r>
              <a:rPr sz="2400" b="1">
                <a:solidFill>
                  <a:srgbClr val="FF0000"/>
                </a:solidFill>
                <a:latin typeface="Calibri"/>
                <a:cs typeface="Calibri"/>
              </a:rPr>
              <a:t>“</a:t>
            </a: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我</a:t>
            </a:r>
            <a:r>
              <a:rPr sz="2400" b="1">
                <a:solidFill>
                  <a:srgbClr val="FF0000"/>
                </a:solidFill>
                <a:latin typeface="Calibri"/>
                <a:cs typeface="Calibri"/>
              </a:rPr>
              <a:t>”</a:t>
            </a:r>
            <a:r>
              <a:rPr sz="2400" b="1" spc="-10">
                <a:solidFill>
                  <a:srgbClr val="FF0000"/>
                </a:solidFill>
                <a:latin typeface="微软雅黑"/>
                <a:cs typeface="微软雅黑"/>
              </a:rPr>
              <a:t>脑中显现。</a:t>
            </a:r>
            <a:r>
              <a:rPr sz="2400" b="1">
                <a:latin typeface="微软雅黑"/>
                <a:cs typeface="微软雅黑"/>
              </a:rPr>
              <a:t>造句：往事又</a:t>
            </a:r>
            <a:r>
              <a:rPr sz="2400" b="1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浮现</a:t>
            </a:r>
            <a:r>
              <a:rPr sz="2400" b="1" spc="-10">
                <a:latin typeface="微软雅黑"/>
                <a:cs typeface="微软雅黑"/>
              </a:rPr>
              <a:t>在我眼前。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36015" y="1961640"/>
            <a:ext cx="7646034" cy="3416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00"/>
              </a:spcBef>
            </a:pPr>
            <a:r>
              <a:rPr sz="3300" b="1" spc="-60" baseline="-6313">
                <a:latin typeface="Microsoft JhengHei"/>
                <a:cs typeface="Microsoft JhengHei"/>
              </a:rPr>
              <a:t>接纳：</a:t>
            </a:r>
            <a:r>
              <a:rPr sz="2200" b="1" spc="-114">
                <a:solidFill>
                  <a:srgbClr val="FF0000"/>
                </a:solidFill>
                <a:latin typeface="Calibri"/>
                <a:cs typeface="Calibri"/>
              </a:rPr>
              <a:t>①</a:t>
            </a:r>
            <a:r>
              <a:rPr sz="2200" b="1">
                <a:solidFill>
                  <a:srgbClr val="FF0000"/>
                </a:solidFill>
                <a:latin typeface="微软雅黑"/>
                <a:cs typeface="微软雅黑"/>
              </a:rPr>
              <a:t>接受</a:t>
            </a:r>
            <a:r>
              <a:rPr sz="2200" b="1">
                <a:solidFill>
                  <a:srgbClr val="FF0000"/>
                </a:solidFill>
                <a:latin typeface="Calibri"/>
                <a:cs typeface="Calibri"/>
              </a:rPr>
              <a:t>(</a:t>
            </a:r>
            <a:r>
              <a:rPr sz="2200" b="1">
                <a:solidFill>
                  <a:srgbClr val="FF0000"/>
                </a:solidFill>
                <a:latin typeface="微软雅黑"/>
                <a:cs typeface="微软雅黑"/>
              </a:rPr>
              <a:t>个人或团体参加组织、参加活动等</a:t>
            </a:r>
            <a:r>
              <a:rPr sz="2200" b="1">
                <a:solidFill>
                  <a:srgbClr val="FF0000"/>
                </a:solidFill>
                <a:latin typeface="Calibri"/>
                <a:cs typeface="Calibri"/>
              </a:rPr>
              <a:t>)</a:t>
            </a:r>
            <a:r>
              <a:rPr sz="2200" b="1">
                <a:solidFill>
                  <a:srgbClr val="FF0000"/>
                </a:solidFill>
                <a:latin typeface="微软雅黑"/>
                <a:cs typeface="微软雅黑"/>
              </a:rPr>
              <a:t>。</a:t>
            </a:r>
            <a:r>
              <a:rPr sz="2200" b="1">
                <a:solidFill>
                  <a:srgbClr val="FF0000"/>
                </a:solidFill>
                <a:latin typeface="Calibri"/>
                <a:cs typeface="Calibri"/>
              </a:rPr>
              <a:t>②</a:t>
            </a:r>
            <a:r>
              <a:rPr sz="2200" b="1" spc="-20">
                <a:solidFill>
                  <a:srgbClr val="FF0000"/>
                </a:solidFill>
                <a:latin typeface="微软雅黑"/>
                <a:cs typeface="微软雅黑"/>
              </a:rPr>
              <a:t>采纳。</a:t>
            </a:r>
            <a:endParaRPr sz="2200">
              <a:latin typeface="微软雅黑"/>
              <a:cs typeface="微软雅黑"/>
            </a:endParaRPr>
          </a:p>
          <a:p>
            <a:pPr marL="836294">
              <a:lnSpc>
                <a:spcPct val="100000"/>
              </a:lnSpc>
              <a:spcBef>
                <a:spcPts val="1620"/>
              </a:spcBef>
            </a:pPr>
            <a:r>
              <a:rPr sz="2200" b="1" spc="20">
                <a:latin typeface="微软雅黑"/>
                <a:cs typeface="微软雅黑"/>
              </a:rPr>
              <a:t>造句：</a:t>
            </a:r>
            <a:r>
              <a:rPr sz="2200" b="1" spc="65">
                <a:latin typeface="微软雅黑"/>
                <a:cs typeface="微软雅黑"/>
              </a:rPr>
              <a:t>1.</a:t>
            </a:r>
            <a:r>
              <a:rPr sz="2200" b="1">
                <a:latin typeface="微软雅黑"/>
                <a:cs typeface="微软雅黑"/>
              </a:rPr>
              <a:t>展览会每天</a:t>
            </a:r>
            <a:r>
              <a:rPr sz="2200" b="1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接纳</a:t>
            </a:r>
            <a:r>
              <a:rPr sz="2200" b="1" spc="-10">
                <a:latin typeface="微软雅黑"/>
                <a:cs typeface="微软雅黑"/>
              </a:rPr>
              <a:t>上万人参观。</a:t>
            </a:r>
            <a:endParaRPr sz="2200">
              <a:latin typeface="微软雅黑"/>
              <a:cs typeface="微软雅黑"/>
            </a:endParaRPr>
          </a:p>
          <a:p>
            <a:pPr marL="1674495">
              <a:lnSpc>
                <a:spcPct val="100000"/>
              </a:lnSpc>
              <a:spcBef>
                <a:spcPts val="1320"/>
              </a:spcBef>
            </a:pPr>
            <a:r>
              <a:rPr sz="2200" b="1" spc="95">
                <a:latin typeface="微软雅黑"/>
                <a:cs typeface="微软雅黑"/>
              </a:rPr>
              <a:t>2.</a:t>
            </a:r>
            <a:r>
              <a:rPr sz="2200" b="1">
                <a:latin typeface="微软雅黑"/>
                <a:cs typeface="微软雅黑"/>
              </a:rPr>
              <a:t>他</a:t>
            </a:r>
            <a:r>
              <a:rPr sz="2200" b="1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接纳</a:t>
            </a:r>
            <a:r>
              <a:rPr sz="2200" b="1" spc="-10">
                <a:latin typeface="微软雅黑"/>
                <a:cs typeface="微软雅黑"/>
              </a:rPr>
              <a:t>了大家的意见。</a:t>
            </a:r>
            <a:endParaRPr sz="2200">
              <a:latin typeface="微软雅黑"/>
              <a:cs typeface="微软雅黑"/>
            </a:endParaRPr>
          </a:p>
          <a:p>
            <a:pPr marL="1466850" marR="582295" indent="-1442085">
              <a:lnSpc>
                <a:spcPct val="150000"/>
              </a:lnSpc>
            </a:pPr>
            <a:r>
              <a:rPr sz="3300" b="1" spc="-52" baseline="1262">
                <a:latin typeface="Microsoft JhengHei"/>
                <a:cs typeface="Microsoft JhengHei"/>
              </a:rPr>
              <a:t>栉风沐雨： </a:t>
            </a:r>
            <a:r>
              <a:rPr sz="2200" b="1" spc="-5">
                <a:solidFill>
                  <a:srgbClr val="FF0000"/>
                </a:solidFill>
                <a:latin typeface="微软雅黑"/>
                <a:cs typeface="微软雅黑"/>
              </a:rPr>
              <a:t>风梳头，雨洗发，形容奔波劳碌，不避风雨。本课指做小贩辛苦，不容易。</a:t>
            </a:r>
            <a:endParaRPr sz="2200">
              <a:latin typeface="微软雅黑"/>
              <a:cs typeface="微软雅黑"/>
            </a:endParaRPr>
          </a:p>
          <a:p>
            <a:pPr marL="2365375" marR="582295" indent="-898525">
              <a:lnSpc>
                <a:spcPct val="150000"/>
              </a:lnSpc>
            </a:pPr>
            <a:r>
              <a:rPr sz="2200" b="1">
                <a:latin typeface="微软雅黑"/>
                <a:cs typeface="微软雅黑"/>
              </a:rPr>
              <a:t>造句：建筑工地上的工人们常年</a:t>
            </a:r>
            <a:r>
              <a:rPr sz="2200" b="1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栉风沐雨</a:t>
            </a:r>
            <a:r>
              <a:rPr sz="2200" b="1" spc="-25">
                <a:latin typeface="微软雅黑"/>
                <a:cs typeface="微软雅黑"/>
              </a:rPr>
              <a:t>，非</a:t>
            </a:r>
            <a:r>
              <a:rPr sz="2200" b="1" spc="-15">
                <a:latin typeface="微软雅黑"/>
                <a:cs typeface="微软雅黑"/>
              </a:rPr>
              <a:t>常辛苦。</a:t>
            </a:r>
            <a:endParaRPr sz="22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558800" y="1193800"/>
            <a:ext cx="2597150" cy="666750"/>
            <a:chOff x="558800" y="1193800"/>
            <a:chExt cx="2597150" cy="66675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74775" y="1328737"/>
              <a:ext cx="1777999" cy="44926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374775" y="1328737"/>
              <a:ext cx="1778000" cy="449580"/>
            </a:xfrm>
            <a:custGeom>
              <a:rect l="l" t="t" r="r" b="b"/>
              <a:pathLst>
                <a:path w="1778000" h="449580">
                  <a:moveTo>
                    <a:pt x="0" y="224631"/>
                  </a:moveTo>
                  <a:lnTo>
                    <a:pt x="4563" y="179360"/>
                  </a:lnTo>
                  <a:lnTo>
                    <a:pt x="17652" y="137194"/>
                  </a:lnTo>
                  <a:lnTo>
                    <a:pt x="38363" y="99037"/>
                  </a:lnTo>
                  <a:lnTo>
                    <a:pt x="65792" y="65793"/>
                  </a:lnTo>
                  <a:lnTo>
                    <a:pt x="99037" y="38363"/>
                  </a:lnTo>
                  <a:lnTo>
                    <a:pt x="137194" y="17652"/>
                  </a:lnTo>
                  <a:lnTo>
                    <a:pt x="179359" y="4563"/>
                  </a:lnTo>
                  <a:lnTo>
                    <a:pt x="224630" y="0"/>
                  </a:lnTo>
                  <a:lnTo>
                    <a:pt x="1553368" y="0"/>
                  </a:lnTo>
                  <a:lnTo>
                    <a:pt x="1598639" y="4563"/>
                  </a:lnTo>
                  <a:lnTo>
                    <a:pt x="1640804" y="17652"/>
                  </a:lnTo>
                  <a:lnTo>
                    <a:pt x="1678961" y="38363"/>
                  </a:lnTo>
                  <a:lnTo>
                    <a:pt x="1712206" y="65792"/>
                  </a:lnTo>
                  <a:lnTo>
                    <a:pt x="1739635" y="99037"/>
                  </a:lnTo>
                  <a:lnTo>
                    <a:pt x="1760346" y="137194"/>
                  </a:lnTo>
                  <a:lnTo>
                    <a:pt x="1773435" y="179359"/>
                  </a:lnTo>
                  <a:lnTo>
                    <a:pt x="1777999" y="224630"/>
                  </a:lnTo>
                  <a:lnTo>
                    <a:pt x="1773435" y="269901"/>
                  </a:lnTo>
                  <a:lnTo>
                    <a:pt x="1760346" y="312067"/>
                  </a:lnTo>
                  <a:lnTo>
                    <a:pt x="1739635" y="350224"/>
                  </a:lnTo>
                  <a:lnTo>
                    <a:pt x="1712206" y="383469"/>
                  </a:lnTo>
                  <a:lnTo>
                    <a:pt x="1678961" y="410898"/>
                  </a:lnTo>
                  <a:lnTo>
                    <a:pt x="1640804" y="431609"/>
                  </a:lnTo>
                  <a:lnTo>
                    <a:pt x="1598639" y="444698"/>
                  </a:lnTo>
                  <a:lnTo>
                    <a:pt x="1553368" y="449262"/>
                  </a:lnTo>
                  <a:lnTo>
                    <a:pt x="224631" y="449262"/>
                  </a:lnTo>
                  <a:lnTo>
                    <a:pt x="179360" y="444698"/>
                  </a:lnTo>
                  <a:lnTo>
                    <a:pt x="137194" y="431609"/>
                  </a:lnTo>
                  <a:lnTo>
                    <a:pt x="99037" y="410898"/>
                  </a:lnTo>
                  <a:lnTo>
                    <a:pt x="65793" y="383469"/>
                  </a:lnTo>
                  <a:lnTo>
                    <a:pt x="38363" y="350224"/>
                  </a:lnTo>
                  <a:lnTo>
                    <a:pt x="17652" y="312067"/>
                  </a:lnTo>
                  <a:lnTo>
                    <a:pt x="4563" y="269902"/>
                  </a:lnTo>
                  <a:lnTo>
                    <a:pt x="0" y="224631"/>
                  </a:lnTo>
                  <a:close/>
                </a:path>
              </a:pathLst>
            </a:custGeom>
            <a:ln w="6350">
              <a:solidFill>
                <a:srgbClr val="8FCEE4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58800" y="1193800"/>
              <a:ext cx="1087405" cy="666750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理解词语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64795" y="1977707"/>
            <a:ext cx="7374255" cy="2522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374650" algn="ctr">
              <a:lnSpc>
                <a:spcPct val="100000"/>
              </a:lnSpc>
              <a:spcBef>
                <a:spcPts val="100"/>
              </a:spcBef>
              <a:tabLst>
                <a:tab pos="913765"/>
              </a:tabLst>
            </a:pPr>
            <a:r>
              <a:rPr sz="2400" b="1">
                <a:solidFill>
                  <a:srgbClr val="0000FF"/>
                </a:solidFill>
                <a:latin typeface="Microsoft JhengHei"/>
                <a:cs typeface="Microsoft JhengHei"/>
              </a:rPr>
              <a:t>感</a:t>
            </a:r>
            <a:r>
              <a:rPr sz="2400" b="1" spc="-50">
                <a:solidFill>
                  <a:srgbClr val="0000FF"/>
                </a:solidFill>
                <a:latin typeface="Microsoft JhengHei"/>
                <a:cs typeface="Microsoft JhengHei"/>
              </a:rPr>
              <a:t>激</a:t>
            </a:r>
            <a:r>
              <a:rPr sz="2400" b="1">
                <a:solidFill>
                  <a:srgbClr val="0000FF"/>
                </a:solidFill>
                <a:latin typeface="Microsoft JhengHei"/>
                <a:cs typeface="Microsoft JhengHei"/>
              </a:rPr>
              <a:t>	感</a:t>
            </a:r>
            <a:r>
              <a:rPr sz="2400" b="1" spc="-50">
                <a:solidFill>
                  <a:srgbClr val="0000FF"/>
                </a:solidFill>
                <a:latin typeface="Microsoft JhengHei"/>
                <a:cs typeface="Microsoft JhengHei"/>
              </a:rPr>
              <a:t>谢</a:t>
            </a:r>
            <a:endParaRPr sz="2400">
              <a:latin typeface="Microsoft JhengHei"/>
              <a:cs typeface="Microsoft JhengHei"/>
            </a:endParaRPr>
          </a:p>
          <a:p>
            <a:pPr marL="50800" marR="43180">
              <a:lnSpc>
                <a:spcPct val="152100"/>
              </a:lnSpc>
              <a:spcBef>
                <a:spcPts val="520"/>
              </a:spcBef>
            </a:pPr>
            <a:r>
              <a:rPr sz="3600" b="1" spc="-240" baseline="9259">
                <a:solidFill>
                  <a:srgbClr val="FF0000"/>
                </a:solidFill>
                <a:latin typeface="Microsoft JhengHei"/>
                <a:cs typeface="Microsoft JhengHei"/>
              </a:rPr>
              <a:t>相同点：</a:t>
            </a:r>
            <a:r>
              <a:rPr sz="2100" b="1" spc="-5">
                <a:latin typeface="微软雅黑"/>
                <a:cs typeface="微软雅黑"/>
              </a:rPr>
              <a:t>都有得到好处或帮助后，用好意回敬对方的意思。</a:t>
            </a:r>
            <a:r>
              <a:rPr sz="3600" b="1" spc="-240" baseline="6944">
                <a:solidFill>
                  <a:srgbClr val="FF0000"/>
                </a:solidFill>
                <a:latin typeface="Microsoft JhengHei"/>
                <a:cs typeface="Microsoft JhengHei"/>
              </a:rPr>
              <a:t>不同点：</a:t>
            </a:r>
            <a:r>
              <a:rPr sz="2100" b="1" spc="-5">
                <a:latin typeface="微软雅黑"/>
                <a:cs typeface="微软雅黑"/>
              </a:rPr>
              <a:t>“感激”着重指心情激动，并用好的情意回敬对方，</a:t>
            </a:r>
            <a:endParaRPr sz="2100">
              <a:latin typeface="微软雅黑"/>
              <a:cs typeface="微软雅黑"/>
            </a:endParaRPr>
          </a:p>
          <a:p>
            <a:pPr marL="1188720" marR="43180">
              <a:lnSpc>
                <a:spcPts val="3779"/>
              </a:lnSpc>
              <a:spcBef>
                <a:spcPts val="75"/>
              </a:spcBef>
            </a:pPr>
            <a:r>
              <a:rPr sz="2100" b="1" spc="-5">
                <a:latin typeface="微软雅黑"/>
                <a:cs typeface="微软雅黑"/>
              </a:rPr>
              <a:t>表示谢意。“感谢”着重于“谢”，多指用言语或行动酬谢、报答，有时也指用情意酬谢、报答。</a:t>
            </a:r>
            <a:endParaRPr sz="21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87095" y="4672922"/>
            <a:ext cx="6739255" cy="1419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3600" b="1" spc="-442" baseline="16203">
                <a:solidFill>
                  <a:srgbClr val="FF0000"/>
                </a:solidFill>
                <a:latin typeface="Microsoft JhengHei"/>
                <a:cs typeface="Microsoft JhengHei"/>
              </a:rPr>
              <a:t>句：</a:t>
            </a:r>
            <a:r>
              <a:rPr sz="2100" b="1" spc="55">
                <a:latin typeface="微软雅黑"/>
                <a:cs typeface="微软雅黑"/>
              </a:rPr>
              <a:t>1.</a:t>
            </a:r>
            <a:r>
              <a:rPr sz="2100" b="1">
                <a:latin typeface="微软雅黑"/>
                <a:cs typeface="微软雅黑"/>
              </a:rPr>
              <a:t>将军</a:t>
            </a:r>
            <a:r>
              <a:rPr sz="2100" b="1">
                <a:solidFill>
                  <a:srgbClr val="FF33CC"/>
                </a:solidFill>
                <a:latin typeface="微软雅黑"/>
                <a:cs typeface="微软雅黑"/>
              </a:rPr>
              <a:t>感激</a:t>
            </a:r>
            <a:r>
              <a:rPr sz="2100" b="1" spc="-5">
                <a:latin typeface="微软雅黑"/>
                <a:cs typeface="微软雅黑"/>
              </a:rPr>
              <a:t>地望着他那孩子气的脸，一一应答着。</a:t>
            </a:r>
            <a:endParaRPr sz="2100">
              <a:latin typeface="微软雅黑"/>
              <a:cs typeface="微软雅黑"/>
            </a:endParaRPr>
          </a:p>
          <a:p>
            <a:pPr marL="928369" marR="30480" indent="-361950">
              <a:lnSpc>
                <a:spcPct val="150000"/>
              </a:lnSpc>
              <a:spcBef>
                <a:spcPts val="540"/>
              </a:spcBef>
            </a:pPr>
            <a:r>
              <a:rPr sz="2100" b="1" spc="90">
                <a:latin typeface="微软雅黑"/>
                <a:cs typeface="微软雅黑"/>
              </a:rPr>
              <a:t>2.</a:t>
            </a:r>
            <a:r>
              <a:rPr sz="2100" b="1">
                <a:latin typeface="微软雅黑"/>
                <a:cs typeface="微软雅黑"/>
              </a:rPr>
              <a:t>请</a:t>
            </a:r>
            <a:r>
              <a:rPr sz="2100" b="1">
                <a:solidFill>
                  <a:srgbClr val="FF33CC"/>
                </a:solidFill>
                <a:latin typeface="微软雅黑"/>
                <a:cs typeface="微软雅黑"/>
              </a:rPr>
              <a:t>感谢</a:t>
            </a:r>
            <a:r>
              <a:rPr sz="2100" b="1" spc="-5">
                <a:latin typeface="微软雅黑"/>
                <a:cs typeface="微软雅黑"/>
              </a:rPr>
              <a:t>我们的摄影师吧，是他为人们留住了这刹那</a:t>
            </a:r>
            <a:r>
              <a:rPr sz="2100" b="1" spc="-10">
                <a:latin typeface="微软雅黑"/>
                <a:cs typeface="微软雅黑"/>
              </a:rPr>
              <a:t>间的形象。</a:t>
            </a:r>
            <a:endParaRPr sz="21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58800" y="1193800"/>
            <a:ext cx="2597150" cy="666750"/>
            <a:chOff x="558800" y="1193800"/>
            <a:chExt cx="2597150" cy="66675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74775" y="1328737"/>
              <a:ext cx="1777999" cy="449262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374775" y="1328737"/>
              <a:ext cx="1778000" cy="449580"/>
            </a:xfrm>
            <a:custGeom>
              <a:rect l="l" t="t" r="r" b="b"/>
              <a:pathLst>
                <a:path w="1778000" h="449580">
                  <a:moveTo>
                    <a:pt x="0" y="224631"/>
                  </a:moveTo>
                  <a:lnTo>
                    <a:pt x="4563" y="179360"/>
                  </a:lnTo>
                  <a:lnTo>
                    <a:pt x="17652" y="137194"/>
                  </a:lnTo>
                  <a:lnTo>
                    <a:pt x="38363" y="99037"/>
                  </a:lnTo>
                  <a:lnTo>
                    <a:pt x="65792" y="65793"/>
                  </a:lnTo>
                  <a:lnTo>
                    <a:pt x="99037" y="38363"/>
                  </a:lnTo>
                  <a:lnTo>
                    <a:pt x="137194" y="17652"/>
                  </a:lnTo>
                  <a:lnTo>
                    <a:pt x="179359" y="4563"/>
                  </a:lnTo>
                  <a:lnTo>
                    <a:pt x="224630" y="0"/>
                  </a:lnTo>
                  <a:lnTo>
                    <a:pt x="1553368" y="0"/>
                  </a:lnTo>
                  <a:lnTo>
                    <a:pt x="1598639" y="4563"/>
                  </a:lnTo>
                  <a:lnTo>
                    <a:pt x="1640804" y="17652"/>
                  </a:lnTo>
                  <a:lnTo>
                    <a:pt x="1678961" y="38363"/>
                  </a:lnTo>
                  <a:lnTo>
                    <a:pt x="1712206" y="65792"/>
                  </a:lnTo>
                  <a:lnTo>
                    <a:pt x="1739635" y="99037"/>
                  </a:lnTo>
                  <a:lnTo>
                    <a:pt x="1760346" y="137194"/>
                  </a:lnTo>
                  <a:lnTo>
                    <a:pt x="1773435" y="179359"/>
                  </a:lnTo>
                  <a:lnTo>
                    <a:pt x="1777999" y="224630"/>
                  </a:lnTo>
                  <a:lnTo>
                    <a:pt x="1773435" y="269901"/>
                  </a:lnTo>
                  <a:lnTo>
                    <a:pt x="1760346" y="312067"/>
                  </a:lnTo>
                  <a:lnTo>
                    <a:pt x="1739635" y="350224"/>
                  </a:lnTo>
                  <a:lnTo>
                    <a:pt x="1712206" y="383469"/>
                  </a:lnTo>
                  <a:lnTo>
                    <a:pt x="1678961" y="410898"/>
                  </a:lnTo>
                  <a:lnTo>
                    <a:pt x="1640804" y="431609"/>
                  </a:lnTo>
                  <a:lnTo>
                    <a:pt x="1598639" y="444698"/>
                  </a:lnTo>
                  <a:lnTo>
                    <a:pt x="1553368" y="449262"/>
                  </a:lnTo>
                  <a:lnTo>
                    <a:pt x="224631" y="449262"/>
                  </a:lnTo>
                  <a:lnTo>
                    <a:pt x="179360" y="444698"/>
                  </a:lnTo>
                  <a:lnTo>
                    <a:pt x="137194" y="431609"/>
                  </a:lnTo>
                  <a:lnTo>
                    <a:pt x="99037" y="410898"/>
                  </a:lnTo>
                  <a:lnTo>
                    <a:pt x="65793" y="383469"/>
                  </a:lnTo>
                  <a:lnTo>
                    <a:pt x="38363" y="350224"/>
                  </a:lnTo>
                  <a:lnTo>
                    <a:pt x="17652" y="312067"/>
                  </a:lnTo>
                  <a:lnTo>
                    <a:pt x="4563" y="269902"/>
                  </a:lnTo>
                  <a:lnTo>
                    <a:pt x="0" y="224631"/>
                  </a:lnTo>
                  <a:close/>
                </a:path>
              </a:pathLst>
            </a:custGeom>
            <a:ln w="6350">
              <a:solidFill>
                <a:srgbClr val="8FCEE4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58800" y="1193800"/>
              <a:ext cx="1087405" cy="666750"/>
            </a:xfrm>
            <a:prstGeom prst="rect">
              <a:avLst/>
            </a:prstGeom>
          </p:spPr>
        </p:pic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辨析词语</a:t>
            </a:r>
          </a:p>
        </p:txBody>
      </p:sp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685800" y="2565400"/>
            <a:ext cx="366249" cy="348297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/>
          <a:stretch>
            <a:fillRect/>
          </a:stretch>
        </p:blipFill>
        <p:spPr>
          <a:xfrm>
            <a:off x="685800" y="3136900"/>
            <a:ext cx="366249" cy="348297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/>
          <a:stretch>
            <a:fillRect/>
          </a:stretch>
        </p:blipFill>
        <p:spPr>
          <a:xfrm>
            <a:off x="685800" y="4597400"/>
            <a:ext cx="366249" cy="348298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102895" y="4585970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造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66152" y="1645463"/>
            <a:ext cx="7207250" cy="3865879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641350">
              <a:lnSpc>
                <a:spcPct val="100000"/>
              </a:lnSpc>
              <a:spcBef>
                <a:spcPts val="1540"/>
              </a:spcBef>
            </a:pPr>
            <a:r>
              <a:rPr sz="2400" b="1">
                <a:solidFill>
                  <a:srgbClr val="00B0EF"/>
                </a:solidFill>
                <a:latin typeface="Microsoft JhengHei"/>
                <a:cs typeface="Microsoft JhengHei"/>
              </a:rPr>
              <a:t>第一部分（第</a:t>
            </a:r>
            <a:r>
              <a:rPr sz="2400" b="1" spc="-250">
                <a:solidFill>
                  <a:srgbClr val="00B0EF"/>
                </a:solidFill>
                <a:latin typeface="Microsoft JhengHei"/>
                <a:cs typeface="Microsoft JhengHei"/>
              </a:rPr>
              <a:t>1</a:t>
            </a:r>
            <a:r>
              <a:rPr sz="2400" b="1">
                <a:solidFill>
                  <a:srgbClr val="00B0EF"/>
                </a:solidFill>
                <a:latin typeface="Microsoft JhengHei"/>
                <a:cs typeface="Microsoft JhengHei"/>
              </a:rPr>
              <a:t>段）</a:t>
            </a:r>
            <a:r>
              <a:rPr sz="2400" b="1">
                <a:solidFill>
                  <a:srgbClr val="C00000"/>
                </a:solidFill>
                <a:latin typeface="Microsoft JhengHei"/>
                <a:cs typeface="Microsoft JhengHei"/>
              </a:rPr>
              <a:t>倒叙。</a:t>
            </a:r>
            <a:r>
              <a:rPr sz="2400" b="1" spc="-5">
                <a:latin typeface="Microsoft JhengHei"/>
                <a:cs typeface="Microsoft JhengHei"/>
              </a:rPr>
              <a:t>采用倒叙的方法，回忆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 b="1" spc="-10">
                <a:latin typeface="微软雅黑"/>
                <a:cs typeface="微软雅黑"/>
              </a:rPr>
              <a:t>几十年前的故事。</a:t>
            </a:r>
            <a:endParaRPr sz="2400">
              <a:latin typeface="微软雅黑"/>
              <a:cs typeface="微软雅黑"/>
            </a:endParaRPr>
          </a:p>
          <a:p>
            <a:pPr marL="641350">
              <a:lnSpc>
                <a:spcPct val="100000"/>
              </a:lnSpc>
              <a:spcBef>
                <a:spcPts val="1110"/>
              </a:spcBef>
            </a:pPr>
            <a:r>
              <a:rPr sz="2400" b="1">
                <a:solidFill>
                  <a:srgbClr val="00B0EF"/>
                </a:solidFill>
                <a:latin typeface="Microsoft JhengHei"/>
                <a:cs typeface="Microsoft JhengHei"/>
              </a:rPr>
              <a:t>第二部分（第</a:t>
            </a:r>
            <a:r>
              <a:rPr sz="2400" b="1" spc="-190">
                <a:solidFill>
                  <a:srgbClr val="00B0EF"/>
                </a:solidFill>
                <a:latin typeface="Microsoft JhengHei"/>
                <a:cs typeface="Microsoft JhengHei"/>
              </a:rPr>
              <a:t>2－13</a:t>
            </a:r>
            <a:r>
              <a:rPr sz="2400" b="1">
                <a:solidFill>
                  <a:srgbClr val="00B0EF"/>
                </a:solidFill>
                <a:latin typeface="Microsoft JhengHei"/>
                <a:cs typeface="Microsoft JhengHei"/>
              </a:rPr>
              <a:t>段）</a:t>
            </a:r>
            <a:r>
              <a:rPr sz="2400" b="1">
                <a:solidFill>
                  <a:srgbClr val="C00000"/>
                </a:solidFill>
                <a:latin typeface="Microsoft JhengHei"/>
                <a:cs typeface="Microsoft JhengHei"/>
              </a:rPr>
              <a:t>回忆烤山薯的故事。</a:t>
            </a:r>
            <a:r>
              <a:rPr sz="2400" b="1">
                <a:latin typeface="Microsoft JhengHei"/>
                <a:cs typeface="Microsoft JhengHei"/>
              </a:rPr>
              <a:t>写</a:t>
            </a:r>
            <a:r>
              <a:rPr sz="2400" b="1" spc="-50">
                <a:latin typeface="Calibri"/>
                <a:cs typeface="Calibri"/>
              </a:rPr>
              <a:t>“</a:t>
            </a:r>
            <a:endParaRPr sz="2400">
              <a:latin typeface="Calibri"/>
              <a:cs typeface="Calibri"/>
            </a:endParaRPr>
          </a:p>
          <a:p>
            <a:pPr marL="12700" marR="83185">
              <a:lnSpc>
                <a:spcPts val="4650"/>
              </a:lnSpc>
              <a:spcBef>
                <a:spcPts val="120"/>
              </a:spcBef>
            </a:pPr>
            <a:r>
              <a:rPr sz="2400" b="1">
                <a:latin typeface="微软雅黑"/>
                <a:cs typeface="微软雅黑"/>
              </a:rPr>
              <a:t>我</a:t>
            </a:r>
            <a:r>
              <a:rPr sz="2400" b="1">
                <a:latin typeface="Calibri"/>
                <a:cs typeface="Calibri"/>
              </a:rPr>
              <a:t>”</a:t>
            </a:r>
            <a:r>
              <a:rPr sz="2400" b="1">
                <a:latin typeface="微软雅黑"/>
                <a:cs typeface="微软雅黑"/>
              </a:rPr>
              <a:t>回忆几十年前一位卖烤山薯的老人送</a:t>
            </a:r>
            <a:r>
              <a:rPr sz="2400" b="1">
                <a:latin typeface="Calibri"/>
                <a:cs typeface="Calibri"/>
              </a:rPr>
              <a:t>“</a:t>
            </a:r>
            <a:r>
              <a:rPr sz="2400" b="1">
                <a:latin typeface="微软雅黑"/>
                <a:cs typeface="微软雅黑"/>
              </a:rPr>
              <a:t>我</a:t>
            </a:r>
            <a:r>
              <a:rPr sz="2400" b="1">
                <a:latin typeface="Calibri"/>
                <a:cs typeface="Calibri"/>
              </a:rPr>
              <a:t>”</a:t>
            </a:r>
            <a:r>
              <a:rPr sz="2400" b="1" spc="-15">
                <a:latin typeface="微软雅黑"/>
                <a:cs typeface="微软雅黑"/>
              </a:rPr>
              <a:t>两个烤山</a:t>
            </a:r>
            <a:r>
              <a:rPr sz="2400" b="1" spc="-10">
                <a:latin typeface="微软雅黑"/>
                <a:cs typeface="微软雅黑"/>
              </a:rPr>
              <a:t>薯吃的故事。</a:t>
            </a:r>
            <a:endParaRPr sz="2400">
              <a:latin typeface="微软雅黑"/>
              <a:cs typeface="微软雅黑"/>
            </a:endParaRPr>
          </a:p>
          <a:p>
            <a:pPr marL="641350">
              <a:lnSpc>
                <a:spcPct val="100000"/>
              </a:lnSpc>
              <a:spcBef>
                <a:spcPts val="660"/>
              </a:spcBef>
            </a:pPr>
            <a:r>
              <a:rPr sz="2400" b="1">
                <a:solidFill>
                  <a:srgbClr val="00B0EF"/>
                </a:solidFill>
                <a:latin typeface="Microsoft JhengHei"/>
                <a:cs typeface="Microsoft JhengHei"/>
              </a:rPr>
              <a:t>第三部分（第</a:t>
            </a:r>
            <a:r>
              <a:rPr sz="2400" b="1" spc="-250">
                <a:solidFill>
                  <a:srgbClr val="00B0EF"/>
                </a:solidFill>
                <a:latin typeface="Microsoft JhengHei"/>
                <a:cs typeface="Microsoft JhengHei"/>
              </a:rPr>
              <a:t>14</a:t>
            </a:r>
            <a:r>
              <a:rPr sz="2400" b="1">
                <a:solidFill>
                  <a:srgbClr val="00B0EF"/>
                </a:solidFill>
                <a:latin typeface="Microsoft JhengHei"/>
                <a:cs typeface="Microsoft JhengHei"/>
              </a:rPr>
              <a:t>段）</a:t>
            </a:r>
            <a:r>
              <a:rPr sz="2400" b="1">
                <a:solidFill>
                  <a:srgbClr val="C00000"/>
                </a:solidFill>
                <a:latin typeface="Microsoft JhengHei"/>
                <a:cs typeface="Microsoft JhengHei"/>
              </a:rPr>
              <a:t>影响深。</a:t>
            </a:r>
            <a:r>
              <a:rPr sz="2400" b="1">
                <a:latin typeface="Microsoft JhengHei"/>
                <a:cs typeface="Microsoft JhengHei"/>
              </a:rPr>
              <a:t>写老人对</a:t>
            </a:r>
            <a:r>
              <a:rPr sz="2400" b="1">
                <a:latin typeface="Calibri"/>
                <a:cs typeface="Calibri"/>
              </a:rPr>
              <a:t>“</a:t>
            </a:r>
            <a:r>
              <a:rPr sz="2400" b="1">
                <a:latin typeface="微软雅黑"/>
                <a:cs typeface="微软雅黑"/>
              </a:rPr>
              <a:t>我</a:t>
            </a:r>
            <a:r>
              <a:rPr sz="2400" b="1">
                <a:latin typeface="Calibri"/>
                <a:cs typeface="Calibri"/>
              </a:rPr>
              <a:t>”</a:t>
            </a:r>
            <a:r>
              <a:rPr sz="2400" b="1" spc="-25">
                <a:latin typeface="微软雅黑"/>
                <a:cs typeface="微软雅黑"/>
              </a:rPr>
              <a:t>影响</a:t>
            </a: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70"/>
              </a:spcBef>
            </a:pPr>
            <a:r>
              <a:rPr sz="2400" b="1" spc="-20">
                <a:latin typeface="微软雅黑"/>
                <a:cs typeface="微软雅黑"/>
              </a:rPr>
              <a:t>深远。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77265" y="1468120"/>
            <a:ext cx="7430134" cy="33674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indent="-456565">
              <a:lnSpc>
                <a:spcPct val="100000"/>
              </a:lnSpc>
              <a:spcBef>
                <a:spcPts val="100"/>
              </a:spcBef>
              <a:buSzPct val="101785"/>
              <a:buFont typeface="Wingdings"/>
              <a:buChar char=""/>
              <a:tabLst>
                <a:tab pos="469265"/>
                <a:tab pos="469900"/>
              </a:tabLst>
            </a:pPr>
            <a:r>
              <a:rPr sz="2800" b="1" spc="-5">
                <a:latin typeface="Microsoft JhengHei"/>
                <a:cs typeface="Microsoft JhengHei"/>
              </a:rPr>
              <a:t>通过学习本文，你感悟到了什么？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500">
              <a:latin typeface="Microsoft JhengHei"/>
              <a:cs typeface="Microsoft JhengHei"/>
            </a:endParaRPr>
          </a:p>
          <a:p>
            <a:pPr marL="290195" marR="5080" indent="725805" algn="just">
              <a:lnSpc>
                <a:spcPct val="150000"/>
              </a:lnSpc>
            </a:pPr>
            <a:r>
              <a:rPr sz="2800" b="1" spc="-5">
                <a:solidFill>
                  <a:srgbClr val="FF0000"/>
                </a:solidFill>
                <a:latin typeface="微软雅黑"/>
                <a:cs typeface="微软雅黑"/>
              </a:rPr>
              <a:t>小小的烤山薯折射出了人间最真实、最朴素的感情。生活中，我们要做像卖烤山薯的老人那样的人，善良而富有同情心；我们也要牢记文中老师的话语，做一个能体谅别人的人。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90337" y="1367622"/>
            <a:ext cx="2952750" cy="749300"/>
          </a:xfrm>
          <a:custGeom>
            <a:rect l="l" t="t" r="r" b="b"/>
            <a:pathLst>
              <a:path w="2952750" h="749300">
                <a:moveTo>
                  <a:pt x="74896" y="748964"/>
                </a:moveTo>
                <a:lnTo>
                  <a:pt x="21936" y="727027"/>
                </a:lnTo>
                <a:lnTo>
                  <a:pt x="0" y="674067"/>
                </a:lnTo>
                <a:lnTo>
                  <a:pt x="0" y="74896"/>
                </a:lnTo>
                <a:lnTo>
                  <a:pt x="5885" y="45743"/>
                </a:lnTo>
                <a:lnTo>
                  <a:pt x="21936" y="21936"/>
                </a:lnTo>
                <a:lnTo>
                  <a:pt x="45743" y="5885"/>
                </a:lnTo>
                <a:lnTo>
                  <a:pt x="74896" y="0"/>
                </a:lnTo>
                <a:lnTo>
                  <a:pt x="2877431" y="0"/>
                </a:lnTo>
                <a:lnTo>
                  <a:pt x="2906583" y="5885"/>
                </a:lnTo>
                <a:lnTo>
                  <a:pt x="2930390" y="21936"/>
                </a:lnTo>
                <a:lnTo>
                  <a:pt x="2946441" y="45743"/>
                </a:lnTo>
                <a:lnTo>
                  <a:pt x="2952327" y="74896"/>
                </a:lnTo>
                <a:lnTo>
                  <a:pt x="2952328" y="674067"/>
                </a:lnTo>
                <a:lnTo>
                  <a:pt x="2946442" y="703220"/>
                </a:lnTo>
                <a:lnTo>
                  <a:pt x="2930391" y="727027"/>
                </a:lnTo>
                <a:lnTo>
                  <a:pt x="2906584" y="743078"/>
                </a:lnTo>
                <a:lnTo>
                  <a:pt x="2877432" y="748963"/>
                </a:lnTo>
                <a:lnTo>
                  <a:pt x="74896" y="748964"/>
                </a:lnTo>
                <a:close/>
              </a:path>
            </a:pathLst>
          </a:custGeom>
          <a:solidFill>
            <a:srgbClr val="ED7D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680160" y="1426104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15">
                <a:solidFill>
                  <a:srgbClr val="FFFFFF"/>
                </a:solidFill>
                <a:latin typeface="微软雅黑"/>
                <a:cs typeface="微软雅黑"/>
              </a:rPr>
              <a:t>课堂小结</a:t>
            </a:r>
            <a:endParaRPr sz="36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958884" y="1435436"/>
            <a:ext cx="603250" cy="612140"/>
            <a:chOff x="958884" y="1435436"/>
            <a:chExt cx="603250" cy="61214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65234" y="1441786"/>
              <a:ext cx="590465" cy="59917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65234" y="1441786"/>
              <a:ext cx="590550" cy="599440"/>
            </a:xfrm>
            <a:custGeom>
              <a:rect l="l" t="t" r="r" b="b"/>
              <a:pathLst>
                <a:path w="590550" h="599439">
                  <a:moveTo>
                    <a:pt x="0" y="59046"/>
                  </a:moveTo>
                  <a:lnTo>
                    <a:pt x="4640" y="36063"/>
                  </a:lnTo>
                  <a:lnTo>
                    <a:pt x="17294" y="17294"/>
                  </a:lnTo>
                  <a:lnTo>
                    <a:pt x="36062" y="4640"/>
                  </a:lnTo>
                  <a:lnTo>
                    <a:pt x="59046" y="0"/>
                  </a:lnTo>
                  <a:lnTo>
                    <a:pt x="531418" y="0"/>
                  </a:lnTo>
                  <a:lnTo>
                    <a:pt x="554402" y="4640"/>
                  </a:lnTo>
                  <a:lnTo>
                    <a:pt x="573170" y="17294"/>
                  </a:lnTo>
                  <a:lnTo>
                    <a:pt x="585824" y="36062"/>
                  </a:lnTo>
                  <a:lnTo>
                    <a:pt x="590465" y="59046"/>
                  </a:lnTo>
                  <a:lnTo>
                    <a:pt x="590465" y="540124"/>
                  </a:lnTo>
                  <a:lnTo>
                    <a:pt x="585824" y="563107"/>
                  </a:lnTo>
                  <a:lnTo>
                    <a:pt x="573170" y="581876"/>
                  </a:lnTo>
                  <a:lnTo>
                    <a:pt x="554402" y="594530"/>
                  </a:lnTo>
                  <a:lnTo>
                    <a:pt x="531418" y="599170"/>
                  </a:lnTo>
                  <a:lnTo>
                    <a:pt x="59046" y="599170"/>
                  </a:lnTo>
                  <a:lnTo>
                    <a:pt x="36063" y="594530"/>
                  </a:lnTo>
                  <a:lnTo>
                    <a:pt x="17294" y="581876"/>
                  </a:lnTo>
                  <a:lnTo>
                    <a:pt x="4640" y="563107"/>
                  </a:lnTo>
                  <a:lnTo>
                    <a:pt x="0" y="540124"/>
                  </a:lnTo>
                  <a:lnTo>
                    <a:pt x="0" y="59046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096328" y="2257368"/>
            <a:ext cx="7152005" cy="3225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725170" algn="just">
              <a:lnSpc>
                <a:spcPct val="150000"/>
              </a:lnSpc>
              <a:spcBef>
                <a:spcPts val="100"/>
              </a:spcBef>
            </a:pPr>
            <a:r>
              <a:rPr sz="2800" b="1" spc="-5">
                <a:latin typeface="微软雅黑"/>
                <a:cs typeface="微软雅黑"/>
              </a:rPr>
              <a:t>本文用倒叙的写法，记叙了几十年前经历的一件事：烤山薯的老人送给“我”烤山薯，</a:t>
            </a:r>
            <a:r>
              <a:rPr sz="2800" b="1" spc="-50">
                <a:latin typeface="微软雅黑"/>
                <a:cs typeface="微软雅黑"/>
              </a:rPr>
              <a:t> </a:t>
            </a:r>
            <a:r>
              <a:rPr sz="2800" b="1" spc="-5">
                <a:latin typeface="微软雅黑"/>
                <a:cs typeface="微软雅黑"/>
              </a:rPr>
              <a:t>“我”想给他毽子里的铜钱，他不要的故事。刻画了一个善良、纯朴、谦卑的老人形象，表达了“我”对老人的怀念与感激之情。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99502" y="2166340"/>
            <a:ext cx="657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0"/>
              <a:t>1</a:t>
            </a:r>
            <a:r>
              <a:rPr spc="10"/>
              <a:t>．一锤定音(</a:t>
            </a:r>
            <a:r>
              <a:rPr spc="50"/>
              <a:t>在带点字正确的读音下画“√”)。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56702" y="2897860"/>
            <a:ext cx="444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536065"/>
                <a:tab pos="3212465"/>
              </a:tabLst>
            </a:pPr>
            <a:r>
              <a:rPr sz="2400" b="1">
                <a:latin typeface="微软雅黑"/>
                <a:cs typeface="微软雅黑"/>
              </a:rPr>
              <a:t>剥皮</a:t>
            </a:r>
            <a:r>
              <a:rPr sz="2400" b="1" spc="-20">
                <a:latin typeface="微软雅黑"/>
                <a:cs typeface="微软雅黑"/>
              </a:rPr>
              <a:t>(bāo</a:t>
            </a:r>
            <a:r>
              <a:rPr sz="2400" b="1">
                <a:latin typeface="微软雅黑"/>
                <a:cs typeface="微软雅黑"/>
              </a:rPr>
              <a:t>	</a:t>
            </a:r>
            <a:r>
              <a:rPr sz="2400" b="1" spc="-25">
                <a:latin typeface="微软雅黑"/>
                <a:cs typeface="微软雅黑"/>
              </a:rPr>
              <a:t>bō)</a:t>
            </a:r>
            <a:r>
              <a:rPr sz="2400" b="1">
                <a:latin typeface="微软雅黑"/>
                <a:cs typeface="微软雅黑"/>
              </a:rPr>
              <a:t>	崭新</a:t>
            </a:r>
            <a:r>
              <a:rPr sz="2400" b="1" spc="-70">
                <a:latin typeface="微软雅黑"/>
                <a:cs typeface="微软雅黑"/>
              </a:rPr>
              <a:t>(zǎn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281101" y="2897860"/>
            <a:ext cx="787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30">
                <a:latin typeface="微软雅黑"/>
                <a:cs typeface="微软雅黑"/>
              </a:rPr>
              <a:t>zhǎn)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05902" y="3629380"/>
            <a:ext cx="24130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500">
              <a:lnSpc>
                <a:spcPts val="2400"/>
              </a:lnSpc>
              <a:spcBef>
                <a:spcPts val="100"/>
              </a:spcBef>
              <a:tabLst>
                <a:tab pos="1434465"/>
              </a:tabLst>
            </a:pPr>
            <a:r>
              <a:rPr sz="2400" b="1" spc="-1500">
                <a:latin typeface="微软雅黑"/>
                <a:cs typeface="微软雅黑"/>
              </a:rPr>
              <a:t>脊</a:t>
            </a:r>
            <a:r>
              <a:rPr sz="2700" b="1" spc="-450" baseline="-23148">
                <a:latin typeface="微软雅黑"/>
                <a:cs typeface="微软雅黑"/>
              </a:rPr>
              <a:t>．</a:t>
            </a:r>
            <a:r>
              <a:rPr sz="2400" b="1">
                <a:latin typeface="微软雅黑"/>
                <a:cs typeface="微软雅黑"/>
              </a:rPr>
              <a:t>背</a:t>
            </a:r>
            <a:r>
              <a:rPr sz="2400" b="1" spc="380">
                <a:latin typeface="微软雅黑"/>
                <a:cs typeface="微软雅黑"/>
              </a:rPr>
              <a:t>(jí</a:t>
            </a:r>
            <a:r>
              <a:rPr sz="2400" b="1">
                <a:latin typeface="微软雅黑"/>
                <a:cs typeface="微软雅黑"/>
              </a:rPr>
              <a:t>	</a:t>
            </a:r>
            <a:r>
              <a:rPr sz="2400" b="1" spc="380">
                <a:latin typeface="微软雅黑"/>
                <a:cs typeface="微软雅黑"/>
              </a:rPr>
              <a:t>jǐ)</a:t>
            </a:r>
            <a:endParaRPr sz="2400">
              <a:latin typeface="微软雅黑"/>
              <a:cs typeface="微软雅黑"/>
            </a:endParaRPr>
          </a:p>
          <a:p>
            <a:pPr marL="316865" algn="ctr">
              <a:lnSpc>
                <a:spcPts val="2400"/>
              </a:lnSpc>
            </a:pPr>
            <a:r>
              <a:rPr sz="2400" b="1" spc="710">
                <a:solidFill>
                  <a:srgbClr val="FF0000"/>
                </a:solidFill>
                <a:latin typeface="微软雅黑"/>
                <a:cs typeface="微软雅黑"/>
              </a:rPr>
              <a:t>√</a:t>
            </a:r>
            <a:endParaRPr sz="2400">
              <a:latin typeface="微软雅黑"/>
              <a:cs typeface="微软雅黑"/>
            </a:endParaRPr>
          </a:p>
          <a:p>
            <a:pPr marL="63500">
              <a:lnSpc>
                <a:spcPct val="100000"/>
              </a:lnSpc>
              <a:spcBef>
                <a:spcPts val="960"/>
              </a:spcBef>
              <a:tabLst>
                <a:tab pos="1728470"/>
              </a:tabLst>
            </a:pPr>
            <a:r>
              <a:rPr sz="2400" b="1">
                <a:latin typeface="微软雅黑"/>
                <a:cs typeface="微软雅黑"/>
              </a:rPr>
              <a:t>空</a:t>
            </a:r>
            <a:r>
              <a:rPr sz="2400" b="1" spc="-1290">
                <a:latin typeface="微软雅黑"/>
                <a:cs typeface="微软雅黑"/>
              </a:rPr>
              <a:t>落</a:t>
            </a:r>
            <a:r>
              <a:rPr sz="2700" b="1" spc="-772" baseline="-27777">
                <a:latin typeface="微软雅黑"/>
                <a:cs typeface="微软雅黑"/>
              </a:rPr>
              <a:t>．</a:t>
            </a:r>
            <a:r>
              <a:rPr sz="2400" b="1">
                <a:latin typeface="微软雅黑"/>
                <a:cs typeface="微软雅黑"/>
              </a:rPr>
              <a:t>落</a:t>
            </a:r>
            <a:r>
              <a:rPr sz="2400" b="1" spc="160">
                <a:latin typeface="微软雅黑"/>
                <a:cs typeface="微软雅黑"/>
              </a:rPr>
              <a:t>(là</a:t>
            </a:r>
            <a:r>
              <a:rPr sz="2400" b="1">
                <a:latin typeface="微软雅黑"/>
                <a:cs typeface="微软雅黑"/>
              </a:rPr>
              <a:t>	</a:t>
            </a:r>
            <a:r>
              <a:rPr sz="3600" b="1" spc="-2415" baseline="-21990">
                <a:solidFill>
                  <a:srgbClr val="FF0000"/>
                </a:solidFill>
                <a:latin typeface="微软雅黑"/>
                <a:cs typeface="微软雅黑"/>
              </a:rPr>
              <a:t>√</a:t>
            </a:r>
            <a:r>
              <a:rPr sz="2400" b="1" spc="25">
                <a:latin typeface="微软雅黑"/>
                <a:cs typeface="微软雅黑"/>
              </a:rPr>
              <a:t>lào)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857115" y="3629380"/>
            <a:ext cx="162750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700" b="1" spc="-585" baseline="-23148">
                <a:latin typeface="微软雅黑"/>
                <a:cs typeface="微软雅黑"/>
              </a:rPr>
              <a:t>．</a:t>
            </a:r>
            <a:r>
              <a:rPr sz="2400" b="1" spc="-70">
                <a:latin typeface="微软雅黑"/>
                <a:cs typeface="微软雅黑"/>
              </a:rPr>
              <a:t>烘缸(</a:t>
            </a:r>
            <a:r>
              <a:rPr sz="2400" b="1" spc="-200">
                <a:latin typeface="微软雅黑"/>
                <a:cs typeface="微软雅黑"/>
              </a:rPr>
              <a:t>hōng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738301" y="3629380"/>
            <a:ext cx="787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40">
                <a:latin typeface="微软雅黑"/>
                <a:cs typeface="微软雅黑"/>
              </a:rPr>
              <a:t>hòng)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884101" y="4360900"/>
            <a:ext cx="1295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400" b="1" spc="-2175">
                <a:latin typeface="微软雅黑"/>
                <a:cs typeface="微软雅黑"/>
              </a:rPr>
              <a:t>皱</a:t>
            </a:r>
            <a:r>
              <a:rPr sz="2700" b="1" spc="-127" baseline="-24691">
                <a:latin typeface="微软雅黑"/>
                <a:cs typeface="微软雅黑"/>
              </a:rPr>
              <a:t>． </a:t>
            </a:r>
            <a:r>
              <a:rPr sz="2400" b="1" spc="-35">
                <a:latin typeface="微软雅黑"/>
                <a:cs typeface="微软雅黑"/>
              </a:rPr>
              <a:t>纹(</a:t>
            </a:r>
            <a:r>
              <a:rPr sz="2400" b="1" spc="-70">
                <a:latin typeface="微软雅黑"/>
                <a:cs typeface="微软雅黑"/>
              </a:rPr>
              <a:t>zòu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433501" y="4360900"/>
            <a:ext cx="787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65">
                <a:latin typeface="微软雅黑"/>
                <a:cs typeface="微软雅黑"/>
              </a:rPr>
              <a:t>zhòu)</a:t>
            </a:r>
            <a:endParaRPr sz="2400">
              <a:latin typeface="微软雅黑"/>
              <a:cs typeface="微软雅黑"/>
            </a:endParaRPr>
          </a:p>
        </p:txBody>
      </p:sp>
      <p:pic>
        <p:nvPicPr>
          <p:cNvPr id="10" name="object 10"/>
          <p:cNvPicPr/>
          <p:nvPr/>
        </p:nvPicPr>
        <p:blipFill>
          <a:blip r:embed="rId2"/>
          <a:stretch>
            <a:fillRect/>
          </a:stretch>
        </p:blipFill>
        <p:spPr>
          <a:xfrm>
            <a:off x="3289300" y="317499"/>
            <a:ext cx="2586038" cy="601661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697989" y="3108802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微软雅黑"/>
                <a:cs typeface="微软雅黑"/>
              </a:rPr>
              <a:t>．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938078" y="3108802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微软雅黑"/>
                <a:cs typeface="微软雅黑"/>
              </a:rPr>
              <a:t>．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501264" y="3039745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710">
                <a:solidFill>
                  <a:srgbClr val="FF0000"/>
                </a:solidFill>
                <a:latin typeface="微软雅黑"/>
                <a:cs typeface="微软雅黑"/>
              </a:rPr>
              <a:t>√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450965" y="3039745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710">
                <a:solidFill>
                  <a:srgbClr val="FF0000"/>
                </a:solidFill>
                <a:latin typeface="微软雅黑"/>
                <a:cs typeface="微软雅黑"/>
              </a:rPr>
              <a:t>√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416040" y="4551045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710">
                <a:solidFill>
                  <a:srgbClr val="FF0000"/>
                </a:solidFill>
                <a:latin typeface="微软雅黑"/>
                <a:cs typeface="微软雅黑"/>
              </a:rPr>
              <a:t>√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723890" y="3801745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710">
                <a:solidFill>
                  <a:srgbClr val="FF0000"/>
                </a:solidFill>
                <a:latin typeface="微软雅黑"/>
                <a:cs typeface="微软雅黑"/>
              </a:rPr>
              <a:t>√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9528" y="1756905"/>
            <a:ext cx="276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05"/>
              <a:t>2.</a:t>
            </a:r>
            <a:r>
              <a:rPr spc="-10"/>
              <a:t>看拼音，写词语。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793127" y="2835728"/>
            <a:ext cx="1600106" cy="806752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837854" y="2823028"/>
            <a:ext cx="1601640" cy="806752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6111127" y="2823028"/>
            <a:ext cx="1600106" cy="806752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1793127" y="4550228"/>
            <a:ext cx="1600106" cy="806752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731328" y="2085418"/>
            <a:ext cx="3494404" cy="1522730"/>
          </a:xfrm>
          <a:prstGeom prst="rect">
            <a:avLst/>
          </a:prstGeom>
        </p:spPr>
        <p:txBody>
          <a:bodyPr vert="horz" wrap="square" lIns="0" tIns="219075" rIns="0" bIns="0" rtlCol="0">
            <a:spAutoFit/>
          </a:bodyPr>
          <a:lstStyle/>
          <a:p>
            <a:pPr marL="622300">
              <a:lnSpc>
                <a:spcPct val="100000"/>
              </a:lnSpc>
              <a:spcBef>
                <a:spcPts val="1725"/>
              </a:spcBef>
              <a:tabLst>
                <a:tab pos="1840864"/>
              </a:tabLst>
            </a:pPr>
            <a:r>
              <a:rPr sz="2400" b="1" spc="220">
                <a:latin typeface="微软雅黑"/>
                <a:cs typeface="微软雅黑"/>
              </a:rPr>
              <a:t>sī</a:t>
            </a:r>
            <a:r>
              <a:rPr sz="2400" b="1">
                <a:latin typeface="微软雅黑"/>
                <a:cs typeface="微软雅黑"/>
              </a:rPr>
              <a:t>	</a:t>
            </a:r>
            <a:r>
              <a:rPr sz="2400" b="1" spc="-25">
                <a:latin typeface="微软雅黑"/>
                <a:cs typeface="微软雅黑"/>
              </a:rPr>
              <a:t>kāi</a:t>
            </a:r>
            <a:endParaRPr sz="2400">
              <a:latin typeface="微软雅黑"/>
              <a:cs typeface="微软雅黑"/>
            </a:endParaRPr>
          </a:p>
          <a:p>
            <a:pPr marL="12700">
              <a:lnSpc>
                <a:spcPts val="1870"/>
              </a:lnSpc>
              <a:spcBef>
                <a:spcPts val="1625"/>
              </a:spcBef>
              <a:tabLst>
                <a:tab pos="1231265"/>
              </a:tabLst>
            </a:pPr>
            <a:r>
              <a:rPr sz="2400" b="1" spc="-25">
                <a:latin typeface="微软雅黑"/>
                <a:cs typeface="微软雅黑"/>
              </a:rPr>
              <a:t>niē</a:t>
            </a:r>
            <a:r>
              <a:rPr sz="2400" b="1">
                <a:latin typeface="微软雅黑"/>
                <a:cs typeface="微软雅黑"/>
              </a:rPr>
              <a:t>	</a:t>
            </a:r>
            <a:r>
              <a:rPr sz="2400" b="1" spc="-25">
                <a:latin typeface="微软雅黑"/>
                <a:cs typeface="微软雅黑"/>
              </a:rPr>
              <a:t>zhù</a:t>
            </a:r>
            <a:endParaRPr sz="2400">
              <a:latin typeface="微软雅黑"/>
              <a:cs typeface="微软雅黑"/>
            </a:endParaRPr>
          </a:p>
          <a:p>
            <a:pPr marL="224790">
              <a:lnSpc>
                <a:spcPts val="3790"/>
              </a:lnSpc>
              <a:tabLst>
                <a:tab pos="986790"/>
                <a:tab pos="2211070"/>
                <a:tab pos="2973070"/>
              </a:tabLst>
            </a:pP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撕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开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6000" b="1" spc="-75" baseline="-1388">
                <a:solidFill>
                  <a:srgbClr val="FF0000"/>
                </a:solidFill>
                <a:latin typeface="Microsoft JhengHei"/>
                <a:cs typeface="Microsoft JhengHei"/>
              </a:rPr>
              <a:t>心</a:t>
            </a:r>
            <a:r>
              <a:rPr sz="6000" b="1" baseline="-1388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6000" b="1" spc="-89" baseline="-1388">
                <a:solidFill>
                  <a:srgbClr val="FF0000"/>
                </a:solidFill>
                <a:latin typeface="Microsoft JhengHei"/>
                <a:cs typeface="Microsoft JhengHei"/>
              </a:rPr>
              <a:t>肠</a:t>
            </a:r>
            <a:endParaRPr sz="6000" baseline="-1388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846128" y="2102816"/>
            <a:ext cx="1701800" cy="1505585"/>
          </a:xfrm>
          <a:prstGeom prst="rect">
            <a:avLst/>
          </a:prstGeom>
        </p:spPr>
        <p:txBody>
          <a:bodyPr vert="horz" wrap="square" lIns="0" tIns="2019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90"/>
              </a:spcBef>
              <a:tabLst>
                <a:tab pos="926465"/>
              </a:tabLst>
            </a:pPr>
            <a:r>
              <a:rPr sz="2400" b="1" spc="-25">
                <a:latin typeface="微软雅黑"/>
                <a:cs typeface="微软雅黑"/>
              </a:rPr>
              <a:t>xīn</a:t>
            </a:r>
            <a:r>
              <a:rPr sz="2400" b="1">
                <a:latin typeface="微软雅黑"/>
                <a:cs typeface="微软雅黑"/>
              </a:rPr>
              <a:t>	</a:t>
            </a:r>
            <a:r>
              <a:rPr sz="2400" b="1" spc="-290">
                <a:latin typeface="微软雅黑"/>
                <a:cs typeface="微软雅黑"/>
              </a:rPr>
              <a:t>cháng</a:t>
            </a:r>
            <a:endParaRPr sz="2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1300">
              <a:latin typeface="微软雅黑"/>
              <a:cs typeface="微软雅黑"/>
            </a:endParaRPr>
          </a:p>
          <a:p>
            <a:pPr marL="401320">
              <a:lnSpc>
                <a:spcPct val="100000"/>
              </a:lnSpc>
              <a:tabLst>
                <a:tab pos="1163320"/>
              </a:tabLst>
            </a:pP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捏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住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986914" y="4486562"/>
            <a:ext cx="1903730" cy="86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1594">
              <a:lnSpc>
                <a:spcPts val="2340"/>
              </a:lnSpc>
              <a:spcBef>
                <a:spcPts val="100"/>
              </a:spcBef>
              <a:tabLst>
                <a:tab pos="1128395"/>
              </a:tabLst>
            </a:pPr>
            <a:r>
              <a:rPr sz="2400" b="1" spc="195">
                <a:latin typeface="微软雅黑"/>
                <a:cs typeface="微软雅黑"/>
              </a:rPr>
              <a:t>cí</a:t>
            </a:r>
            <a:r>
              <a:rPr sz="2400" b="1">
                <a:latin typeface="微软雅黑"/>
                <a:cs typeface="微软雅黑"/>
              </a:rPr>
              <a:t>	</a:t>
            </a:r>
            <a:r>
              <a:rPr sz="2400" b="1" spc="-125">
                <a:latin typeface="微软雅黑"/>
                <a:cs typeface="微软雅黑"/>
              </a:rPr>
              <a:t>xiáng</a:t>
            </a:r>
            <a:endParaRPr sz="2400">
              <a:latin typeface="微软雅黑"/>
              <a:cs typeface="微软雅黑"/>
            </a:endParaRPr>
          </a:p>
          <a:p>
            <a:pPr marL="12700">
              <a:lnSpc>
                <a:spcPts val="4260"/>
              </a:lnSpc>
              <a:tabLst>
                <a:tab pos="774065"/>
              </a:tabLst>
            </a:pP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慈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祥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541328" y="4486562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5">
                <a:latin typeface="微软雅黑"/>
                <a:cs typeface="微软雅黑"/>
              </a:rPr>
              <a:t>qiàn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455728" y="4486562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5">
                <a:latin typeface="微软雅黑"/>
                <a:cs typeface="微软雅黑"/>
              </a:rPr>
              <a:t>qián</a:t>
            </a:r>
            <a:endParaRPr sz="2400">
              <a:latin typeface="微软雅黑"/>
              <a:cs typeface="微软雅黑"/>
            </a:endParaRPr>
          </a:p>
        </p:txBody>
      </p:sp>
      <p:pic>
        <p:nvPicPr>
          <p:cNvPr id="12" name="object 12"/>
          <p:cNvPicPr/>
          <p:nvPr/>
        </p:nvPicPr>
        <p:blipFill>
          <a:blip r:embed="rId3"/>
          <a:stretch>
            <a:fillRect/>
          </a:stretch>
        </p:blipFill>
        <p:spPr>
          <a:xfrm>
            <a:off x="3962596" y="4597623"/>
            <a:ext cx="1455278" cy="740915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4034790" y="4630420"/>
            <a:ext cx="1295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74065"/>
              </a:tabLst>
            </a:pP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欠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钱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153851" y="2147570"/>
            <a:ext cx="403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869315"/>
                <a:tab pos="2669540"/>
              </a:tabLst>
            </a:pPr>
            <a:r>
              <a:rPr sz="3600" b="1" spc="-75" baseline="-10416">
                <a:latin typeface="微软雅黑"/>
                <a:cs typeface="微软雅黑"/>
              </a:rPr>
              <a:t>、</a:t>
            </a: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绿油油</a:t>
            </a:r>
            <a:r>
              <a:rPr sz="2400" b="1" spc="-75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3600" b="1" spc="-75" baseline="-10416">
                <a:latin typeface="微软雅黑"/>
                <a:cs typeface="微软雅黑"/>
              </a:rPr>
              <a:t>、</a:t>
            </a: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金灿灿</a:t>
            </a:r>
            <a:r>
              <a:rPr sz="2400" b="1" spc="16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3600" b="1" spc="-75" baseline="-10416">
                <a:latin typeface="微软雅黑"/>
                <a:cs typeface="微软雅黑"/>
              </a:rPr>
              <a:t>、</a:t>
            </a:r>
            <a:endParaRPr sz="3600" baseline="-10416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448752" y="3109849"/>
            <a:ext cx="1524000" cy="0"/>
          </a:xfrm>
          <a:custGeom>
            <a:rect l="l" t="t" r="r" b="b"/>
            <a:pathLst>
              <a:path w="1524000">
                <a:moveTo>
                  <a:pt x="0" y="0"/>
                </a:moveTo>
                <a:lnTo>
                  <a:pt x="1524000" y="0"/>
                </a:lnTo>
              </a:path>
            </a:pathLst>
          </a:custGeom>
          <a:ln w="716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953452" y="1519276"/>
            <a:ext cx="3006725" cy="1594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94665" marR="30480" indent="-457200">
              <a:lnSpc>
                <a:spcPct val="137600"/>
              </a:lnSpc>
              <a:spcBef>
                <a:spcPts val="100"/>
              </a:spcBef>
              <a:tabLst>
                <a:tab pos="2053589"/>
              </a:tabLst>
            </a:pPr>
            <a:r>
              <a:rPr sz="2400" b="1" spc="-150">
                <a:latin typeface="微软雅黑"/>
                <a:cs typeface="微软雅黑"/>
              </a:rPr>
              <a:t>3．</a:t>
            </a:r>
            <a:r>
              <a:rPr sz="2400" b="1">
                <a:latin typeface="微软雅黑"/>
                <a:cs typeface="微软雅黑"/>
              </a:rPr>
              <a:t>照样子，写词语</a:t>
            </a:r>
            <a:r>
              <a:rPr sz="2400" b="1" spc="-50">
                <a:latin typeface="微软雅黑"/>
                <a:cs typeface="微软雅黑"/>
              </a:rPr>
              <a:t>。</a:t>
            </a:r>
            <a:r>
              <a:rPr sz="3600" b="1" baseline="-8101">
                <a:latin typeface="微软雅黑"/>
                <a:cs typeface="微软雅黑"/>
              </a:rPr>
              <a:t>黑漆漆</a:t>
            </a:r>
            <a:r>
              <a:rPr sz="3600" b="1" spc="-75" baseline="-8101">
                <a:latin typeface="微软雅黑"/>
                <a:cs typeface="微软雅黑"/>
              </a:rPr>
              <a:t>：</a:t>
            </a: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白花</a:t>
            </a:r>
            <a:r>
              <a:rPr sz="2400" b="1" u="sng" spc="-5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花</a:t>
            </a:r>
            <a:endParaRPr sz="2400">
              <a:latin typeface="微软雅黑"/>
              <a:cs typeface="微软雅黑"/>
            </a:endParaRPr>
          </a:p>
          <a:p>
            <a:pPr marL="829944">
              <a:lnSpc>
                <a:spcPct val="100000"/>
              </a:lnSpc>
              <a:spcBef>
                <a:spcPts val="1545"/>
              </a:spcBef>
            </a:pPr>
            <a:r>
              <a:rPr sz="2400" b="1" spc="-20">
                <a:solidFill>
                  <a:srgbClr val="FF0000"/>
                </a:solidFill>
                <a:latin typeface="微软雅黑"/>
                <a:cs typeface="微软雅黑"/>
              </a:rPr>
              <a:t>红彤彤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385252" y="3075304"/>
            <a:ext cx="5424805" cy="1117600"/>
          </a:xfrm>
          <a:prstGeom prst="rect">
            <a:avLst/>
          </a:prstGeom>
        </p:spPr>
        <p:txBody>
          <a:bodyPr vert="horz" wrap="square" lIns="0" tIns="193040" rIns="0" bIns="0" rtlCol="0">
            <a:spAutoFit/>
          </a:bodyPr>
          <a:lstStyle/>
          <a:p>
            <a:pPr marL="63500">
              <a:lnSpc>
                <a:spcPct val="100000"/>
              </a:lnSpc>
              <a:spcBef>
                <a:spcPts val="1520"/>
              </a:spcBef>
              <a:tabLst>
                <a:tab pos="1969770"/>
                <a:tab pos="3415665"/>
                <a:tab pos="4141470"/>
              </a:tabLst>
            </a:pPr>
            <a:r>
              <a:rPr sz="3600" b="1" baseline="-8101">
                <a:latin typeface="微软雅黑"/>
                <a:cs typeface="微软雅黑"/>
              </a:rPr>
              <a:t>结结巴巴</a:t>
            </a:r>
            <a:r>
              <a:rPr sz="3600" b="1" spc="-75" baseline="-8101">
                <a:latin typeface="微软雅黑"/>
                <a:cs typeface="微软雅黑"/>
              </a:rPr>
              <a:t>：</a:t>
            </a: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整整齐</a:t>
            </a:r>
            <a:r>
              <a:rPr sz="2400" b="1" u="sng" spc="-5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齐</a:t>
            </a: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3600" b="1" spc="-75" baseline="-8101">
                <a:latin typeface="微软雅黑"/>
                <a:cs typeface="微软雅黑"/>
              </a:rPr>
              <a:t>、</a:t>
            </a: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明明白</a:t>
            </a:r>
            <a:r>
              <a:rPr sz="2400" b="1" u="sng" spc="-5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白</a:t>
            </a:r>
            <a:endParaRPr sz="2400">
              <a:latin typeface="微软雅黑"/>
              <a:cs typeface="微软雅黑"/>
            </a:endParaRPr>
          </a:p>
          <a:p>
            <a:pPr marL="63500">
              <a:lnSpc>
                <a:spcPct val="100000"/>
              </a:lnSpc>
              <a:spcBef>
                <a:spcPts val="1420"/>
              </a:spcBef>
              <a:tabLst>
                <a:tab pos="398145"/>
                <a:tab pos="1891664"/>
                <a:tab pos="2341245"/>
                <a:tab pos="3872865"/>
              </a:tabLst>
            </a:pP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清清楚</a:t>
            </a:r>
            <a:r>
              <a:rPr sz="2400" b="1" u="sng" spc="-5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楚</a:t>
            </a: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3600" b="1" spc="-75" baseline="-9259">
                <a:latin typeface="微软雅黑"/>
                <a:cs typeface="微软雅黑"/>
              </a:rPr>
              <a:t>、</a:t>
            </a:r>
            <a:r>
              <a:rPr sz="3600" b="1" baseline="-9259">
                <a:latin typeface="微软雅黑"/>
                <a:cs typeface="微软雅黑"/>
              </a:rPr>
              <a:t>	</a:t>
            </a: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漂漂亮</a:t>
            </a:r>
            <a:r>
              <a:rPr sz="2400" b="1" u="sng" spc="-5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亮</a:t>
            </a: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	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922451" y="3302813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微软雅黑"/>
                <a:cs typeface="微软雅黑"/>
              </a:rPr>
              <a:t>、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2953" y="1244695"/>
            <a:ext cx="5613400" cy="939800"/>
          </a:xfrm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0"/>
              </a:spcBef>
            </a:pPr>
            <a:r>
              <a:rPr sz="2000" b="1" spc="-125">
                <a:latin typeface="微软雅黑"/>
                <a:cs typeface="微软雅黑"/>
              </a:rPr>
              <a:t>4</a:t>
            </a:r>
            <a:r>
              <a:rPr sz="2000" b="1" spc="-30">
                <a:latin typeface="微软雅黑"/>
                <a:cs typeface="微软雅黑"/>
              </a:rPr>
              <a:t>．给加点的字选择正确的解释。</a:t>
            </a:r>
            <a:endParaRPr sz="2000">
              <a:latin typeface="微软雅黑"/>
              <a:cs typeface="微软雅黑"/>
            </a:endParaRPr>
          </a:p>
          <a:p>
            <a:pPr marL="520065">
              <a:lnSpc>
                <a:spcPct val="100000"/>
              </a:lnSpc>
              <a:spcBef>
                <a:spcPts val="1200"/>
              </a:spcBef>
            </a:pPr>
            <a:r>
              <a:rPr sz="2000" b="1" spc="-20">
                <a:latin typeface="微软雅黑"/>
                <a:cs typeface="微软雅黑"/>
              </a:rPr>
              <a:t>张：</a:t>
            </a:r>
            <a:r>
              <a:rPr sz="2000" b="1" spc="-35">
                <a:latin typeface="微软雅黑"/>
                <a:cs typeface="微软雅黑"/>
              </a:rPr>
              <a:t>A.</a:t>
            </a:r>
            <a:r>
              <a:rPr sz="2000" b="1">
                <a:latin typeface="微软雅黑"/>
                <a:cs typeface="微软雅黑"/>
              </a:rPr>
              <a:t>展开，开；B.看，望；C.</a:t>
            </a:r>
            <a:r>
              <a:rPr sz="2000" b="1" spc="-10">
                <a:latin typeface="微软雅黑"/>
                <a:cs typeface="微软雅黑"/>
              </a:rPr>
              <a:t>铺排，陈设。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12533" y="2616295"/>
            <a:ext cx="7391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2000" b="1" spc="-20">
                <a:latin typeface="微软雅黑"/>
                <a:cs typeface="微软雅黑"/>
              </a:rPr>
              <a:t>闻：</a:t>
            </a:r>
            <a:r>
              <a:rPr sz="2000" b="1" spc="-35">
                <a:latin typeface="微软雅黑"/>
                <a:cs typeface="微软雅黑"/>
              </a:rPr>
              <a:t>A.</a:t>
            </a:r>
            <a:r>
              <a:rPr sz="2000" b="1">
                <a:latin typeface="微软雅黑"/>
                <a:cs typeface="微软雅黑"/>
              </a:rPr>
              <a:t>听见；B.听到的事，消息；C.</a:t>
            </a:r>
            <a:r>
              <a:rPr sz="2000" b="1" spc="-35">
                <a:latin typeface="微软雅黑"/>
                <a:cs typeface="微软雅黑"/>
              </a:rPr>
              <a:t>姓；</a:t>
            </a:r>
            <a:r>
              <a:rPr sz="2000" b="1" spc="-65">
                <a:latin typeface="微软雅黑"/>
                <a:cs typeface="微软雅黑"/>
              </a:rPr>
              <a:t>D.</a:t>
            </a:r>
            <a:r>
              <a:rPr sz="2000" b="1" spc="15">
                <a:latin typeface="微软雅黑"/>
                <a:cs typeface="微软雅黑"/>
              </a:rPr>
              <a:t>有名声的；</a:t>
            </a:r>
            <a:r>
              <a:rPr sz="2000" b="1" spc="90">
                <a:latin typeface="微软雅黑"/>
                <a:cs typeface="微软雅黑"/>
              </a:rPr>
              <a:t>E.</a:t>
            </a:r>
            <a:r>
              <a:rPr sz="2000" b="1" spc="-15">
                <a:latin typeface="微软雅黑"/>
                <a:cs typeface="微软雅黑"/>
              </a:rPr>
              <a:t>用鼻子辨别气味。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24853" y="3683096"/>
            <a:ext cx="35179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0"/>
              </a:spcBef>
              <a:tabLst>
                <a:tab pos="3352165"/>
              </a:tabLst>
            </a:pPr>
            <a:r>
              <a:rPr sz="2000" b="1" spc="65">
                <a:latin typeface="微软雅黑"/>
                <a:cs typeface="微软雅黑"/>
              </a:rPr>
              <a:t>(1)</a:t>
            </a:r>
            <a:r>
              <a:rPr sz="2000" b="1">
                <a:latin typeface="微软雅黑"/>
                <a:cs typeface="微软雅黑"/>
              </a:rPr>
              <a:t>我</a:t>
            </a:r>
            <a:r>
              <a:rPr sz="2000" b="1" spc="-765">
                <a:latin typeface="微软雅黑"/>
                <a:cs typeface="微软雅黑"/>
              </a:rPr>
              <a:t>闻</a:t>
            </a:r>
            <a:r>
              <a:rPr sz="2700" b="1" spc="367" baseline="-27777">
                <a:latin typeface="微软雅黑"/>
                <a:cs typeface="微软雅黑"/>
              </a:rPr>
              <a:t>.</a:t>
            </a:r>
            <a:r>
              <a:rPr sz="2000" b="1">
                <a:latin typeface="微软雅黑"/>
                <a:cs typeface="微软雅黑"/>
              </a:rPr>
              <a:t>到一股香味。</a:t>
            </a:r>
            <a:r>
              <a:rPr sz="2000" b="1" spc="165">
                <a:latin typeface="微软雅黑"/>
                <a:cs typeface="微软雅黑"/>
              </a:rPr>
              <a:t>(</a:t>
            </a:r>
            <a:r>
              <a:rPr sz="2000" b="1">
                <a:latin typeface="微软雅黑"/>
                <a:cs typeface="微软雅黑"/>
              </a:rPr>
              <a:t>	</a:t>
            </a:r>
            <a:r>
              <a:rPr sz="2000" b="1" spc="165">
                <a:latin typeface="微软雅黑"/>
                <a:cs typeface="微软雅黑"/>
              </a:rPr>
              <a:t>)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4853" y="3987896"/>
            <a:ext cx="4025900" cy="939800"/>
          </a:xfrm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/>
          <a:p>
            <a:pPr marL="432434" indent="-381635">
              <a:lnSpc>
                <a:spcPct val="100000"/>
              </a:lnSpc>
              <a:spcBef>
                <a:spcPts val="1300"/>
              </a:spcBef>
              <a:buSzPct val="95000"/>
              <a:buAutoNum type="arabicParenBoth" startAt="2"/>
              <a:tabLst>
                <a:tab pos="432434"/>
              </a:tabLst>
            </a:pPr>
            <a:r>
              <a:rPr sz="2000" b="1" spc="-1040">
                <a:latin typeface="微软雅黑"/>
                <a:cs typeface="微软雅黑"/>
              </a:rPr>
              <a:t>闻</a:t>
            </a:r>
            <a:r>
              <a:rPr sz="2700" b="1" spc="780" baseline="-21604">
                <a:latin typeface="微软雅黑"/>
                <a:cs typeface="微软雅黑"/>
              </a:rPr>
              <a:t>.</a:t>
            </a:r>
            <a:r>
              <a:rPr sz="2000" b="1" spc="15">
                <a:latin typeface="微软雅黑"/>
                <a:cs typeface="微软雅黑"/>
              </a:rPr>
              <a:t>先生是一位高级官员。(</a:t>
            </a:r>
            <a:endParaRPr sz="2000">
              <a:latin typeface="微软雅黑"/>
              <a:cs typeface="微软雅黑"/>
            </a:endParaRPr>
          </a:p>
          <a:p>
            <a:pPr marL="432434" indent="-381635">
              <a:lnSpc>
                <a:spcPct val="100000"/>
              </a:lnSpc>
              <a:spcBef>
                <a:spcPts val="1200"/>
              </a:spcBef>
              <a:buSzPct val="95000"/>
              <a:buAutoNum type="arabicParenBoth" startAt="2"/>
              <a:tabLst>
                <a:tab pos="432434"/>
                <a:tab pos="3860165"/>
              </a:tabLst>
            </a:pPr>
            <a:r>
              <a:rPr sz="2000" b="1">
                <a:latin typeface="微软雅黑"/>
                <a:cs typeface="微软雅黑"/>
              </a:rPr>
              <a:t>今天的新</a:t>
            </a:r>
            <a:r>
              <a:rPr sz="2000" b="1" spc="-640">
                <a:latin typeface="微软雅黑"/>
                <a:cs typeface="微软雅黑"/>
              </a:rPr>
              <a:t>闻</a:t>
            </a:r>
            <a:r>
              <a:rPr sz="2700" b="1" spc="179" baseline="-16975">
                <a:latin typeface="微软雅黑"/>
                <a:cs typeface="微软雅黑"/>
              </a:rPr>
              <a:t>.</a:t>
            </a:r>
            <a:r>
              <a:rPr sz="2000" b="1">
                <a:latin typeface="微软雅黑"/>
                <a:cs typeface="微软雅黑"/>
              </a:rPr>
              <a:t>你看了吗</a:t>
            </a:r>
            <a:r>
              <a:rPr sz="2000" b="1" spc="80">
                <a:latin typeface="微软雅黑"/>
                <a:cs typeface="微软雅黑"/>
              </a:rPr>
              <a:t>？(</a:t>
            </a:r>
            <a:r>
              <a:rPr sz="2000" b="1">
                <a:latin typeface="微软雅黑"/>
                <a:cs typeface="微软雅黑"/>
              </a:rPr>
              <a:t>	</a:t>
            </a:r>
            <a:r>
              <a:rPr sz="2000" b="1" spc="165">
                <a:latin typeface="微软雅黑"/>
                <a:cs typeface="微软雅黑"/>
              </a:rPr>
              <a:t>)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826952" y="4140296"/>
            <a:ext cx="152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220">
                <a:latin typeface="微软雅黑"/>
                <a:cs typeface="微软雅黑"/>
              </a:rPr>
              <a:t>)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99453" y="4902296"/>
            <a:ext cx="64770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6200" marR="43180">
              <a:lnSpc>
                <a:spcPct val="150000"/>
              </a:lnSpc>
              <a:spcBef>
                <a:spcPts val="100"/>
              </a:spcBef>
              <a:tabLst>
                <a:tab pos="5259070"/>
                <a:tab pos="5663565"/>
              </a:tabLst>
            </a:pPr>
            <a:r>
              <a:rPr sz="2000" b="1" spc="65">
                <a:latin typeface="微软雅黑"/>
                <a:cs typeface="微软雅黑"/>
              </a:rPr>
              <a:t>(4)</a:t>
            </a:r>
            <a:r>
              <a:rPr sz="2000" b="1">
                <a:latin typeface="微软雅黑"/>
                <a:cs typeface="微软雅黑"/>
              </a:rPr>
              <a:t>叔叔耳</a:t>
            </a:r>
            <a:r>
              <a:rPr sz="2000" b="1" spc="-915">
                <a:latin typeface="微软雅黑"/>
                <a:cs typeface="微软雅黑"/>
              </a:rPr>
              <a:t>闻</a:t>
            </a:r>
            <a:r>
              <a:rPr sz="2700" b="1" spc="592" baseline="-10802">
                <a:latin typeface="微软雅黑"/>
                <a:cs typeface="微软雅黑"/>
              </a:rPr>
              <a:t>.</a:t>
            </a:r>
            <a:r>
              <a:rPr sz="2000" b="1">
                <a:latin typeface="微软雅黑"/>
                <a:cs typeface="微软雅黑"/>
              </a:rPr>
              <a:t>目睹了这件事的全过程，所以最有发言权。</a:t>
            </a:r>
            <a:r>
              <a:rPr sz="2000" b="1" spc="165">
                <a:latin typeface="微软雅黑"/>
                <a:cs typeface="微软雅黑"/>
              </a:rPr>
              <a:t>( </a:t>
            </a:r>
            <a:r>
              <a:rPr sz="2000" b="1" spc="65">
                <a:latin typeface="微软雅黑"/>
                <a:cs typeface="微软雅黑"/>
              </a:rPr>
              <a:t>(5)</a:t>
            </a:r>
            <a:r>
              <a:rPr sz="2000" b="1">
                <a:latin typeface="微软雅黑"/>
                <a:cs typeface="微软雅黑"/>
              </a:rPr>
              <a:t>天津的“狗不理”包子是远近</a:t>
            </a:r>
            <a:r>
              <a:rPr sz="2000" b="1" spc="-500">
                <a:latin typeface="微软雅黑"/>
                <a:cs typeface="微软雅黑"/>
              </a:rPr>
              <a:t>闻</a:t>
            </a:r>
            <a:r>
              <a:rPr sz="2700" b="1" spc="-30" baseline="-23148">
                <a:latin typeface="微软雅黑"/>
                <a:cs typeface="微软雅黑"/>
              </a:rPr>
              <a:t>.</a:t>
            </a:r>
            <a:r>
              <a:rPr sz="2000" b="1">
                <a:latin typeface="微软雅黑"/>
                <a:cs typeface="微软雅黑"/>
              </a:rPr>
              <a:t>名的。</a:t>
            </a:r>
            <a:r>
              <a:rPr sz="2000" b="1" spc="165">
                <a:latin typeface="微软雅黑"/>
                <a:cs typeface="微软雅黑"/>
              </a:rPr>
              <a:t>(</a:t>
            </a:r>
            <a:r>
              <a:rPr sz="2000" b="1">
                <a:latin typeface="微软雅黑"/>
                <a:cs typeface="微软雅黑"/>
              </a:rPr>
              <a:t>	</a:t>
            </a:r>
            <a:r>
              <a:rPr sz="3000" b="1" spc="-75" baseline="1388">
                <a:solidFill>
                  <a:srgbClr val="FF0000"/>
                </a:solidFill>
                <a:latin typeface="Times New Roman"/>
                <a:cs typeface="Times New Roman"/>
              </a:rPr>
              <a:t>D</a:t>
            </a:r>
            <a:r>
              <a:rPr sz="3000" b="1" baseline="1388">
                <a:solidFill>
                  <a:srgbClr val="FF0000"/>
                </a:solidFill>
                <a:latin typeface="Times New Roman"/>
                <a:cs typeface="Times New Roman"/>
              </a:rPr>
              <a:t>	</a:t>
            </a:r>
            <a:r>
              <a:rPr sz="2000" b="1" spc="165">
                <a:latin typeface="微软雅黑"/>
                <a:cs typeface="微软雅黑"/>
              </a:rPr>
              <a:t>)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874951" y="5054696"/>
            <a:ext cx="152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220">
                <a:latin typeface="微软雅黑"/>
                <a:cs typeface="微软雅黑"/>
              </a:rPr>
              <a:t>)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634614" y="2261072"/>
            <a:ext cx="287274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675890"/>
              </a:tabLst>
            </a:pPr>
            <a:r>
              <a:rPr sz="2000" b="1" spc="-50">
                <a:solidFill>
                  <a:srgbClr val="FF0000"/>
                </a:solidFill>
                <a:latin typeface="Times New Roman"/>
                <a:cs typeface="Times New Roman"/>
              </a:rPr>
              <a:t>A</a:t>
            </a:r>
            <a:r>
              <a:rPr sz="2000" b="1">
                <a:solidFill>
                  <a:srgbClr val="FF0000"/>
                </a:solidFill>
                <a:latin typeface="Times New Roman"/>
                <a:cs typeface="Times New Roman"/>
              </a:rPr>
              <a:t>	</a:t>
            </a:r>
            <a:r>
              <a:rPr sz="2000" b="1" spc="-50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24853" y="2312820"/>
            <a:ext cx="78486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0"/>
              </a:spcBef>
              <a:tabLst>
                <a:tab pos="2336165"/>
                <a:tab pos="2717165"/>
                <a:tab pos="5003165"/>
                <a:tab pos="5384165"/>
                <a:tab pos="7322820"/>
                <a:tab pos="7670165"/>
              </a:tabLst>
            </a:pPr>
            <a:r>
              <a:rPr sz="2000" b="1" spc="65">
                <a:latin typeface="微软雅黑"/>
                <a:cs typeface="微软雅黑"/>
              </a:rPr>
              <a:t>(1)</a:t>
            </a:r>
            <a:r>
              <a:rPr sz="2000" b="1" spc="-1040">
                <a:latin typeface="微软雅黑"/>
                <a:cs typeface="微软雅黑"/>
              </a:rPr>
              <a:t>张</a:t>
            </a:r>
            <a:r>
              <a:rPr sz="2700" b="1" spc="780" baseline="-27777">
                <a:latin typeface="微软雅黑"/>
                <a:cs typeface="微软雅黑"/>
              </a:rPr>
              <a:t>.</a:t>
            </a:r>
            <a:r>
              <a:rPr sz="2000" b="1">
                <a:latin typeface="微软雅黑"/>
                <a:cs typeface="微软雅黑"/>
              </a:rPr>
              <a:t>牙舞爪</a:t>
            </a:r>
            <a:r>
              <a:rPr sz="2000" b="1" spc="165">
                <a:latin typeface="微软雅黑"/>
                <a:cs typeface="微软雅黑"/>
              </a:rPr>
              <a:t>(</a:t>
            </a:r>
            <a:r>
              <a:rPr sz="2000" b="1">
                <a:latin typeface="微软雅黑"/>
                <a:cs typeface="微软雅黑"/>
              </a:rPr>
              <a:t>	</a:t>
            </a:r>
            <a:r>
              <a:rPr sz="2000" b="1" spc="165">
                <a:latin typeface="微软雅黑"/>
                <a:cs typeface="微软雅黑"/>
              </a:rPr>
              <a:t>)</a:t>
            </a:r>
            <a:r>
              <a:rPr sz="2000" b="1">
                <a:latin typeface="微软雅黑"/>
                <a:cs typeface="微软雅黑"/>
              </a:rPr>
              <a:t>	</a:t>
            </a:r>
            <a:r>
              <a:rPr sz="2000" b="1" spc="65">
                <a:latin typeface="微软雅黑"/>
                <a:cs typeface="微软雅黑"/>
              </a:rPr>
              <a:t>(2)</a:t>
            </a:r>
            <a:r>
              <a:rPr sz="2000" b="1" spc="-600">
                <a:latin typeface="微软雅黑"/>
                <a:cs typeface="微软雅黑"/>
              </a:rPr>
              <a:t>张</a:t>
            </a:r>
            <a:r>
              <a:rPr sz="2700" b="1" spc="127" baseline="-27777">
                <a:latin typeface="微软雅黑"/>
                <a:cs typeface="微软雅黑"/>
              </a:rPr>
              <a:t>.</a:t>
            </a:r>
            <a:r>
              <a:rPr sz="2000" b="1">
                <a:latin typeface="微软雅黑"/>
                <a:cs typeface="微软雅黑"/>
              </a:rPr>
              <a:t>灯结彩</a:t>
            </a:r>
            <a:r>
              <a:rPr sz="2000" b="1" spc="165">
                <a:latin typeface="微软雅黑"/>
                <a:cs typeface="微软雅黑"/>
              </a:rPr>
              <a:t>(</a:t>
            </a:r>
            <a:r>
              <a:rPr sz="2000" b="1">
                <a:latin typeface="微软雅黑"/>
                <a:cs typeface="微软雅黑"/>
              </a:rPr>
              <a:t>	</a:t>
            </a:r>
            <a:r>
              <a:rPr sz="2000" b="1" spc="165">
                <a:latin typeface="微软雅黑"/>
                <a:cs typeface="微软雅黑"/>
              </a:rPr>
              <a:t>)</a:t>
            </a:r>
            <a:r>
              <a:rPr sz="2000" b="1">
                <a:latin typeface="微软雅黑"/>
                <a:cs typeface="微软雅黑"/>
              </a:rPr>
              <a:t>	</a:t>
            </a:r>
            <a:r>
              <a:rPr sz="2000" b="1" spc="65">
                <a:latin typeface="微软雅黑"/>
                <a:cs typeface="微软雅黑"/>
              </a:rPr>
              <a:t>(3)</a:t>
            </a:r>
            <a:r>
              <a:rPr sz="2000" b="1">
                <a:latin typeface="微软雅黑"/>
                <a:cs typeface="微软雅黑"/>
              </a:rPr>
              <a:t>东</a:t>
            </a:r>
            <a:r>
              <a:rPr sz="2000" b="1" spc="-815">
                <a:latin typeface="微软雅黑"/>
                <a:cs typeface="微软雅黑"/>
              </a:rPr>
              <a:t>张</a:t>
            </a:r>
            <a:r>
              <a:rPr sz="2700" b="1" spc="442" baseline="-27777">
                <a:latin typeface="微软雅黑"/>
                <a:cs typeface="微软雅黑"/>
              </a:rPr>
              <a:t>.</a:t>
            </a:r>
            <a:r>
              <a:rPr sz="2000" b="1">
                <a:latin typeface="微软雅黑"/>
                <a:cs typeface="微软雅黑"/>
              </a:rPr>
              <a:t>西望</a:t>
            </a:r>
            <a:r>
              <a:rPr sz="2000" b="1" spc="165">
                <a:latin typeface="微软雅黑"/>
                <a:cs typeface="微软雅黑"/>
              </a:rPr>
              <a:t>(</a:t>
            </a:r>
            <a:r>
              <a:rPr sz="2000" b="1">
                <a:latin typeface="微软雅黑"/>
                <a:cs typeface="微软雅黑"/>
              </a:rPr>
              <a:t>	</a:t>
            </a:r>
            <a:r>
              <a:rPr sz="2000" b="1" spc="-50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r>
              <a:rPr sz="2000" b="1">
                <a:solidFill>
                  <a:srgbClr val="FF0000"/>
                </a:solidFill>
                <a:latin typeface="Times New Roman"/>
                <a:cs typeface="Times New Roman"/>
              </a:rPr>
              <a:t>	</a:t>
            </a:r>
            <a:r>
              <a:rPr sz="2000" b="1" spc="165">
                <a:latin typeface="微软雅黑"/>
                <a:cs typeface="微软雅黑"/>
              </a:rPr>
              <a:t>)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642678" y="3604096"/>
            <a:ext cx="19494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0000"/>
                </a:solidFill>
                <a:latin typeface="Times New Roman"/>
                <a:cs typeface="Times New Roman"/>
              </a:rPr>
              <a:t>E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363402" y="4061296"/>
            <a:ext cx="208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145915" y="4532784"/>
            <a:ext cx="19494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459028" y="4997922"/>
            <a:ext cx="208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FF0000"/>
                </a:solidFill>
                <a:latin typeface="Times New Roman"/>
                <a:cs typeface="Times New Roman"/>
              </a:rPr>
              <a:t>A</a:t>
            </a:r>
            <a:endParaRPr sz="20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34390" y="1124763"/>
            <a:ext cx="7493000" cy="4977130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40"/>
              </a:spcBef>
            </a:pPr>
            <a:r>
              <a:rPr sz="2400" b="1" spc="-150">
                <a:latin typeface="微软雅黑"/>
                <a:cs typeface="微软雅黑"/>
              </a:rPr>
              <a:t>5</a:t>
            </a:r>
            <a:r>
              <a:rPr sz="2400" b="1" spc="-35">
                <a:latin typeface="微软雅黑"/>
                <a:cs typeface="微软雅黑"/>
              </a:rPr>
              <a:t>．我能按要求改写句子。</a:t>
            </a: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 b="1" spc="75">
                <a:latin typeface="微软雅黑"/>
                <a:cs typeface="微软雅黑"/>
              </a:rPr>
              <a:t>(1)</a:t>
            </a:r>
            <a:r>
              <a:rPr sz="2400" b="1" spc="10">
                <a:latin typeface="微软雅黑"/>
                <a:cs typeface="微软雅黑"/>
              </a:rPr>
              <a:t>小姑娘，我怎么会拿你的钱呢？(</a:t>
            </a:r>
            <a:r>
              <a:rPr sz="2400" b="1" spc="35">
                <a:latin typeface="微软雅黑"/>
                <a:cs typeface="微软雅黑"/>
              </a:rPr>
              <a:t>改为陈述句)</a:t>
            </a:r>
            <a:endParaRPr sz="2400">
              <a:latin typeface="微软雅黑"/>
              <a:cs typeface="微软雅黑"/>
            </a:endParaRPr>
          </a:p>
          <a:p>
            <a:pPr marL="12700" marR="5080" indent="502920">
              <a:lnSpc>
                <a:spcPts val="4390"/>
              </a:lnSpc>
              <a:spcBef>
                <a:spcPts val="260"/>
              </a:spcBef>
              <a:tabLst>
                <a:tab pos="7479665"/>
              </a:tabLst>
            </a:pP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小姑娘，我不会拿你的钱</a:t>
            </a:r>
            <a:r>
              <a:rPr sz="2400" b="1" u="sng" spc="-5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。</a:t>
            </a: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	</a:t>
            </a: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2400" b="1" spc="75">
                <a:latin typeface="微软雅黑"/>
                <a:cs typeface="微软雅黑"/>
              </a:rPr>
              <a:t>(2)</a:t>
            </a:r>
            <a:r>
              <a:rPr sz="2400" b="1">
                <a:latin typeface="微软雅黑"/>
                <a:cs typeface="微软雅黑"/>
              </a:rPr>
              <a:t>我急急忙忙地挖出那两枚亮晶晶崭新的铜钱。</a:t>
            </a:r>
            <a:r>
              <a:rPr sz="2400" b="1" spc="260">
                <a:latin typeface="微软雅黑"/>
                <a:cs typeface="微软雅黑"/>
              </a:rPr>
              <a:t>(</a:t>
            </a:r>
            <a:r>
              <a:rPr sz="2400" b="1">
                <a:latin typeface="微软雅黑"/>
                <a:cs typeface="微软雅黑"/>
              </a:rPr>
              <a:t>缩句</a:t>
            </a:r>
            <a:r>
              <a:rPr sz="2400" b="1" spc="210">
                <a:latin typeface="微软雅黑"/>
                <a:cs typeface="微软雅黑"/>
              </a:rPr>
              <a:t>)</a:t>
            </a:r>
            <a:endParaRPr sz="2400">
              <a:latin typeface="微软雅黑"/>
              <a:cs typeface="微软雅黑"/>
            </a:endParaRPr>
          </a:p>
          <a:p>
            <a:pPr marL="12700" marR="5080" indent="457200">
              <a:lnSpc>
                <a:spcPts val="4240"/>
              </a:lnSpc>
              <a:spcBef>
                <a:spcPts val="130"/>
              </a:spcBef>
              <a:tabLst>
                <a:tab pos="7479665"/>
              </a:tabLst>
            </a:pPr>
            <a:r>
              <a:rPr sz="2400" b="1" u="sng" spc="135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我挖出铜钱</a:t>
            </a:r>
            <a:r>
              <a:rPr sz="2400" b="1" u="sng" spc="-5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。</a:t>
            </a:r>
            <a:r>
              <a:rPr sz="24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	</a:t>
            </a: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2400" b="1" spc="75">
                <a:latin typeface="微软雅黑"/>
                <a:cs typeface="微软雅黑"/>
              </a:rPr>
              <a:t>(3)</a:t>
            </a:r>
            <a:r>
              <a:rPr sz="2400" b="1">
                <a:latin typeface="微软雅黑"/>
                <a:cs typeface="微软雅黑"/>
              </a:rPr>
              <a:t>老师那慈祥的面容，亲切的教导时时在我耳边回响</a:t>
            </a:r>
            <a:r>
              <a:rPr sz="2400" b="1" spc="-50">
                <a:latin typeface="微软雅黑"/>
                <a:cs typeface="微软雅黑"/>
              </a:rPr>
              <a:t>。</a:t>
            </a:r>
            <a:endParaRPr sz="2400">
              <a:latin typeface="微软雅黑"/>
              <a:cs typeface="微软雅黑"/>
            </a:endParaRPr>
          </a:p>
          <a:p>
            <a:pPr marL="469900">
              <a:lnSpc>
                <a:spcPct val="100000"/>
              </a:lnSpc>
              <a:spcBef>
                <a:spcPts val="1070"/>
              </a:spcBef>
            </a:pPr>
            <a:r>
              <a:rPr sz="2400" b="1" spc="260">
                <a:latin typeface="微软雅黑"/>
                <a:cs typeface="微软雅黑"/>
              </a:rPr>
              <a:t>(</a:t>
            </a:r>
            <a:r>
              <a:rPr sz="2400" b="1" spc="40">
                <a:latin typeface="微软雅黑"/>
                <a:cs typeface="微软雅黑"/>
              </a:rPr>
              <a:t>修改病句)</a:t>
            </a:r>
            <a:endParaRPr sz="2400">
              <a:latin typeface="微软雅黑"/>
              <a:cs typeface="微软雅黑"/>
            </a:endParaRPr>
          </a:p>
          <a:p>
            <a:pPr marL="469900">
              <a:lnSpc>
                <a:spcPct val="100000"/>
              </a:lnSpc>
              <a:spcBef>
                <a:spcPts val="1550"/>
              </a:spcBef>
            </a:pPr>
            <a:r>
              <a:rPr sz="2400" b="1" u="sng" spc="11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b="1" u="sng" spc="-5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老师那慈祥的面容时时在我脑海里浮现，老师那亲</a:t>
            </a:r>
            <a:endParaRPr sz="2400">
              <a:latin typeface="微软雅黑"/>
              <a:cs typeface="微软雅黑"/>
            </a:endParaRPr>
          </a:p>
          <a:p>
            <a:pPr marL="469900">
              <a:lnSpc>
                <a:spcPct val="100000"/>
              </a:lnSpc>
              <a:spcBef>
                <a:spcPts val="1440"/>
              </a:spcBef>
              <a:tabLst>
                <a:tab pos="7327265"/>
              </a:tabLst>
            </a:pPr>
            <a:r>
              <a:rPr sz="2400" b="1" u="heavy" spc="11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b="1" u="heavy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切的教导时时在我耳边回响</a:t>
            </a:r>
            <a:r>
              <a:rPr sz="2400" b="1" u="heavy" spc="-5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。</a:t>
            </a:r>
            <a:r>
              <a:rPr sz="2400" b="1" u="heavy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	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425700" y="2235200"/>
            <a:ext cx="4343400" cy="3255962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955674" y="1882774"/>
            <a:ext cx="7232650" cy="141605"/>
            <a:chOff x="955674" y="1882774"/>
            <a:chExt cx="7232650" cy="14160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958849" y="1885949"/>
              <a:ext cx="7226300" cy="134938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958849" y="1885949"/>
              <a:ext cx="7226300" cy="135255"/>
            </a:xfrm>
            <a:custGeom>
              <a:rect l="l" t="t" r="r" b="b"/>
              <a:pathLst>
                <a:path w="7226300" h="135255">
                  <a:moveTo>
                    <a:pt x="0" y="22490"/>
                  </a:moveTo>
                  <a:lnTo>
                    <a:pt x="1767" y="13736"/>
                  </a:lnTo>
                  <a:lnTo>
                    <a:pt x="6587" y="6587"/>
                  </a:lnTo>
                  <a:lnTo>
                    <a:pt x="13735" y="1767"/>
                  </a:lnTo>
                  <a:lnTo>
                    <a:pt x="22490" y="0"/>
                  </a:lnTo>
                  <a:lnTo>
                    <a:pt x="7203809" y="0"/>
                  </a:lnTo>
                  <a:lnTo>
                    <a:pt x="7212563" y="1767"/>
                  </a:lnTo>
                  <a:lnTo>
                    <a:pt x="7219712" y="6587"/>
                  </a:lnTo>
                  <a:lnTo>
                    <a:pt x="7224532" y="13735"/>
                  </a:lnTo>
                  <a:lnTo>
                    <a:pt x="7226300" y="22490"/>
                  </a:lnTo>
                  <a:lnTo>
                    <a:pt x="7226300" y="112447"/>
                  </a:lnTo>
                  <a:lnTo>
                    <a:pt x="7224532" y="121201"/>
                  </a:lnTo>
                  <a:lnTo>
                    <a:pt x="7219712" y="128350"/>
                  </a:lnTo>
                  <a:lnTo>
                    <a:pt x="7212564" y="133170"/>
                  </a:lnTo>
                  <a:lnTo>
                    <a:pt x="7203809" y="134938"/>
                  </a:lnTo>
                  <a:lnTo>
                    <a:pt x="22490" y="134938"/>
                  </a:lnTo>
                  <a:lnTo>
                    <a:pt x="13736" y="133170"/>
                  </a:lnTo>
                  <a:lnTo>
                    <a:pt x="6587" y="128351"/>
                  </a:lnTo>
                  <a:lnTo>
                    <a:pt x="1767" y="121202"/>
                  </a:lnTo>
                  <a:lnTo>
                    <a:pt x="0" y="112448"/>
                  </a:lnTo>
                  <a:lnTo>
                    <a:pt x="0" y="22490"/>
                  </a:lnTo>
                  <a:close/>
                </a:path>
              </a:pathLst>
            </a:custGeom>
            <a:ln w="6350">
              <a:solidFill>
                <a:srgbClr val="539F3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4800600" y="177800"/>
            <a:ext cx="682625" cy="363538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7239000" y="508000"/>
            <a:ext cx="1042988" cy="555625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1001712" y="5640387"/>
            <a:ext cx="1736725" cy="717550"/>
          </a:xfrm>
          <a:custGeom>
            <a:rect l="l" t="t" r="r" b="b"/>
            <a:pathLst>
              <a:path w="1736725" h="717550">
                <a:moveTo>
                  <a:pt x="1632088" y="717550"/>
                </a:moveTo>
                <a:lnTo>
                  <a:pt x="104176" y="717550"/>
                </a:lnTo>
                <a:lnTo>
                  <a:pt x="63625" y="711911"/>
                </a:lnTo>
                <a:lnTo>
                  <a:pt x="30512" y="696533"/>
                </a:lnTo>
                <a:lnTo>
                  <a:pt x="8186" y="673725"/>
                </a:lnTo>
                <a:lnTo>
                  <a:pt x="0" y="645795"/>
                </a:lnTo>
                <a:lnTo>
                  <a:pt x="0" y="71755"/>
                </a:lnTo>
                <a:lnTo>
                  <a:pt x="8186" y="43824"/>
                </a:lnTo>
                <a:lnTo>
                  <a:pt x="30512" y="21016"/>
                </a:lnTo>
                <a:lnTo>
                  <a:pt x="63625" y="5638"/>
                </a:lnTo>
                <a:lnTo>
                  <a:pt x="104176" y="0"/>
                </a:lnTo>
                <a:lnTo>
                  <a:pt x="1632088" y="0"/>
                </a:lnTo>
                <a:lnTo>
                  <a:pt x="1672638" y="5638"/>
                </a:lnTo>
                <a:lnTo>
                  <a:pt x="1705752" y="21016"/>
                </a:lnTo>
                <a:lnTo>
                  <a:pt x="1728078" y="43824"/>
                </a:lnTo>
                <a:lnTo>
                  <a:pt x="1736264" y="71755"/>
                </a:lnTo>
                <a:lnTo>
                  <a:pt x="1736264" y="645795"/>
                </a:lnTo>
                <a:lnTo>
                  <a:pt x="1728078" y="673725"/>
                </a:lnTo>
                <a:lnTo>
                  <a:pt x="1705752" y="696533"/>
                </a:lnTo>
                <a:lnTo>
                  <a:pt x="1672638" y="711911"/>
                </a:lnTo>
                <a:lnTo>
                  <a:pt x="1632088" y="717550"/>
                </a:lnTo>
                <a:close/>
              </a:path>
            </a:pathLst>
          </a:custGeom>
          <a:solidFill>
            <a:srgbClr val="ED7D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45943" y="575056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品析释疑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791275" y="5640387"/>
            <a:ext cx="1736725" cy="717550"/>
          </a:xfrm>
          <a:custGeom>
            <a:rect l="l" t="t" r="r" b="b"/>
            <a:pathLst>
              <a:path w="1736725" h="717550">
                <a:moveTo>
                  <a:pt x="1632088" y="717550"/>
                </a:moveTo>
                <a:lnTo>
                  <a:pt x="104176" y="717550"/>
                </a:lnTo>
                <a:lnTo>
                  <a:pt x="63625" y="711911"/>
                </a:lnTo>
                <a:lnTo>
                  <a:pt x="30512" y="696533"/>
                </a:lnTo>
                <a:lnTo>
                  <a:pt x="8186" y="673725"/>
                </a:lnTo>
                <a:lnTo>
                  <a:pt x="0" y="645795"/>
                </a:lnTo>
                <a:lnTo>
                  <a:pt x="0" y="71755"/>
                </a:lnTo>
                <a:lnTo>
                  <a:pt x="8186" y="43824"/>
                </a:lnTo>
                <a:lnTo>
                  <a:pt x="30512" y="21016"/>
                </a:lnTo>
                <a:lnTo>
                  <a:pt x="63625" y="5638"/>
                </a:lnTo>
                <a:lnTo>
                  <a:pt x="104176" y="0"/>
                </a:lnTo>
                <a:lnTo>
                  <a:pt x="1632088" y="0"/>
                </a:lnTo>
                <a:lnTo>
                  <a:pt x="1672638" y="5638"/>
                </a:lnTo>
                <a:lnTo>
                  <a:pt x="1705752" y="21016"/>
                </a:lnTo>
                <a:lnTo>
                  <a:pt x="1728078" y="43824"/>
                </a:lnTo>
                <a:lnTo>
                  <a:pt x="1736264" y="71755"/>
                </a:lnTo>
                <a:lnTo>
                  <a:pt x="1736264" y="645795"/>
                </a:lnTo>
                <a:lnTo>
                  <a:pt x="1728078" y="673725"/>
                </a:lnTo>
                <a:lnTo>
                  <a:pt x="1705752" y="696533"/>
                </a:lnTo>
                <a:lnTo>
                  <a:pt x="1672638" y="711911"/>
                </a:lnTo>
                <a:lnTo>
                  <a:pt x="1632088" y="717550"/>
                </a:lnTo>
                <a:close/>
              </a:path>
            </a:pathLst>
          </a:custGeom>
          <a:solidFill>
            <a:srgbClr val="7C7C7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2935507" y="575056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结构主旨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592711" y="5640387"/>
            <a:ext cx="1736725" cy="717550"/>
          </a:xfrm>
          <a:custGeom>
            <a:rect l="l" t="t" r="r" b="b"/>
            <a:pathLst>
              <a:path w="1736725" h="717550">
                <a:moveTo>
                  <a:pt x="1632088" y="717550"/>
                </a:moveTo>
                <a:lnTo>
                  <a:pt x="104176" y="717550"/>
                </a:lnTo>
                <a:lnTo>
                  <a:pt x="63625" y="711911"/>
                </a:lnTo>
                <a:lnTo>
                  <a:pt x="30512" y="696533"/>
                </a:lnTo>
                <a:lnTo>
                  <a:pt x="8186" y="673725"/>
                </a:lnTo>
                <a:lnTo>
                  <a:pt x="0" y="645795"/>
                </a:lnTo>
                <a:lnTo>
                  <a:pt x="0" y="71755"/>
                </a:lnTo>
                <a:lnTo>
                  <a:pt x="8186" y="43824"/>
                </a:lnTo>
                <a:lnTo>
                  <a:pt x="30512" y="21016"/>
                </a:lnTo>
                <a:lnTo>
                  <a:pt x="63625" y="5638"/>
                </a:lnTo>
                <a:lnTo>
                  <a:pt x="104176" y="0"/>
                </a:lnTo>
                <a:lnTo>
                  <a:pt x="1632088" y="0"/>
                </a:lnTo>
                <a:lnTo>
                  <a:pt x="1672638" y="5638"/>
                </a:lnTo>
                <a:lnTo>
                  <a:pt x="1705752" y="21016"/>
                </a:lnTo>
                <a:lnTo>
                  <a:pt x="1728077" y="43824"/>
                </a:lnTo>
                <a:lnTo>
                  <a:pt x="1736264" y="71755"/>
                </a:lnTo>
                <a:lnTo>
                  <a:pt x="1736264" y="645795"/>
                </a:lnTo>
                <a:lnTo>
                  <a:pt x="1728077" y="673725"/>
                </a:lnTo>
                <a:lnTo>
                  <a:pt x="1705752" y="696533"/>
                </a:lnTo>
                <a:lnTo>
                  <a:pt x="1672638" y="711911"/>
                </a:lnTo>
                <a:lnTo>
                  <a:pt x="1632088" y="717550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4736943" y="575056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课堂拓展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6406023" y="5640387"/>
            <a:ext cx="1736725" cy="717550"/>
          </a:xfrm>
          <a:custGeom>
            <a:rect l="l" t="t" r="r" b="b"/>
            <a:pathLst>
              <a:path w="1736725" h="717550">
                <a:moveTo>
                  <a:pt x="1632089" y="717550"/>
                </a:moveTo>
                <a:lnTo>
                  <a:pt x="104176" y="717550"/>
                </a:lnTo>
                <a:lnTo>
                  <a:pt x="63625" y="711911"/>
                </a:lnTo>
                <a:lnTo>
                  <a:pt x="30512" y="696533"/>
                </a:lnTo>
                <a:lnTo>
                  <a:pt x="8186" y="673725"/>
                </a:lnTo>
                <a:lnTo>
                  <a:pt x="0" y="645795"/>
                </a:lnTo>
                <a:lnTo>
                  <a:pt x="0" y="71755"/>
                </a:lnTo>
                <a:lnTo>
                  <a:pt x="8186" y="43824"/>
                </a:lnTo>
                <a:lnTo>
                  <a:pt x="30512" y="21016"/>
                </a:lnTo>
                <a:lnTo>
                  <a:pt x="63625" y="5638"/>
                </a:lnTo>
                <a:lnTo>
                  <a:pt x="104176" y="0"/>
                </a:lnTo>
                <a:lnTo>
                  <a:pt x="1632089" y="0"/>
                </a:lnTo>
                <a:lnTo>
                  <a:pt x="1672638" y="5638"/>
                </a:lnTo>
                <a:lnTo>
                  <a:pt x="1705752" y="21016"/>
                </a:lnTo>
                <a:lnTo>
                  <a:pt x="1728078" y="43824"/>
                </a:lnTo>
                <a:lnTo>
                  <a:pt x="1736264" y="71755"/>
                </a:lnTo>
                <a:lnTo>
                  <a:pt x="1736264" y="645795"/>
                </a:lnTo>
                <a:lnTo>
                  <a:pt x="1728078" y="673725"/>
                </a:lnTo>
                <a:lnTo>
                  <a:pt x="1705752" y="696533"/>
                </a:lnTo>
                <a:lnTo>
                  <a:pt x="1672638" y="711911"/>
                </a:lnTo>
                <a:lnTo>
                  <a:pt x="1632089" y="717550"/>
                </a:lnTo>
                <a:close/>
              </a:path>
            </a:pathLst>
          </a:custGeom>
          <a:solidFill>
            <a:srgbClr val="2F559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6550255" y="575056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FFFFFF"/>
                </a:solidFill>
                <a:latin typeface="微软雅黑"/>
                <a:cs typeface="微软雅黑"/>
              </a:rPr>
              <a:t>当堂检测</a:t>
            </a:r>
            <a:endParaRPr sz="280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2659061" y="5913438"/>
            <a:ext cx="3838575" cy="193675"/>
            <a:chOff x="2659061" y="5913438"/>
            <a:chExt cx="3838575" cy="193675"/>
          </a:xfrm>
        </p:grpSpPr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659061" y="5913438"/>
              <a:ext cx="234950" cy="1936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443409" y="5913438"/>
              <a:ext cx="234950" cy="19367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262684" y="5913438"/>
              <a:ext cx="234950" cy="193675"/>
            </a:xfrm>
            <a:prstGeom prst="rect">
              <a:avLst/>
            </a:prstGeom>
          </p:spPr>
        </p:pic>
      </p:grpSp>
      <p:grpSp>
        <p:nvGrpSpPr>
          <p:cNvPr id="20" name="object 20"/>
          <p:cNvGrpSpPr/>
          <p:nvPr/>
        </p:nvGrpSpPr>
        <p:grpSpPr>
          <a:xfrm>
            <a:off x="3086100" y="3159125"/>
            <a:ext cx="3175000" cy="1151255"/>
            <a:chOff x="3086100" y="3159125"/>
            <a:chExt cx="3175000" cy="1151255"/>
          </a:xfrm>
        </p:grpSpPr>
        <p:sp>
          <p:nvSpPr>
            <p:cNvPr id="21" name="object 21"/>
            <p:cNvSpPr/>
            <p:nvPr/>
          </p:nvSpPr>
          <p:spPr>
            <a:xfrm>
              <a:off x="3086100" y="3159125"/>
              <a:ext cx="3175000" cy="1151255"/>
            </a:xfrm>
            <a:custGeom>
              <a:rect l="l" t="t" r="r" b="b"/>
              <a:pathLst>
                <a:path w="3175000" h="1151254">
                  <a:moveTo>
                    <a:pt x="3174999" y="1150938"/>
                  </a:moveTo>
                  <a:lnTo>
                    <a:pt x="0" y="1150938"/>
                  </a:lnTo>
                  <a:lnTo>
                    <a:pt x="0" y="0"/>
                  </a:lnTo>
                  <a:lnTo>
                    <a:pt x="3174999" y="0"/>
                  </a:lnTo>
                  <a:lnTo>
                    <a:pt x="3174999" y="1150938"/>
                  </a:lnTo>
                  <a:close/>
                </a:path>
              </a:pathLst>
            </a:custGeom>
            <a:solidFill>
              <a:srgbClr val="FFFFFF">
                <a:alpha val="3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873500" y="3251200"/>
              <a:ext cx="1059949" cy="1014436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3086100" y="3159125"/>
            <a:ext cx="3175000" cy="1151255"/>
          </a:xfrm>
          <a:prstGeom prst="rect">
            <a:avLst/>
          </a:prstGeom>
        </p:spPr>
        <p:txBody>
          <a:bodyPr vert="horz" wrap="square" lIns="0" tIns="22288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1755"/>
              </a:spcBef>
              <a:tabLst>
                <a:tab pos="991869"/>
                <a:tab pos="1892935"/>
              </a:tabLst>
            </a:pPr>
            <a:r>
              <a:rPr sz="4000" spc="-50">
                <a:solidFill>
                  <a:srgbClr val="FFFFFF"/>
                </a:solidFill>
                <a:latin typeface="微软雅黑"/>
                <a:cs typeface="微软雅黑"/>
              </a:rPr>
              <a:t>第</a:t>
            </a:r>
            <a:r>
              <a:rPr sz="4000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4000" spc="-50">
                <a:solidFill>
                  <a:srgbClr val="FFFFFF"/>
                </a:solidFill>
                <a:latin typeface="微软雅黑"/>
                <a:cs typeface="微软雅黑"/>
              </a:rPr>
              <a:t>二</a:t>
            </a:r>
            <a:r>
              <a:rPr sz="4000">
                <a:solidFill>
                  <a:srgbClr val="FFFFFF"/>
                </a:solidFill>
                <a:latin typeface="微软雅黑"/>
                <a:cs typeface="微软雅黑"/>
              </a:rPr>
              <a:t>	课</a:t>
            </a:r>
            <a:r>
              <a:rPr sz="4000" spc="-1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4000" spc="-50">
                <a:solidFill>
                  <a:srgbClr val="FFFFFF"/>
                </a:solidFill>
                <a:latin typeface="微软雅黑"/>
                <a:cs typeface="微软雅黑"/>
              </a:rPr>
              <a:t>时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901315" y="1068070"/>
            <a:ext cx="4597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-10">
                <a:solidFill>
                  <a:srgbClr val="CC0000"/>
                </a:solidFill>
                <a:latin typeface="Microsoft JhengHei"/>
                <a:cs typeface="Microsoft JhengHei"/>
              </a:rPr>
              <a:t>毽子里的铜钱</a:t>
            </a:r>
            <a:endParaRPr sz="6000">
              <a:latin typeface="Microsoft JhengHei"/>
              <a:cs typeface="Microsoft JhengHei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1431925" y="762000"/>
            <a:ext cx="1332230" cy="1343025"/>
            <a:chOff x="1431925" y="762000"/>
            <a:chExt cx="1332230" cy="1343025"/>
          </a:xfrm>
        </p:grpSpPr>
        <p:sp>
          <p:nvSpPr>
            <p:cNvPr id="26" name="object 26"/>
            <p:cNvSpPr/>
            <p:nvPr/>
          </p:nvSpPr>
          <p:spPr>
            <a:xfrm>
              <a:off x="1450975" y="781050"/>
              <a:ext cx="1294130" cy="1304925"/>
            </a:xfrm>
            <a:custGeom>
              <a:rect l="l" t="t" r="r" b="b"/>
              <a:pathLst>
                <a:path w="1294130" h="1304925">
                  <a:moveTo>
                    <a:pt x="646852" y="1304925"/>
                  </a:moveTo>
                  <a:lnTo>
                    <a:pt x="0" y="652462"/>
                  </a:lnTo>
                  <a:lnTo>
                    <a:pt x="646852" y="0"/>
                  </a:lnTo>
                  <a:lnTo>
                    <a:pt x="1293704" y="652462"/>
                  </a:lnTo>
                  <a:lnTo>
                    <a:pt x="646852" y="1304925"/>
                  </a:lnTo>
                  <a:close/>
                </a:path>
              </a:pathLst>
            </a:custGeom>
            <a:solidFill>
              <a:srgbClr val="236B2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1450975" y="781050"/>
              <a:ext cx="1294130" cy="1304925"/>
            </a:xfrm>
            <a:custGeom>
              <a:rect l="l" t="t" r="r" b="b"/>
              <a:pathLst>
                <a:path w="1294130" h="1304925">
                  <a:moveTo>
                    <a:pt x="0" y="652462"/>
                  </a:moveTo>
                  <a:lnTo>
                    <a:pt x="646852" y="0"/>
                  </a:lnTo>
                  <a:lnTo>
                    <a:pt x="1293704" y="652462"/>
                  </a:lnTo>
                  <a:lnTo>
                    <a:pt x="646852" y="1304925"/>
                  </a:lnTo>
                  <a:lnTo>
                    <a:pt x="0" y="652462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645753" y="978905"/>
            <a:ext cx="787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730">
                <a:solidFill>
                  <a:srgbClr val="FFFFFF"/>
                </a:solidFill>
              </a:rPr>
              <a:t>22</a:t>
            </a:r>
            <a:endParaRPr sz="6000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5440" marR="5080" indent="-305435">
              <a:lnSpc>
                <a:spcPct val="150000"/>
              </a:lnSpc>
              <a:spcBef>
                <a:spcPts val="100"/>
              </a:spcBef>
              <a:buSzPct val="95833"/>
              <a:buAutoNum type="arabicPeriod"/>
              <a:tabLst>
                <a:tab pos="395605"/>
              </a:tabLst>
            </a:pPr>
            <a:r>
              <a:rPr spc="-5"/>
              <a:t>感受卖烤山薯的老人和“我”的善良，体会他们之间	彼此的关爱，以及“我”对老人的怀念与感激之情。</a:t>
            </a:r>
          </a:p>
          <a:p>
            <a:pPr marL="395605">
              <a:lnSpc>
                <a:spcPct val="100000"/>
              </a:lnSpc>
              <a:spcBef>
                <a:spcPts val="1440"/>
              </a:spcBef>
            </a:pPr>
            <a:r>
              <a:rPr>
                <a:solidFill>
                  <a:srgbClr val="FF0000"/>
                </a:solidFill>
              </a:rPr>
              <a:t>（重点</a:t>
            </a:r>
            <a:r>
              <a:rPr spc="-50">
                <a:solidFill>
                  <a:srgbClr val="FF0000"/>
                </a:solidFill>
              </a:rPr>
              <a:t>）</a:t>
            </a:r>
          </a:p>
          <a:p>
            <a:pPr marL="345440" indent="-305435">
              <a:lnSpc>
                <a:spcPct val="100000"/>
              </a:lnSpc>
              <a:spcBef>
                <a:spcPts val="1440"/>
              </a:spcBef>
              <a:buSzPct val="95833"/>
              <a:buAutoNum type="arabicPeriod" startAt="2"/>
              <a:tabLst>
                <a:tab pos="345440"/>
              </a:tabLst>
            </a:pPr>
            <a:r>
              <a:rPr/>
              <a:t>继续练习自读提出问题，分类处理问题。</a:t>
            </a:r>
            <a:r>
              <a:rPr>
                <a:solidFill>
                  <a:srgbClr val="FF0000"/>
                </a:solidFill>
              </a:rPr>
              <a:t>（难点</a:t>
            </a:r>
            <a:r>
              <a:rPr spc="-50">
                <a:solidFill>
                  <a:srgbClr val="FF0000"/>
                </a:solidFill>
              </a:rPr>
              <a:t>）</a:t>
            </a:r>
          </a:p>
        </p:txBody>
      </p:sp>
      <p:sp>
        <p:nvSpPr>
          <p:cNvPr id="3" name="object 3"/>
          <p:cNvSpPr/>
          <p:nvPr/>
        </p:nvSpPr>
        <p:spPr>
          <a:xfrm>
            <a:off x="890337" y="1367622"/>
            <a:ext cx="2952750" cy="749300"/>
          </a:xfrm>
          <a:custGeom>
            <a:rect l="l" t="t" r="r" b="b"/>
            <a:pathLst>
              <a:path w="2952750" h="749300">
                <a:moveTo>
                  <a:pt x="74896" y="748964"/>
                </a:moveTo>
                <a:lnTo>
                  <a:pt x="21936" y="727027"/>
                </a:lnTo>
                <a:lnTo>
                  <a:pt x="0" y="674067"/>
                </a:lnTo>
                <a:lnTo>
                  <a:pt x="0" y="74896"/>
                </a:lnTo>
                <a:lnTo>
                  <a:pt x="5885" y="45743"/>
                </a:lnTo>
                <a:lnTo>
                  <a:pt x="21936" y="21936"/>
                </a:lnTo>
                <a:lnTo>
                  <a:pt x="45743" y="5885"/>
                </a:lnTo>
                <a:lnTo>
                  <a:pt x="74896" y="0"/>
                </a:lnTo>
                <a:lnTo>
                  <a:pt x="2877431" y="0"/>
                </a:lnTo>
                <a:lnTo>
                  <a:pt x="2906583" y="5885"/>
                </a:lnTo>
                <a:lnTo>
                  <a:pt x="2930390" y="21936"/>
                </a:lnTo>
                <a:lnTo>
                  <a:pt x="2946441" y="45743"/>
                </a:lnTo>
                <a:lnTo>
                  <a:pt x="2952327" y="74896"/>
                </a:lnTo>
                <a:lnTo>
                  <a:pt x="2952328" y="674067"/>
                </a:lnTo>
                <a:lnTo>
                  <a:pt x="2946442" y="703220"/>
                </a:lnTo>
                <a:lnTo>
                  <a:pt x="2930391" y="727027"/>
                </a:lnTo>
                <a:lnTo>
                  <a:pt x="2906584" y="743078"/>
                </a:lnTo>
                <a:lnTo>
                  <a:pt x="2877432" y="748963"/>
                </a:lnTo>
                <a:lnTo>
                  <a:pt x="74896" y="748964"/>
                </a:lnTo>
                <a:close/>
              </a:path>
            </a:pathLst>
          </a:custGeom>
          <a:solidFill>
            <a:srgbClr val="5B9BD5">
              <a:alpha val="90194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680160" y="1426104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15">
                <a:solidFill>
                  <a:srgbClr val="FFFFFF"/>
                </a:solidFill>
                <a:latin typeface="微软雅黑"/>
                <a:cs typeface="微软雅黑"/>
              </a:rPr>
              <a:t>学习目标</a:t>
            </a:r>
            <a:endParaRPr sz="360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958884" y="1435436"/>
            <a:ext cx="603250" cy="612140"/>
            <a:chOff x="958884" y="1435436"/>
            <a:chExt cx="603250" cy="612140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65234" y="1441786"/>
              <a:ext cx="590465" cy="59917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965234" y="1441786"/>
              <a:ext cx="590550" cy="599440"/>
            </a:xfrm>
            <a:custGeom>
              <a:rect l="l" t="t" r="r" b="b"/>
              <a:pathLst>
                <a:path w="590550" h="599439">
                  <a:moveTo>
                    <a:pt x="0" y="59046"/>
                  </a:moveTo>
                  <a:lnTo>
                    <a:pt x="4640" y="36063"/>
                  </a:lnTo>
                  <a:lnTo>
                    <a:pt x="17294" y="17294"/>
                  </a:lnTo>
                  <a:lnTo>
                    <a:pt x="36062" y="4640"/>
                  </a:lnTo>
                  <a:lnTo>
                    <a:pt x="59046" y="0"/>
                  </a:lnTo>
                  <a:lnTo>
                    <a:pt x="531418" y="0"/>
                  </a:lnTo>
                  <a:lnTo>
                    <a:pt x="554402" y="4640"/>
                  </a:lnTo>
                  <a:lnTo>
                    <a:pt x="573170" y="17294"/>
                  </a:lnTo>
                  <a:lnTo>
                    <a:pt x="585824" y="36062"/>
                  </a:lnTo>
                  <a:lnTo>
                    <a:pt x="590465" y="59046"/>
                  </a:lnTo>
                  <a:lnTo>
                    <a:pt x="590465" y="540124"/>
                  </a:lnTo>
                  <a:lnTo>
                    <a:pt x="585824" y="563107"/>
                  </a:lnTo>
                  <a:lnTo>
                    <a:pt x="573170" y="581876"/>
                  </a:lnTo>
                  <a:lnTo>
                    <a:pt x="554402" y="594530"/>
                  </a:lnTo>
                  <a:lnTo>
                    <a:pt x="531418" y="599170"/>
                  </a:lnTo>
                  <a:lnTo>
                    <a:pt x="59046" y="599170"/>
                  </a:lnTo>
                  <a:lnTo>
                    <a:pt x="36063" y="594530"/>
                  </a:lnTo>
                  <a:lnTo>
                    <a:pt x="17294" y="581876"/>
                  </a:lnTo>
                  <a:lnTo>
                    <a:pt x="4640" y="563107"/>
                  </a:lnTo>
                  <a:lnTo>
                    <a:pt x="0" y="540124"/>
                  </a:lnTo>
                  <a:lnTo>
                    <a:pt x="0" y="59046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8852" y="1564348"/>
            <a:ext cx="7340600" cy="3683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899794">
              <a:lnSpc>
                <a:spcPct val="150000"/>
              </a:lnSpc>
              <a:spcBef>
                <a:spcPts val="100"/>
              </a:spcBef>
            </a:pPr>
            <a:r>
              <a:rPr sz="3200" spc="-5">
                <a:latin typeface="Microsoft JhengHei"/>
                <a:cs typeface="Microsoft JhengHei"/>
              </a:rPr>
              <a:t>通过上一节课的学习，我们已经初步理解了课文内容，为了更深入地理解课文，老师送给大家一把金钥匙，这就是核心问题和串珠问题。让我们带着这些问题</a:t>
            </a:r>
            <a:r>
              <a:rPr sz="3200" spc="-10">
                <a:latin typeface="Microsoft JhengHei"/>
                <a:cs typeface="Microsoft JhengHei"/>
              </a:rPr>
              <a:t>理解课文。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0329" y="3895701"/>
            <a:ext cx="3111500" cy="2380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765" marR="5080" algn="just">
              <a:lnSpc>
                <a:spcPct val="100000"/>
              </a:lnSpc>
              <a:spcBef>
                <a:spcPts val="100"/>
              </a:spcBef>
            </a:pPr>
            <a:r>
              <a:rPr sz="2200" b="1">
                <a:solidFill>
                  <a:srgbClr val="FF0000"/>
                </a:solidFill>
                <a:latin typeface="Microsoft JhengHei"/>
                <a:cs typeface="Microsoft JhengHei"/>
              </a:rPr>
              <a:t>二画：</a:t>
            </a:r>
            <a:r>
              <a:rPr sz="2200" b="1" spc="-10">
                <a:latin typeface="Microsoft JhengHei"/>
                <a:cs typeface="Microsoft JhengHei"/>
              </a:rPr>
              <a:t>画出文中运用反衬</a:t>
            </a:r>
            <a:r>
              <a:rPr sz="2200" b="1" spc="-5">
                <a:latin typeface="微软雅黑"/>
                <a:cs typeface="微软雅黑"/>
              </a:rPr>
              <a:t>的句子，并体会这些句子</a:t>
            </a:r>
            <a:r>
              <a:rPr sz="2200" b="1" spc="-10">
                <a:latin typeface="微软雅黑"/>
                <a:cs typeface="微软雅黑"/>
              </a:rPr>
              <a:t>有怎样的表达效果。</a:t>
            </a:r>
            <a:endParaRPr sz="2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450">
              <a:latin typeface="微软雅黑"/>
              <a:cs typeface="微软雅黑"/>
            </a:endParaRPr>
          </a:p>
          <a:p>
            <a:pPr marL="12700" marR="18415" algn="just">
              <a:lnSpc>
                <a:spcPct val="100000"/>
              </a:lnSpc>
            </a:pPr>
            <a:r>
              <a:rPr sz="2200" b="1">
                <a:solidFill>
                  <a:srgbClr val="FF0000"/>
                </a:solidFill>
                <a:latin typeface="Microsoft JhengHei"/>
                <a:cs typeface="Microsoft JhengHei"/>
              </a:rPr>
              <a:t>四品：</a:t>
            </a:r>
            <a:r>
              <a:rPr sz="2200" b="1" spc="-10">
                <a:latin typeface="Microsoft JhengHei"/>
                <a:cs typeface="Microsoft JhengHei"/>
              </a:rPr>
              <a:t>课文对其他两个人</a:t>
            </a:r>
            <a:r>
              <a:rPr sz="2200" b="1" spc="-5">
                <a:latin typeface="微软雅黑"/>
                <a:cs typeface="微软雅黑"/>
              </a:rPr>
              <a:t>物的刻画是什么描写？有</a:t>
            </a:r>
            <a:r>
              <a:rPr sz="2200" b="1" spc="-10">
                <a:latin typeface="微软雅黑"/>
                <a:cs typeface="微软雅黑"/>
              </a:rPr>
              <a:t>什么作用？</a:t>
            </a:r>
            <a:endParaRPr sz="22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595313" y="5113875"/>
            <a:ext cx="3217545" cy="1235710"/>
            <a:chOff x="595313" y="5113875"/>
            <a:chExt cx="3217545" cy="1235710"/>
          </a:xfrm>
        </p:grpSpPr>
        <p:sp>
          <p:nvSpPr>
            <p:cNvPr id="4" name="object 4"/>
            <p:cNvSpPr/>
            <p:nvPr/>
          </p:nvSpPr>
          <p:spPr>
            <a:xfrm>
              <a:off x="600075" y="5118638"/>
              <a:ext cx="3208020" cy="1226185"/>
            </a:xfrm>
            <a:custGeom>
              <a:rect l="l" t="t" r="r" b="b"/>
              <a:pathLst>
                <a:path w="3208020" h="1226185">
                  <a:moveTo>
                    <a:pt x="204315" y="1225868"/>
                  </a:moveTo>
                  <a:lnTo>
                    <a:pt x="157467" y="1220471"/>
                  </a:lnTo>
                  <a:lnTo>
                    <a:pt x="114462" y="1205100"/>
                  </a:lnTo>
                  <a:lnTo>
                    <a:pt x="76526" y="1180981"/>
                  </a:lnTo>
                  <a:lnTo>
                    <a:pt x="44885" y="1149340"/>
                  </a:lnTo>
                  <a:lnTo>
                    <a:pt x="20766" y="1111404"/>
                  </a:lnTo>
                  <a:lnTo>
                    <a:pt x="5396" y="1068399"/>
                  </a:lnTo>
                  <a:lnTo>
                    <a:pt x="0" y="1021552"/>
                  </a:lnTo>
                  <a:lnTo>
                    <a:pt x="0" y="204315"/>
                  </a:lnTo>
                  <a:lnTo>
                    <a:pt x="5396" y="157467"/>
                  </a:lnTo>
                  <a:lnTo>
                    <a:pt x="20766" y="114462"/>
                  </a:lnTo>
                  <a:lnTo>
                    <a:pt x="44885" y="76526"/>
                  </a:lnTo>
                  <a:lnTo>
                    <a:pt x="76526" y="44885"/>
                  </a:lnTo>
                  <a:lnTo>
                    <a:pt x="114462" y="20766"/>
                  </a:lnTo>
                  <a:lnTo>
                    <a:pt x="157467" y="5396"/>
                  </a:lnTo>
                  <a:lnTo>
                    <a:pt x="204315" y="0"/>
                  </a:lnTo>
                  <a:lnTo>
                    <a:pt x="3003262" y="0"/>
                  </a:lnTo>
                  <a:lnTo>
                    <a:pt x="3050109" y="5396"/>
                  </a:lnTo>
                  <a:lnTo>
                    <a:pt x="3093114" y="20766"/>
                  </a:lnTo>
                  <a:lnTo>
                    <a:pt x="3131050" y="44885"/>
                  </a:lnTo>
                  <a:lnTo>
                    <a:pt x="3162690" y="76526"/>
                  </a:lnTo>
                  <a:lnTo>
                    <a:pt x="3186809" y="114462"/>
                  </a:lnTo>
                  <a:lnTo>
                    <a:pt x="3202180" y="157467"/>
                  </a:lnTo>
                  <a:lnTo>
                    <a:pt x="3207576" y="204315"/>
                  </a:lnTo>
                  <a:lnTo>
                    <a:pt x="3207576" y="1021552"/>
                  </a:lnTo>
                  <a:lnTo>
                    <a:pt x="3202180" y="1068399"/>
                  </a:lnTo>
                  <a:lnTo>
                    <a:pt x="3186809" y="1111404"/>
                  </a:lnTo>
                  <a:lnTo>
                    <a:pt x="3162691" y="1149340"/>
                  </a:lnTo>
                  <a:lnTo>
                    <a:pt x="3131050" y="1180981"/>
                  </a:lnTo>
                  <a:lnTo>
                    <a:pt x="3093114" y="1205100"/>
                  </a:lnTo>
                  <a:lnTo>
                    <a:pt x="3050109" y="1220471"/>
                  </a:lnTo>
                  <a:lnTo>
                    <a:pt x="3003261" y="1225867"/>
                  </a:lnTo>
                  <a:lnTo>
                    <a:pt x="204315" y="12258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00075" y="5118638"/>
              <a:ext cx="3208020" cy="1226185"/>
            </a:xfrm>
            <a:custGeom>
              <a:rect l="l" t="t" r="r" b="b"/>
              <a:pathLst>
                <a:path w="3208020" h="1226185">
                  <a:moveTo>
                    <a:pt x="0" y="204315"/>
                  </a:moveTo>
                  <a:lnTo>
                    <a:pt x="5396" y="157467"/>
                  </a:lnTo>
                  <a:lnTo>
                    <a:pt x="20766" y="114462"/>
                  </a:lnTo>
                  <a:lnTo>
                    <a:pt x="44885" y="76526"/>
                  </a:lnTo>
                  <a:lnTo>
                    <a:pt x="76526" y="44885"/>
                  </a:lnTo>
                  <a:lnTo>
                    <a:pt x="114462" y="20766"/>
                  </a:lnTo>
                  <a:lnTo>
                    <a:pt x="157467" y="5396"/>
                  </a:lnTo>
                  <a:lnTo>
                    <a:pt x="204315" y="0"/>
                  </a:lnTo>
                  <a:lnTo>
                    <a:pt x="3003262" y="0"/>
                  </a:lnTo>
                  <a:lnTo>
                    <a:pt x="3050109" y="5396"/>
                  </a:lnTo>
                  <a:lnTo>
                    <a:pt x="3093114" y="20766"/>
                  </a:lnTo>
                  <a:lnTo>
                    <a:pt x="3131050" y="44885"/>
                  </a:lnTo>
                  <a:lnTo>
                    <a:pt x="3162690" y="76526"/>
                  </a:lnTo>
                  <a:lnTo>
                    <a:pt x="3186809" y="114462"/>
                  </a:lnTo>
                  <a:lnTo>
                    <a:pt x="3202180" y="157467"/>
                  </a:lnTo>
                  <a:lnTo>
                    <a:pt x="3207576" y="204315"/>
                  </a:lnTo>
                  <a:lnTo>
                    <a:pt x="3207577" y="1021552"/>
                  </a:lnTo>
                  <a:lnTo>
                    <a:pt x="3202180" y="1068399"/>
                  </a:lnTo>
                  <a:lnTo>
                    <a:pt x="3186810" y="1111404"/>
                  </a:lnTo>
                  <a:lnTo>
                    <a:pt x="3162691" y="1149340"/>
                  </a:lnTo>
                  <a:lnTo>
                    <a:pt x="3131050" y="1180981"/>
                  </a:lnTo>
                  <a:lnTo>
                    <a:pt x="3093114" y="1205100"/>
                  </a:lnTo>
                  <a:lnTo>
                    <a:pt x="3050109" y="1220471"/>
                  </a:lnTo>
                  <a:lnTo>
                    <a:pt x="3003261" y="1225867"/>
                  </a:lnTo>
                  <a:lnTo>
                    <a:pt x="204315" y="1225868"/>
                  </a:lnTo>
                  <a:lnTo>
                    <a:pt x="157467" y="1220471"/>
                  </a:lnTo>
                  <a:lnTo>
                    <a:pt x="114462" y="1205100"/>
                  </a:lnTo>
                  <a:lnTo>
                    <a:pt x="76526" y="1180981"/>
                  </a:lnTo>
                  <a:lnTo>
                    <a:pt x="44885" y="1149340"/>
                  </a:lnTo>
                  <a:lnTo>
                    <a:pt x="20766" y="1111404"/>
                  </a:lnTo>
                  <a:lnTo>
                    <a:pt x="5396" y="1068399"/>
                  </a:lnTo>
                  <a:lnTo>
                    <a:pt x="0" y="1021552"/>
                  </a:lnTo>
                  <a:lnTo>
                    <a:pt x="0" y="204315"/>
                  </a:lnTo>
                  <a:close/>
                </a:path>
              </a:pathLst>
            </a:custGeom>
            <a:ln w="9524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738656" y="3882439"/>
            <a:ext cx="2819400" cy="23691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2200" b="1">
                <a:solidFill>
                  <a:srgbClr val="FF0000"/>
                </a:solidFill>
                <a:latin typeface="Microsoft JhengHei"/>
                <a:cs typeface="Microsoft JhengHei"/>
              </a:rPr>
              <a:t>一读：</a:t>
            </a:r>
            <a:r>
              <a:rPr sz="2200" b="1" spc="-10">
                <a:latin typeface="Microsoft JhengHei"/>
                <a:cs typeface="Microsoft JhengHei"/>
              </a:rPr>
              <a:t>读课文，为什么</a:t>
            </a:r>
            <a:r>
              <a:rPr sz="2200" b="1" spc="-5">
                <a:latin typeface="微软雅黑"/>
                <a:cs typeface="微软雅黑"/>
              </a:rPr>
              <a:t>卖烤山薯的老人的形象时常浮现在“我”眼前</a:t>
            </a:r>
            <a:endParaRPr sz="2200">
              <a:latin typeface="微软雅黑"/>
              <a:cs typeface="微软雅黑"/>
            </a:endParaRPr>
          </a:p>
          <a:p>
            <a:pPr marL="12700">
              <a:lnSpc>
                <a:spcPts val="2625"/>
              </a:lnSpc>
            </a:pPr>
            <a:r>
              <a:rPr sz="2200" b="1">
                <a:latin typeface="微软雅黑"/>
                <a:cs typeface="微软雅黑"/>
              </a:rPr>
              <a:t>？</a:t>
            </a:r>
            <a:endParaRPr sz="2200">
              <a:latin typeface="微软雅黑"/>
              <a:cs typeface="微软雅黑"/>
            </a:endParaRPr>
          </a:p>
          <a:p>
            <a:pPr marL="12700" marR="5080" algn="just">
              <a:lnSpc>
                <a:spcPts val="2640"/>
              </a:lnSpc>
              <a:spcBef>
                <a:spcPts val="75"/>
              </a:spcBef>
            </a:pPr>
            <a:r>
              <a:rPr sz="2200" b="1">
                <a:solidFill>
                  <a:srgbClr val="FF0000"/>
                </a:solidFill>
                <a:latin typeface="Microsoft JhengHei"/>
                <a:cs typeface="Microsoft JhengHei"/>
              </a:rPr>
              <a:t>三思：</a:t>
            </a:r>
            <a:r>
              <a:rPr sz="2200" b="1" spc="-10">
                <a:latin typeface="Microsoft JhengHei"/>
                <a:cs typeface="Microsoft JhengHei"/>
              </a:rPr>
              <a:t>老人为什么两次</a:t>
            </a:r>
            <a:r>
              <a:rPr sz="2200" b="1" spc="-5">
                <a:latin typeface="微软雅黑"/>
                <a:cs typeface="微软雅黑"/>
              </a:rPr>
              <a:t>送“我”烤山薯？表现</a:t>
            </a:r>
            <a:r>
              <a:rPr sz="2200" b="1" spc="-10">
                <a:latin typeface="微软雅黑"/>
                <a:cs typeface="微软雅黑"/>
              </a:rPr>
              <a:t>了老人怎样的品质？</a:t>
            </a:r>
            <a:endParaRPr sz="2200">
              <a:latin typeface="微软雅黑"/>
              <a:cs typeface="微软雅黑"/>
            </a:endParaRPr>
          </a:p>
        </p:txBody>
      </p:sp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2184400" y="1015999"/>
            <a:ext cx="4767463" cy="5508625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697350" y="2040695"/>
            <a:ext cx="36830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>
                <a:solidFill>
                  <a:srgbClr val="FF0000"/>
                </a:solidFill>
                <a:latin typeface="Microsoft JhengHei"/>
                <a:cs typeface="Microsoft JhengHei"/>
              </a:rPr>
              <a:t>核心问题：</a:t>
            </a:r>
            <a:r>
              <a:rPr spc="-10">
                <a:latin typeface="Microsoft JhengHei"/>
                <a:cs typeface="Microsoft JhengHei"/>
              </a:rPr>
              <a:t>怎样理解文中多次提到的两枚铜钱？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00177" y="1346933"/>
            <a:ext cx="1168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85">
                <a:latin typeface="Microsoft JhengHei"/>
                <a:cs typeface="Microsoft JhengHei"/>
              </a:rPr>
              <a:t>难忘 温暖</a:t>
            </a:r>
            <a:endParaRPr sz="2000">
              <a:latin typeface="Microsoft JhengHei"/>
              <a:cs typeface="Microsoft JhengHe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571500" y="1130300"/>
            <a:ext cx="1576387" cy="10096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02678" y="1537513"/>
            <a:ext cx="7053580" cy="3578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6040" marR="254000" indent="628650" algn="just">
              <a:lnSpc>
                <a:spcPct val="150000"/>
              </a:lnSpc>
              <a:spcBef>
                <a:spcPts val="100"/>
              </a:spcBef>
            </a:pPr>
            <a:r>
              <a:rPr sz="2400" b="1" spc="-5">
                <a:latin typeface="Microsoft JhengHei"/>
                <a:cs typeface="Microsoft JhengHei"/>
              </a:rPr>
              <a:t>每回闻到巷子里飘来烤山薯的香味，我就会想起几十年前家乡那位卖烤山薯的老人；想起他一双黑漆漆的手，和手心里两枚亮晶晶的铜钱。</a:t>
            </a:r>
            <a:endParaRPr sz="2400">
              <a:latin typeface="Microsoft JhengHei"/>
              <a:cs typeface="Microsoft JhengHei"/>
            </a:endParaRPr>
          </a:p>
          <a:p>
            <a:pPr marL="12700" marR="5080" indent="626745" algn="just">
              <a:lnSpc>
                <a:spcPct val="150000"/>
              </a:lnSpc>
              <a:spcBef>
                <a:spcPts val="2050"/>
              </a:spcBef>
            </a:pP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运用倒叙的方法，由烤山薯的香味想起卖烤山薯的老人，想到铜钱，把我的思绪带回到几十年前。“黑漆漆”与“亮晶晶”形成鲜明的对比，引起下文。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13752" y="1581963"/>
            <a:ext cx="7796530" cy="38233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36525" indent="628650">
              <a:lnSpc>
                <a:spcPct val="15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老人一声不响，却笑呵呵地伸手在烘缸(</a:t>
            </a:r>
            <a:r>
              <a:rPr sz="2400" b="1" spc="-114">
                <a:latin typeface="微软雅黑"/>
                <a:cs typeface="微软雅黑"/>
              </a:rPr>
              <a:t>gāng</a:t>
            </a:r>
            <a:r>
              <a:rPr sz="2400" b="1" spc="-114">
                <a:latin typeface="Microsoft JhengHei"/>
                <a:cs typeface="Microsoft JhengHei"/>
              </a:rPr>
              <a:t>)</a:t>
            </a:r>
            <a:r>
              <a:rPr sz="2400" b="1" spc="-20">
                <a:latin typeface="Microsoft JhengHei"/>
                <a:cs typeface="Microsoft JhengHei"/>
              </a:rPr>
              <a:t>里取出</a:t>
            </a:r>
            <a:r>
              <a:rPr sz="2400" b="1" spc="-5">
                <a:latin typeface="Microsoft JhengHei"/>
                <a:cs typeface="Microsoft JhengHei"/>
              </a:rPr>
              <a:t>一个小小的烤山薯，往我手里一放说：“给你吃。”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150">
              <a:latin typeface="Microsoft JhengHei"/>
              <a:cs typeface="Microsoft JhengHei"/>
            </a:endParaRPr>
          </a:p>
          <a:p>
            <a:pPr marL="163195" marR="5080" indent="628650">
              <a:lnSpc>
                <a:spcPct val="150000"/>
              </a:lnSpc>
            </a:pP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“一声不响”“笑呵呵”写出了老人的忠厚、善良和慈祥。“一个小小的烤山薯”饱含着老人浓浓的爱心，</a:t>
            </a:r>
            <a:r>
              <a:rPr sz="2400" b="1" spc="-5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“笑呵呵”看出老人是发自内心的快乐，说明老人心里</a:t>
            </a:r>
            <a:r>
              <a:rPr sz="2400" b="1" spc="-5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并不是只想着钱，还有人与人之间的温情。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13752" y="1379991"/>
            <a:ext cx="7685405" cy="46513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0" indent="628650" algn="just">
              <a:lnSpc>
                <a:spcPct val="150000"/>
              </a:lnSpc>
              <a:spcBef>
                <a:spcPts val="100"/>
              </a:spcBef>
            </a:pPr>
            <a:r>
              <a:rPr sz="2200" b="1" spc="-5">
                <a:latin typeface="Microsoft JhengHei"/>
                <a:cs typeface="Microsoft JhengHei"/>
              </a:rPr>
              <a:t>隔壁的二婶走过来了，她挑了几个大的烤山薯，称一称正好要十个铜板。二婶说：“算九个铜板吧，我手里只有九个。</a:t>
            </a:r>
            <a:r>
              <a:rPr sz="2200" b="1" spc="-50">
                <a:latin typeface="Microsoft JhengHei"/>
                <a:cs typeface="Microsoft JhengHei"/>
              </a:rPr>
              <a:t> </a:t>
            </a:r>
            <a:r>
              <a:rPr sz="2200" b="1" spc="-5">
                <a:latin typeface="Microsoft JhengHei"/>
                <a:cs typeface="Microsoft JhengHei"/>
              </a:rPr>
              <a:t>”老人说：“不行啊，我要亏本啦。”二婶说：“下回补你就</a:t>
            </a:r>
            <a:r>
              <a:rPr sz="2200" b="1" spc="20">
                <a:latin typeface="Microsoft JhengHei"/>
                <a:cs typeface="Microsoft JhengHei"/>
              </a:rPr>
              <a:t>是了。” 她就捧着山薯进去了。</a:t>
            </a:r>
            <a:endParaRPr sz="2200">
              <a:latin typeface="Microsoft JhengHei"/>
              <a:cs typeface="Microsoft JhengHei"/>
            </a:endParaRPr>
          </a:p>
          <a:p>
            <a:pPr marL="128270" marR="5080" indent="628650">
              <a:lnSpc>
                <a:spcPct val="150000"/>
              </a:lnSpc>
              <a:spcBef>
                <a:spcPts val="785"/>
              </a:spcBef>
            </a:pPr>
            <a:r>
              <a:rPr sz="2200" b="1" spc="-5">
                <a:solidFill>
                  <a:srgbClr val="FF0000"/>
                </a:solidFill>
                <a:latin typeface="微软雅黑"/>
                <a:cs typeface="微软雅黑"/>
              </a:rPr>
              <a:t>二婶是大人，应该懂得按价买卖的常识，但她硬是少给一个铜板，就等于明抢。老人给她讲“亏本”的道理没有用，她还是“捧着山薯进去了”。“下回补”是二婶的借口，钱</a:t>
            </a:r>
            <a:r>
              <a:rPr sz="2200" b="1" spc="-5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2200" b="1" spc="-5">
                <a:solidFill>
                  <a:srgbClr val="FF0000"/>
                </a:solidFill>
                <a:latin typeface="微软雅黑"/>
                <a:cs typeface="微软雅黑"/>
              </a:rPr>
              <a:t>不够就应该少拿。从动作和语言中可以看出二婶是个奸猾、</a:t>
            </a:r>
            <a:r>
              <a:rPr sz="2200" b="1" spc="-5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2200" b="1" spc="-5">
                <a:solidFill>
                  <a:srgbClr val="FF0000"/>
                </a:solidFill>
                <a:latin typeface="微软雅黑"/>
                <a:cs typeface="微软雅黑"/>
              </a:rPr>
              <a:t>爱占小便宜的人。这从反面衬托了老人善良、纯朴的品质。</a:t>
            </a:r>
            <a:endParaRPr sz="2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1700" y="1292147"/>
            <a:ext cx="736155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25145"/>
                <a:tab pos="7348220"/>
              </a:tabLst>
            </a:pPr>
            <a:r>
              <a:rPr sz="4000" u="sng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4000" u="sng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JhengHei"/>
                <a:cs typeface="Microsoft JhengHei"/>
              </a:rPr>
              <a:t>阅读方法解密：</a:t>
            </a:r>
            <a:r>
              <a:rPr sz="4000" u="sng">
                <a:uFill>
                  <a:solidFill>
                    <a:srgbClr val="FF0000"/>
                  </a:solidFill>
                </a:uFill>
                <a:latin typeface="Microsoft JhengHei"/>
                <a:cs typeface="Microsoft JhengHei"/>
              </a:rPr>
              <a:t>认识反</a:t>
            </a:r>
            <a:r>
              <a:rPr sz="4000" u="sng" spc="-50">
                <a:uFill>
                  <a:solidFill>
                    <a:srgbClr val="FF0000"/>
                  </a:solidFill>
                </a:uFill>
                <a:latin typeface="Microsoft JhengHei"/>
                <a:cs typeface="Microsoft JhengHei"/>
              </a:rPr>
              <a:t>衬</a:t>
            </a:r>
            <a:r>
              <a:rPr sz="4000" u="sng">
                <a:uFill>
                  <a:solidFill>
                    <a:srgbClr val="FF0000"/>
                  </a:solidFill>
                </a:uFill>
                <a:latin typeface="Microsoft JhengHei"/>
                <a:cs typeface="Microsoft JhengHei"/>
              </a:rPr>
              <a:t>	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82028" y="1845488"/>
            <a:ext cx="7053580" cy="3865879"/>
          </a:xfrm>
          <a:prstGeom prst="rect">
            <a:avLst/>
          </a:prstGeom>
        </p:spPr>
        <p:txBody>
          <a:bodyPr vert="horz" wrap="square" lIns="0" tIns="18923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490"/>
              </a:spcBef>
              <a:buSzPct val="102083"/>
              <a:buFont typeface="Wingdings"/>
              <a:buChar char=""/>
              <a:tabLst>
                <a:tab pos="355600"/>
              </a:tabLst>
            </a:pPr>
            <a:r>
              <a:rPr sz="2400" b="1" spc="-10">
                <a:solidFill>
                  <a:srgbClr val="0070C0"/>
                </a:solidFill>
                <a:latin typeface="Microsoft JhengHei"/>
                <a:cs typeface="Microsoft JhengHei"/>
              </a:rPr>
              <a:t>什么是反衬？</a:t>
            </a:r>
            <a:endParaRPr sz="2400">
              <a:latin typeface="Microsoft JhengHei"/>
              <a:cs typeface="Microsoft JhengHei"/>
            </a:endParaRPr>
          </a:p>
          <a:p>
            <a:pPr marL="12700" marR="5080" indent="627380" algn="just">
              <a:lnSpc>
                <a:spcPts val="4320"/>
              </a:lnSpc>
              <a:spcBef>
                <a:spcPts val="375"/>
              </a:spcBef>
            </a:pPr>
            <a:r>
              <a:rPr sz="2400" b="1" spc="-5">
                <a:latin typeface="微软雅黑"/>
                <a:cs typeface="微软雅黑"/>
              </a:rPr>
              <a:t>反衬，就是利用与主要形象相反、相异的次要形</a:t>
            </a:r>
            <a:r>
              <a:rPr sz="2400" b="1" spc="15">
                <a:latin typeface="微软雅黑"/>
                <a:cs typeface="微软雅黑"/>
              </a:rPr>
              <a:t>象，从反面衬托主要形象。主要事物(</a:t>
            </a:r>
            <a:r>
              <a:rPr sz="2400" b="1" spc="85">
                <a:latin typeface="微软雅黑"/>
                <a:cs typeface="微软雅黑"/>
              </a:rPr>
              <a:t>本体)</a:t>
            </a:r>
            <a:r>
              <a:rPr sz="2400" b="1" spc="-15">
                <a:latin typeface="微软雅黑"/>
                <a:cs typeface="微软雅黑"/>
              </a:rPr>
              <a:t>与陪衬事</a:t>
            </a:r>
            <a:r>
              <a:rPr sz="2400" b="1" spc="130">
                <a:latin typeface="微软雅黑"/>
                <a:cs typeface="微软雅黑"/>
              </a:rPr>
              <a:t>物(</a:t>
            </a:r>
            <a:r>
              <a:rPr sz="2400" b="1" spc="85">
                <a:latin typeface="微软雅黑"/>
                <a:cs typeface="微软雅黑"/>
              </a:rPr>
              <a:t>衬体)</a:t>
            </a:r>
            <a:r>
              <a:rPr sz="2400" b="1" spc="-5">
                <a:latin typeface="微软雅黑"/>
                <a:cs typeface="微软雅黑"/>
              </a:rPr>
              <a:t>有相反的特点或不同的情况，用衬体从反面</a:t>
            </a:r>
            <a:r>
              <a:rPr sz="2400" b="1" spc="-10">
                <a:latin typeface="微软雅黑"/>
                <a:cs typeface="微软雅黑"/>
              </a:rPr>
              <a:t>衬托本体。</a:t>
            </a:r>
            <a:endParaRPr sz="2400">
              <a:latin typeface="微软雅黑"/>
              <a:cs typeface="微软雅黑"/>
            </a:endParaRPr>
          </a:p>
          <a:p>
            <a:pPr marL="355600" indent="-342900">
              <a:lnSpc>
                <a:spcPct val="100000"/>
              </a:lnSpc>
              <a:spcBef>
                <a:spcPts val="1005"/>
              </a:spcBef>
              <a:buSzPct val="102083"/>
              <a:buFont typeface="Wingdings"/>
              <a:buChar char=""/>
              <a:tabLst>
                <a:tab pos="355600"/>
              </a:tabLst>
            </a:pPr>
            <a:r>
              <a:rPr sz="2400" b="1" spc="-5">
                <a:solidFill>
                  <a:srgbClr val="0070C0"/>
                </a:solidFill>
                <a:latin typeface="Microsoft JhengHei"/>
                <a:cs typeface="Microsoft JhengHei"/>
              </a:rPr>
              <a:t>反衬的判断方式是什么？</a:t>
            </a:r>
            <a:endParaRPr sz="2400">
              <a:latin typeface="Microsoft JhengHei"/>
              <a:cs typeface="Microsoft JhengHei"/>
            </a:endParaRPr>
          </a:p>
          <a:p>
            <a:pPr marL="640080">
              <a:lnSpc>
                <a:spcPct val="100000"/>
              </a:lnSpc>
              <a:spcBef>
                <a:spcPts val="1430"/>
              </a:spcBef>
            </a:pPr>
            <a:r>
              <a:rPr sz="2400" b="1" spc="-5">
                <a:latin typeface="微软雅黑"/>
                <a:cs typeface="微软雅黑"/>
              </a:rPr>
              <a:t>对比的两事物明显有主次，偏正之分。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10628" y="1729917"/>
            <a:ext cx="7340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>
                <a:latin typeface="Microsoft JhengHei"/>
                <a:cs typeface="Microsoft JhengHei"/>
              </a:rPr>
              <a:t>老人愣愣地望着她家那扇门；我呢，愣愣地望着老人。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873125" y="3541712"/>
            <a:ext cx="7683500" cy="12700"/>
            <a:chOff x="873125" y="3541712"/>
            <a:chExt cx="7683500" cy="12700"/>
          </a:xfrm>
        </p:grpSpPr>
        <p:sp>
          <p:nvSpPr>
            <p:cNvPr id="4" name="object 4"/>
            <p:cNvSpPr/>
            <p:nvPr/>
          </p:nvSpPr>
          <p:spPr>
            <a:xfrm>
              <a:off x="873125" y="3548062"/>
              <a:ext cx="7683500" cy="0"/>
            </a:xfrm>
            <a:custGeom>
              <a:rect l="l" t="t" r="r" b="b"/>
              <a:pathLst>
                <a:path w="7683500">
                  <a:moveTo>
                    <a:pt x="7683500" y="0"/>
                  </a:moveTo>
                  <a:lnTo>
                    <a:pt x="0" y="0"/>
                  </a:lnTo>
                </a:path>
              </a:pathLst>
            </a:custGeom>
            <a:solidFill>
              <a:srgbClr val="ED7D31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873125" y="3548062"/>
              <a:ext cx="7683500" cy="0"/>
            </a:xfrm>
            <a:custGeom>
              <a:rect l="l" t="t" r="r" b="b"/>
              <a:pathLst>
                <a:path w="7683500">
                  <a:moveTo>
                    <a:pt x="0" y="0"/>
                  </a:moveTo>
                  <a:lnTo>
                    <a:pt x="7683500" y="0"/>
                  </a:lnTo>
                </a:path>
              </a:pathLst>
            </a:custGeom>
            <a:ln w="12700">
              <a:solidFill>
                <a:srgbClr val="ED7D31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951865" y="2767167"/>
            <a:ext cx="7679055" cy="318008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304800" indent="-342900">
              <a:lnSpc>
                <a:spcPts val="2590"/>
              </a:lnSpc>
              <a:spcBef>
                <a:spcPts val="425"/>
              </a:spcBef>
              <a:buSzPct val="102083"/>
              <a:buFont typeface="Wingdings"/>
              <a:buChar char=""/>
              <a:tabLst>
                <a:tab pos="355600"/>
              </a:tabLst>
            </a:pPr>
            <a:r>
              <a:rPr sz="2400" b="1" spc="-5">
                <a:solidFill>
                  <a:srgbClr val="C00000"/>
                </a:solidFill>
                <a:latin typeface="Microsoft JhengHei"/>
                <a:cs typeface="Microsoft JhengHei"/>
              </a:rPr>
              <a:t>两个“愣愣地”意思一样吗？说一说它们分别有怎样</a:t>
            </a:r>
            <a:r>
              <a:rPr sz="2400" b="1" spc="-15">
                <a:solidFill>
                  <a:srgbClr val="C00000"/>
                </a:solidFill>
                <a:latin typeface="Microsoft JhengHei"/>
                <a:cs typeface="Microsoft JhengHei"/>
              </a:rPr>
              <a:t>的含义。</a:t>
            </a:r>
            <a:endParaRPr sz="2400">
              <a:latin typeface="Microsoft JhengHei"/>
              <a:cs typeface="Microsoft JhengHei"/>
            </a:endParaRPr>
          </a:p>
          <a:p>
            <a:pPr marL="26670" marR="5080" indent="628650" algn="just">
              <a:lnSpc>
                <a:spcPct val="150000"/>
              </a:lnSpc>
              <a:spcBef>
                <a:spcPts val="2050"/>
              </a:spcBef>
            </a:pP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两个“愣愣地”都是神态描写，前一个是写老人对二婶的做法很迷茫和忧愁，担心二婶遗忘，甚至不给所欠的一个铜板。后一个写“我”对老人发愣、发呆的样子感到难受，心里又增添了几分不安。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77265" y="3462274"/>
            <a:ext cx="7315200" cy="0"/>
          </a:xfrm>
          <a:custGeom>
            <a:rect l="l" t="t" r="r" b="b"/>
            <a:pathLst>
              <a:path w="7315200">
                <a:moveTo>
                  <a:pt x="0" y="0"/>
                </a:moveTo>
                <a:lnTo>
                  <a:pt x="7315200" y="0"/>
                </a:lnTo>
              </a:path>
            </a:pathLst>
          </a:custGeom>
          <a:ln w="716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977265" y="4010914"/>
            <a:ext cx="7315200" cy="0"/>
          </a:xfrm>
          <a:custGeom>
            <a:rect l="l" t="t" r="r" b="b"/>
            <a:pathLst>
              <a:path w="7315200">
                <a:moveTo>
                  <a:pt x="0" y="0"/>
                </a:moveTo>
                <a:lnTo>
                  <a:pt x="7315200" y="0"/>
                </a:lnTo>
              </a:path>
            </a:pathLst>
          </a:custGeom>
          <a:ln w="716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47700" y="1981200"/>
            <a:ext cx="322262" cy="3683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964565" y="1826438"/>
            <a:ext cx="7254875" cy="2186305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40"/>
              </a:spcBef>
            </a:pPr>
            <a:r>
              <a:rPr sz="2400" b="1" spc="-20">
                <a:solidFill>
                  <a:srgbClr val="00965A"/>
                </a:solidFill>
                <a:latin typeface="Microsoft JhengHei"/>
                <a:cs typeface="Microsoft JhengHei"/>
              </a:rPr>
              <a:t>拓展：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 b="1" spc="-5">
                <a:latin typeface="微软雅黑"/>
                <a:cs typeface="微软雅黑"/>
              </a:rPr>
              <a:t>想象补白：老人愣愣地望着她家那扇门，心想：</a:t>
            </a:r>
            <a:endParaRPr sz="2400">
              <a:latin typeface="微软雅黑"/>
              <a:cs typeface="微软雅黑"/>
            </a:endParaRPr>
          </a:p>
          <a:p>
            <a:pPr marL="231775" marR="5080">
              <a:lnSpc>
                <a:spcPts val="4320"/>
              </a:lnSpc>
            </a:pPr>
            <a:r>
              <a:rPr sz="2400" b="1">
                <a:solidFill>
                  <a:srgbClr val="0000FF"/>
                </a:solidFill>
                <a:latin typeface="微软雅黑"/>
                <a:cs typeface="微软雅黑"/>
              </a:rPr>
              <a:t>示例：</a:t>
            </a: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我今天辛辛苦苦卖了一天，也难以挣到一个</a:t>
            </a:r>
            <a:r>
              <a:rPr sz="2400" b="1" spc="-5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铜板，家里还等着这钱买米下锅呢，怎么能这样呢。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69315" y="1493063"/>
            <a:ext cx="7664450" cy="4131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3995" marR="412750" indent="628650" algn="just">
              <a:lnSpc>
                <a:spcPct val="150000"/>
              </a:lnSpc>
              <a:spcBef>
                <a:spcPts val="100"/>
              </a:spcBef>
            </a:pPr>
            <a:r>
              <a:rPr sz="2400" b="1" spc="-5">
                <a:latin typeface="Microsoft JhengHei"/>
                <a:cs typeface="Microsoft JhengHei"/>
              </a:rPr>
              <a:t>他满脸的皱纹很深很深，很不快乐的样子。我心里说不出的难过，只想代二婶给他那一个铜板，但是</a:t>
            </a:r>
            <a:r>
              <a:rPr sz="2400" b="1" spc="-10">
                <a:latin typeface="Microsoft JhengHei"/>
                <a:cs typeface="Microsoft JhengHei"/>
              </a:rPr>
              <a:t>身边真的没有钱。</a:t>
            </a:r>
            <a:endParaRPr sz="2400">
              <a:latin typeface="Microsoft JhengHei"/>
              <a:cs typeface="Microsoft JhengHei"/>
            </a:endParaRPr>
          </a:p>
          <a:p>
            <a:pPr marL="12700" marR="5080" indent="628650" algn="just">
              <a:lnSpc>
                <a:spcPct val="150000"/>
              </a:lnSpc>
              <a:spcBef>
                <a:spcPts val="2090"/>
              </a:spcBef>
            </a:pP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“我”看见老人“满脸的皱纹很深很深”意识到老人很贫穷，很辛苦；看见老人“很不快乐的样子”心里很难过。“我”的想法与二婶的想法，形成了鲜明的对比，突出了“我”对老人的同情。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66152" y="1451787"/>
            <a:ext cx="7664450" cy="36461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6045" marR="215900" indent="628650" algn="just">
              <a:lnSpc>
                <a:spcPct val="150000"/>
              </a:lnSpc>
              <a:spcBef>
                <a:spcPts val="100"/>
              </a:spcBef>
            </a:pPr>
            <a:r>
              <a:rPr sz="2400" b="1" spc="-5">
                <a:latin typeface="Microsoft JhengHei"/>
                <a:cs typeface="Microsoft JhengHei"/>
              </a:rPr>
              <a:t>只是两个铜钱呀，怎么抵得过一个铜板呢？但我还是急急忙忙撕开毽子的包布，挖出两枚亮晶晶崭新的铜钱，递到老人手心里说：“老伯伯，给您。”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00">
              <a:latin typeface="Microsoft JhengHei"/>
              <a:cs typeface="Microsoft JhengHei"/>
            </a:endParaRPr>
          </a:p>
          <a:p>
            <a:pPr marL="12700" marR="5080" indent="628650" algn="just">
              <a:lnSpc>
                <a:spcPct val="150000"/>
              </a:lnSpc>
            </a:pP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“急急忙忙”“撕”“挖”“递”写出了“我”想给老人补偿的急切心情。“我”自觉地递给老人两枚铜钱表达“我”的心意，折射出“我”幼小而美好的心灵。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86765" y="1410513"/>
            <a:ext cx="7977505" cy="4168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22300" indent="628650">
              <a:lnSpc>
                <a:spcPct val="150000"/>
              </a:lnSpc>
              <a:spcBef>
                <a:spcPts val="100"/>
              </a:spcBef>
            </a:pPr>
            <a:r>
              <a:rPr sz="2400" b="1" spc="-5">
                <a:latin typeface="Microsoft JhengHei"/>
                <a:cs typeface="Microsoft JhengHei"/>
              </a:rPr>
              <a:t>他好半天才明白我的意思，马上把铜钱放回我的口袋里，摸摸我的头说：“小姑娘，我怎么会拿你的钱呢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 b="1" spc="-5">
                <a:latin typeface="Microsoft JhengHei"/>
                <a:cs typeface="Microsoft JhengHei"/>
              </a:rPr>
              <a:t>？不过你的好心肠，我永远不会忘记的。”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250">
              <a:latin typeface="Microsoft JhengHei"/>
              <a:cs typeface="Microsoft JhengHei"/>
            </a:endParaRPr>
          </a:p>
          <a:p>
            <a:pPr marL="39370" marR="5080" indent="628650">
              <a:lnSpc>
                <a:spcPct val="150000"/>
              </a:lnSpc>
            </a:pP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“好半天才明白”说明老人他根本就没有想过要“我</a:t>
            </a:r>
            <a:r>
              <a:rPr sz="2400" b="1" spc="-5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”钱的念头。“摸摸我的头”写出了老人对“我”的喜爱，对“我”好心肠的赞许。运用反问句，增强了句子的语气，更加强烈地表达了老人的善良和纯朴。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59778" y="1812467"/>
            <a:ext cx="7969250" cy="35223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289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latin typeface="Microsoft JhengHei"/>
                <a:cs typeface="Microsoft JhengHei"/>
              </a:rPr>
              <a:t>他又从烘缸里取出一个小山薯给我说：“再给你一个。”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650">
              <a:latin typeface="Microsoft JhengHei"/>
              <a:cs typeface="Microsoft JhengHei"/>
            </a:endParaRPr>
          </a:p>
          <a:p>
            <a:pPr marL="12700" marR="5080" indent="628650">
              <a:lnSpc>
                <a:spcPct val="150000"/>
              </a:lnSpc>
            </a:pP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老人第一次送烤山薯给“我”是出于对小孩子的关爱，第二次送烤山薯的含义就更深了。老人看到、体会到了“</a:t>
            </a:r>
            <a:r>
              <a:rPr sz="2400" b="1" spc="-5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我”的心意，在老人心中，“好心肠”比钱更重要，这第</a:t>
            </a:r>
            <a:r>
              <a:rPr sz="2400" b="1" spc="-5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二个小山薯表达了老人的感激之情，也是对“我”的肯定</a:t>
            </a:r>
            <a:r>
              <a:rPr sz="2400" b="1" spc="-5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2400" b="1" spc="-15">
                <a:solidFill>
                  <a:srgbClr val="FF0000"/>
                </a:solidFill>
                <a:latin typeface="微软雅黑"/>
                <a:cs typeface="微软雅黑"/>
              </a:rPr>
              <a:t>和奖励。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Microsoft JhengHei"/>
                <a:cs typeface="Microsoft JhengHei"/>
              </a:rPr>
              <a:t>他没有接受我的铜钱，却接纳了我的心意。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13752" y="2934513"/>
            <a:ext cx="796925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628650" algn="just">
              <a:lnSpc>
                <a:spcPct val="150000"/>
              </a:lnSpc>
              <a:spcBef>
                <a:spcPts val="100"/>
              </a:spcBef>
            </a:pP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“没有接受我的铜钱”，表明了老人的善良，对“我”的喜爱；“却接纳了我的心意”，说明老人接受了“我”对他的“好心肠”，这是内心深处的沟通、理解。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34415" y="2077110"/>
            <a:ext cx="7331075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803275">
              <a:lnSpc>
                <a:spcPct val="150000"/>
              </a:lnSpc>
              <a:spcBef>
                <a:spcPts val="100"/>
              </a:spcBef>
            </a:pPr>
            <a:r>
              <a:rPr sz="3200" spc="-5">
                <a:latin typeface="Microsoft JhengHei"/>
                <a:cs typeface="Microsoft JhengHei"/>
              </a:rPr>
              <a:t>同学们刚才已经跟随老师走进课文，品读了课文中的重点语句，现在，让我们拿起金钥匙开启智慧之门吧!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13739" y="2122030"/>
            <a:ext cx="7362825" cy="390017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50"/>
              </a:spcBef>
              <a:buSzPct val="102083"/>
              <a:buFont typeface="Wingdings"/>
              <a:buChar char=""/>
              <a:tabLst>
                <a:tab pos="355600"/>
              </a:tabLst>
            </a:pPr>
            <a:r>
              <a:rPr sz="2400" b="1" spc="-10">
                <a:solidFill>
                  <a:srgbClr val="C00000"/>
                </a:solidFill>
                <a:latin typeface="Microsoft JhengHei"/>
                <a:cs typeface="Microsoft JhengHei"/>
              </a:rPr>
              <a:t>核心问题：</a:t>
            </a:r>
            <a:endParaRPr sz="2400">
              <a:latin typeface="Microsoft JhengHei"/>
              <a:cs typeface="Microsoft JhengHei"/>
            </a:endParaRPr>
          </a:p>
          <a:p>
            <a:pPr marR="539115" algn="ctr">
              <a:lnSpc>
                <a:spcPct val="100000"/>
              </a:lnSpc>
              <a:spcBef>
                <a:spcPts val="1760"/>
              </a:spcBef>
            </a:pPr>
            <a:r>
              <a:rPr sz="2400" b="1" spc="-5">
                <a:latin typeface="Microsoft JhengHei"/>
                <a:cs typeface="Microsoft JhengHei"/>
              </a:rPr>
              <a:t>怎样理解文中多次提到的两枚铜钱？</a:t>
            </a:r>
            <a:endParaRPr sz="2400">
              <a:latin typeface="Microsoft JhengHei"/>
              <a:cs typeface="Microsoft JhengHei"/>
            </a:endParaRPr>
          </a:p>
          <a:p>
            <a:pPr marL="339725" marR="5080" indent="542925" algn="just">
              <a:lnSpc>
                <a:spcPct val="128499"/>
              </a:lnSpc>
              <a:spcBef>
                <a:spcPts val="775"/>
              </a:spcBef>
            </a:pP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文中多次提到两枚铜钱，虽然两枚铜钱不能抵一个铜板，但这铜钱里包含了“我”对老人的体谅、关爱和感激，老人也从“我”给钱的行为里看到了“我</a:t>
            </a:r>
            <a:r>
              <a:rPr sz="2400" b="1" spc="-5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”美好的心灵，体会到了“我”的心意，所以这两枚铜钱里包含了卖烤山薯的老人和“我”之间的关爱和体谅，这种感情是珍贵的。</a:t>
            </a:r>
            <a:endParaRPr sz="2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533400" y="1181100"/>
            <a:ext cx="5518150" cy="83307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28027" y="1597856"/>
            <a:ext cx="7640955" cy="3885565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50"/>
              </a:spcBef>
              <a:buSzPct val="102083"/>
              <a:buFont typeface="Wingdings"/>
              <a:buChar char=""/>
              <a:tabLst>
                <a:tab pos="355600"/>
              </a:tabLst>
            </a:pPr>
            <a:r>
              <a:rPr sz="2400" b="1" spc="-10">
                <a:solidFill>
                  <a:srgbClr val="C00000"/>
                </a:solidFill>
                <a:latin typeface="微软雅黑"/>
                <a:cs typeface="微软雅黑"/>
              </a:rPr>
              <a:t>串珠问题：</a:t>
            </a:r>
            <a:endParaRPr sz="2400">
              <a:latin typeface="微软雅黑"/>
              <a:cs typeface="微软雅黑"/>
            </a:endParaRPr>
          </a:p>
          <a:p>
            <a:pPr marL="1484630" marR="88900" indent="-1256030">
              <a:lnSpc>
                <a:spcPct val="150000"/>
              </a:lnSpc>
              <a:spcBef>
                <a:spcPts val="1585"/>
              </a:spcBef>
            </a:pPr>
            <a:r>
              <a:rPr sz="2400" b="1" spc="105">
                <a:latin typeface="微软雅黑"/>
                <a:cs typeface="微软雅黑"/>
              </a:rPr>
              <a:t>1.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一读：</a:t>
            </a:r>
            <a:r>
              <a:rPr sz="2400" b="1" spc="-5">
                <a:latin typeface="Microsoft JhengHei"/>
                <a:cs typeface="Microsoft JhengHei"/>
              </a:rPr>
              <a:t>读课文，为什么卖烤山薯的老人的形象时常浮</a:t>
            </a:r>
            <a:r>
              <a:rPr sz="2400" b="1" spc="-10">
                <a:latin typeface="微软雅黑"/>
                <a:cs typeface="微软雅黑"/>
              </a:rPr>
              <a:t>现在“我”眼前？</a:t>
            </a:r>
            <a:endParaRPr sz="2400">
              <a:latin typeface="微软雅黑"/>
              <a:cs typeface="微软雅黑"/>
            </a:endParaRPr>
          </a:p>
          <a:p>
            <a:pPr marL="312420" marR="5080" indent="709295">
              <a:lnSpc>
                <a:spcPts val="4320"/>
              </a:lnSpc>
              <a:spcBef>
                <a:spcPts val="180"/>
              </a:spcBef>
            </a:pP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因为卖烤山薯的老人送给“我”烤山薯，“我”想给他毽子里的铜钱，他不要，反而又送给“我”一个烤山薯，这件事中老人的关爱、善良、信任等一直温暖着“我”，所以老人的形象时常浮现在“我”眼前。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04215" y="1947088"/>
            <a:ext cx="76454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68730" marR="5080" indent="-1256030">
              <a:lnSpc>
                <a:spcPct val="150000"/>
              </a:lnSpc>
              <a:spcBef>
                <a:spcPts val="100"/>
              </a:spcBef>
            </a:pPr>
            <a:r>
              <a:rPr spc="105"/>
              <a:t>2.</a:t>
            </a:r>
            <a:r>
              <a:rPr>
                <a:solidFill>
                  <a:srgbClr val="FF0000"/>
                </a:solidFill>
                <a:latin typeface="Microsoft JhengHei"/>
                <a:cs typeface="Microsoft JhengHei"/>
              </a:rPr>
              <a:t>二画：</a:t>
            </a:r>
            <a:r>
              <a:rPr spc="-5">
                <a:latin typeface="Microsoft JhengHei"/>
                <a:cs typeface="Microsoft JhengHei"/>
              </a:rPr>
              <a:t>画出文中运用反衬的句子，并体会这些句子有怎</a:t>
            </a:r>
            <a:r>
              <a:rPr spc="-10"/>
              <a:t>样的表达效果。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37603" y="3488550"/>
            <a:ext cx="73533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622300">
              <a:lnSpc>
                <a:spcPct val="150000"/>
              </a:lnSpc>
              <a:spcBef>
                <a:spcPts val="100"/>
              </a:spcBef>
            </a:pP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隔壁的二婶走过来了，……</a:t>
            </a:r>
            <a:r>
              <a:rPr sz="2400" b="1" spc="-5">
                <a:solidFill>
                  <a:srgbClr val="FF0000"/>
                </a:solidFill>
                <a:latin typeface="微软雅黑"/>
                <a:cs typeface="微软雅黑"/>
              </a:rPr>
              <a:t>她就捧着山薯进去了。运用反衬更加突出了老人善良的品质。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https://d.book118.com/007010013143006030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204</Paragraphs>
  <Slides>47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baseType="lpstr" size="54">
      <vt:lpstr>Arial</vt:lpstr>
      <vt:lpstr>Calibri</vt:lpstr>
      <vt:lpstr>微软雅黑</vt:lpstr>
      <vt:lpstr>Microsoft JhengHei</vt:lpstr>
      <vt:lpstr>Times New Roman</vt:lpstr>
      <vt:lpstr>Wingdings</vt:lpstr>
      <vt:lpstr>Office Theme</vt:lpstr>
      <vt:lpstr>22</vt:lpstr>
      <vt:lpstr>学习目标</vt:lpstr>
      <vt:lpstr>走进作者</vt:lpstr>
      <vt:lpstr>PowerPoint Presentation</vt:lpstr>
      <vt:lpstr>撕</vt:lpstr>
      <vt:lpstr>cháng
肠</vt:lpstr>
      <vt:lpstr>ni
捏ē</vt:lpstr>
      <vt:lpstr>qiàn
欠</vt:lpstr>
      <vt:lpstr>cí
慈</vt:lpstr>
      <vt:lpstr>shuānɡ
霜</vt:lpstr>
      <vt:lpstr>nà
纳</vt:lpstr>
      <vt:lpstr>PowerPoint Presentation</vt:lpstr>
      <vt:lpstr>PowerPoint Presentation</vt:lpstr>
      <vt:lpstr>bāo（剥皮		剥花生） bō（剥夺	剥削）</vt:lpstr>
      <vt:lpstr>理解词语</vt:lpstr>
      <vt:lpstr>PowerPoint Presentation</vt:lpstr>
      <vt:lpstr>理解词语</vt:lpstr>
      <vt:lpstr>辨析词语</vt:lpstr>
      <vt:lpstr>PowerPoint Presentation</vt:lpstr>
      <vt:lpstr>PowerPoint Presentation</vt:lpstr>
      <vt:lpstr>课堂小结</vt:lpstr>
      <vt:lpstr>1．一锤定音(在带点字正确的读音下画“√”)。</vt:lpstr>
      <vt:lpstr>2.看拼音，写词语。</vt:lpstr>
      <vt:lpstr>PowerPoint Presentation</vt:lpstr>
      <vt:lpstr>PowerPoint Presentation</vt:lpstr>
      <vt:lpstr>PowerPoint Presentation</vt:lpstr>
      <vt:lpstr>PowerPoint Presentation</vt:lpstr>
      <vt:lpstr>22</vt:lpstr>
      <vt:lpstr>学习目标</vt:lpstr>
      <vt:lpstr>通过上一节课的学习，我们已经初步理解了课文内容，为了更深入地理解课文，老师送给大家一把金钥匙，这就是核心问题和串珠问题。让我们带着这些问题理解课文。</vt:lpstr>
      <vt:lpstr>核心问题：怎样理解文中多次提到的两枚铜钱？</vt:lpstr>
      <vt:lpstr>PowerPoint Presentation</vt:lpstr>
      <vt:lpstr>PowerPoint Presentation</vt:lpstr>
      <vt:lpstr>PowerPoint Presentation</vt:lpstr>
      <vt:lpstr>	阅读方法解密：认识反衬	</vt:lpstr>
      <vt:lpstr>老人愣愣地望着她家那扇门；我呢，愣愣地望着老人。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他没有接受我的铜钱，却接纳了我的心意。</vt:lpstr>
      <vt:lpstr>同学们刚才已经跟随老师走进课文，品读了课文中的重点语句，现在，让我们拿起金钥匙开启智慧之门吧!</vt:lpstr>
      <vt:lpstr>PowerPoint Presentation</vt:lpstr>
      <vt:lpstr>PowerPoint Presentation</vt:lpstr>
      <vt:lpstr>2.二画：画出文中运用反衬的句子，并体会这些句子有怎样的表达效果。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2024-09-02T13:18:10.934</cp:lastPrinted>
  <dcterms:created xsi:type="dcterms:W3CDTF">2024-09-02T05:18:10Z</dcterms:created>
  <dcterms:modified xsi:type="dcterms:W3CDTF">2024-09-02T05:18:12Z</dcterms:modified>
</cp:coreProperties>
</file>