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E61D7C7-86DD-4DF0-B1CC-CD71169E149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7" name="PlaceHolder 1"/>
          <p:cNvSpPr>
            <a:spLocks noGrp="1"/>
          </p:cNvSpPr>
          <p:nvPr>
            <p:ph type="sldImg"/>
          </p:nvPr>
        </p:nvSpPr>
        <p:spPr>
          <a:xfrm>
            <a:off x="685800" y="1143000"/>
            <a:ext cx="5486040" cy="3085920"/>
          </a:xfrm>
          <a:prstGeom prst="rect">
            <a:avLst/>
          </a:prstGeom>
          <a:ln w="0">
            <a:noFill/>
          </a:ln>
        </p:spPr>
      </p:sp>
      <p:sp>
        <p:nvSpPr>
          <p:cNvPr id="41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 name="PlaceHolder 1"/>
          <p:cNvSpPr>
            <a:spLocks noGrp="1"/>
          </p:cNvSpPr>
          <p:nvPr>
            <p:ph type="sldImg"/>
          </p:nvPr>
        </p:nvSpPr>
        <p:spPr>
          <a:xfrm>
            <a:off x="685800" y="1143000"/>
            <a:ext cx="5486040" cy="3085920"/>
          </a:xfrm>
          <a:prstGeom prst="rect">
            <a:avLst/>
          </a:prstGeom>
          <a:ln w="0">
            <a:noFill/>
          </a:ln>
        </p:spPr>
      </p:sp>
      <p:sp>
        <p:nvSpPr>
          <p:cNvPr id="42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sldImg"/>
          </p:nvPr>
        </p:nvSpPr>
        <p:spPr>
          <a:xfrm>
            <a:off x="685800" y="1143000"/>
            <a:ext cx="5486040" cy="3085920"/>
          </a:xfrm>
          <a:prstGeom prst="rect">
            <a:avLst/>
          </a:prstGeom>
          <a:ln w="0">
            <a:noFill/>
          </a:ln>
        </p:spPr>
      </p:sp>
      <p:sp>
        <p:nvSpPr>
          <p:cNvPr id="42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sldImg"/>
          </p:nvPr>
        </p:nvSpPr>
        <p:spPr>
          <a:xfrm>
            <a:off x="685800" y="1143000"/>
            <a:ext cx="5486040" cy="3085920"/>
          </a:xfrm>
          <a:prstGeom prst="rect">
            <a:avLst/>
          </a:prstGeom>
          <a:ln w="0">
            <a:noFill/>
          </a:ln>
        </p:spPr>
      </p:sp>
      <p:sp>
        <p:nvSpPr>
          <p:cNvPr id="43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2" name="PlaceHolder 1"/>
          <p:cNvSpPr>
            <a:spLocks noGrp="1"/>
          </p:cNvSpPr>
          <p:nvPr>
            <p:ph type="sldImg"/>
          </p:nvPr>
        </p:nvSpPr>
        <p:spPr>
          <a:xfrm>
            <a:off x="685800" y="1143000"/>
            <a:ext cx="5486040" cy="3085920"/>
          </a:xfrm>
          <a:prstGeom prst="rect">
            <a:avLst/>
          </a:prstGeom>
          <a:ln w="0">
            <a:noFill/>
          </a:ln>
        </p:spPr>
      </p:sp>
      <p:sp>
        <p:nvSpPr>
          <p:cNvPr id="43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3C0A34-3C7E-439C-90F9-80B303699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86A33D-7178-4D20-A31E-D3367C67CF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981D2A-8CB4-427E-BD76-94B9C5C54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E3B162-7401-482D-9F13-B318303CCB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4F717D-A493-49A7-B4FF-90B788BC20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09E392-B5C2-4E80-838C-82AF2D9F74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64078B-C2D7-47B2-BD49-E23806BF0A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03EE15-8638-4B20-BDD4-BCA1D6E162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3CDE32-2B00-4278-9EC2-616DD04C97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D3049-483E-4EC5-832C-B88F79206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37BFD0-D6F3-4175-89A2-E45C1D93F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35314A4-548A-4C06-8813-504DA9A7018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C7BEE8F-5FFF-4B7F-A014-C1AF3F56C67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11151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人员管理实战培训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人员管理的概念和重要性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人才招聘与筛选</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员工培训与发展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绩效考核与激励机制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人员管理中的挑战与解决方案</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人员管理实战案例分析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8</a:t>
            </a:r>
            <a:r>
              <a:rPr lang="zh-CN" sz="3000" b="0" strike="noStrike" spc="-1">
                <a:solidFill>
                  <a:schemeClr val="dk1"/>
                </a:solidFill>
                <a:latin typeface="微软雅黑"/>
                <a:ea typeface="微软雅黑"/>
              </a:rPr>
              <a:t>章  结束</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人员管理的概念和重要性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人员管理概述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人员管理是组织中不可或缺的重要部分。它涵盖了招聘、培训、绩效考核等多方面的内容，是确保组织运作顺利的关键环节。有效的人员管理可以提升员工工作表现，增强员工忠诚度，推动组织的持续发展。</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人员管理的目标</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通过培训和激励提高员工的工作表现</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提高员工绩效</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创造良好的工作环境和发展机会，提升员工满意度</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提高员工满意度</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合理配置人力资源，推动组织整体发展</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促进组织的发展</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激励激励</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激励员工积极工作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奖惩分明，激发员工工作动力</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灵活适应</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根据员工不同情况调整管理方式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灵活应对各种管理问题</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人员管理的原则</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公平公正</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确保员工受到公平待遇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遵守规章制度，不偏袒任何员工</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人员管理的重要性</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员工的能力和忠诚度直接影响组织的运作和发展</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人员是组织的核心资产</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吸引和留住优秀人才是组织取得成功的重要保障</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优秀的人才是组织成功的关键</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人员管理的重要性</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人员管理在现代企业管理中起着重要作用。有效的人员管理可以帮助企业吸引、培养和留住优秀人才，提高员工绩效和满意度，促进组织的稳健发展。因此，注重人员管理是企业成功的关键之一。</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人才招聘与筛选</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人才招聘的流程</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人才招聘是企业组织中非常重要的一环，流程包括确定招聘需求、制定招聘计划以及发布招聘信息。每个步骤都至关重要，确保招聘流程的顺畅进行。</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人才筛选的方法</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筛选符合要求的人才简历</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简历筛选</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通过面试了解候选人的能力和素质</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面试</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对候选人进行综合评估</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考察</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部分岗位需要进行笔试等测试</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笔试等</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招聘常见问题及解决方法</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分析离职原因并采取措施解决</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高离职率问题</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优化流程，提高效率</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招聘流程不畅问题</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加强面试培训，提升面试质量</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面试效果不佳问题</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人才招聘的注意事项</a:t>
            </a:r>
            <a:endParaRPr lang="en-US" sz="3600" b="0" strike="noStrike" spc="-1">
              <a:solidFill>
                <a:schemeClr val="dk1"/>
              </a:solidFill>
              <a:latin typeface="Arial"/>
            </a:endParaRPr>
          </a:p>
        </p:txBody>
      </p:sp>
      <p:sp>
        <p:nvSpPr>
          <p:cNvPr id="14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确保候选人了解职责和要求</a:t>
            </a:r>
            <a:endParaRPr lang="en-US" sz="2000" b="0" strike="noStrike" spc="-1">
              <a:solidFill>
                <a:srgbClr val="000000"/>
              </a:solidFill>
              <a:latin typeface="Arial"/>
            </a:endParaRPr>
          </a:p>
        </p:txBody>
      </p:sp>
      <p:sp>
        <p:nvSpPr>
          <p:cNvPr id="14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职位描述要清晰</a:t>
            </a:r>
            <a:endParaRPr lang="en-US" sz="3000" b="0" strike="noStrike" spc="-1">
              <a:solidFill>
                <a:srgbClr val="000000"/>
              </a:solidFill>
              <a:latin typeface="Arial"/>
            </a:endParaRPr>
          </a:p>
        </p:txBody>
      </p:sp>
      <p:sp>
        <p:nvSpPr>
          <p:cNvPr id="14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建立标准化的面试流程，提升面试效果</a:t>
            </a:r>
            <a:endParaRPr lang="en-US" sz="2000" b="0" strike="noStrike" spc="-1">
              <a:solidFill>
                <a:srgbClr val="000000"/>
              </a:solidFill>
              <a:latin typeface="Arial"/>
            </a:endParaRPr>
          </a:p>
        </p:txBody>
      </p:sp>
      <p:sp>
        <p:nvSpPr>
          <p:cNvPr id="14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面试流程要规范</a:t>
            </a:r>
            <a:endParaRPr lang="en-US" sz="3000" b="0" strike="noStrike" spc="-1">
              <a:solidFill>
                <a:srgbClr val="000000"/>
              </a:solidFill>
              <a:latin typeface="Arial"/>
            </a:endParaRPr>
          </a:p>
        </p:txBody>
      </p:sp>
      <p:sp>
        <p:nvSpPr>
          <p:cNvPr id="14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多渠道招聘，增加招聘成功率</a:t>
            </a:r>
            <a:endParaRPr lang="en-US" sz="2000" b="0" strike="noStrike" spc="-1">
              <a:solidFill>
                <a:srgbClr val="000000"/>
              </a:solidFill>
              <a:latin typeface="Arial"/>
            </a:endParaRPr>
          </a:p>
        </p:txBody>
      </p:sp>
      <p:sp>
        <p:nvSpPr>
          <p:cNvPr id="15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招聘渠道选择要多样</a:t>
            </a:r>
            <a:endParaRPr lang="en-US" sz="3000" b="0" strike="noStrike" spc="-1">
              <a:solidFill>
                <a:srgbClr val="000000"/>
              </a:solidFill>
              <a:latin typeface="Arial"/>
            </a:endParaRPr>
          </a:p>
        </p:txBody>
      </p:sp>
      <p:sp>
        <p:nvSpPr>
          <p:cNvPr id="15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人才招聘的注意事项</a:t>
            </a:r>
            <a:endParaRPr lang="en-US" sz="3600" b="0" strike="noStrike" spc="-1">
              <a:solidFill>
                <a:schemeClr val="dk1"/>
              </a:solidFill>
              <a:latin typeface="Arial"/>
            </a:endParaRPr>
          </a:p>
        </p:txBody>
      </p:sp>
      <p:sp>
        <p:nvSpPr>
          <p:cNvPr id="15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随时调整职位要求与市场需求一致</a:t>
            </a:r>
            <a:endParaRPr lang="en-US" sz="1500" b="0" strike="noStrike" spc="-1">
              <a:solidFill>
                <a:srgbClr val="000000"/>
              </a:solidFill>
              <a:latin typeface="Arial"/>
            </a:endParaRPr>
          </a:p>
        </p:txBody>
      </p:sp>
      <p:sp>
        <p:nvSpPr>
          <p:cNvPr id="15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定期更新职位描述</a:t>
            </a:r>
            <a:endParaRPr lang="en-US" sz="2200" b="0" strike="noStrike" spc="-1">
              <a:solidFill>
                <a:srgbClr val="000000"/>
              </a:solidFill>
              <a:latin typeface="Arial"/>
            </a:endParaRPr>
          </a:p>
        </p:txBody>
      </p:sp>
      <p:sp>
        <p:nvSpPr>
          <p:cNvPr id="15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通过数据分析评估招聘流程效果</a:t>
            </a:r>
            <a:endParaRPr lang="en-US" sz="1500" b="0" strike="noStrike" spc="-1">
              <a:solidFill>
                <a:srgbClr val="000000"/>
              </a:solidFill>
              <a:latin typeface="Arial"/>
            </a:endParaRPr>
          </a:p>
        </p:txBody>
      </p:sp>
      <p:sp>
        <p:nvSpPr>
          <p:cNvPr id="15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定期评估招聘效果</a:t>
            </a:r>
            <a:endParaRPr lang="en-US" sz="2200" b="0" strike="noStrike" spc="-1">
              <a:solidFill>
                <a:srgbClr val="000000"/>
              </a:solidFill>
              <a:latin typeface="Arial"/>
            </a:endParaRPr>
          </a:p>
        </p:txBody>
      </p:sp>
      <p:sp>
        <p:nvSpPr>
          <p:cNvPr id="15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根据实际情况不断改进招聘方式</a:t>
            </a:r>
            <a:endParaRPr lang="en-US" sz="1500" b="0" strike="noStrike" spc="-1">
              <a:solidFill>
                <a:srgbClr val="000000"/>
              </a:solidFill>
              <a:latin typeface="Arial"/>
            </a:endParaRPr>
          </a:p>
        </p:txBody>
      </p:sp>
      <p:sp>
        <p:nvSpPr>
          <p:cNvPr id="15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持续优化招聘策略</a:t>
            </a:r>
            <a:endParaRPr lang="en-US" sz="2200" b="0" strike="noStrike" spc="-1">
              <a:solidFill>
                <a:srgbClr val="000000"/>
              </a:solidFill>
              <a:latin typeface="Arial"/>
            </a:endParaRPr>
          </a:p>
        </p:txBody>
      </p:sp>
      <p:sp>
        <p:nvSpPr>
          <p:cNvPr id="15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提升员工满意度减少离职率</a:t>
            </a:r>
            <a:endParaRPr lang="en-US" sz="1500" b="0" strike="noStrike" spc="-1">
              <a:solidFill>
                <a:srgbClr val="000000"/>
              </a:solidFill>
              <a:latin typeface="Arial"/>
            </a:endParaRPr>
          </a:p>
        </p:txBody>
      </p:sp>
      <p:sp>
        <p:nvSpPr>
          <p:cNvPr id="16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加强员工留存</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员工培训与发展</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培训需求分析</a:t>
            </a:r>
            <a:endParaRPr lang="en-US" sz="3500" b="0" strike="noStrike" spc="-1">
              <a:solidFill>
                <a:srgbClr val="000000"/>
              </a:solidFill>
              <a:latin typeface="Arial"/>
            </a:endParaRPr>
          </a:p>
        </p:txBody>
      </p:sp>
      <p:sp>
        <p:nvSpPr>
          <p:cNvPr id="16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培训需求分析是制定培训计划的第一步。确定培训目标，分析培训内容和选择培训方法是培训需求分析的重要内容。员工的实际需求和公司的发展目标需要在培训需求分析中得到充分考虑。</a:t>
            </a:r>
            <a:endParaRPr lang="en-US" sz="25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员工培训的种类</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帮助新员工尽快融入公司，了解公司文化和业务</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新员工培训</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为员工提供岗位技能和知识培训，提升工作效率</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岗位培训</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帮助员工规划职业发展路径，提升职业竞争力</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职业发展培训</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培训成本控制</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比较公司内部培训与外部培训的优缺点，找到适合的培训方式</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内部培训 </a:t>
            </a:r>
            <a:r>
              <a:rPr lang="en-US" sz="2200" b="1" strike="noStrike" spc="-1">
                <a:solidFill>
                  <a:schemeClr val="dk1"/>
                </a:solidFill>
                <a:latin typeface="微软雅黑"/>
                <a:ea typeface="微软雅黑"/>
              </a:rPr>
              <a:t>vs </a:t>
            </a:r>
            <a:r>
              <a:rPr lang="zh-CN" sz="2200" b="1" strike="noStrike" spc="-1">
                <a:solidFill>
                  <a:schemeClr val="dk1"/>
                </a:solidFill>
                <a:latin typeface="微软雅黑"/>
                <a:ea typeface="微软雅黑"/>
              </a:rPr>
              <a:t>外部培训</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评估在线培训和线下培训的适用场景，选择合适的培训形式</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在线培训 </a:t>
            </a:r>
            <a:r>
              <a:rPr lang="en-US" sz="2200" b="1" strike="noStrike" spc="-1">
                <a:solidFill>
                  <a:schemeClr val="dk1"/>
                </a:solidFill>
                <a:latin typeface="微软雅黑"/>
                <a:ea typeface="微软雅黑"/>
              </a:rPr>
              <a:t>vs </a:t>
            </a: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制定培训效果评估指标，评估培训的实际效果和成本效益</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培训效果评估</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员工发展规划</a:t>
            </a:r>
            <a:endParaRPr lang="en-US" sz="3500" b="0" strike="noStrike" spc="-1">
              <a:solidFill>
                <a:srgbClr val="000000"/>
              </a:solidFill>
              <a:latin typeface="Arial"/>
            </a:endParaRPr>
          </a:p>
        </p:txBody>
      </p:sp>
      <p:sp>
        <p:nvSpPr>
          <p:cNvPr id="18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员工发展规划是公司与员工共同发展的重要环节。通过员工的职业路径规划，绩效评估和职业发展辅导，帮助员工实现个人成长和公司目标的对接。</a:t>
            </a:r>
            <a:endParaRPr lang="en-US" sz="2500" b="0" strike="noStrike" spc="-1">
              <a:solidFill>
                <a:srgbClr val="000000"/>
              </a:solidFill>
              <a:latin typeface="Arial"/>
            </a:endParaRPr>
          </a:p>
        </p:txBody>
      </p:sp>
      <p:sp>
        <p:nvSpPr>
          <p:cNvPr id="1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员工绩效评估</a:t>
            </a:r>
            <a:endParaRPr lang="en-US" sz="2200" b="0" strike="noStrike" spc="-1">
              <a:solidFill>
                <a:srgbClr val="000000"/>
              </a:solidFill>
              <a:latin typeface="Arial"/>
            </a:endParaRPr>
          </a:p>
        </p:txBody>
      </p:sp>
      <p:sp>
        <p:nvSpPr>
          <p:cNvPr id="19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制定有效的绩效评估体系</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激励员工提升工作绩效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对员工工作表现进行及时反馈</a:t>
            </a:r>
            <a:endParaRPr lang="en-US" sz="1500" b="0" strike="noStrike" spc="-1">
              <a:solidFill>
                <a:srgbClr val="000000"/>
              </a:solidFill>
              <a:latin typeface="Arial"/>
            </a:endParaRPr>
          </a:p>
        </p:txBody>
      </p:sp>
      <p:sp>
        <p:nvSpPr>
          <p:cNvPr id="1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职业发展辅导</a:t>
            </a:r>
            <a:endParaRPr lang="en-US" sz="2200" b="0" strike="noStrike" spc="-1">
              <a:solidFill>
                <a:srgbClr val="000000"/>
              </a:solidFill>
              <a:latin typeface="Arial"/>
            </a:endParaRPr>
          </a:p>
        </p:txBody>
      </p:sp>
      <p:sp>
        <p:nvSpPr>
          <p:cNvPr id="19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提供个性化的职业发展指导</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帮助员工克服职业发展中的困难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培养员工的职业规划能力</a:t>
            </a:r>
            <a:endParaRPr lang="en-US" sz="1500" b="0" strike="noStrike" spc="-1">
              <a:solidFill>
                <a:srgbClr val="000000"/>
              </a:solidFill>
              <a:latin typeface="Arial"/>
            </a:endParaRPr>
          </a:p>
        </p:txBody>
      </p:sp>
      <p:sp>
        <p:nvSpPr>
          <p:cNvPr id="1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员工发展规划</a:t>
            </a:r>
            <a:endParaRPr lang="en-US" sz="3600" b="0" strike="noStrike" spc="-1">
              <a:solidFill>
                <a:schemeClr val="dk1"/>
              </a:solidFill>
              <a:latin typeface="Arial"/>
            </a:endParaRPr>
          </a:p>
        </p:txBody>
      </p:sp>
      <p:sp>
        <p:nvSpPr>
          <p:cNvPr id="2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员工职业路径</a:t>
            </a:r>
            <a:endParaRPr lang="en-US" sz="2200" b="0" strike="noStrike" spc="-1">
              <a:solidFill>
                <a:srgbClr val="000000"/>
              </a:solidFill>
              <a:latin typeface="Arial"/>
            </a:endParaRPr>
          </a:p>
        </p:txBody>
      </p:sp>
      <p:sp>
        <p:nvSpPr>
          <p:cNvPr id="20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明确员工在公司的职业发展方向</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为员工提供晋升通道和发展机会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激励员工为公司长期发展贡献力量</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绩效考核与激励机制</a:t>
            </a:r>
            <a:endParaRPr lang="en-US" sz="3600" b="0" strike="noStrike" spc="-1">
              <a:solidFill>
                <a:schemeClr val="dk1"/>
              </a:solidFill>
              <a:latin typeface="Arial"/>
            </a:endParaRPr>
          </a:p>
        </p:txBody>
      </p:sp>
      <p:sp>
        <p:nvSpPr>
          <p:cNvPr id="2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绩效考核的意义</a:t>
            </a:r>
            <a:endParaRPr lang="en-US" sz="3500" b="0" strike="noStrike" spc="-1">
              <a:solidFill>
                <a:srgbClr val="000000"/>
              </a:solidFill>
              <a:latin typeface="Arial"/>
            </a:endParaRPr>
          </a:p>
        </p:txBody>
      </p:sp>
      <p:sp>
        <p:nvSpPr>
          <p:cNvPr id="20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绩效考核对于公司和员工都是至关重要的，它可以促进员工自我认知，让员工清晰地了解自己的工作表现，激发员工工作动力，让员工更加努力地工作，同时为员工的职业发展提供方向，帮助员工规划未来的职业路径。</a:t>
            </a:r>
            <a:endParaRPr lang="en-US" sz="2500" b="0" strike="noStrike" spc="-1">
              <a:solidFill>
                <a:srgbClr val="000000"/>
              </a:solidFill>
              <a:latin typeface="Arial"/>
            </a:endParaRPr>
          </a:p>
        </p:txBody>
      </p:sp>
      <p:sp>
        <p:nvSpPr>
          <p:cNvPr id="2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绩效考核方法</a:t>
            </a:r>
            <a:endParaRPr lang="en-US" sz="3600" b="0" strike="noStrike" spc="-1">
              <a:solidFill>
                <a:schemeClr val="dk1"/>
              </a:solidFill>
              <a:latin typeface="Arial"/>
            </a:endParaRPr>
          </a:p>
        </p:txBody>
      </p:sp>
      <p:sp>
        <p:nvSpPr>
          <p:cNvPr id="21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关键绩效指标考核</a:t>
            </a:r>
            <a:endParaRPr lang="en-US" sz="1500" b="0" strike="noStrike" spc="-1">
              <a:solidFill>
                <a:srgbClr val="000000"/>
              </a:solidFill>
              <a:latin typeface="Arial"/>
            </a:endParaRPr>
          </a:p>
        </p:txBody>
      </p:sp>
      <p:sp>
        <p:nvSpPr>
          <p:cNvPr id="21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KPI</a:t>
            </a:r>
            <a:r>
              <a:rPr lang="zh-CN" sz="2200" b="1" strike="noStrike" spc="-1">
                <a:solidFill>
                  <a:schemeClr val="dk1"/>
                </a:solidFill>
                <a:latin typeface="微软雅黑"/>
                <a:ea typeface="微软雅黑"/>
              </a:rPr>
              <a:t>考核</a:t>
            </a:r>
            <a:endParaRPr lang="en-US" sz="2200" b="0" strike="noStrike" spc="-1">
              <a:solidFill>
                <a:srgbClr val="000000"/>
              </a:solidFill>
              <a:latin typeface="Arial"/>
            </a:endParaRPr>
          </a:p>
        </p:txBody>
      </p:sp>
      <p:sp>
        <p:nvSpPr>
          <p:cNvPr id="21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来自多方面的评价</a:t>
            </a:r>
            <a:endParaRPr lang="en-US" sz="1500" b="0" strike="noStrike" spc="-1">
              <a:solidFill>
                <a:srgbClr val="000000"/>
              </a:solidFill>
              <a:latin typeface="Arial"/>
            </a:endParaRPr>
          </a:p>
        </p:txBody>
      </p:sp>
      <p:sp>
        <p:nvSpPr>
          <p:cNvPr id="21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360</a:t>
            </a:r>
            <a:r>
              <a:rPr lang="zh-CN" sz="2200" b="1" strike="noStrike" spc="-1">
                <a:solidFill>
                  <a:schemeClr val="dk1"/>
                </a:solidFill>
                <a:latin typeface="微软雅黑"/>
                <a:ea typeface="微软雅黑"/>
              </a:rPr>
              <a:t>度评估</a:t>
            </a:r>
            <a:endParaRPr lang="en-US" sz="2200" b="0" strike="noStrike" spc="-1">
              <a:solidFill>
                <a:srgbClr val="000000"/>
              </a:solidFill>
              <a:latin typeface="Arial"/>
            </a:endParaRPr>
          </a:p>
        </p:txBody>
      </p:sp>
      <p:sp>
        <p:nvSpPr>
          <p:cNvPr id="21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目标与关键结果考核</a:t>
            </a:r>
            <a:endParaRPr lang="en-US" sz="1500" b="0" strike="noStrike" spc="-1">
              <a:solidFill>
                <a:srgbClr val="000000"/>
              </a:solidFill>
              <a:latin typeface="Arial"/>
            </a:endParaRPr>
          </a:p>
        </p:txBody>
      </p:sp>
      <p:sp>
        <p:nvSpPr>
          <p:cNvPr id="21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OKR</a:t>
            </a:r>
            <a:r>
              <a:rPr lang="zh-CN" sz="2200" b="1" strike="noStrike" spc="-1">
                <a:solidFill>
                  <a:schemeClr val="dk1"/>
                </a:solidFill>
                <a:latin typeface="微软雅黑"/>
                <a:ea typeface="微软雅黑"/>
              </a:rPr>
              <a:t>考核</a:t>
            </a:r>
            <a:endParaRPr lang="en-US" sz="2200" b="0" strike="noStrike" spc="-1">
              <a:solidFill>
                <a:srgbClr val="000000"/>
              </a:solidFill>
              <a:latin typeface="Arial"/>
            </a:endParaRPr>
          </a:p>
        </p:txBody>
      </p:sp>
      <p:sp>
        <p:nvSpPr>
          <p:cNvPr id="21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平衡计分卡考核</a:t>
            </a:r>
            <a:endParaRPr lang="en-US" sz="1500" b="0" strike="noStrike" spc="-1">
              <a:solidFill>
                <a:srgbClr val="000000"/>
              </a:solidFill>
              <a:latin typeface="Arial"/>
            </a:endParaRPr>
          </a:p>
        </p:txBody>
      </p:sp>
      <p:sp>
        <p:nvSpPr>
          <p:cNvPr id="21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BSC</a:t>
            </a:r>
            <a:r>
              <a:rPr lang="zh-CN" sz="2200" b="1" strike="noStrike" spc="-1">
                <a:solidFill>
                  <a:schemeClr val="dk1"/>
                </a:solidFill>
                <a:latin typeface="微软雅黑"/>
                <a:ea typeface="微软雅黑"/>
              </a:rPr>
              <a:t>考核</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晋升激励</a:t>
            </a:r>
            <a:endParaRPr lang="en-US" sz="2200" b="0" strike="noStrike" spc="-1">
              <a:solidFill>
                <a:srgbClr val="000000"/>
              </a:solidFill>
              <a:latin typeface="Arial"/>
            </a:endParaRPr>
          </a:p>
        </p:txBody>
      </p:sp>
      <p:sp>
        <p:nvSpPr>
          <p:cNvPr id="22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晋升机会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职位提升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更广阔的发展空间</a:t>
            </a:r>
            <a:endParaRPr lang="en-US" sz="1500" b="0" strike="noStrike" spc="-1">
              <a:solidFill>
                <a:srgbClr val="000000"/>
              </a:solidFill>
              <a:latin typeface="Arial"/>
            </a:endParaRPr>
          </a:p>
        </p:txBody>
      </p:sp>
      <p:sp>
        <p:nvSpPr>
          <p:cNvPr id="22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培训机会</a:t>
            </a:r>
            <a:endParaRPr lang="en-US" sz="2200" b="0" strike="noStrike" spc="-1">
              <a:solidFill>
                <a:srgbClr val="000000"/>
              </a:solidFill>
              <a:latin typeface="Arial"/>
            </a:endParaRPr>
          </a:p>
        </p:txBody>
      </p:sp>
      <p:sp>
        <p:nvSpPr>
          <p:cNvPr id="22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专业技能培训</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领导力培训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团队协作培训</a:t>
            </a:r>
            <a:endParaRPr lang="en-US" sz="1500" b="0" strike="noStrike" spc="-1">
              <a:solidFill>
                <a:srgbClr val="000000"/>
              </a:solidFill>
              <a:latin typeface="Arial"/>
            </a:endParaRPr>
          </a:p>
        </p:txBody>
      </p:sp>
      <p:sp>
        <p:nvSpPr>
          <p:cNvPr id="22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2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激励机制设计</a:t>
            </a:r>
            <a:endParaRPr lang="en-US" sz="3600" b="0" strike="noStrike" spc="-1">
              <a:solidFill>
                <a:schemeClr val="dk1"/>
              </a:solidFill>
              <a:latin typeface="Arial"/>
            </a:endParaRPr>
          </a:p>
        </p:txBody>
      </p:sp>
      <p:sp>
        <p:nvSpPr>
          <p:cNvPr id="22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薪酬激励</a:t>
            </a:r>
            <a:endParaRPr lang="en-US" sz="2200" b="0" strike="noStrike" spc="-1">
              <a:solidFill>
                <a:srgbClr val="000000"/>
              </a:solidFill>
              <a:latin typeface="Arial"/>
            </a:endParaRPr>
          </a:p>
        </p:txBody>
      </p:sp>
      <p:sp>
        <p:nvSpPr>
          <p:cNvPr id="23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基本工资</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奖金</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股票期权</a:t>
            </a:r>
            <a:endParaRPr lang="en-US" sz="15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绩效考核与激励机制的关联</a:t>
            </a:r>
            <a:endParaRPr lang="en-US" sz="3600" b="0" strike="noStrike" spc="-1">
              <a:solidFill>
                <a:schemeClr val="dk1"/>
              </a:solidFill>
              <a:latin typeface="Arial"/>
            </a:endParaRPr>
          </a:p>
        </p:txBody>
      </p:sp>
      <p:sp>
        <p:nvSpPr>
          <p:cNvPr id="23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通过评定员工的工作表现来激励员工努力工作</a:t>
            </a:r>
            <a:endParaRPr lang="en-US" sz="2000" b="0" strike="noStrike" spc="-1">
              <a:solidFill>
                <a:srgbClr val="000000"/>
              </a:solidFill>
              <a:latin typeface="Arial"/>
            </a:endParaRPr>
          </a:p>
        </p:txBody>
      </p:sp>
      <p:sp>
        <p:nvSpPr>
          <p:cNvPr id="23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绩效考核结果作为激励依据</a:t>
            </a:r>
            <a:endParaRPr lang="en-US" sz="3000" b="0" strike="noStrike" spc="-1">
              <a:solidFill>
                <a:srgbClr val="000000"/>
              </a:solidFill>
              <a:latin typeface="Arial"/>
            </a:endParaRPr>
          </a:p>
        </p:txBody>
      </p:sp>
      <p:sp>
        <p:nvSpPr>
          <p:cNvPr id="23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3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3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3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通过激励机制激励员工的工作表现，从而提升整体绩效水平</a:t>
            </a:r>
            <a:endParaRPr lang="en-US" sz="2000" b="0" strike="noStrike" spc="-1">
              <a:solidFill>
                <a:srgbClr val="000000"/>
              </a:solidFill>
              <a:latin typeface="Arial"/>
            </a:endParaRPr>
          </a:p>
        </p:txBody>
      </p:sp>
      <p:sp>
        <p:nvSpPr>
          <p:cNvPr id="24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激励机制促进绩效提升</a:t>
            </a:r>
            <a:endParaRPr lang="en-US" sz="3000" b="0" strike="noStrike" spc="-1">
              <a:solidFill>
                <a:srgbClr val="000000"/>
              </a:solidFill>
              <a:latin typeface="Arial"/>
            </a:endParaRPr>
          </a:p>
        </p:txBody>
      </p:sp>
      <p:sp>
        <p:nvSpPr>
          <p:cNvPr id="24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https://d.book118.com/007011151011006055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177</Paragraphs>
  <Slides>26</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人员管理实战培训</vt:lpstr>
      <vt:lpstr>目录</vt:lpstr>
      <vt:lpstr>第1章 人员管理的概念和重要性</vt:lpstr>
      <vt:lpstr> </vt:lpstr>
      <vt:lpstr>人员管理的目标</vt:lpstr>
      <vt:lpstr>人员管理的原则</vt:lpstr>
      <vt:lpstr>人员管理的重要性</vt:lpstr>
      <vt:lpstr>人员管理的重要性</vt:lpstr>
      <vt:lpstr>第2章 人才招聘与筛选</vt:lpstr>
      <vt:lpstr> </vt:lpstr>
      <vt:lpstr>人才筛选的方法</vt:lpstr>
      <vt:lpstr>招聘常见问题及解决方法</vt:lpstr>
      <vt:lpstr>人才招聘的注意事项</vt:lpstr>
      <vt:lpstr>人才招聘的注意事项</vt:lpstr>
      <vt:lpstr>第3章 员工培训与发展</vt:lpstr>
      <vt:lpstr> </vt:lpstr>
      <vt:lpstr>员工培训的种类</vt:lpstr>
      <vt:lpstr>培训成本控制</vt:lpstr>
      <vt:lpstr> </vt:lpstr>
      <vt:lpstr>员工发展规划</vt:lpstr>
      <vt:lpstr>第四章 绩效考核与激励机制</vt:lpstr>
      <vt:lpstr> </vt:lpstr>
      <vt:lpstr>绩效考核方法</vt:lpstr>
      <vt:lpstr>激励机制设计</vt:lpstr>
      <vt:lpstr>绩效考核与激励机制的关联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2024-09-29T14:00:32.072</cp:lastPrinted>
  <dcterms:created xsi:type="dcterms:W3CDTF">2024-09-29T06:00:32Z</dcterms:created>
  <dcterms:modified xsi:type="dcterms:W3CDTF">2024-09-29T06:00:34Z</dcterms:modified>
</cp:coreProperties>
</file>