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2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tags" Target="../tags/tag1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microsoft.com/office/2007/relationships/hdphoto" Target="../media/image2.wdp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image" Target="../media/image3.jpe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3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microsoft.com/office/2007/relationships/hdphoto" Target="../media/image2.wdp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image" Target="../media/image3.jpeg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D4BE4-03C9-4E79-A74E-C4CA58CF2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35A99-B8A6-4A7A-874B-97BE95FDD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ED797-728E-4030-BB19-4AE730196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611A04-2F1E-4E8F-9DA3-A8663C58E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1A1E59-E219-408A-9C4E-5FB32DE41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C30B9C-16BA-4E29-AD72-832B286AF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3F3295-A51D-4742-ABE5-3867F4069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086C39-7AFC-46BF-9754-20D08775E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5A45E2-BEEC-4CB7-9E0E-8DCBE6188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DF0D0-9F50-4225-8089-975935352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3554DA-2CFC-43DC-871B-50B5535B0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8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VCG4117295196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alphaModFix amt="14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100000"/>
                    </a14:imgEffect>
                  </a14:imgLayer>
                </a14:imgProps>
              </a:ext>
            </a:extLst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2" name="VCG211375358076"/>
          <p:cNvSpPr/>
          <p:nvPr>
            <p:custDataLst>
              <p:tags r:id="rId7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1" name="矩形: 圆角 8"/>
          <p:cNvSpPr/>
          <p:nvPr>
            <p:custDataLst>
              <p:tags r:id="rId9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26" name="椭圆 25"/>
          <p:cNvSpPr/>
          <p:nvPr>
            <p:custDataLst>
              <p:tags r:id="rId11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17" name="直接连接符 16"/>
          <p:cNvCxnSpPr/>
          <p:nvPr>
            <p:custDataLst>
              <p:tags r:id="rId12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署名"/>
          <p:cNvSpPr txBox="1">
            <a:spLocks noGrp="1"/>
          </p:cNvSpPr>
          <p:nvPr>
            <p:ph type="body" idx="3"/>
            <p:custDataLst>
              <p:tags r:id="rId13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4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5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100000">
                      <a:schemeClr val="accent1"/>
                    </a:gs>
                    <a:gs pos="0">
                      <a:schemeClr val="accent1">
                        <a:lumMod val="75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7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9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18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4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9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2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7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1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5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7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8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2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VCG4117295196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alphaModFix amt="14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100000"/>
                    </a14:imgEffect>
                  </a14:imgLayer>
                </a14:imgProps>
              </a:ext>
            </a:extLst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6" name="VCG211375358076"/>
          <p:cNvSpPr/>
          <p:nvPr>
            <p:custDataLst>
              <p:tags r:id="rId7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7" name="矩形: 圆角 16"/>
          <p:cNvSpPr/>
          <p:nvPr>
            <p:custDataLst>
              <p:tags r:id="rId9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8" name="椭圆 17"/>
          <p:cNvSpPr/>
          <p:nvPr>
            <p:custDataLst>
              <p:tags r:id="rId10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9" name="椭圆 18"/>
          <p:cNvSpPr/>
          <p:nvPr>
            <p:custDataLst>
              <p:tags r:id="rId11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20" name="直接连接符 19"/>
          <p:cNvCxnSpPr/>
          <p:nvPr>
            <p:custDataLst>
              <p:tags r:id="rId12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署名"/>
          <p:cNvSpPr txBox="1">
            <a:spLocks noGrp="1"/>
          </p:cNvSpPr>
          <p:nvPr>
            <p:ph type="body" idx="2"/>
            <p:custDataLst>
              <p:tags r:id="rId13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100000">
                      <a:schemeClr val="accent1"/>
                    </a:gs>
                    <a:gs pos="0">
                      <a:schemeClr val="accent1">
                        <a:lumMod val="75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8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uFillTx/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20" Type="http://schemas.openxmlformats.org/officeDocument/2006/relationships/tags" Target="../tags/tag172.xml" /><Relationship Id="rId21" Type="http://schemas.openxmlformats.org/officeDocument/2006/relationships/tags" Target="../tags/tag173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1211213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.</a:t>
            </a:r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儿童早期音乐教育的有效策略研究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5" name="序号"/>
          <p:cNvSpPr txBox="1"/>
          <p:nvPr>
            <p:custDataLst>
              <p:tags r:id="rId4"/>
            </p:custDataLst>
          </p:nvPr>
        </p:nvSpPr>
        <p:spPr>
          <a:xfrm>
            <a:off x="318960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6" name="标题"/>
          <p:cNvSpPr txBox="1"/>
          <p:nvPr>
            <p:custDataLst>
              <p:tags r:id="rId5"/>
            </p:custDataLst>
          </p:nvPr>
        </p:nvSpPr>
        <p:spPr>
          <a:xfrm>
            <a:off x="4132580" y="122047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儿童早期音乐教育的重要性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4" name="序号"/>
          <p:cNvSpPr txBox="1"/>
          <p:nvPr>
            <p:custDataLst>
              <p:tags r:id="rId6"/>
            </p:custDataLst>
          </p:nvPr>
        </p:nvSpPr>
        <p:spPr>
          <a:xfrm>
            <a:off x="738187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31" name="标题"/>
          <p:cNvSpPr txBox="1"/>
          <p:nvPr>
            <p:custDataLst>
              <p:tags r:id="rId7"/>
            </p:custDataLst>
          </p:nvPr>
        </p:nvSpPr>
        <p:spPr>
          <a:xfrm>
            <a:off x="8324850" y="119189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儿童早期音乐教育的方法和策略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33" name="序号"/>
          <p:cNvSpPr txBox="1"/>
          <p:nvPr>
            <p:custDataLst>
              <p:tags r:id="rId8"/>
            </p:custDataLst>
          </p:nvPr>
        </p:nvSpPr>
        <p:spPr>
          <a:xfrm>
            <a:off x="318960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35" name="标题"/>
          <p:cNvSpPr txBox="1"/>
          <p:nvPr>
            <p:custDataLst>
              <p:tags r:id="rId9"/>
            </p:custDataLst>
          </p:nvPr>
        </p:nvSpPr>
        <p:spPr>
          <a:xfrm>
            <a:off x="4132580" y="282638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儿童早期音乐教育的实践经验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37" name="序号"/>
          <p:cNvSpPr txBox="1"/>
          <p:nvPr>
            <p:custDataLst>
              <p:tags r:id="rId10"/>
            </p:custDataLst>
          </p:nvPr>
        </p:nvSpPr>
        <p:spPr>
          <a:xfrm>
            <a:off x="738187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39" name="标题"/>
          <p:cNvSpPr txBox="1"/>
          <p:nvPr>
            <p:custDataLst>
              <p:tags r:id="rId11"/>
            </p:custDataLst>
          </p:nvPr>
        </p:nvSpPr>
        <p:spPr>
          <a:xfrm>
            <a:off x="8324850" y="285623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儿童早期音乐教育的评估和反思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8" name="序号"/>
          <p:cNvSpPr txBox="1"/>
          <p:nvPr>
            <p:custDataLst>
              <p:tags r:id="rId12"/>
            </p:custDataLst>
          </p:nvPr>
        </p:nvSpPr>
        <p:spPr>
          <a:xfrm>
            <a:off x="3189605" y="478536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2" name="标题"/>
          <p:cNvSpPr txBox="1"/>
          <p:nvPr>
            <p:custDataLst>
              <p:tags r:id="rId13"/>
            </p:custDataLst>
          </p:nvPr>
        </p:nvSpPr>
        <p:spPr>
          <a:xfrm>
            <a:off x="4132580" y="452501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儿童早期音乐教育的未来展望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4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儿童早期音乐教育的重要性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培养音乐兴趣和审美能力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61140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79913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3830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7288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8941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2112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8305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59423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1056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音乐教育能够增强儿童的自信心和表达能力，帮助他们更好地与人交流和沟通。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8431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音乐教育有助于培养儿童的耐心和专注力，提高他们的学习效率。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388580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音乐教育能够激发儿童对音乐的兴趣和热情，培养他们的音乐审美能力。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6360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音乐教育有助于提高儿童的创造力和想象力，促进他们全面发展。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促进儿童智力发展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61140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79913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3830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7288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8941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2112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8305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59423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1056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音乐教育能够激发儿童的创造力和想象力，促进创新思维的发展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8431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音乐教育能够培养儿童的情感表达和沟通能力，促进情感智力的发展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388580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音乐刺激大脑神经元的连接，促进大脑发育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6360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音乐训练能够提高儿童的注意力、记忆力、语言能力等方面的智力水平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培养创造力和想象力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56363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038552" y="1664323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432357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音乐教育能够激发儿童的创造力和想象力，促进大脑的全面发展。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701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404229" y="1664323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98696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通过音乐创作和表演，儿童能够发挥自己的想象力和创造力，培养出独特的艺术气质和创新能力。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56363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432357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音乐教育中的即兴创作和自由演奏等教学方式，能够激发儿童的创造力和想象力，培养他们的创新思维和解决问题的能力。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038552" y="4299177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930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65120" y="4299177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58925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儿童在音乐创作和表演中，能够通过音乐的节奏、旋律、和声等元素，创造出独特的音乐作品，展现自己的个性和创造力。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增强情感表达和沟通能力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15260"/>
            <a:ext cx="855601" cy="248961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88748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191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8956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15901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88748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495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8956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38500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音乐有助于培养孩子的情感表达能力，通过歌唱、演奏乐器等方式，孩子能够更好地表达自己的情感和感受。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38500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在音乐活动中，孩子们需要与其他孩子合作，共同完成音乐作品，这有助于培养他们的合作精神和集体意识。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28718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01565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217" y="234128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0302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53710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25275"/>
            <a:ext cx="813368" cy="2235485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523" y="236627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2801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75668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音乐教育可以增强孩子的自信心和自尊心，让他们更加勇敢地表达自己的想法和观点。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50676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音乐教育能够提高孩子的沟通技巧，包括听懂他人的话、理解别人的感受、有效地表达自己的观点等。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儿童早期音乐教育的方法和策略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针对不同年龄段的儿童选择合适的音乐教育内容</a:t>
            </a:r>
            <a:endParaRPr lang="zh-CN" altLang="en-US"/>
          </a:p>
        </p:txBody>
      </p:sp>
      <p:sp>
        <p:nvSpPr>
          <p:cNvPr id="19" name="正文"/>
          <p:cNvSpPr txBox="1"/>
          <p:nvPr>
            <p:custDataLst>
              <p:tags r:id="rId2"/>
            </p:custDataLst>
          </p:nvPr>
        </p:nvSpPr>
        <p:spPr>
          <a:xfrm>
            <a:off x="2266284" y="1289050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针对0-1岁儿童：选择节奏明快、旋律优美的儿歌和童谣，以刺激听觉和语言发展。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正文"/>
          <p:cNvSpPr txBox="1"/>
          <p:nvPr>
            <p:custDataLst>
              <p:tags r:id="rId3"/>
            </p:custDataLst>
          </p:nvPr>
        </p:nvSpPr>
        <p:spPr>
          <a:xfrm>
            <a:off x="2266284" y="2605345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针对1-3岁儿童：选择简单易懂的音乐游戏和歌曲，以培养音乐兴趣和节奏感。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正文"/>
          <p:cNvSpPr txBox="1"/>
          <p:nvPr>
            <p:custDataLst>
              <p:tags r:id="rId4"/>
            </p:custDataLst>
          </p:nvPr>
        </p:nvSpPr>
        <p:spPr>
          <a:xfrm>
            <a:off x="2266284" y="3921641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针对3-5岁儿童：选择多样化的音乐作品，包括古典音乐、流行音乐等，以拓展音乐视野和培养音乐鉴赏能力。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正文"/>
          <p:cNvSpPr txBox="1"/>
          <p:nvPr>
            <p:custDataLst>
              <p:tags r:id="rId5"/>
            </p:custDataLst>
          </p:nvPr>
        </p:nvSpPr>
        <p:spPr>
          <a:xfrm>
            <a:off x="2266284" y="5237936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针对5-7岁儿童：选择具有一定挑战性的音乐作品和活动，如乐器学习、合唱等，以提升音乐技能和表现力。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运用多种形式的教学手段，如游戏、故事、舞蹈等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537429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6800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游戏：通过音乐游戏激发儿童的兴趣和创造力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305101" y="2699906"/>
            <a:ext cx="1795952" cy="127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3086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6076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故事：将音乐与故事相结合，让儿童在听故事的过程中感受音乐的魅力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898536" y="2699906"/>
            <a:ext cx="1795952" cy="127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362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4195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舞蹈：通过舞蹈动作让儿童更好地理解和表达音乐，增强身体的协调性和节奏感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90620" y="2699906"/>
            <a:ext cx="1795952" cy="127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1638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46954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音乐会：组织儿童参加音乐会，拓宽音乐视野，提高音乐审美能力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9084055" y="2699906"/>
            <a:ext cx="1795952" cy="127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注重培养儿童的节奏感和音感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422060" y="1289050"/>
            <a:ext cx="9892185" cy="10876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871468" y="1289050"/>
            <a:ext cx="268273" cy="10876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705297" y="1383021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音乐游戏：通过音乐游戏，让儿童在玩耍中感受节奏和音感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422060" y="2580161"/>
            <a:ext cx="9892185" cy="10876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871468" y="2580161"/>
            <a:ext cx="268273" cy="10876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705297" y="2674132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音乐律动：跟随音乐节奏进行身体律动，培养儿童的音乐感知能力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422060" y="3871272"/>
            <a:ext cx="9892185" cy="10876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871468" y="3871272"/>
            <a:ext cx="268273" cy="10876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705297" y="3965244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音乐欣赏：让儿童多听各种类型的音乐，提高他们的音感和音乐鉴赏能力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422060" y="5161722"/>
            <a:ext cx="9892185" cy="10876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871468" y="5161722"/>
            <a:ext cx="268273" cy="10876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705297" y="5255693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乐器学习：学习乐器可以帮助儿童更好地掌握节奏和音感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鼓励儿童自由表达和创作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537429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6800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提供多种音乐材料和工具，让儿童自主选择和探索。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305101" y="2699906"/>
            <a:ext cx="1795952" cy="127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3086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6076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创设宽松的音乐环境，鼓励儿童自由表达自己的感受和想象。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898536" y="2699906"/>
            <a:ext cx="1795952" cy="127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362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4195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引导儿童通过音乐创作来表达情感和思想，培养其创造力和表达能力。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90620" y="2699906"/>
            <a:ext cx="1795952" cy="127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1638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46954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鼓励儿童尝试不同的音乐形式和风格，拓宽其音乐视野和认知能力。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9084055" y="2699906"/>
            <a:ext cx="1795952" cy="127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儿童早期音乐教育的实践经验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https://d.book118.com/007012112130006050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&#10;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YPE" val="a"/>
  <p:tag name="KSO_WM_UNIT_USESOURCEFORMAT_APPLY" val="0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1_1"/>
  <p:tag name="KSO_WM_UNIT_INDEX" val="1_1_1"/>
  <p:tag name="KSO_WM_UNIT_LAYERLEVEL" val="1_1_1"/>
  <p:tag name="KSO_WM_UNIT_LINE_FILL_TYPE" val="2"/>
  <p:tag name="KSO_WM_UNIT_LINE_FORE_SCHEMECOLOR_INDEX" val="5"/>
  <p:tag name="KSO_WM_UNIT_PRESET_TEXT" val="0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13"/>
  <p:tag name="KSO_WM_UNIT_TEXT_FILL_TYPE" val="1"/>
  <p:tag name="KSO_WM_UNIT_TYPE" val="l_h_a"/>
  <p:tag name="KSO_WM_UNIT_USESOURCEFORMAT_APPLY" val="0"/>
  <p:tag name="KSO_WM_UNIT_VALUE" val="27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2_1"/>
  <p:tag name="KSO_WM_UNIT_INDEX" val="1_2_1"/>
  <p:tag name="KSO_WM_UNIT_LAYERLEVEL" val="1_1_1"/>
  <p:tag name="KSO_WM_UNIT_LINE_FILL_TYPE" val="2"/>
  <p:tag name="KSO_WM_UNIT_LINE_FORE_SCHEMECOLOR_INDEX" val="5"/>
  <p:tag name="KSO_WM_UNIT_PRESET_TEXT" val="02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13"/>
  <p:tag name="KSO_WM_UNIT_TEXT_FILL_TYPE" val="1"/>
  <p:tag name="KSO_WM_UNIT_TYPE" val="l_h_a"/>
  <p:tag name="KSO_WM_UNIT_USESOURCEFORMAT_APPLY" val="0"/>
  <p:tag name="KSO_WM_UNIT_VALUE" val="27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3_1"/>
  <p:tag name="KSO_WM_UNIT_INDEX" val="1_3_1"/>
  <p:tag name="KSO_WM_UNIT_LAYERLEVEL" val="1_1_1"/>
  <p:tag name="KSO_WM_UNIT_LINE_FILL_TYPE" val="2"/>
  <p:tag name="KSO_WM_UNIT_LINE_FORE_SCHEMECOLOR_INDEX" val="5"/>
  <p:tag name="KSO_WM_UNIT_PRESET_TEXT" val="03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13"/>
  <p:tag name="KSO_WM_UNIT_TEXT_FILL_TYPE" val="1"/>
  <p:tag name="KSO_WM_UNIT_TYPE" val="l_h_a"/>
  <p:tag name="KSO_WM_UNIT_USESOURCEFORMAT_APPLY" val="0"/>
  <p:tag name="KSO_WM_UNIT_VALUE" val="2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4_1"/>
  <p:tag name="KSO_WM_UNIT_INDEX" val="1_4_1"/>
  <p:tag name="KSO_WM_UNIT_LAYERLEVEL" val="1_1_1"/>
  <p:tag name="KSO_WM_UNIT_LINE_FILL_TYPE" val="2"/>
  <p:tag name="KSO_WM_UNIT_LINE_FORE_SCHEMECOLOR_INDEX" val="5"/>
  <p:tag name="KSO_WM_UNIT_PRESET_TEXT" val="04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13"/>
  <p:tag name="KSO_WM_UNIT_TEXT_FILL_TYPE" val="1"/>
  <p:tag name="KSO_WM_UNIT_TYPE" val="l_h_a"/>
  <p:tag name="KSO_WM_UNIT_USESOURCEFORMAT_APPLY" val="0"/>
  <p:tag name="KSO_WM_UNIT_VALUE" val="27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5_1"/>
  <p:tag name="KSO_WM_UNIT_INDEX" val="1_5_1"/>
  <p:tag name="KSO_WM_UNIT_LAYERLEVEL" val="1_1_1"/>
  <p:tag name="KSO_WM_UNIT_LINE_FILL_TYPE" val="2"/>
  <p:tag name="KSO_WM_UNIT_LINE_FORE_SCHEMECOLOR_INDEX" val="5"/>
  <p:tag name="KSO_WM_UNIT_PRESET_TEXT" val="05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13"/>
  <p:tag name="KSO_WM_UNIT_TEXT_FILL_TYPE" val="1"/>
  <p:tag name="KSO_WM_UNIT_TYPE" val="l_h_a"/>
  <p:tag name="KSO_WM_UNIT_USESOURCEFORMAT_APPLY" val="0"/>
  <p:tag name="KSO_WM_UNIT_VALUE" val="27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9.xml><?xml version="1.0" encoding="utf-8"?>
<p:tagLst xmlns:p="http://schemas.openxmlformats.org/presentationml/2006/main">
  <p:tag name="KSO_WM_TEMPLATE_CATEGORY" val="custom"/>
  <p:tag name="KSO_WM_TEMPLATE_INDEX" val="2023028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6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1.xml><?xml version="1.0" encoding="utf-8"?>
<p:tagLst xmlns:p="http://schemas.openxmlformats.org/presentationml/2006/main">
  <p:tag name="KSO_WM_TEMPLATE_CATEGORY" val="custom"/>
  <p:tag name="KSO_WM_TEMPLATE_INDEX" val="2023028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20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2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宋体</vt:lpstr>
      <vt:lpstr>Office Theme</vt:lpstr>
      <vt:lpstr>儿童早期音乐教育的有效策略研究</vt:lpstr>
      <vt:lpstr>目录</vt:lpstr>
      <vt:lpstr>儿童早期音乐教育的重要性</vt:lpstr>
      <vt:lpstr>培养音乐兴趣和审美能力</vt:lpstr>
      <vt:lpstr>促进儿童智力发展</vt:lpstr>
      <vt:lpstr>培养创造力和想象力</vt:lpstr>
      <vt:lpstr>增强情感表达和沟通能力</vt:lpstr>
      <vt:lpstr>儿童早期音乐教育的方法和策略</vt:lpstr>
      <vt:lpstr>针对不同年龄段的儿童选择合适的音乐教育内容</vt:lpstr>
      <vt:lpstr>运用多种形式的教学手段，如游戏、故事、舞蹈等</vt:lpstr>
      <vt:lpstr>注重培养儿童的节奏感和音感</vt:lpstr>
      <vt:lpstr>鼓励儿童自由表达和创作</vt:lpstr>
      <vt:lpstr>儿童早期音乐教育的实践经验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2024-09-23T07:27:38.862</cp:lastPrinted>
  <dcterms:created xsi:type="dcterms:W3CDTF">2024-09-22T23:27:38Z</dcterms:created>
  <dcterms:modified xsi:type="dcterms:W3CDTF">2024-09-22T23:27:41Z</dcterms:modified>
</cp:coreProperties>
</file>