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7B231BD-4A57-4A27-8604-5DF48CA22BF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E67134-E882-4FFC-8261-4216FF2B1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E4BD99-B7C1-4021-AFCB-975444571A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07AD35-A920-4A3A-B376-B3914837B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B49A72-EB82-4AE4-A741-6369A552C9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54EBE3-7D4E-4EE3-BE83-1CCD7CF7A1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7E5B5E-5FFE-4021-83CF-367B408373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AAD912-A82D-4611-91EC-9F161E17D0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90270C-8C85-4A02-93C1-D27208ED10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E72C53-E900-409C-AFAC-AB965A5504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D23078-E6F9-4E7F-AC2D-15A103A31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6C43AA-A4C6-4FDF-B5B9-B7879FE239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DF4BC1F-4D5E-400E-8729-3F93050E95C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6655C10-846C-441F-BDD1-091AEAF4D86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25160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教学培训行业融合人工智能技术</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教学培训行业融合人工智能技术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教学行业现状与挑战</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人工智能技术在教学中的实践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教育培训行业发展趋势分析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人工智能技术在培训行业中的实践案例分享</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教学培训行业融合人工智能技术</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智能教育平台</a:t>
            </a:r>
            <a:endParaRPr lang="en-US" sz="2200" b="0" strike="noStrike" spc="-1">
              <a:solidFill>
                <a:srgbClr val="000000"/>
              </a:solidFill>
              <a:latin typeface="Arial"/>
            </a:endParaRPr>
          </a:p>
        </p:txBody>
      </p:sp>
      <p:sp>
        <p:nvSpPr>
          <p:cNvPr id="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提供在线课程、资源共享和交互式学习环境</a:t>
            </a:r>
            <a:endParaRPr lang="en-US" sz="1500" b="0" strike="noStrike" spc="-1">
              <a:solidFill>
                <a:srgbClr val="000000"/>
              </a:solidFill>
              <a:latin typeface="Arial"/>
            </a:endParaRPr>
          </a:p>
        </p:txBody>
      </p:sp>
      <p:sp>
        <p:nvSpPr>
          <p:cNvPr id="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智能教辅辅助学习</a:t>
            </a:r>
            <a:endParaRPr lang="en-US" sz="2200" b="0" strike="noStrike" spc="-1">
              <a:solidFill>
                <a:srgbClr val="000000"/>
              </a:solidFill>
              <a:latin typeface="Arial"/>
            </a:endParaRPr>
          </a:p>
        </p:txBody>
      </p:sp>
      <p:sp>
        <p:nvSpPr>
          <p:cNvPr id="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提供实时答疑、作业批改等智能辅助功能</a:t>
            </a:r>
            <a:endParaRPr lang="en-US" sz="1500" b="0" strike="noStrike" spc="-1">
              <a:solidFill>
                <a:srgbClr val="000000"/>
              </a:solidFill>
              <a:latin typeface="Arial"/>
            </a:endParaRPr>
          </a:p>
        </p:txBody>
      </p:sp>
      <p:sp>
        <p:nvSpPr>
          <p:cNvPr id="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人工智能技术在教学中的应用</a:t>
            </a:r>
            <a:endParaRPr lang="en-US" sz="3600" b="0" strike="noStrike" spc="-1">
              <a:solidFill>
                <a:schemeClr val="dk1"/>
              </a:solidFill>
              <a:latin typeface="Arial"/>
            </a:endParaRPr>
          </a:p>
        </p:txBody>
      </p:sp>
      <p:sp>
        <p:nvSpPr>
          <p:cNvPr id="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根据学生的学习习惯和水平定制学习计划</a:t>
            </a:r>
            <a:endParaRPr lang="en-US" sz="1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虚拟实训</a:t>
            </a:r>
            <a:endParaRPr lang="en-US" sz="3500" b="0" strike="noStrike" spc="-1">
              <a:solidFill>
                <a:srgbClr val="000000"/>
              </a:solidFill>
              <a:latin typeface="Arial"/>
            </a:endParaRPr>
          </a:p>
        </p:txBody>
      </p:sp>
      <p:sp>
        <p:nvSpPr>
          <p:cNvPr id="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虚拟实训通过模拟真实场景提供学生实践机会，如医学模拟手术、飞行模拟等，提升学生实际操作技能。</a:t>
            </a:r>
            <a:endParaRPr lang="en-US" sz="2500" b="0" strike="noStrike" spc="-1">
              <a:solidFill>
                <a:srgbClr val="000000"/>
              </a:solidFill>
              <a:latin typeface="Arial"/>
            </a:endParaRPr>
          </a:p>
        </p:txBody>
      </p:sp>
      <p:sp>
        <p:nvSpPr>
          <p:cNvPr id="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智能评估和反馈系统</a:t>
            </a:r>
            <a:endParaRPr lang="en-US" sz="3600" b="0" strike="noStrike" spc="-1">
              <a:solidFill>
                <a:schemeClr val="dk1"/>
              </a:solidFill>
              <a:latin typeface="Arial"/>
            </a:endParaRPr>
          </a:p>
        </p:txBody>
      </p:sp>
      <p:sp>
        <p:nvSpPr>
          <p:cNvPr id="9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基于学生学习情况给出个性化成绩评估</a:t>
            </a:r>
            <a:endParaRPr lang="en-US" sz="2000" b="0" strike="noStrike" spc="-1">
              <a:solidFill>
                <a:srgbClr val="000000"/>
              </a:solidFill>
              <a:latin typeface="Arial"/>
            </a:endParaRPr>
          </a:p>
        </p:txBody>
      </p:sp>
      <p:sp>
        <p:nvSpPr>
          <p:cNvPr id="9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智能评估</a:t>
            </a:r>
            <a:endParaRPr lang="en-US" sz="3000" b="0" strike="noStrike" spc="-1">
              <a:solidFill>
                <a:srgbClr val="000000"/>
              </a:solidFill>
              <a:latin typeface="Arial"/>
            </a:endParaRPr>
          </a:p>
        </p:txBody>
      </p:sp>
      <p:sp>
        <p:nvSpPr>
          <p:cNvPr id="10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分析学习数据，优化教学内容和方法</a:t>
            </a:r>
            <a:endParaRPr lang="en-US" sz="2000" b="0" strike="noStrike" spc="-1">
              <a:solidFill>
                <a:srgbClr val="000000"/>
              </a:solidFill>
              <a:latin typeface="Arial"/>
            </a:endParaRPr>
          </a:p>
        </p:txBody>
      </p:sp>
      <p:sp>
        <p:nvSpPr>
          <p:cNvPr id="10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数据分析</a:t>
            </a:r>
            <a:endParaRPr lang="en-US" sz="3000" b="0" strike="noStrike" spc="-1">
              <a:solidFill>
                <a:srgbClr val="000000"/>
              </a:solidFill>
              <a:latin typeface="Arial"/>
            </a:endParaRPr>
          </a:p>
        </p:txBody>
      </p:sp>
      <p:sp>
        <p:nvSpPr>
          <p:cNvPr id="1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及时了解学生学习进度和问题，提供针对性指导</a:t>
            </a:r>
            <a:endParaRPr lang="en-US" sz="2000" b="0" strike="noStrike" spc="-1">
              <a:solidFill>
                <a:srgbClr val="000000"/>
              </a:solidFill>
              <a:latin typeface="Arial"/>
            </a:endParaRPr>
          </a:p>
        </p:txBody>
      </p:sp>
      <p:sp>
        <p:nvSpPr>
          <p:cNvPr id="10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实时反馈</a:t>
            </a:r>
            <a:endParaRPr lang="en-US" sz="3000" b="0" strike="noStrike" spc="-1">
              <a:solidFill>
                <a:srgbClr val="000000"/>
              </a:solidFill>
              <a:latin typeface="Arial"/>
            </a:endParaRPr>
          </a:p>
        </p:txBody>
      </p:sp>
      <p:sp>
        <p:nvSpPr>
          <p:cNvPr id="10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智能招生系统</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根据学生信息和需求匹配最适合的培训课程</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智能筛选</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自动审核报名资料，提高招生效率</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自动审核</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根据学生兴趣和能力推荐适合的培训项目</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个性化推荐</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人工智能技术在教学培训行业的应用将不断创新，为教学提供更智能、个性化的学习体验和培训服务。</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教学行业现状与挑战</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传统教学模式的弊端</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传统教学模式存在着班级规模大、缺乏个性化教学的问题。学生在传统教学中常常面临学习资源有限、质量参差不齐的挑战。同时，评估方式单一，难以全面评价学生的学习情况。</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个性化学习需求</a:t>
            </a:r>
            <a:endParaRPr lang="en-US" sz="2200" b="0" strike="noStrike" spc="-1">
              <a:solidFill>
                <a:srgbClr val="000000"/>
              </a:solidFill>
              <a:latin typeface="Arial"/>
            </a:endParaRPr>
          </a:p>
        </p:txBody>
      </p:sp>
      <p:sp>
        <p:nvSpPr>
          <p:cNvPr id="12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满足学生个体差异化学习需求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激发学生学习兴趣</a:t>
            </a:r>
            <a:endParaRPr lang="en-US" sz="1500" b="0" strike="noStrike" spc="-1">
              <a:solidFill>
                <a:srgbClr val="000000"/>
              </a:solidFill>
              <a:latin typeface="Arial"/>
            </a:endParaRPr>
          </a:p>
        </p:txBody>
      </p:sp>
      <p:sp>
        <p:nvSpPr>
          <p:cNvPr id="12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教学效果提升需求</a:t>
            </a:r>
            <a:endParaRPr lang="en-US" sz="2200" b="0" strike="noStrike" spc="-1">
              <a:solidFill>
                <a:srgbClr val="000000"/>
              </a:solidFill>
              <a:latin typeface="Arial"/>
            </a:endParaRPr>
          </a:p>
        </p:txBody>
      </p:sp>
      <p:sp>
        <p:nvSpPr>
          <p:cNvPr id="13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提高学生学习成绩水平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增强教学效果的可量化评估</a:t>
            </a:r>
            <a:endParaRPr lang="en-US" sz="1500" b="0" strike="noStrike" spc="-1">
              <a:solidFill>
                <a:srgbClr val="000000"/>
              </a:solidFill>
              <a:latin typeface="Arial"/>
            </a:endParaRPr>
          </a:p>
        </p:txBody>
      </p:sp>
      <p:sp>
        <p:nvSpPr>
          <p:cNvPr id="13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行业变革的需求</a:t>
            </a:r>
            <a:endParaRPr lang="en-US" sz="3600" b="0" strike="noStrike" spc="-1">
              <a:solidFill>
                <a:schemeClr val="dk1"/>
              </a:solidFill>
              <a:latin typeface="Arial"/>
            </a:endParaRPr>
          </a:p>
        </p:txBody>
      </p:sp>
      <p:sp>
        <p:nvSpPr>
          <p:cNvPr id="13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教育信息化需求</a:t>
            </a:r>
            <a:endParaRPr lang="en-US" sz="2200" b="0" strike="noStrike" spc="-1">
              <a:solidFill>
                <a:srgbClr val="000000"/>
              </a:solidFill>
              <a:latin typeface="Arial"/>
            </a:endParaRPr>
          </a:p>
        </p:txBody>
      </p:sp>
      <p:sp>
        <p:nvSpPr>
          <p:cNvPr id="13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推动教学数字化转型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提升教学内容的互动性</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教学行业转型管理</a:t>
            </a:r>
            <a:endParaRPr lang="en-US" sz="3600" b="0" strike="noStrike" spc="-1">
              <a:solidFill>
                <a:schemeClr val="dk1"/>
              </a:solidFill>
              <a:latin typeface="Arial"/>
            </a:endParaRPr>
          </a:p>
        </p:txBody>
      </p:sp>
      <p:sp>
        <p:nvSpPr>
          <p:cNvPr id="13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提高教师教学水平</a:t>
            </a:r>
            <a:endParaRPr lang="en-US" sz="1500" b="0" strike="noStrike" spc="-1">
              <a:solidFill>
                <a:srgbClr val="000000"/>
              </a:solidFill>
              <a:latin typeface="Arial"/>
            </a:endParaRPr>
          </a:p>
        </p:txBody>
      </p:sp>
      <p:sp>
        <p:nvSpPr>
          <p:cNvPr id="14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教师培训与技能提升</a:t>
            </a:r>
            <a:endParaRPr lang="en-US" sz="2200" b="0" strike="noStrike" spc="-1">
              <a:solidFill>
                <a:srgbClr val="000000"/>
              </a:solidFill>
              <a:latin typeface="Arial"/>
            </a:endParaRPr>
          </a:p>
        </p:txBody>
      </p:sp>
      <p:sp>
        <p:nvSpPr>
          <p:cNvPr id="14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促进教学资源优化利用</a:t>
            </a:r>
            <a:endParaRPr lang="en-US" sz="1500" b="0" strike="noStrike" spc="-1">
              <a:solidFill>
                <a:srgbClr val="000000"/>
              </a:solidFill>
              <a:latin typeface="Arial"/>
            </a:endParaRPr>
          </a:p>
        </p:txBody>
      </p:sp>
      <p:sp>
        <p:nvSpPr>
          <p:cNvPr id="14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教学资源整合与共享</a:t>
            </a:r>
            <a:endParaRPr lang="en-US" sz="2200" b="0" strike="noStrike" spc="-1">
              <a:solidFill>
                <a:srgbClr val="000000"/>
              </a:solidFill>
              <a:latin typeface="Arial"/>
            </a:endParaRPr>
          </a:p>
        </p:txBody>
      </p:sp>
      <p:sp>
        <p:nvSpPr>
          <p:cNvPr id="14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推动教学方式改革</a:t>
            </a:r>
            <a:endParaRPr lang="en-US" sz="1500" b="0" strike="noStrike" spc="-1">
              <a:solidFill>
                <a:srgbClr val="000000"/>
              </a:solidFill>
              <a:latin typeface="Arial"/>
            </a:endParaRPr>
          </a:p>
        </p:txBody>
      </p:sp>
      <p:sp>
        <p:nvSpPr>
          <p:cNvPr id="14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制定创新教学模式</a:t>
            </a:r>
            <a:endParaRPr lang="en-US" sz="2200" b="0" strike="noStrike" spc="-1">
              <a:solidFill>
                <a:srgbClr val="000000"/>
              </a:solidFill>
              <a:latin typeface="Arial"/>
            </a:endParaRPr>
          </a:p>
        </p:txBody>
      </p:sp>
      <p:sp>
        <p:nvSpPr>
          <p:cNvPr id="14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教育培训行业的发展趋势</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迎合时代发展需求</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在线教育</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满足学生需求</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个性化定制</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运用人工智能技术</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智能教育</a:t>
            </a:r>
            <a:endParaRPr lang="en-US" sz="3000" b="0" strike="noStrike" spc="-1">
              <a:solidFill>
                <a:srgbClr val="000000"/>
              </a:solidFill>
              <a:latin typeface="Arial"/>
            </a:endParaRPr>
          </a:p>
        </p:txBody>
      </p:sp>
      <p:sp>
        <p:nvSpPr>
          <p:cNvPr id="15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挑战与机遇并存</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教育培训行业面临着挑战与机遇并存的复杂局面。只有不断创新，结合人工智能技术，才能更好地提高教学效果，满足不断变化的学习需求。</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人工智能技术在教学中的实践</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个性化学习实践</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根据个人需求量身定制学习计划</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定制学习计划</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根据学习数据实时调整学习进度</a:t>
            </a:r>
            <a:endParaRPr lang="en-US" sz="2000" b="0" strike="noStrike" spc="-1">
              <a:solidFill>
                <a:srgbClr val="000000"/>
              </a:solidFill>
              <a:latin typeface="Arial"/>
            </a:endParaRPr>
          </a:p>
        </p:txBody>
      </p:sp>
      <p:sp>
        <p:nvSpPr>
          <p:cNvPr id="16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学习过程动态调整</a:t>
            </a:r>
            <a:endParaRPr lang="en-US" sz="3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通过大数据分析推荐个性化学习资源</a:t>
            </a:r>
            <a:endParaRPr lang="en-US" sz="2000" b="0" strike="noStrike" spc="-1">
              <a:solidFill>
                <a:srgbClr val="000000"/>
              </a:solidFill>
              <a:latin typeface="Arial"/>
            </a:endParaRPr>
          </a:p>
        </p:txBody>
      </p:sp>
      <p:sp>
        <p:nvSpPr>
          <p:cNvPr id="17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智能学习推荐系统</a:t>
            </a:r>
            <a:endParaRPr lang="en-US" sz="3000" b="0" strike="noStrike" spc="-1">
              <a:solidFill>
                <a:srgbClr val="000000"/>
              </a:solidFill>
              <a:latin typeface="Arial"/>
            </a:endParaRPr>
          </a:p>
        </p:txBody>
      </p:sp>
      <p:sp>
        <p:nvSpPr>
          <p:cNvPr id="17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在线学习助手</a:t>
            </a:r>
            <a:endParaRPr lang="en-US" sz="2200" b="0" strike="noStrike" spc="-1">
              <a:solidFill>
                <a:srgbClr val="000000"/>
              </a:solidFill>
              <a:latin typeface="Arial"/>
            </a:endParaRPr>
          </a:p>
        </p:txBody>
      </p:sp>
      <p:sp>
        <p:nvSpPr>
          <p:cNvPr id="17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辅助学生在线学习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提供学习资源导航</a:t>
            </a:r>
            <a:endParaRPr lang="en-US" sz="15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智能作业批改系统</a:t>
            </a:r>
            <a:endParaRPr lang="en-US" sz="2200" b="0" strike="noStrike" spc="-1">
              <a:solidFill>
                <a:srgbClr val="000000"/>
              </a:solidFill>
              <a:latin typeface="Arial"/>
            </a:endParaRPr>
          </a:p>
        </p:txBody>
      </p:sp>
      <p:sp>
        <p:nvSpPr>
          <p:cNvPr id="17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自动批改学生作业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提供详细评估</a:t>
            </a:r>
            <a:endParaRPr lang="en-US" sz="15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智能教辅辅助学习实践</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智能答疑助手</a:t>
            </a:r>
            <a:endParaRPr lang="en-US" sz="2200" b="0" strike="noStrike" spc="-1">
              <a:solidFill>
                <a:srgbClr val="000000"/>
              </a:solidFill>
              <a:latin typeface="Arial"/>
            </a:endParaRPr>
          </a:p>
        </p:txBody>
      </p:sp>
      <p:sp>
        <p:nvSpPr>
          <p:cNvPr id="18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自动回答学生的问题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提供实时学习支持</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虚拟实训实践</a:t>
            </a:r>
            <a:endParaRPr lang="en-US" sz="3600" b="0" strike="noStrike" spc="-1">
              <a:solidFill>
                <a:schemeClr val="dk1"/>
              </a:solidFill>
              <a:latin typeface="Arial"/>
            </a:endParaRPr>
          </a:p>
        </p:txBody>
      </p:sp>
      <p:sp>
        <p:nvSpPr>
          <p:cNvPr id="18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模拟真实环境进行实训</a:t>
            </a:r>
            <a:endParaRPr lang="en-US" sz="2000" b="0" strike="noStrike" spc="-1">
              <a:solidFill>
                <a:srgbClr val="000000"/>
              </a:solidFill>
              <a:latin typeface="Arial"/>
            </a:endParaRPr>
          </a:p>
        </p:txBody>
      </p:sp>
      <p:sp>
        <p:nvSpPr>
          <p:cNvPr id="18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虚拟仿真技术应用</a:t>
            </a:r>
            <a:endParaRPr lang="en-US" sz="3000" b="0" strike="noStrike" spc="-1">
              <a:solidFill>
                <a:srgbClr val="000000"/>
              </a:solidFill>
              <a:latin typeface="Arial"/>
            </a:endParaRPr>
          </a:p>
        </p:txBody>
      </p:sp>
      <p:sp>
        <p:nvSpPr>
          <p:cNvPr id="18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辅助学生进行虚拟实训操作</a:t>
            </a:r>
            <a:endParaRPr lang="en-US" sz="2000" b="0" strike="noStrike" spc="-1">
              <a:solidFill>
                <a:srgbClr val="000000"/>
              </a:solidFill>
              <a:latin typeface="Arial"/>
            </a:endParaRPr>
          </a:p>
        </p:txBody>
      </p:sp>
      <p:sp>
        <p:nvSpPr>
          <p:cNvPr id="19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智能实训辅助工具</a:t>
            </a:r>
            <a:endParaRPr lang="en-US" sz="3000" b="0" strike="noStrike" spc="-1">
              <a:solidFill>
                <a:srgbClr val="000000"/>
              </a:solidFill>
              <a:latin typeface="Arial"/>
            </a:endParaRPr>
          </a:p>
        </p:txBody>
      </p:sp>
      <p:sp>
        <p:nvSpPr>
          <p:cNvPr id="1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提供随时随地的实训机会</a:t>
            </a:r>
            <a:endParaRPr lang="en-US" sz="2000" b="0" strike="noStrike" spc="-1">
              <a:solidFill>
                <a:srgbClr val="000000"/>
              </a:solidFill>
              <a:latin typeface="Arial"/>
            </a:endParaRPr>
          </a:p>
        </p:txBody>
      </p:sp>
      <p:sp>
        <p:nvSpPr>
          <p:cNvPr id="19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实时虚拟实训系统</a:t>
            </a:r>
            <a:endParaRPr lang="en-US" sz="3000" b="0" strike="noStrike" spc="-1">
              <a:solidFill>
                <a:srgbClr val="000000"/>
              </a:solidFill>
              <a:latin typeface="Arial"/>
            </a:endParaRPr>
          </a:p>
        </p:txBody>
      </p:sp>
      <p:sp>
        <p:nvSpPr>
          <p:cNvPr id="19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智能评估和反馈系统实践</a:t>
            </a:r>
            <a:endParaRPr lang="en-US" sz="3600" b="0" strike="noStrike" spc="-1">
              <a:solidFill>
                <a:schemeClr val="dk1"/>
              </a:solidFill>
              <a:latin typeface="Arial"/>
            </a:endParaRPr>
          </a:p>
        </p:txBody>
      </p:sp>
      <p:sp>
        <p:nvSpPr>
          <p:cNvPr id="19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自动生成学生评估报告</a:t>
            </a:r>
            <a:endParaRPr lang="en-US" sz="1500" b="0" strike="noStrike" spc="-1">
              <a:solidFill>
                <a:srgbClr val="000000"/>
              </a:solidFill>
              <a:latin typeface="Arial"/>
            </a:endParaRPr>
          </a:p>
        </p:txBody>
      </p:sp>
      <p:sp>
        <p:nvSpPr>
          <p:cNvPr id="19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自动化评估系统</a:t>
            </a:r>
            <a:endParaRPr lang="en-US" sz="2200" b="0" strike="noStrike" spc="-1">
              <a:solidFill>
                <a:srgbClr val="000000"/>
              </a:solidFill>
              <a:latin typeface="Arial"/>
            </a:endParaRPr>
          </a:p>
        </p:txBody>
      </p:sp>
      <p:sp>
        <p:nvSpPr>
          <p:cNvPr id="19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及时反馈学生学习情况</a:t>
            </a:r>
            <a:endParaRPr lang="en-US" sz="1500" b="0" strike="noStrike" spc="-1">
              <a:solidFill>
                <a:srgbClr val="000000"/>
              </a:solidFill>
              <a:latin typeface="Arial"/>
            </a:endParaRPr>
          </a:p>
        </p:txBody>
      </p:sp>
      <p:sp>
        <p:nvSpPr>
          <p:cNvPr id="19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实时反馈系统</a:t>
            </a:r>
            <a:endParaRPr lang="en-US" sz="2200" b="0" strike="noStrike" spc="-1">
              <a:solidFill>
                <a:srgbClr val="000000"/>
              </a:solidFill>
              <a:latin typeface="Arial"/>
            </a:endParaRPr>
          </a:p>
        </p:txBody>
      </p:sp>
      <p:sp>
        <p:nvSpPr>
          <p:cNvPr id="20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分析学生数据预测学习效果</a:t>
            </a:r>
            <a:endParaRPr lang="en-US" sz="1500" b="0" strike="noStrike" spc="-1">
              <a:solidFill>
                <a:srgbClr val="000000"/>
              </a:solidFill>
              <a:latin typeface="Arial"/>
            </a:endParaRPr>
          </a:p>
        </p:txBody>
      </p:sp>
      <p:sp>
        <p:nvSpPr>
          <p:cNvPr id="20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学习效果预测系统</a:t>
            </a:r>
            <a:endParaRPr lang="en-US" sz="2200" b="0" strike="noStrike" spc="-1">
              <a:solidFill>
                <a:srgbClr val="000000"/>
              </a:solidFill>
              <a:latin typeface="Arial"/>
            </a:endParaRPr>
          </a:p>
        </p:txBody>
      </p:sp>
      <p:sp>
        <p:nvSpPr>
          <p:cNvPr id="20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智能评估和反馈系统实践</a:t>
            </a:r>
            <a:endParaRPr lang="en-US" sz="3500" b="0" strike="noStrike" spc="-1">
              <a:solidFill>
                <a:srgbClr val="000000"/>
              </a:solidFill>
              <a:latin typeface="Arial"/>
            </a:endParaRPr>
          </a:p>
        </p:txBody>
      </p:sp>
      <p:sp>
        <p:nvSpPr>
          <p:cNvPr id="20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评估和反馈系统实践部分是教学培训行业融合人工智能技术的重要组成部分。自动化评估系统能够帮助教师更快更准确地评估学生学习成绩，提供实时反馈系统支持，学习效果预测系统则可以在学习过程中对学生的学习效果进行预测。</a:t>
            </a:r>
            <a:endParaRPr lang="en-US" sz="2500" b="0" strike="noStrike" spc="-1">
              <a:solidFill>
                <a:srgbClr val="000000"/>
              </a:solidFill>
              <a:latin typeface="Arial"/>
            </a:endParaRPr>
          </a:p>
        </p:txBody>
      </p:sp>
      <p:sp>
        <p:nvSpPr>
          <p:cNvPr id="2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智能实训辅助工具</a:t>
            </a:r>
            <a:endParaRPr lang="en-US" sz="3600" b="0" strike="noStrike" spc="-1">
              <a:solidFill>
                <a:schemeClr val="dk1"/>
              </a:solidFill>
              <a:latin typeface="Arial"/>
            </a:endParaRPr>
          </a:p>
        </p:txBody>
      </p:sp>
      <p:sp>
        <p:nvSpPr>
          <p:cNvPr id="2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模拟真实场景进行操作</a:t>
            </a:r>
            <a:endParaRPr lang="en-US" sz="1500" b="0" strike="noStrike" spc="-1">
              <a:solidFill>
                <a:srgbClr val="000000"/>
              </a:solidFill>
              <a:latin typeface="Arial"/>
            </a:endParaRPr>
          </a:p>
        </p:txBody>
      </p:sp>
      <p:sp>
        <p:nvSpPr>
          <p:cNvPr id="2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虚拟实训操作呈现</a:t>
            </a:r>
            <a:endParaRPr lang="en-US" sz="2200" b="0" strike="noStrike" spc="-1">
              <a:solidFill>
                <a:srgbClr val="000000"/>
              </a:solidFill>
              <a:latin typeface="Arial"/>
            </a:endParaRPr>
          </a:p>
        </p:txBody>
      </p:sp>
      <p:sp>
        <p:nvSpPr>
          <p:cNvPr id="2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随时提供学习方向</a:t>
            </a:r>
            <a:endParaRPr lang="en-US" sz="1500" b="0" strike="noStrike" spc="-1">
              <a:solidFill>
                <a:srgbClr val="000000"/>
              </a:solidFill>
              <a:latin typeface="Arial"/>
            </a:endParaRPr>
          </a:p>
        </p:txBody>
      </p:sp>
      <p:sp>
        <p:nvSpPr>
          <p:cNvPr id="2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实时反馈与指导</a:t>
            </a:r>
            <a:endParaRPr lang="en-US" sz="2200" b="0" strike="noStrike" spc="-1">
              <a:solidFill>
                <a:srgbClr val="000000"/>
              </a:solidFill>
              <a:latin typeface="Arial"/>
            </a:endParaRPr>
          </a:p>
        </p:txBody>
      </p:sp>
      <p:sp>
        <p:nvSpPr>
          <p:cNvPr id="2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根据学生需求定制辅助工具</a:t>
            </a:r>
            <a:endParaRPr lang="en-US" sz="1500" b="0" strike="noStrike" spc="-1">
              <a:solidFill>
                <a:srgbClr val="000000"/>
              </a:solidFill>
              <a:latin typeface="Arial"/>
            </a:endParaRPr>
          </a:p>
        </p:txBody>
      </p:sp>
      <p:sp>
        <p:nvSpPr>
          <p:cNvPr id="2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个性化学习支持</a:t>
            </a:r>
            <a:endParaRPr lang="en-US" sz="2200" b="0" strike="noStrike" spc="-1">
              <a:solidFill>
                <a:srgbClr val="000000"/>
              </a:solidFill>
              <a:latin typeface="Arial"/>
            </a:endParaRPr>
          </a:p>
        </p:txBody>
      </p:sp>
      <p:sp>
        <p:nvSpPr>
          <p:cNvPr id="2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支持不同学习方式</a:t>
            </a:r>
            <a:endParaRPr lang="en-US" sz="1500" b="0" strike="noStrike" spc="-1">
              <a:solidFill>
                <a:srgbClr val="000000"/>
              </a:solidFill>
              <a:latin typeface="Arial"/>
            </a:endParaRPr>
          </a:p>
        </p:txBody>
      </p:sp>
      <p:sp>
        <p:nvSpPr>
          <p:cNvPr id="2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多功能实训模式</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https://d.book118.com/007025160012006055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143</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教学培训行业融合人工智能技术</vt:lpstr>
      <vt:lpstr>目录</vt:lpstr>
      <vt:lpstr>第1章 教学培训行业融合人工智能技术</vt:lpstr>
      <vt:lpstr>人工智能技术在教学中的应用</vt:lpstr>
      <vt:lpstr> </vt:lpstr>
      <vt:lpstr>智能评估和反馈系统</vt:lpstr>
      <vt:lpstr>智能招生系统</vt:lpstr>
      <vt:lpstr>结语</vt:lpstr>
      <vt:lpstr>第2章 教学行业现状与挑战</vt:lpstr>
      <vt:lpstr> </vt:lpstr>
      <vt:lpstr>行业变革的需求</vt:lpstr>
      <vt:lpstr>教学行业转型管理</vt:lpstr>
      <vt:lpstr>教育培训行业的发展趋势</vt:lpstr>
      <vt:lpstr>挑战与机遇并存</vt:lpstr>
      <vt:lpstr>第3章 人工智能技术在教学中的实践</vt:lpstr>
      <vt:lpstr>个性化学习实践</vt:lpstr>
      <vt:lpstr>智能教辅辅助学习实践</vt:lpstr>
      <vt:lpstr>虚拟实训实践</vt:lpstr>
      <vt:lpstr>智能评估和反馈系统实践</vt:lpstr>
      <vt:lpstr> </vt:lpstr>
      <vt:lpstr>智能实训辅助工具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2024-09-29T14:57:32.768</cp:lastPrinted>
  <dcterms:created xsi:type="dcterms:W3CDTF">2024-09-29T06:57:32Z</dcterms:created>
  <dcterms:modified xsi:type="dcterms:W3CDTF">2024-09-29T06:57:34Z</dcterms:modified>
</cp:coreProperties>
</file>