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C5CE130-3D47-4E7F-8AEB-5A208E95B7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9AB2B1-82DA-4310-AC98-1C60529D9B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765548-734A-4A50-8BB1-210AA18663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C62EF1A-575A-4C1F-8F51-A85B9467F3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026C634-A779-4C6F-84AE-BB1157BA708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7104D38-A90F-4B81-9D2F-BA129D09C8E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2B67BE6-9771-4A09-9F52-539F4D2A62A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5D91AB-7BC0-48A2-B240-78E6E88C49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84C764-E1E9-4FB7-9978-B726581E6A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28C2A8-6228-455C-A88E-9F1628AE51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2BE774-157F-47E8-8EBF-75A3B50FF2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8.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7046004011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办公软件行业发展趋势报告</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汇报人：</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2024-01-04</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331168"/>
            <a:ext cx="515576" cy="439821"/>
            <a:chOff x="454963" y="331168"/>
            <a:chExt cx="515576" cy="439821"/>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办公软件行业概述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办公软件行业发展趋势</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办公软件行业面临的挑战与机遇</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办公软件行业未来展望</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办公软件行业案例研究</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办公软件行业概述</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srcRect l="3641" r="3641"/>
          <a:stretch>
            <a:fillRect/>
          </a:stretch>
        </p:blipFill>
        <p:spPr>
          <a:xfrm>
            <a:off x="3909691" y="1250241"/>
            <a:ext cx="7848600" cy="5248275"/>
          </a:xfrm>
          <a:prstGeom prst="rect">
            <a:avLst/>
          </a:prstGeom>
        </p:spPr>
      </p:pic>
      <p:sp>
        <p:nvSpPr>
          <p:cNvPr id="5" name="AutoShape 5"/>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办公软件是指用于处理办公任务的一系列软件工具，包括文字处理、电子表格、演示文稿、邮件客户端等。</a:t>
            </a:r>
            <a:endParaRPr lang="en-US" sz="1100"/>
          </a:p>
        </p:txBody>
      </p:sp>
      <p:sp>
        <p:nvSpPr>
          <p:cNvPr id="7" name="AutoShape 7"/>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办公软件可分为桌面办公软件和在线办公软件，桌面办公软件如Microsoft Office系列，在线办公软件如Google Docs、WPS等。</a:t>
            </a:r>
            <a:endParaRPr lang="en-US" sz="1100"/>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30" name="AutoShape 30"/>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31" name="AutoShape 31"/>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srcRect l="30365" r="30365"/>
          <a:stretch>
            <a:fillRect/>
          </a:stretch>
        </p:blipFill>
        <p:spPr>
          <a:xfrm>
            <a:off x="875314" y="1869245"/>
            <a:ext cx="2050689" cy="3916435"/>
          </a:xfrm>
          <a:prstGeom prst="rect">
            <a:avLst/>
          </a:prstGeom>
        </p:spPr>
      </p:pic>
      <p:pic>
        <p:nvPicPr>
          <p:cNvPr id="5" name="Picture 5"/>
          <p:cNvPicPr>
            <a:picLocks noChangeAspect="1"/>
          </p:cNvPicPr>
          <p:nvPr/>
        </p:nvPicPr>
        <p:blipFill>
          <a:blip r:embed="rId4"/>
          <a:srcRect l="23819" r="23819"/>
          <a:stretch>
            <a:fillRect/>
          </a:stretch>
        </p:blipFill>
        <p:spPr>
          <a:xfrm>
            <a:off x="5906739" y="1869245"/>
            <a:ext cx="2050689" cy="3916435"/>
          </a:xfrm>
          <a:prstGeom prst="rect">
            <a:avLst/>
          </a:prstGeom>
        </p:spPr>
      </p:pic>
      <p:pic>
        <p:nvPicPr>
          <p:cNvPr id="6" name="Picture 6"/>
          <p:cNvPicPr>
            <a:picLocks noChangeAspect="1"/>
          </p:cNvPicPr>
          <p:nvPr/>
        </p:nvPicPr>
        <p:blipFill>
          <a:blip r:embed="rId5"/>
          <a:srcRect l="35273" r="35273"/>
          <a:stretch>
            <a:fillRect/>
          </a:stretch>
        </p:blipFill>
        <p:spPr>
          <a:xfrm>
            <a:off x="3391027" y="1869245"/>
            <a:ext cx="2050689" cy="3916435"/>
          </a:xfrm>
          <a:prstGeom prst="rect">
            <a:avLst/>
          </a:prstGeom>
        </p:spPr>
      </p:pic>
      <p:sp>
        <p:nvSpPr>
          <p:cNvPr id="7" name="Freeform 7"/>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全球办公软件市场规模不断扩大，随着企业数字化转型和云计算技术的普及，预计未来几年将保持稳定增长。</a:t>
            </a:r>
            <a:endParaRPr lang="en-US" sz="1100"/>
          </a:p>
        </p:txBody>
      </p:sp>
      <p:sp>
        <p:nvSpPr>
          <p:cNvPr id="10" name="AutoShape 10"/>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市场规模</a:t>
            </a:r>
            <a:endParaRPr lang="en-US" sz="1100"/>
          </a:p>
        </p:txBody>
      </p:sp>
      <p:sp>
        <p:nvSpPr>
          <p:cNvPr id="11" name="AutoShape 1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办公软件市场的增长动力主要来自企业对于提高工作效率和协同办公的需求，以及云计算、人工智能等新技术的应用。</a:t>
            </a:r>
            <a:endParaRPr lang="en-US" sz="1100"/>
          </a:p>
        </p:txBody>
      </p:sp>
      <p:sp>
        <p:nvSpPr>
          <p:cNvPr id="12" name="AutoShape 12"/>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增长动力</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t="18426" b="18426"/>
          <a:stretch>
            <a:fillRect/>
          </a:stretch>
        </p:blipFill>
        <p:spPr>
          <a:xfrm>
            <a:off x="981837" y="3694465"/>
            <a:ext cx="3394942" cy="2143864"/>
          </a:xfrm>
          <a:prstGeom prst="rect">
            <a:avLst/>
          </a:prstGeom>
        </p:spPr>
      </p:pic>
      <p:pic>
        <p:nvPicPr>
          <p:cNvPr id="8" name="Picture 8"/>
          <p:cNvPicPr>
            <a:picLocks noChangeAspect="1"/>
          </p:cNvPicPr>
          <p:nvPr/>
        </p:nvPicPr>
        <p:blipFill>
          <a:blip r:embed="rId4"/>
          <a:srcRect t="7901" b="7901"/>
          <a:stretch>
            <a:fillRect/>
          </a:stretch>
        </p:blipFill>
        <p:spPr>
          <a:xfrm>
            <a:off x="4376812" y="1577730"/>
            <a:ext cx="3394942" cy="2143864"/>
          </a:xfrm>
          <a:prstGeom prst="rect">
            <a:avLst/>
          </a:prstGeom>
        </p:spPr>
      </p:pic>
      <p:pic>
        <p:nvPicPr>
          <p:cNvPr id="9" name="Picture 9"/>
          <p:cNvPicPr>
            <a:picLocks noChangeAspect="1"/>
          </p:cNvPicPr>
          <p:nvPr/>
        </p:nvPicPr>
        <p:blipFill>
          <a:blip r:embed="rId5"/>
          <a:srcRect t="18426" b="18426"/>
          <a:stretch>
            <a:fillRect/>
          </a:stretch>
        </p:blipFill>
        <p:spPr>
          <a:xfrm>
            <a:off x="7771733" y="3721608"/>
            <a:ext cx="3394942" cy="2143864"/>
          </a:xfrm>
          <a:prstGeom prst="rect">
            <a:avLst/>
          </a:prstGeom>
        </p:spPr>
      </p:pic>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主要参与者分析</a:t>
              </a:r>
            </a:p>
          </p:txBody>
        </p:sp>
      </p:grpSp>
      <p:sp>
        <p:nvSpPr>
          <p:cNvPr id="32" name="TextBox 32"/>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Microsoft</a:t>
            </a:r>
          </a:p>
        </p:txBody>
      </p:sp>
      <p:sp>
        <p:nvSpPr>
          <p:cNvPr id="33" name="TextBox 33"/>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作为桌面办公软件市场的领导者，Microsoft Office系列软件在全球范围内拥有广泛的用户基础和市场份额。</a:t>
            </a:r>
          </a:p>
        </p:txBody>
      </p:sp>
      <p:sp>
        <p:nvSpPr>
          <p:cNvPr id="34" name="TextBox 34"/>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Google</a:t>
            </a:r>
          </a:p>
        </p:txBody>
      </p:sp>
      <p:sp>
        <p:nvSpPr>
          <p:cNvPr id="35" name="TextBox 35"/>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作为在线办公软件市场的领导者，Google Docs、Google Sheets等产品凭借其强大的协作功能和云端存储能力，吸引了大量用户。</a:t>
            </a:r>
          </a:p>
        </p:txBody>
      </p:sp>
      <p:sp>
        <p:nvSpPr>
          <p:cNvPr id="36" name="TextBox 36"/>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WPS</a:t>
            </a:r>
          </a:p>
        </p:txBody>
      </p:sp>
      <p:sp>
        <p:nvSpPr>
          <p:cNvPr id="37" name="TextBox 37"/>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WPS作为本土化的办公软件提供商，在中国市场拥有较高的市场份额，其桌面办公软件与在线办公软件系列产品受到用户的青睐。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办公软件行业发展趋势</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云端化趋势推动办公软件服务提供商不断升级和完善其云服务，以满足企业不断增长的需求。</a:t>
            </a:r>
          </a:p>
        </p:txBody>
      </p:sp>
      <p:sp>
        <p:nvSpPr>
          <p:cNvPr id="8" name="TextBox 8"/>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云端化趋势将进一步推动企业实现数字化转型，提高工作效率和协作能力。</a:t>
            </a:r>
          </a:p>
        </p:txBody>
      </p:sp>
      <p:pic>
        <p:nvPicPr>
          <p:cNvPr id="9" name="Picture 9"/>
          <p:cNvPicPr>
            <a:picLocks noChangeAspect="1"/>
          </p:cNvPicPr>
          <p:nvPr/>
        </p:nvPicPr>
        <p:blipFill>
          <a:blip r:embed="rId3"/>
          <a:srcRect t="8771" b="8771"/>
          <a:stretch>
            <a:fillRect/>
          </a:stretch>
        </p:blipFill>
        <p:spPr>
          <a:xfrm>
            <a:off x="921958" y="1771933"/>
            <a:ext cx="2672865" cy="2203993"/>
          </a:xfrm>
          <a:prstGeom prst="roundRect">
            <a:avLst/>
          </a:prstGeom>
        </p:spPr>
      </p:pic>
      <p:pic>
        <p:nvPicPr>
          <p:cNvPr id="10" name="Picture 10"/>
          <p:cNvPicPr>
            <a:picLocks noChangeAspect="1"/>
          </p:cNvPicPr>
          <p:nvPr/>
        </p:nvPicPr>
        <p:blipFill>
          <a:blip r:embed="rId4"/>
          <a:srcRect t="8771" b="8771"/>
          <a:stretch>
            <a:fillRect/>
          </a:stretch>
        </p:blipFill>
        <p:spPr>
          <a:xfrm>
            <a:off x="4710987" y="1771933"/>
            <a:ext cx="2672865" cy="2203993"/>
          </a:xfrm>
          <a:prstGeom prst="roundRect">
            <a:avLst/>
          </a:prstGeom>
        </p:spPr>
      </p:pic>
      <p:pic>
        <p:nvPicPr>
          <p:cNvPr id="11" name="Picture 11"/>
          <p:cNvPicPr>
            <a:picLocks noChangeAspect="1"/>
          </p:cNvPicPr>
          <p:nvPr/>
        </p:nvPicPr>
        <p:blipFill>
          <a:blip r:embed="rId5"/>
          <a:srcRect l="3220" r="3220"/>
          <a:stretch>
            <a:fillRect/>
          </a:stretch>
        </p:blipFill>
        <p:spPr>
          <a:xfrm>
            <a:off x="8486660" y="1771933"/>
            <a:ext cx="2672865" cy="2203993"/>
          </a:xfrm>
          <a:prstGeom prst="roundRect">
            <a:avLst/>
          </a:prstGeom>
        </p:spPr>
      </p:pic>
      <p:sp>
        <p:nvSpPr>
          <p:cNvPr id="12" name="TextBox 12"/>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云端化已成为办公软件行业的发展趋势，企业将更多的应用程序迁移到云端，以提高数据安全性和可扩展性。</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云端化趋势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随着人工智能技术的不断发展，越来越多的办公软件开始集成人工智能功能，以提高自动化和智能化水平。</a:t>
            </a:r>
          </a:p>
        </p:txBody>
      </p:sp>
      <p:sp>
        <p:nvSpPr>
          <p:cNvPr id="6" name="AutoShape 6"/>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人工智能技术可以帮助企业实现智能数据分析、自动化流程、智能推荐等功能，提高工作效率和准确性。</a:t>
            </a:r>
          </a:p>
        </p:txBody>
      </p:sp>
      <p:pic>
        <p:nvPicPr>
          <p:cNvPr id="8" name="Picture 8"/>
          <p:cNvPicPr>
            <a:picLocks noChangeAspect="1"/>
          </p:cNvPicPr>
          <p:nvPr/>
        </p:nvPicPr>
        <p:blipFill>
          <a:blip r:embed="rId3"/>
          <a:srcRect t="12531" b="12531"/>
          <a:stretch>
            <a:fillRect/>
          </a:stretch>
        </p:blipFill>
        <p:spPr>
          <a:xfrm>
            <a:off x="539110" y="1388509"/>
            <a:ext cx="2256056" cy="1267968"/>
          </a:xfrm>
          <a:prstGeom prst="rect">
            <a:avLst/>
          </a:prstGeom>
        </p:spPr>
      </p:pic>
      <p:pic>
        <p:nvPicPr>
          <p:cNvPr id="9" name="Picture 9"/>
          <p:cNvPicPr>
            <a:picLocks noChangeAspect="1"/>
          </p:cNvPicPr>
          <p:nvPr/>
        </p:nvPicPr>
        <p:blipFill>
          <a:blip r:embed="rId4"/>
          <a:srcRect t="8053" b="8053"/>
          <a:stretch>
            <a:fillRect/>
          </a:stretch>
        </p:blipFill>
        <p:spPr>
          <a:xfrm>
            <a:off x="9486879" y="3030193"/>
            <a:ext cx="2256056" cy="1267968"/>
          </a:xfrm>
          <a:prstGeom prst="rect">
            <a:avLst/>
          </a:prstGeom>
        </p:spPr>
      </p:pic>
      <p:sp>
        <p:nvSpPr>
          <p:cNvPr id="10" name="AutoShape 10"/>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人工智能化趋势将进一步推动办公软件行业的创新发展，为企业提供更加智能化的解决方案。</a:t>
            </a:r>
          </a:p>
        </p:txBody>
      </p:sp>
      <p:pic>
        <p:nvPicPr>
          <p:cNvPr id="12" name="Picture 12"/>
          <p:cNvPicPr>
            <a:picLocks noChangeAspect="1"/>
          </p:cNvPicPr>
          <p:nvPr/>
        </p:nvPicPr>
        <p:blipFill>
          <a:blip r:embed="rId5"/>
          <a:srcRect t="9855" b="9855"/>
          <a:stretch>
            <a:fillRect/>
          </a:stretch>
        </p:blipFill>
        <p:spPr>
          <a:xfrm>
            <a:off x="544772" y="4664094"/>
            <a:ext cx="2256056" cy="1267968"/>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人工智能化趋势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t="5469" b="5469"/>
          <a:stretch>
            <a:fillRect/>
          </a:stretch>
        </p:blipFill>
        <p:spPr>
          <a:xfrm>
            <a:off x="652455" y="1326357"/>
            <a:ext cx="3050440" cy="3050440"/>
          </a:xfrm>
          <a:prstGeom prst="roundRect">
            <a:avLst/>
          </a:prstGeom>
        </p:spPr>
      </p:pic>
      <p:pic>
        <p:nvPicPr>
          <p:cNvPr id="8" name="Picture 8"/>
          <p:cNvPicPr>
            <a:picLocks noChangeAspect="1"/>
          </p:cNvPicPr>
          <p:nvPr/>
        </p:nvPicPr>
        <p:blipFill>
          <a:blip r:embed="rId4"/>
          <a:srcRect l="21875" r="21875"/>
          <a:stretch>
            <a:fillRect/>
          </a:stretch>
        </p:blipFill>
        <p:spPr>
          <a:xfrm>
            <a:off x="4533906" y="1327357"/>
            <a:ext cx="3079664" cy="3079664"/>
          </a:xfrm>
          <a:prstGeom prst="roundRect">
            <a:avLst/>
          </a:prstGeom>
        </p:spPr>
      </p:pic>
      <p:pic>
        <p:nvPicPr>
          <p:cNvPr id="9" name="Picture 9"/>
          <p:cNvPicPr>
            <a:picLocks noChangeAspect="1"/>
          </p:cNvPicPr>
          <p:nvPr/>
        </p:nvPicPr>
        <p:blipFill>
          <a:blip r:embed="rId5"/>
          <a:stretch>
            <a:fillRect/>
          </a:stretch>
        </p:blipFill>
        <p:spPr>
          <a:xfrm>
            <a:off x="8429970" y="1327357"/>
            <a:ext cx="3079664" cy="3079664"/>
          </a:xfrm>
          <a:prstGeom prst="roundRect">
            <a:avLst/>
          </a:prstGeom>
        </p:spPr>
      </p:pic>
      <p:sp>
        <p:nvSpPr>
          <p:cNvPr id="10" name="TextBox 10"/>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随着移动设备的普及，越来越多的企业开始采用移动办公模式，以提高工作效率和灵活性。</a:t>
            </a:r>
          </a:p>
        </p:txBody>
      </p:sp>
      <p:sp>
        <p:nvSpPr>
          <p:cNvPr id="11" name="TextBox 11"/>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移动办公软件应具备高效、安全、易用等特点，以满足企业不断增长的需求。</a:t>
            </a:r>
          </a:p>
        </p:txBody>
      </p:sp>
      <p:sp>
        <p:nvSpPr>
          <p:cNvPr id="12" name="TextBox 12"/>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移动化趋势将进一步推动企业实现随时随地的办公模式，提高工作效率和协作能力。</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移动化趋势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t="2638" b="2638"/>
          <a:stretch>
            <a:fillRect/>
          </a:stretch>
        </p:blipFill>
        <p:spPr>
          <a:xfrm>
            <a:off x="981837" y="3694465"/>
            <a:ext cx="3394942" cy="2143864"/>
          </a:xfrm>
          <a:prstGeom prst="rect">
            <a:avLst/>
          </a:prstGeom>
        </p:spPr>
      </p:pic>
      <p:pic>
        <p:nvPicPr>
          <p:cNvPr id="8" name="Picture 8"/>
          <p:cNvPicPr>
            <a:picLocks noChangeAspect="1"/>
          </p:cNvPicPr>
          <p:nvPr/>
        </p:nvPicPr>
        <p:blipFill>
          <a:blip r:embed="rId4"/>
          <a:srcRect t="7901" b="7901"/>
          <a:stretch>
            <a:fillRect/>
          </a:stretch>
        </p:blipFill>
        <p:spPr>
          <a:xfrm>
            <a:off x="4376812" y="1577730"/>
            <a:ext cx="3394942" cy="2143864"/>
          </a:xfrm>
          <a:prstGeom prst="rect">
            <a:avLst/>
          </a:prstGeom>
        </p:spPr>
      </p:pic>
      <p:pic>
        <p:nvPicPr>
          <p:cNvPr id="9" name="Picture 9"/>
          <p:cNvPicPr>
            <a:picLocks noChangeAspect="1"/>
          </p:cNvPicPr>
          <p:nvPr/>
        </p:nvPicPr>
        <p:blipFill>
          <a:blip r:embed="rId5"/>
          <a:srcRect t="7901" b="7901"/>
          <a:stretch>
            <a:fillRect/>
          </a:stretch>
        </p:blipFill>
        <p:spPr>
          <a:xfrm>
            <a:off x="7771733" y="3721608"/>
            <a:ext cx="3394942" cy="2143864"/>
          </a:xfrm>
          <a:prstGeom prst="rect">
            <a:avLst/>
          </a:prstGeom>
        </p:spPr>
      </p:pic>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定制化趋势</a:t>
              </a:r>
            </a:p>
          </p:txBody>
        </p:sp>
      </p:grpSp>
      <p:sp>
        <p:nvSpPr>
          <p:cNvPr id="32" name="TextBox 32"/>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随着企业对于办公软件的需求日益多样化，定制化已成为办公软件行业的发展趋势。</a:t>
            </a:r>
          </a:p>
        </p:txBody>
      </p:sp>
      <p:sp>
        <p:nvSpPr>
          <p:cNvPr id="33" name="TextBox 33"/>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定制化的办公软件可以更好地满足企业的实际需求，提高工作效率和协作能力。</a:t>
            </a:r>
          </a:p>
        </p:txBody>
      </p:sp>
      <p:sp>
        <p:nvSpPr>
          <p:cNvPr id="34" name="TextBox 34"/>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定制化趋势将进一步推动办公软件行业的创新发展，为企业提供更加个性化的解决方案。</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办公软件行业面临的挑战与机遇</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03</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alphaModFix amt="70000"/>
          </a:blip>
          <a:srcRect l="14667" r="14667"/>
          <a:stretch>
            <a:fillRect/>
          </a:stretch>
        </p:blipFill>
        <p:spPr>
          <a:xfrm>
            <a:off x="939482" y="1415327"/>
            <a:ext cx="4843296" cy="4843295"/>
          </a:xfrm>
          <a:prstGeom prst="roundRect">
            <a:avLst/>
          </a:prstGeom>
        </p:spPr>
      </p:pic>
      <p:sp>
        <p:nvSpPr>
          <p:cNvPr id="5" name="TextBox 5"/>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随着云计算、大数据等技术的广泛应用，数据安全问题成为办公软件行业面临的重要挑战。企业需要加强数据加密、访问控制等安全措施，确保用户数据不被非法获取和使用。</a:t>
            </a:r>
          </a:p>
        </p:txBody>
      </p:sp>
      <p:sp>
        <p:nvSpPr>
          <p:cNvPr id="6" name="TextBox 6"/>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数据安全</a:t>
            </a:r>
          </a:p>
        </p:txBody>
      </p:sp>
      <p:sp>
        <p:nvSpPr>
          <p:cNvPr id="7" name="TextBox 7"/>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在数字化时代，用户隐私保护意识日益增强。办公软件企业需要严格遵守相关法律法规，尊重用户隐私，避免过度收集和使用用户个人信息。</a:t>
            </a:r>
          </a:p>
        </p:txBody>
      </p:sp>
      <p:sp>
        <p:nvSpPr>
          <p:cNvPr id="8" name="TextBox 8"/>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隐私保护</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数据安全与隐私保护</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https://d.book118.com/007046004011006051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2024-09-23T20:02:18.110</cp:lastPrinted>
  <dcterms:created xsi:type="dcterms:W3CDTF">2024-09-23T12:02:18Z</dcterms:created>
  <dcterms:modified xsi:type="dcterms:W3CDTF">2024-09-23T12:02:20Z</dcterms:modified>
</cp:coreProperties>
</file>