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54E2F08-0D9A-4150-AF11-3BE114AFE69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F7D5DB-E32A-457D-B25F-8CFF045D7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37472-B31B-4C82-AFAE-B50FC5687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BE65A2-D28F-45AC-B855-1A970226F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B94AFE-AD13-444D-8A9B-E20DEC7AA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80C4D3-83F1-4ED4-BBB8-05A53BA3EF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06A413-BCE4-4770-B36E-924825B23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38D0D6-4F6C-4D54-A43F-7702FCADF5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166D7-F948-408A-BEF8-96CC46A8C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A4EAC5-7C5B-4477-B665-055E564975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D600C9-C50A-4D2B-BD81-6F164AAC3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2C6D0-E811-4945-A8D0-FF9B3A5E3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00591B0-2BB0-438E-9C58-F8A8C1D1EFD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CAA941D-E465-49E1-8CDD-3E3128119BF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46050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人工智能赋能教学实践与展望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人工智能在教育中的应用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人工智能教育的展望</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人工智能教育的挑战与应对</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人工智能教育的未来展望</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人工智能教育的技术突破与创新</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人工智能在教育中的应用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人工智能技术在教育领域的应用</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人工智能技术通过智能辅助教学、个性化学习等方式，为教育带来了全新的可能性。教师可以利用人工智能技术分析学生数据，提供更精准的教学指导，学生也能通过智能学习系统获得更加有效的学习体验。</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人工智能赋能教学实践</a:t>
            </a:r>
            <a:endParaRPr lang="en-US" sz="3600" b="0" strike="noStrike" spc="-1">
              <a:solidFill>
                <a:schemeClr val="dk1"/>
              </a:solidFill>
              <a:latin typeface="Arial"/>
            </a:endParaRPr>
          </a:p>
        </p:txBody>
      </p:sp>
      <p:sp>
        <p:nvSpPr>
          <p:cNvPr id="8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通过智能辅助教学，提高教师教学效率</a:t>
            </a:r>
            <a:endParaRPr lang="en-US" sz="1600" b="0" strike="noStrike" spc="-1">
              <a:solidFill>
                <a:srgbClr val="FFFFFF"/>
              </a:solidFill>
              <a:latin typeface="Arial"/>
            </a:endParaRPr>
          </a:p>
        </p:txBody>
      </p:sp>
      <p:sp>
        <p:nvSpPr>
          <p:cNvPr id="8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提升教学效率</a:t>
            </a:r>
            <a:endParaRPr lang="en-US" sz="2000" b="0" strike="noStrike" spc="-1">
              <a:solidFill>
                <a:srgbClr val="FFFFFF"/>
              </a:solidFill>
              <a:latin typeface="Arial"/>
            </a:endParaRPr>
          </a:p>
        </p:txBody>
      </p:sp>
      <p:sp>
        <p:nvSpPr>
          <p:cNvPr id="8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8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实时分析学生学习情况，及时反馈</a:t>
            </a:r>
            <a:endParaRPr lang="en-US" sz="1600" b="0" strike="noStrike" spc="-1">
              <a:solidFill>
                <a:srgbClr val="FFFFFF"/>
              </a:solidFill>
              <a:latin typeface="Arial"/>
            </a:endParaRPr>
          </a:p>
        </p:txBody>
      </p:sp>
      <p:sp>
        <p:nvSpPr>
          <p:cNvPr id="9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即时反馈</a:t>
            </a:r>
            <a:endParaRPr lang="en-US" sz="2000" b="0" strike="noStrike" spc="-1">
              <a:solidFill>
                <a:srgbClr val="FFFFFF"/>
              </a:solidFill>
              <a:latin typeface="Arial"/>
            </a:endParaRPr>
          </a:p>
        </p:txBody>
      </p:sp>
      <p:sp>
        <p:nvSpPr>
          <p:cNvPr id="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9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针对不同学生制定个性化学习方案</a:t>
            </a:r>
            <a:endParaRPr lang="en-US" sz="1600" b="0" strike="noStrike" spc="-1">
              <a:solidFill>
                <a:srgbClr val="FFFFFF"/>
              </a:solidFill>
              <a:latin typeface="Arial"/>
            </a:endParaRPr>
          </a:p>
        </p:txBody>
      </p:sp>
      <p:sp>
        <p:nvSpPr>
          <p:cNvPr id="9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个性化学习</a:t>
            </a:r>
            <a:endParaRPr lang="en-US" sz="2000" b="0" strike="noStrike" spc="-1">
              <a:solidFill>
                <a:srgbClr val="FFFFFF"/>
              </a:solidFill>
              <a:latin typeface="Arial"/>
            </a:endParaRPr>
          </a:p>
        </p:txBody>
      </p:sp>
      <p:pic>
        <p:nvPicPr>
          <p:cNvPr id="95"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人工智能在个性化学习中的作用</a:t>
            </a:r>
            <a:endParaRPr lang="en-US" sz="3600" b="0" strike="noStrike" spc="-1">
              <a:solidFill>
                <a:schemeClr val="dk1"/>
              </a:solidFill>
              <a:latin typeface="Arial"/>
            </a:endParaRPr>
          </a:p>
        </p:txBody>
      </p:sp>
      <p:sp>
        <p:nvSpPr>
          <p:cNvPr id="97"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根据学生的学习情况和兴趣特点，定制个性化的教学内容</a:t>
            </a:r>
            <a:endParaRPr lang="en-US" sz="1600" b="0" strike="noStrike" spc="-1">
              <a:solidFill>
                <a:srgbClr val="FFFFFF"/>
              </a:solidFill>
              <a:latin typeface="Arial"/>
            </a:endParaRPr>
          </a:p>
        </p:txBody>
      </p:sp>
      <p:sp>
        <p:nvSpPr>
          <p:cNvPr id="98"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智能个性化教学</a:t>
            </a:r>
            <a:endParaRPr lang="en-US" sz="2000" b="0" strike="noStrike" spc="-1">
              <a:solidFill>
                <a:srgbClr val="FFFFFF"/>
              </a:solidFill>
              <a:latin typeface="Arial"/>
            </a:endParaRPr>
          </a:p>
        </p:txBody>
      </p:sp>
      <p:sp>
        <p:nvSpPr>
          <p:cNvPr id="99"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智能学习系统能够根据学生的反馈和情况调整教学内容和难度</a:t>
            </a:r>
            <a:endParaRPr lang="en-US" sz="1600" b="0" strike="noStrike" spc="-1">
              <a:solidFill>
                <a:srgbClr val="FFFFFF"/>
              </a:solidFill>
              <a:latin typeface="Arial"/>
            </a:endParaRPr>
          </a:p>
        </p:txBody>
      </p:sp>
      <p:sp>
        <p:nvSpPr>
          <p:cNvPr id="100"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自适应学习系统</a:t>
            </a:r>
            <a:endParaRPr lang="en-US" sz="2000" b="0" strike="noStrike" spc="-1">
              <a:solidFill>
                <a:srgbClr val="FFFFFF"/>
              </a:solidFill>
              <a:latin typeface="Arial"/>
            </a:endParaRPr>
          </a:p>
        </p:txBody>
      </p:sp>
      <p:sp>
        <p:nvSpPr>
          <p:cNvPr id="101"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根据学生需求和兴趣推荐适合的教育资源</a:t>
            </a:r>
            <a:endParaRPr lang="en-US" sz="1600" b="0" strike="noStrike" spc="-1">
              <a:solidFill>
                <a:srgbClr val="FFFFFF"/>
              </a:solidFill>
              <a:latin typeface="Arial"/>
            </a:endParaRPr>
          </a:p>
        </p:txBody>
      </p:sp>
      <p:sp>
        <p:nvSpPr>
          <p:cNvPr id="102"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个性化教育资源推荐</a:t>
            </a:r>
            <a:endParaRPr lang="en-US" sz="2000" b="0" strike="noStrike" spc="-1">
              <a:solidFill>
                <a:srgbClr val="FFFFFF"/>
              </a:solidFill>
              <a:latin typeface="Arial"/>
            </a:endParaRPr>
          </a:p>
        </p:txBody>
      </p:sp>
      <p:sp>
        <p:nvSpPr>
          <p:cNvPr id="103"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通过数据分析为每个学生提供最适合的学习方式</a:t>
            </a:r>
            <a:endParaRPr lang="en-US" sz="1600" b="0" strike="noStrike" spc="-1">
              <a:solidFill>
                <a:srgbClr val="FFFFFF"/>
              </a:solidFill>
              <a:latin typeface="Arial"/>
            </a:endParaRPr>
          </a:p>
        </p:txBody>
      </p:sp>
      <p:sp>
        <p:nvSpPr>
          <p:cNvPr id="104"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数据驱动决策</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人工智能改变方式</a:t>
            </a:r>
            <a:endParaRPr lang="en-US" sz="1800" b="0" strike="noStrike" spc="-1">
              <a:solidFill>
                <a:srgbClr val="FFFFFF"/>
              </a:solidFill>
              <a:latin typeface="Arial"/>
            </a:endParaRPr>
          </a:p>
        </p:txBody>
      </p:sp>
      <p:sp>
        <p:nvSpPr>
          <p:cNvPr id="107"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基于大数据分析学生学习情况</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结合智能算法进行个性化评估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实现教学过程数据化、个性化</a:t>
            </a:r>
            <a:endParaRPr lang="en-US" sz="1400" b="0" strike="noStrike" spc="-1">
              <a:solidFill>
                <a:srgbClr val="FFFFFF"/>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实时数据分析</a:t>
            </a:r>
            <a:endParaRPr lang="en-US" sz="1800" b="0" strike="noStrike" spc="-1">
              <a:solidFill>
                <a:srgbClr val="FFFFFF"/>
              </a:solidFill>
              <a:latin typeface="Arial"/>
            </a:endParaRPr>
          </a:p>
        </p:txBody>
      </p:sp>
      <p:sp>
        <p:nvSpPr>
          <p:cNvPr id="110"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动态监测学生学习状态</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即时调整教学计划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提供个性化的学习反馈</a:t>
            </a:r>
            <a:endParaRPr lang="en-US" sz="1400" b="0" strike="noStrike" spc="-1">
              <a:solidFill>
                <a:srgbClr val="FFFFFF"/>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个性化反馈</a:t>
            </a:r>
            <a:endParaRPr lang="en-US" sz="1800" b="0" strike="noStrike" spc="-1">
              <a:solidFill>
                <a:srgbClr val="FFFFFF"/>
              </a:solidFill>
              <a:latin typeface="Arial"/>
            </a:endParaRPr>
          </a:p>
        </p:txBody>
      </p:sp>
      <p:sp>
        <p:nvSpPr>
          <p:cNvPr id="113"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根据学生学习特点给出及时反馈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帮助学生发现问题并调整学习策略</a:t>
            </a:r>
            <a:endParaRPr lang="en-US" sz="1400" b="0" strike="noStrike" spc="-1">
              <a:solidFill>
                <a:srgbClr val="FFFFFF"/>
              </a:solidFill>
              <a:latin typeface="Arial"/>
            </a:endParaRPr>
          </a:p>
        </p:txBody>
      </p:sp>
      <p:sp>
        <p:nvSpPr>
          <p:cNvPr id="11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人工智能在教育评估中的应用</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传统评估方法</a:t>
            </a:r>
            <a:endParaRPr lang="en-US" sz="1800" b="0" strike="noStrike" spc="-1">
              <a:solidFill>
                <a:srgbClr val="FFFFFF"/>
              </a:solidFill>
              <a:latin typeface="Arial"/>
            </a:endParaRPr>
          </a:p>
        </p:txBody>
      </p:sp>
      <p:sp>
        <p:nvSpPr>
          <p:cNvPr id="117"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以考试成绩为主要评价标准</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无法全面反映学生全面能力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评估结果难以及时调整教学</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人工智能赋能教学实践案例分析</a:t>
            </a:r>
            <a:endParaRPr lang="en-US" sz="2800" b="0" strike="noStrike" spc="-1">
              <a:solidFill>
                <a:srgbClr val="FFFFFF"/>
              </a:solidFill>
              <a:latin typeface="Arial"/>
            </a:endParaRPr>
          </a:p>
        </p:txBody>
      </p:sp>
      <p:sp>
        <p:nvSpPr>
          <p:cNvPr id="12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人工智能在教学实践中已经取得了一些成功案例，例如在线学习平台如</a:t>
            </a:r>
            <a:r>
              <a:rPr lang="en-US" sz="1800" b="0" strike="noStrike" spc="148">
                <a:solidFill>
                  <a:schemeClr val="accent3"/>
                </a:solidFill>
                <a:latin typeface="Arial"/>
                <a:ea typeface="微软雅黑"/>
              </a:rPr>
              <a:t>Coursera</a:t>
            </a:r>
            <a:r>
              <a:rPr lang="zh-CN" sz="1800" b="0" strike="noStrike" spc="148">
                <a:solidFill>
                  <a:schemeClr val="accent3"/>
                </a:solidFill>
                <a:latin typeface="Arial"/>
                <a:ea typeface="微软雅黑"/>
              </a:rPr>
              <a:t>、</a:t>
            </a:r>
            <a:r>
              <a:rPr lang="en-US" sz="1800" b="0" strike="noStrike" spc="148">
                <a:solidFill>
                  <a:schemeClr val="accent3"/>
                </a:solidFill>
                <a:latin typeface="Arial"/>
                <a:ea typeface="微软雅黑"/>
              </a:rPr>
              <a:t>edX</a:t>
            </a:r>
            <a:r>
              <a:rPr lang="zh-CN" sz="1800" b="0" strike="noStrike" spc="148">
                <a:solidFill>
                  <a:schemeClr val="accent3"/>
                </a:solidFill>
                <a:latin typeface="Arial"/>
                <a:ea typeface="微软雅黑"/>
              </a:rPr>
              <a:t>等利用人工智能技术实现了规模化教育；智能辅助教学系统通过个性化学习和教学推荐提升了学生的学习效果；在编程教育领域，人工智能的智能编程辅助工具为学生提供了更好的学习体验和指导。</a:t>
            </a:r>
            <a:endParaRPr lang="en-US" sz="1800" b="0" strike="noStrike" spc="-1">
              <a:solidFill>
                <a:srgbClr val="FFFFFF"/>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人工智能教育的展望</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人工智能如何助力教育变革</a:t>
            </a:r>
            <a:endParaRPr lang="en-US" sz="3600" b="0" strike="noStrike" spc="-1">
              <a:solidFill>
                <a:schemeClr val="dk1"/>
              </a:solidFill>
              <a:latin typeface="Arial"/>
            </a:endParaRPr>
          </a:p>
        </p:txBody>
      </p:sp>
      <p:sp>
        <p:nvSpPr>
          <p:cNvPr id="12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通过人工智能技术，帮助学生定制个性化学习方案</a:t>
            </a:r>
            <a:endParaRPr lang="en-US" sz="1600" b="0" strike="noStrike" spc="-1">
              <a:solidFill>
                <a:srgbClr val="FFFFFF"/>
              </a:solidFill>
              <a:latin typeface="Arial"/>
            </a:endParaRPr>
          </a:p>
        </p:txBody>
      </p:sp>
      <p:sp>
        <p:nvSpPr>
          <p:cNvPr id="12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个性化学习</a:t>
            </a:r>
            <a:endParaRPr lang="en-US" sz="2000" b="0" strike="noStrike" spc="-1">
              <a:solidFill>
                <a:srgbClr val="FFFFFF"/>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利用虚拟技术为学生提供更直观的实验体验</a:t>
            </a:r>
            <a:endParaRPr lang="en-US" sz="1600" b="0" strike="noStrike" spc="-1">
              <a:solidFill>
                <a:srgbClr val="FFFFFF"/>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虚拟实验与模拟</a:t>
            </a:r>
            <a:endParaRPr lang="en-US" sz="2000" b="0" strike="noStrike" spc="-1">
              <a:solidFill>
                <a:srgbClr val="FFFFFF"/>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实时监测学生学习情况，提供精准反馈与评估</a:t>
            </a:r>
            <a:endParaRPr lang="en-US" sz="1600" b="0" strike="noStrike" spc="-1">
              <a:solidFill>
                <a:srgbClr val="FFFFFF"/>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智能评估与反馈</a:t>
            </a:r>
            <a:endParaRPr lang="en-US" sz="2000" b="0" strike="noStrike" spc="-1">
              <a:solidFill>
                <a:srgbClr val="FFFFFF"/>
              </a:solidFill>
              <a:latin typeface="Arial"/>
            </a:endParaRPr>
          </a:p>
        </p:txBody>
      </p:sp>
      <p:pic>
        <p:nvPicPr>
          <p:cNvPr id="136"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未来教育场景中人工智能的角色</a:t>
            </a:r>
            <a:endParaRPr lang="en-US" sz="2800" b="0" strike="noStrike" spc="-1">
              <a:solidFill>
                <a:srgbClr val="FFFFFF"/>
              </a:solidFill>
              <a:latin typeface="Arial"/>
            </a:endParaRPr>
          </a:p>
        </p:txBody>
      </p:sp>
      <p:sp>
        <p:nvSpPr>
          <p:cNvPr id="13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随着人工智能技术的不断发展，未来教育场景中人工智能将扮演越来越重要的角色。从智能辅助教学、个性化教育到智能化管理，人工智能将助力教育实践更加高效、智能化，为学生提供更好的学习体验。</a:t>
            </a:r>
            <a:endParaRPr lang="en-US" sz="1800" b="0" strike="noStrike" spc="-1">
              <a:solidFill>
                <a:srgbClr val="FFFFFF"/>
              </a:solidFill>
              <a:latin typeface="Arial"/>
            </a:endParaRPr>
          </a:p>
        </p:txBody>
      </p:sp>
      <p:sp>
        <p:nvSpPr>
          <p:cNvPr id="14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4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共建数据共享平台</a:t>
            </a:r>
            <a:endParaRPr lang="en-US" sz="1800" b="0" strike="noStrike" spc="-1">
              <a:solidFill>
                <a:srgbClr val="FFFFFF"/>
              </a:solidFill>
              <a:latin typeface="Arial"/>
            </a:endParaRPr>
          </a:p>
        </p:txBody>
      </p:sp>
      <p:sp>
        <p:nvSpPr>
          <p:cNvPr id="144"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分享学生学习数据</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提供个性化教学方案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促进教育科研</a:t>
            </a:r>
            <a:endParaRPr lang="en-US" sz="1400" b="0" strike="noStrike" spc="-1">
              <a:solidFill>
                <a:srgbClr val="FFFFFF"/>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人才培养与交流</a:t>
            </a:r>
            <a:endParaRPr lang="en-US" sz="1800" b="0" strike="noStrike" spc="-1">
              <a:solidFill>
                <a:srgbClr val="FFFFFF"/>
              </a:solidFill>
              <a:latin typeface="Arial"/>
            </a:endParaRPr>
          </a:p>
        </p:txBody>
      </p:sp>
      <p:sp>
        <p:nvSpPr>
          <p:cNvPr id="147"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联合举办人工智能教育培训</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共同推进人才交流计划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促进人才培养</a:t>
            </a:r>
            <a:endParaRPr lang="en-US" sz="1400" b="0" strike="noStrike" spc="-1">
              <a:solidFill>
                <a:srgbClr val="FFFFFF"/>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推动人工智能技术应用</a:t>
            </a:r>
            <a:endParaRPr lang="en-US" sz="1800" b="0" strike="noStrike" spc="-1">
              <a:solidFill>
                <a:srgbClr val="FFFFFF"/>
              </a:solidFill>
              <a:latin typeface="Arial"/>
            </a:endParaRPr>
          </a:p>
        </p:txBody>
      </p:sp>
      <p:sp>
        <p:nvSpPr>
          <p:cNvPr id="150"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共同开发教育应用软件</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探索人工智能在教育中的创新应用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推动技术落地</a:t>
            </a:r>
            <a:endParaRPr lang="en-US" sz="1400" b="0" strike="noStrike" spc="-1">
              <a:solidFill>
                <a:srgbClr val="FFFFFF"/>
              </a:solidFill>
              <a:latin typeface="Arial"/>
            </a:endParaRPr>
          </a:p>
        </p:txBody>
      </p:sp>
      <p:sp>
        <p:nvSpPr>
          <p:cNvPr id="15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教育机构如何与人工智能企业合作</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合作模式多样化</a:t>
            </a:r>
            <a:endParaRPr lang="en-US" sz="1800" b="0" strike="noStrike" spc="-1">
              <a:solidFill>
                <a:srgbClr val="FFFFFF"/>
              </a:solidFill>
              <a:latin typeface="Arial"/>
            </a:endParaRPr>
          </a:p>
        </p:txBody>
      </p:sp>
      <p:sp>
        <p:nvSpPr>
          <p:cNvPr id="154"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技术支持合作</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研究合作项目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共同推进教育创新</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人工智能对传统教育的冲击与改善</a:t>
            </a:r>
            <a:endParaRPr lang="en-US" sz="3600" b="0" strike="noStrike" spc="-1">
              <a:solidFill>
                <a:schemeClr val="dk1"/>
              </a:solidFill>
              <a:latin typeface="Arial"/>
            </a:endParaRPr>
          </a:p>
        </p:txBody>
      </p:sp>
      <p:sp>
        <p:nvSpPr>
          <p:cNvPr id="15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工智能技术的广泛应用不仅带来了挑战，也为传统教育带来了巨大的改善。通过智能化教学、个性化学习等方式，传统教育模式得到了有效改良，使教育更加智能化、高效化。同时，教育机构也需要应对技术发展带来的冲击，不断更新教育理念和教学方法。</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未来教育场景中人工智能的角色</a:t>
            </a:r>
            <a:endParaRPr lang="en-US" sz="3600" b="0" strike="noStrike" spc="-1">
              <a:solidFill>
                <a:schemeClr val="dk1"/>
              </a:solidFill>
              <a:latin typeface="Arial"/>
            </a:endParaRPr>
          </a:p>
        </p:txBody>
      </p:sp>
      <p:sp>
        <p:nvSpPr>
          <p:cNvPr id="15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为教师提供辅助教学工具和智能学习系统</a:t>
            </a:r>
            <a:endParaRPr lang="en-US" sz="1600" b="0" strike="noStrike" spc="-1">
              <a:solidFill>
                <a:srgbClr val="FFFFFF"/>
              </a:solidFill>
              <a:latin typeface="Arial"/>
            </a:endParaRPr>
          </a:p>
        </p:txBody>
      </p:sp>
      <p:sp>
        <p:nvSpPr>
          <p:cNvPr id="15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智能辅助教学</a:t>
            </a:r>
            <a:endParaRPr lang="en-US" sz="2000" b="0" strike="noStrike" spc="-1">
              <a:solidFill>
                <a:srgbClr val="FFFFFF"/>
              </a:solidFill>
              <a:latin typeface="Arial"/>
            </a:endParaRPr>
          </a:p>
        </p:txBody>
      </p:sp>
      <p:sp>
        <p:nvSpPr>
          <p:cNvPr id="16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根据学生特点和需求提供个性化学习计划</a:t>
            </a:r>
            <a:endParaRPr lang="en-US" sz="1600" b="0" strike="noStrike" spc="-1">
              <a:solidFill>
                <a:srgbClr val="FFFFFF"/>
              </a:solidFill>
              <a:latin typeface="Arial"/>
            </a:endParaRPr>
          </a:p>
        </p:txBody>
      </p:sp>
      <p:sp>
        <p:nvSpPr>
          <p:cNvPr id="16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个性化教育</a:t>
            </a:r>
            <a:endParaRPr lang="en-US" sz="2000" b="0" strike="noStrike" spc="-1">
              <a:solidFill>
                <a:srgbClr val="FFFFFF"/>
              </a:solidFill>
              <a:latin typeface="Arial"/>
            </a:endParaRPr>
          </a:p>
        </p:txBody>
      </p:sp>
      <p:sp>
        <p:nvSpPr>
          <p:cNvPr id="16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优化学校管理流程，提高效率和质量</a:t>
            </a:r>
            <a:endParaRPr lang="en-US" sz="1600" b="0" strike="noStrike" spc="-1">
              <a:solidFill>
                <a:srgbClr val="FFFFFF"/>
              </a:solidFill>
              <a:latin typeface="Arial"/>
            </a:endParaRPr>
          </a:p>
        </p:txBody>
      </p:sp>
      <p:sp>
        <p:nvSpPr>
          <p:cNvPr id="16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智能化管理</a:t>
            </a:r>
            <a:endParaRPr lang="en-US" sz="2000" b="0" strike="noStrike" spc="-1">
              <a:solidFill>
                <a:srgbClr val="FFFFFF"/>
              </a:solidFill>
              <a:latin typeface="Arial"/>
            </a:endParaRPr>
          </a:p>
        </p:txBody>
      </p:sp>
      <p:sp>
        <p:nvSpPr>
          <p:cNvPr id="16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人工智能如何改变教师的教学方式</a:t>
            </a:r>
            <a:endParaRPr lang="en-US" sz="3600" b="0" strike="noStrike" spc="-1">
              <a:solidFill>
                <a:schemeClr val="dk1"/>
              </a:solidFill>
              <a:latin typeface="Arial"/>
            </a:endParaRPr>
          </a:p>
        </p:txBody>
      </p:sp>
      <p:sp>
        <p:nvSpPr>
          <p:cNvPr id="16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教师利用人工智能技术设计个性化学习方案</a:t>
            </a:r>
            <a:endParaRPr lang="en-US" sz="1600" b="0" strike="noStrike" spc="-1">
              <a:solidFill>
                <a:srgbClr val="FFFFFF"/>
              </a:solidFill>
              <a:latin typeface="Arial"/>
            </a:endParaRPr>
          </a:p>
        </p:txBody>
      </p:sp>
      <p:sp>
        <p:nvSpPr>
          <p:cNvPr id="16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智能化教学设计</a:t>
            </a:r>
            <a:endParaRPr lang="en-US" sz="2000" b="0" strike="noStrike" spc="-1">
              <a:solidFill>
                <a:srgbClr val="FFFFFF"/>
              </a:solidFill>
              <a:latin typeface="Arial"/>
            </a:endParaRPr>
          </a:p>
        </p:txBody>
      </p:sp>
      <p:sp>
        <p:nvSpPr>
          <p:cNvPr id="16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7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7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从传统的灌输式教学转变为引导与激发学生学习兴趣</a:t>
            </a:r>
            <a:endParaRPr lang="en-US" sz="1600" b="0" strike="noStrike" spc="-1">
              <a:solidFill>
                <a:srgbClr val="FFFFFF"/>
              </a:solidFill>
              <a:latin typeface="Arial"/>
            </a:endParaRPr>
          </a:p>
        </p:txBody>
      </p:sp>
      <p:sp>
        <p:nvSpPr>
          <p:cNvPr id="17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教师角色转变</a:t>
            </a:r>
            <a:endParaRPr lang="en-US" sz="2000" b="0" strike="noStrike" spc="-1">
              <a:solidFill>
                <a:srgbClr val="FFFFFF"/>
              </a:solidFill>
              <a:latin typeface="Arial"/>
            </a:endParaRPr>
          </a:p>
        </p:txBody>
      </p:sp>
      <p:sp>
        <p:nvSpPr>
          <p:cNvPr id="17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7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教师通过人工智能系统及时了解学生学习情况并提供精准反馈</a:t>
            </a:r>
            <a:endParaRPr lang="en-US" sz="1600" b="0" strike="noStrike" spc="-1">
              <a:solidFill>
                <a:srgbClr val="FFFFFF"/>
              </a:solidFill>
              <a:latin typeface="Arial"/>
            </a:endParaRPr>
          </a:p>
        </p:txBody>
      </p:sp>
      <p:sp>
        <p:nvSpPr>
          <p:cNvPr id="17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智能评估与反馈</a:t>
            </a:r>
            <a:endParaRPr lang="en-US" sz="2000" b="0" strike="noStrike" spc="-1">
              <a:solidFill>
                <a:srgbClr val="FFFFFF"/>
              </a:solidFill>
              <a:latin typeface="Arial"/>
            </a:endParaRPr>
          </a:p>
        </p:txBody>
      </p:sp>
      <p:pic>
        <p:nvPicPr>
          <p:cNvPr id="176"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人工智能教育的挑战与应对</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人工智能在学习内容选择上的局限性</a:t>
            </a:r>
            <a:endParaRPr lang="en-US" sz="2800" b="0" strike="noStrike" spc="-1">
              <a:solidFill>
                <a:srgbClr val="FFFFFF"/>
              </a:solidFill>
              <a:latin typeface="Arial"/>
            </a:endParaRPr>
          </a:p>
        </p:txBody>
      </p:sp>
      <p:sp>
        <p:nvSpPr>
          <p:cNvPr id="1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在学习内容选择方面存在局限性，因为它无法完全了解学生的个性化需求。与人类教师相比，人工智能缺乏情感和直觉，无法真正理解学生的情感变化和需求变化。解决这一挑战的关键在于结合人工智能和人类教师的优势，实现学习内容的个性化推荐和选择。</a:t>
            </a:r>
            <a:endParaRPr lang="en-US" sz="1800" b="0" strike="noStrike" spc="-1">
              <a:solidFill>
                <a:srgbClr val="FFFFFF"/>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人工智能在学习内容选择上的局限性</a:t>
            </a:r>
            <a:endParaRPr lang="en-US" sz="3600" b="0" strike="noStrike" spc="-1">
              <a:solidFill>
                <a:schemeClr val="dk1"/>
              </a:solidFill>
              <a:latin typeface="Arial"/>
            </a:endParaRPr>
          </a:p>
        </p:txBody>
      </p:sp>
      <p:sp>
        <p:nvSpPr>
          <p:cNvPr id="1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人工智能无法完全了解</a:t>
            </a:r>
            <a:endParaRPr lang="en-US" sz="1600" b="0" strike="noStrike" spc="-1">
              <a:solidFill>
                <a:srgbClr val="FFFFFF"/>
              </a:solidFill>
              <a:latin typeface="Arial"/>
            </a:endParaRPr>
          </a:p>
        </p:txBody>
      </p:sp>
      <p:sp>
        <p:nvSpPr>
          <p:cNvPr id="1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学生个性化需求</a:t>
            </a:r>
            <a:endParaRPr lang="en-US" sz="2000" b="0" strike="noStrike" spc="-1">
              <a:solidFill>
                <a:srgbClr val="FFFFFF"/>
              </a:solidFill>
              <a:latin typeface="Arial"/>
            </a:endParaRPr>
          </a:p>
        </p:txBody>
      </p:sp>
      <p:sp>
        <p:nvSpPr>
          <p:cNvPr id="1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与人类教师相比的劣势</a:t>
            </a:r>
            <a:endParaRPr lang="en-US" sz="1600" b="0" strike="noStrike" spc="-1">
              <a:solidFill>
                <a:srgbClr val="FFFFFF"/>
              </a:solidFill>
              <a:latin typeface="Arial"/>
            </a:endParaRPr>
          </a:p>
        </p:txBody>
      </p:sp>
      <p:sp>
        <p:nvSpPr>
          <p:cNvPr id="1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缺乏情感和直觉</a:t>
            </a:r>
            <a:endParaRPr lang="en-US" sz="2000" b="0" strike="noStrike" spc="-1">
              <a:solidFill>
                <a:srgbClr val="FFFFFF"/>
              </a:solidFill>
              <a:latin typeface="Arial"/>
            </a:endParaRPr>
          </a:p>
        </p:txBody>
      </p:sp>
      <p:sp>
        <p:nvSpPr>
          <p:cNvPr id="1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结合人工智能和人类教师优势</a:t>
            </a:r>
            <a:endParaRPr lang="en-US" sz="1600" b="0" strike="noStrike" spc="-1">
              <a:solidFill>
                <a:srgbClr val="FFFFFF"/>
              </a:solidFill>
              <a:latin typeface="Arial"/>
            </a:endParaRPr>
          </a:p>
        </p:txBody>
      </p:sp>
      <p:sp>
        <p:nvSpPr>
          <p:cNvPr id="1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个性化推荐的重要性</a:t>
            </a:r>
            <a:endParaRPr lang="en-US" sz="2000" b="0" strike="noStrike" spc="-1">
              <a:solidFill>
                <a:srgbClr val="FFFFFF"/>
              </a:solidFill>
              <a:latin typeface="Arial"/>
            </a:endParaRPr>
          </a:p>
        </p:txBody>
      </p:sp>
      <p:sp>
        <p:nvSpPr>
          <p:cNvPr id="1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人工智能在教学过程中的错误纠正</a:t>
            </a:r>
            <a:endParaRPr lang="en-US" sz="3600" b="0" strike="noStrike" spc="-1">
              <a:solidFill>
                <a:schemeClr val="dk1"/>
              </a:solidFill>
              <a:latin typeface="Arial"/>
            </a:endParaRPr>
          </a:p>
        </p:txBody>
      </p:sp>
      <p:sp>
        <p:nvSpPr>
          <p:cNvPr id="195"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人工智能易犯的错误类型</a:t>
            </a:r>
            <a:endParaRPr lang="en-US" sz="1600" b="0" strike="noStrike" spc="-1">
              <a:solidFill>
                <a:srgbClr val="FFFFFF"/>
              </a:solidFill>
              <a:latin typeface="Arial"/>
            </a:endParaRPr>
          </a:p>
        </p:txBody>
      </p:sp>
      <p:sp>
        <p:nvSpPr>
          <p:cNvPr id="196"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教学中常见错误</a:t>
            </a:r>
            <a:endParaRPr lang="en-US" sz="2000" b="0" strike="noStrike" spc="-1">
              <a:solidFill>
                <a:srgbClr val="FFFFFF"/>
              </a:solidFill>
              <a:latin typeface="Arial"/>
            </a:endParaRPr>
          </a:p>
        </p:txBody>
      </p:sp>
      <p:sp>
        <p:nvSpPr>
          <p:cNvPr id="197"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及时发现和处理错误的途径</a:t>
            </a:r>
            <a:endParaRPr lang="en-US" sz="1600" b="0" strike="noStrike" spc="-1">
              <a:solidFill>
                <a:srgbClr val="FFFFFF"/>
              </a:solidFill>
              <a:latin typeface="Arial"/>
            </a:endParaRPr>
          </a:p>
        </p:txBody>
      </p:sp>
      <p:sp>
        <p:nvSpPr>
          <p:cNvPr id="198"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发现和纠正方法</a:t>
            </a:r>
            <a:endParaRPr lang="en-US" sz="2000" b="0" strike="noStrike" spc="-1">
              <a:solidFill>
                <a:srgbClr val="FFFFFF"/>
              </a:solidFill>
              <a:latin typeface="Arial"/>
            </a:endParaRPr>
          </a:p>
        </p:txBody>
      </p:sp>
      <p:sp>
        <p:nvSpPr>
          <p:cNvPr id="199"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确保教学质量与效果</a:t>
            </a:r>
            <a:endParaRPr lang="en-US" sz="1600" b="0" strike="noStrike" spc="-1">
              <a:solidFill>
                <a:srgbClr val="FFFFFF"/>
              </a:solidFill>
              <a:latin typeface="Arial"/>
            </a:endParaRPr>
          </a:p>
        </p:txBody>
      </p:sp>
      <p:sp>
        <p:nvSpPr>
          <p:cNvPr id="200"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错误纠正的重要性</a:t>
            </a:r>
            <a:endParaRPr lang="en-US" sz="2000" b="0" strike="noStrike" spc="-1">
              <a:solidFill>
                <a:srgbClr val="FFFFFF"/>
              </a:solidFill>
              <a:latin typeface="Arial"/>
            </a:endParaRPr>
          </a:p>
        </p:txBody>
      </p:sp>
      <p:sp>
        <p:nvSpPr>
          <p:cNvPr id="201"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02"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人工智能教育对学生自主学习能力的影响</a:t>
            </a:r>
            <a:endParaRPr lang="en-US" sz="2800" b="0" strike="noStrike" spc="-1">
              <a:solidFill>
                <a:srgbClr val="FFFFFF"/>
              </a:solidFill>
              <a:latin typeface="Arial"/>
            </a:endParaRPr>
          </a:p>
        </p:txBody>
      </p:sp>
      <p:sp>
        <p:nvSpPr>
          <p:cNvPr id="20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教育对学生自主学习能力的影响备受关注。一方面，人工智能教育能够帮助学生更快速地获取知识，激发学习兴趣；另一方面，学生在人工智能教育中需要保持主动性，培养自主学习的能力。如何平衡人工智能教育与学生自主学习的关系是当前需要探讨的重要课题。</a:t>
            </a:r>
            <a:endParaRPr lang="en-US" sz="1800" b="0" strike="noStrike" spc="-1">
              <a:solidFill>
                <a:srgbClr val="FFFFFF"/>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0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人工智能教育对学生自主学习能力的影响</a:t>
            </a:r>
            <a:endParaRPr lang="en-US" sz="3600" b="0" strike="noStrike" spc="-1">
              <a:solidFill>
                <a:schemeClr val="dk1"/>
              </a:solidFill>
              <a:latin typeface="Arial"/>
            </a:endParaRPr>
          </a:p>
        </p:txBody>
      </p:sp>
      <p:sp>
        <p:nvSpPr>
          <p:cNvPr id="20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更快获取知识</a:t>
            </a:r>
            <a:endParaRPr lang="en-US" sz="1600" b="0" strike="noStrike" spc="-1">
              <a:solidFill>
                <a:srgbClr val="FFFFFF"/>
              </a:solidFill>
              <a:latin typeface="Arial"/>
            </a:endParaRPr>
          </a:p>
        </p:txBody>
      </p:sp>
      <p:sp>
        <p:nvSpPr>
          <p:cNvPr id="21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学习速度提升</a:t>
            </a:r>
            <a:endParaRPr lang="en-US" sz="2000" b="0" strike="noStrike" spc="-1">
              <a:solidFill>
                <a:srgbClr val="FFFFFF"/>
              </a:solidFill>
              <a:latin typeface="Arial"/>
            </a:endParaRPr>
          </a:p>
        </p:txBody>
      </p:sp>
      <p:sp>
        <p:nvSpPr>
          <p:cNvPr id="21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激发学习动力</a:t>
            </a:r>
            <a:endParaRPr lang="en-US" sz="1600" b="0" strike="noStrike" spc="-1">
              <a:solidFill>
                <a:srgbClr val="FFFFFF"/>
              </a:solidFill>
              <a:latin typeface="Arial"/>
            </a:endParaRPr>
          </a:p>
        </p:txBody>
      </p:sp>
      <p:sp>
        <p:nvSpPr>
          <p:cNvPr id="21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保持学习兴趣</a:t>
            </a:r>
            <a:endParaRPr lang="en-US" sz="2000" b="0" strike="noStrike" spc="-1">
              <a:solidFill>
                <a:srgbClr val="FFFFFF"/>
              </a:solidFill>
              <a:latin typeface="Arial"/>
            </a:endParaRPr>
          </a:p>
        </p:txBody>
      </p:sp>
      <p:sp>
        <p:nvSpPr>
          <p:cNvPr id="21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学生需要保持主动性</a:t>
            </a:r>
            <a:endParaRPr lang="en-US" sz="1600" b="0" strike="noStrike" spc="-1">
              <a:solidFill>
                <a:srgbClr val="FFFFFF"/>
              </a:solidFill>
              <a:latin typeface="Arial"/>
            </a:endParaRPr>
          </a:p>
        </p:txBody>
      </p:sp>
      <p:sp>
        <p:nvSpPr>
          <p:cNvPr id="21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培养自主学习能力</a:t>
            </a:r>
            <a:endParaRPr lang="en-US" sz="2000" b="0" strike="noStrike" spc="-1">
              <a:solidFill>
                <a:srgbClr val="FFFFFF"/>
              </a:solidFill>
              <a:latin typeface="Arial"/>
            </a:endParaRPr>
          </a:p>
        </p:txBody>
      </p:sp>
      <p:sp>
        <p:nvSpPr>
          <p:cNvPr id="21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1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https://d.book118.com/007046050012006055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人工智能赋能教学实践与展望</vt:lpstr>
      <vt:lpstr>目录</vt:lpstr>
      <vt:lpstr>第1章 人工智能在教育中的应用</vt:lpstr>
      <vt:lpstr> </vt:lpstr>
      <vt:lpstr>人工智能赋能教学实践</vt:lpstr>
      <vt:lpstr>人工智能在个性化学习中的作用</vt:lpstr>
      <vt:lpstr>人工智能在教育评估中的应用</vt:lpstr>
      <vt:lpstr> </vt:lpstr>
      <vt:lpstr>第2章 人工智能教育的展望</vt:lpstr>
      <vt:lpstr>人工智能如何助力教育变革</vt:lpstr>
      <vt:lpstr> </vt:lpstr>
      <vt:lpstr>教育机构如何与人工智能企业合作</vt:lpstr>
      <vt:lpstr>人工智能对传统教育的冲击与改善</vt:lpstr>
      <vt:lpstr>未来教育场景中人工智能的角色</vt:lpstr>
      <vt:lpstr>人工智能如何改变教师的教学方式</vt:lpstr>
      <vt:lpstr>第3章 人工智能教育的挑战与应对</vt:lpstr>
      <vt:lpstr> </vt:lpstr>
      <vt:lpstr>人工智能在学习内容选择上的局限性</vt:lpstr>
      <vt:lpstr>人工智能在教学过程中的错误纠正</vt:lpstr>
      <vt:lpstr> </vt:lpstr>
      <vt:lpstr>人工智能教育对学生自主学习能力的影响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2024-09-29T15:07:36.331</cp:lastPrinted>
  <dcterms:created xsi:type="dcterms:W3CDTF">2024-09-29T07:07:36Z</dcterms:created>
  <dcterms:modified xsi:type="dcterms:W3CDTF">2024-09-29T07:07:38Z</dcterms:modified>
</cp:coreProperties>
</file>