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225533-92FA-4648-AB40-95506E01B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D1EC5-3252-4592-B325-0D1390B44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0FD690-8A34-4EB1-A22C-0D53BC6BD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48EB51-97D6-42C6-A183-BB0352C2E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9D6792-49A5-4D6B-98F0-DE58037538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A42E9-F65E-46FF-8021-658B3740A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8C424-1CD4-4C80-95B9-13264A1224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06495-D9A0-45D8-A48D-3329FE69A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AB928-39BB-48F5-9370-4002EFDECB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A2532-EF82-4E2E-B23B-A7440DB99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566FE-21E8-48F6-888C-7E9AF3457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dpi="0" rotWithShape="0">
          <a:blip r:embed="rId1"/>
          <a:stretch>
            <a:fillRect/>
          </a:stretch>
        </a:blipFill>
        <a:effectLst/>
      </p:bgPr>
    </p:bg>
    <p:spTree>
      <p:nvGrpSpPr>
        <p:cNvPr id="1" name=""/>
        <p:cNvGrpSpPr/>
        <p:nvPr/>
      </p:nvGrpSpPr>
      <p:grpSpPr>
        <a:xfrm>
          <a:off x="0" y="0"/>
          <a:ext cx="0" cy="0"/>
        </a:xfrm>
      </p:grpSpPr>
      <p:sp>
        <p:nvSpPr>
          <p:cNvPr id="45058" name="标题占位符 1"/>
          <p:cNvSpPr>
            <a:spLocks noGrp="1"/>
          </p:cNvSpPr>
          <p:nvPr>
            <p:ph type="ctrTitle"/>
          </p:nvPr>
        </p:nvSpPr>
        <p:spPr>
          <a:xfrm>
            <a:off x="685800" y="2130425"/>
            <a:ext cx="7772400" cy="1470025"/>
          </a:xfrm>
        </p:spPr>
        <p:txBody>
          <a:bodyPr/>
          <a:lstStyle>
            <a:lvl1pPr>
              <a:defRPr smtClean="0"/>
            </a:lvl1pPr>
          </a:lstStyle>
          <a:p>
            <a:r>
              <a:rPr lang="zh-CN" altLang="en-US" smtClean="0"/>
              <a:t>单击此处编辑母版标题样式</a:t>
            </a:r>
          </a:p>
        </p:txBody>
      </p:sp>
      <p:sp>
        <p:nvSpPr>
          <p:cNvPr id="45059" name="文本占位符 2"/>
          <p:cNvSpPr>
            <a:spLocks noGrp="1"/>
          </p:cNvSpPr>
          <p:nvPr>
            <p:ph type="subTitle" idx="1"/>
          </p:nvPr>
        </p:nvSpPr>
        <p:spPr>
          <a:xfrm>
            <a:off x="1371600" y="3886200"/>
            <a:ext cx="6400800" cy="1752600"/>
          </a:xfrm>
        </p:spPr>
        <p:txBody>
          <a:bodyPr/>
          <a:lstStyle>
            <a:lvl1pPr marL="0" indent="0" algn="ctr">
              <a:buFont typeface="Wingdings" pitchFamily="2" charset="2"/>
              <a:buNone/>
              <a:defRPr smtClean="0"/>
            </a:lvl1pPr>
          </a:lstStyle>
          <a:p>
            <a:r>
              <a:rPr lang="zh-CN" altLang="en-US" smtClean="0"/>
              <a:t>单击此处编辑母版副标题样式</a:t>
            </a:r>
          </a:p>
        </p:txBody>
      </p:sp>
      <p:sp>
        <p:nvSpPr>
          <p:cNvPr id="4" name="日期占位符 3"/>
          <p:cNvSpPr>
            <a:spLocks noGrp="1"/>
          </p:cNvSpPr>
          <p:nvPr>
            <p:ph type="dt" sz="half" idx="10"/>
          </p:nvPr>
        </p:nvSpPr>
        <p:spPr>
          <a:xfrm>
            <a:off x="457200" y="6245225"/>
            <a:ext cx="2133600" cy="476250"/>
          </a:xfrm>
        </p:spPr>
        <p:txBody>
          <a:bodyPr/>
          <a:lstStyle>
            <a:lvl1pPr fontAlgn="auto">
              <a:spcBef>
                <a:spcPct val="0"/>
              </a:spcBef>
              <a:spcAft>
                <a:spcPct val="0"/>
              </a:spcAft>
              <a:defRPr sz="1200" smtClean="0">
                <a:solidFill>
                  <a:schemeClr val="tx1">
                    <a:tint val="75000"/>
                  </a:schemeClr>
                </a:solidFill>
                <a:latin typeface="+mn-lt"/>
                <a:ea typeface="+mn-ea"/>
              </a:defRPr>
            </a:lvl1pPr>
          </a:lstStyle>
          <a:p>
            <a:pPr>
              <a:defRPr/>
            </a:pPr>
            <a:fld id="{40FCA507-2CD0-4384-85C4-950405C305CB}" type="datetimeFigureOut">
              <a:rPr lang="zh-CN" altLang="en-US"/>
              <a:pPr>
                <a:defRPr/>
              </a:pPr>
              <a:t>2011-12-27</a:t>
            </a:fld>
          </a:p>
        </p:txBody>
      </p:sp>
      <p:sp>
        <p:nvSpPr>
          <p:cNvPr id="5" name="页脚占位符 4"/>
          <p:cNvSpPr>
            <a:spLocks noGrp="1"/>
          </p:cNvSpPr>
          <p:nvPr>
            <p:ph type="ftr" sz="quarter" idx="11"/>
          </p:nvPr>
        </p:nvSpPr>
        <p:spPr>
          <a:xfrm>
            <a:off x="3124200" y="6245225"/>
            <a:ext cx="2895600" cy="476250"/>
          </a:xfrm>
        </p:spPr>
        <p:txBody>
          <a:bodyPr/>
          <a:lstStyle>
            <a:lvl1pPr algn="ctr" fontAlgn="auto">
              <a:spcBef>
                <a:spcPct val="0"/>
              </a:spcBef>
              <a:spcAft>
                <a:spcPct val="0"/>
              </a:spcAft>
              <a:defRPr sz="1200">
                <a:solidFill>
                  <a:schemeClr val="tx1">
                    <a:tint val="75000"/>
                  </a:schemeClr>
                </a:solidFill>
                <a:latin typeface="+mn-lt"/>
                <a:ea typeface="+mn-ea"/>
              </a:defRPr>
            </a:lvl1pPr>
          </a:lstStyle>
          <a:p>
            <a:pPr>
              <a:defRPr/>
            </a:pPr>
            <a:endParaRPr lang="zh-CN" altLang="en-US"/>
          </a:p>
        </p:txBody>
      </p:sp>
      <p:sp>
        <p:nvSpPr>
          <p:cNvPr id="6" name="灯片编号占位符 5"/>
          <p:cNvSpPr>
            <a:spLocks noGrp="1"/>
          </p:cNvSpPr>
          <p:nvPr>
            <p:ph type="sldNum" sz="quarter" idx="12"/>
          </p:nvPr>
        </p:nvSpPr>
        <p:spPr>
          <a:xfrm>
            <a:off x="6553200" y="6245225"/>
            <a:ext cx="2133600" cy="476250"/>
          </a:xfrm>
        </p:spPr>
        <p:txBody>
          <a:bodyPr/>
          <a:lstStyle>
            <a:lvl1pPr algn="r" fontAlgn="auto">
              <a:spcBef>
                <a:spcPct val="0"/>
              </a:spcBef>
              <a:spcAft>
                <a:spcPct val="0"/>
              </a:spcAft>
              <a:defRPr sz="1200" smtClean="0">
                <a:solidFill>
                  <a:schemeClr val="tx1">
                    <a:tint val="75000"/>
                  </a:schemeClr>
                </a:solidFill>
                <a:latin typeface="+mn-lt"/>
                <a:ea typeface="+mn-ea"/>
              </a:defRPr>
            </a:lvl1pPr>
          </a:lstStyle>
          <a:p>
            <a:pPr>
              <a:defRPr/>
            </a:pPr>
            <a:fld id="{94785827-EC56-482C-90CA-8DFE27D221F9}" type="slidenum">
              <a:rPr lang="zh-CN" altLang="en-US"/>
              <a:pPr>
                <a:defRPr/>
              </a:p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pPr>
              <a:defRPr/>
            </a:pPr>
            <a:fld id="{D0881EFE-8401-4940-A610-285BA64D7939}" type="datetimeFigureOut">
              <a:rPr lang="zh-CN" altLang="en-US"/>
              <a:pPr>
                <a:defRPr/>
              </a:pPr>
              <a:t>2011-12-27</a:t>
            </a:fld>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08D0E0E1-A296-4ADA-B507-B3F6E3E36858}" type="slidenum">
              <a:rPr lang="zh-CN" altLang="en-US"/>
              <a:pPr>
                <a:defRPr/>
              </a:p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p:cNvSpPr>
          <p:nvPr>
            <p:ph type="dt" sz="half" idx="10"/>
          </p:nvPr>
        </p:nvSpPr>
        <p:spPr/>
        <p:txBody>
          <a:bodyPr/>
          <a:lstStyle>
            <a:lvl1pPr>
              <a:defRPr/>
            </a:lvl1pPr>
          </a:lstStyle>
          <a:p>
            <a:pPr>
              <a:defRPr/>
            </a:pPr>
            <a:fld id="{9B795DD4-5DB1-4C08-8D2C-A19D83FC957D}" type="datetimeFigureOut">
              <a:rPr lang="zh-CN" altLang="en-US"/>
              <a:pPr>
                <a:defRPr/>
              </a:pPr>
              <a:t>2011-12-27</a:t>
            </a:fld>
          </a:p>
        </p:txBody>
      </p:sp>
      <p:sp>
        <p:nvSpPr>
          <p:cNvPr id="3" name="页脚占位符 4"/>
          <p:cNvSpPr>
            <a:spLocks noGrp="1"/>
          </p:cNvSpPr>
          <p:nvPr>
            <p:ph type="ftr" sz="quarter" idx="11"/>
          </p:nvPr>
        </p:nvSpPr>
        <p:spPr/>
        <p:txBody>
          <a:bodyPr/>
          <a:lstStyle>
            <a:lvl1pPr>
              <a:defRPr/>
            </a:lvl1pPr>
          </a:lstStyle>
          <a:p>
            <a:pPr>
              <a:defRPr/>
            </a:pPr>
            <a:endParaRPr lang="zh-CN" altLang="en-US"/>
          </a:p>
        </p:txBody>
      </p:sp>
      <p:sp>
        <p:nvSpPr>
          <p:cNvPr id="4" name="灯片编号占位符 5"/>
          <p:cNvSpPr>
            <a:spLocks noGrp="1"/>
          </p:cNvSpPr>
          <p:nvPr>
            <p:ph type="sldNum" sz="quarter" idx="12"/>
          </p:nvPr>
        </p:nvSpPr>
        <p:spPr/>
        <p:txBody>
          <a:bodyPr/>
          <a:lstStyle>
            <a:lvl1pPr>
              <a:defRPr/>
            </a:lvl1pPr>
          </a:lstStyle>
          <a:p>
            <a:pPr>
              <a:defRPr/>
            </a:pPr>
            <a:fld id="{8C42A508-8549-409C-B0F0-EAE7D5E5A4D7}" type="slidenum">
              <a:rPr lang="zh-CN" altLang="en-US"/>
              <a:pPr>
                <a:defRPr/>
              </a:p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4"/>
          <a:stretch>
            <a:fillRect/>
          </a:stretch>
        </a:blip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466725" y="133350"/>
            <a:ext cx="7345363" cy="654050"/>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文本占位符 2"/>
          <p:cNvSpPr>
            <a:spLocks noGrp="1"/>
          </p:cNvSpPr>
          <p:nvPr>
            <p:ph type="body" idx="1"/>
          </p:nvPr>
        </p:nvSpPr>
        <p:spPr bwMode="auto">
          <a:xfrm>
            <a:off x="500063" y="1208088"/>
            <a:ext cx="8229600" cy="4525962"/>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11"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algn="l"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fld id="{9F723887-F7D5-49DF-B364-8E867BD0FCD5}" type="datetimeFigureOut">
              <a:rPr lang="zh-CN" altLang="en-US"/>
              <a:pPr>
                <a:defRPr/>
              </a:pPr>
              <a:t>2011-12-27</a:t>
            </a:fld>
          </a:p>
        </p:txBody>
      </p:sp>
      <p:sp>
        <p:nvSpPr>
          <p:cNvPr id="12" name="页脚占位符 4"/>
          <p:cNvSpPr>
            <a:spLocks noGrp="1"/>
          </p:cNvSpPr>
          <p:nvPr>
            <p:ph type="ftr" sz="quarter" idx="3"/>
          </p:nvPr>
        </p:nvSpPr>
        <p:spPr>
          <a:xfrm>
            <a:off x="3132138" y="6308725"/>
            <a:ext cx="2895600" cy="365125"/>
          </a:xfrm>
          <a:prstGeom prst="rect">
            <a:avLst/>
          </a:prstGeom>
        </p:spPr>
        <p:txBody>
          <a:bodyPr vert="horz" lIns="91440" tIns="45720" rIns="91440" bIns="45720" rtlCol="0" anchor="ctr"/>
          <a:lstStyle>
            <a:defPPr>
              <a:defRPr lang="zh-CN"/>
            </a:defPPr>
            <a:lvl1pPr algn="ct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zh-CN" altLang="en-US"/>
          </a:p>
        </p:txBody>
      </p:sp>
      <p:sp>
        <p:nvSpPr>
          <p:cNvPr id="13"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algn="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fld id="{F1C43A42-1EB2-4EBD-9C4D-F0EB415C265E}" type="slidenum">
              <a:rPr lang="zh-CN" altLang="en-US"/>
              <a:pPr>
                <a:defRPr/>
              </a:pPr>
              <a:t>‹#›</a:t>
            </a:fld>
          </a:p>
        </p:txBody>
      </p:sp>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Lst>
  <p:transition/>
  <p:timing/>
  <p:txStyles>
    <p:titleStyle>
      <a:lvl1pPr algn="l" rtl="0" fontAlgn="base">
        <a:spcBef>
          <a:spcPct val="0"/>
        </a:spcBef>
        <a:spcAft>
          <a:spcPct val="0"/>
        </a:spcAft>
        <a:defRPr sz="2400" b="1" kern="1200">
          <a:solidFill>
            <a:schemeClr val="tx2"/>
          </a:solidFill>
          <a:latin typeface="黑体" pitchFamily="2" charset="-122"/>
          <a:ea typeface="黑体" pitchFamily="2" charset="-122"/>
          <a:cs typeface="+mj-cs"/>
        </a:defRPr>
      </a:lvl1pPr>
      <a:lvl2pPr algn="l" rtl="0" fontAlgn="base">
        <a:spcBef>
          <a:spcPct val="0"/>
        </a:spcBef>
        <a:spcAft>
          <a:spcPct val="0"/>
        </a:spcAft>
        <a:defRPr sz="2400" b="1">
          <a:solidFill>
            <a:schemeClr val="tx2"/>
          </a:solidFill>
          <a:latin typeface="黑体" pitchFamily="2" charset="-122"/>
          <a:ea typeface="黑体" pitchFamily="2" charset="-122"/>
        </a:defRPr>
      </a:lvl2pPr>
      <a:lvl3pPr algn="l" rtl="0" fontAlgn="base">
        <a:spcBef>
          <a:spcPct val="0"/>
        </a:spcBef>
        <a:spcAft>
          <a:spcPct val="0"/>
        </a:spcAft>
        <a:defRPr sz="2400" b="1">
          <a:solidFill>
            <a:schemeClr val="tx2"/>
          </a:solidFill>
          <a:latin typeface="黑体" pitchFamily="2" charset="-122"/>
          <a:ea typeface="黑体" pitchFamily="2" charset="-122"/>
        </a:defRPr>
      </a:lvl3pPr>
      <a:lvl4pPr algn="l" rtl="0" fontAlgn="base">
        <a:spcBef>
          <a:spcPct val="0"/>
        </a:spcBef>
        <a:spcAft>
          <a:spcPct val="0"/>
        </a:spcAft>
        <a:defRPr sz="2400" b="1">
          <a:solidFill>
            <a:schemeClr val="tx2"/>
          </a:solidFill>
          <a:latin typeface="黑体" pitchFamily="2" charset="-122"/>
          <a:ea typeface="黑体" pitchFamily="2" charset="-122"/>
        </a:defRPr>
      </a:lvl4pPr>
      <a:lvl5pPr algn="l" rtl="0" fontAlgn="base">
        <a:spcBef>
          <a:spcPct val="0"/>
        </a:spcBef>
        <a:spcAft>
          <a:spcPct val="0"/>
        </a:spcAft>
        <a:defRPr sz="2400" b="1">
          <a:solidFill>
            <a:schemeClr val="tx2"/>
          </a:solidFill>
          <a:latin typeface="黑体" pitchFamily="2" charset="-122"/>
          <a:ea typeface="黑体" pitchFamily="2" charset="-122"/>
        </a:defRPr>
      </a:lvl5pPr>
      <a:lvl6pPr marL="457200" algn="l" rtl="0" eaLnBrk="1" fontAlgn="base" hangingPunct="1">
        <a:spcBef>
          <a:spcPct val="0"/>
        </a:spcBef>
        <a:spcAft>
          <a:spcPct val="0"/>
        </a:spcAft>
        <a:defRPr sz="2400">
          <a:solidFill>
            <a:schemeClr val="bg1"/>
          </a:solidFill>
          <a:latin typeface="黑体" pitchFamily="2" charset="-122"/>
          <a:ea typeface="黑体" pitchFamily="2" charset="-122"/>
        </a:defRPr>
      </a:lvl6pPr>
      <a:lvl7pPr marL="914400" algn="l" rtl="0" eaLnBrk="1" fontAlgn="base" hangingPunct="1">
        <a:spcBef>
          <a:spcPct val="0"/>
        </a:spcBef>
        <a:spcAft>
          <a:spcPct val="0"/>
        </a:spcAft>
        <a:defRPr sz="2400">
          <a:solidFill>
            <a:schemeClr val="bg1"/>
          </a:solidFill>
          <a:latin typeface="黑体" pitchFamily="2" charset="-122"/>
          <a:ea typeface="黑体" pitchFamily="2" charset="-122"/>
        </a:defRPr>
      </a:lvl7pPr>
      <a:lvl8pPr marL="1371600" algn="l" rtl="0" eaLnBrk="1" fontAlgn="base" hangingPunct="1">
        <a:spcBef>
          <a:spcPct val="0"/>
        </a:spcBef>
        <a:spcAft>
          <a:spcPct val="0"/>
        </a:spcAft>
        <a:defRPr sz="2400">
          <a:solidFill>
            <a:schemeClr val="bg1"/>
          </a:solidFill>
          <a:latin typeface="黑体" pitchFamily="2" charset="-122"/>
          <a:ea typeface="黑体" pitchFamily="2" charset="-122"/>
        </a:defRPr>
      </a:lvl8pPr>
      <a:lvl9pPr marL="1828800" algn="l" rtl="0" eaLnBrk="1" fontAlgn="base" hangingPunct="1">
        <a:spcBef>
          <a:spcPct val="0"/>
        </a:spcBef>
        <a:spcAft>
          <a:spcPct val="0"/>
        </a:spcAft>
        <a:defRPr sz="2400">
          <a:solidFill>
            <a:schemeClr val="bg1"/>
          </a:solidFill>
          <a:latin typeface="黑体" pitchFamily="2" charset="-122"/>
          <a:ea typeface="黑体" pitchFamily="2" charset="-122"/>
        </a:defRPr>
      </a:lvl9pPr>
    </p:titleStyle>
    <p:bodyStyle>
      <a:lvl1pPr marL="342900" indent="-342900" algn="l" rtl="0" fontAlgn="base">
        <a:spcBef>
          <a:spcPct val="20000"/>
        </a:spcBef>
        <a:spcAft>
          <a:spcPct val="0"/>
        </a:spcAft>
        <a:buFont typeface="Wingdings" pitchFamily="2" charset="2"/>
        <a:buChar char="n"/>
        <a:defRPr sz="2000" kern="1200">
          <a:solidFill>
            <a:schemeClr val="tx1"/>
          </a:solidFill>
          <a:latin typeface="黑体" pitchFamily="2" charset="-122"/>
          <a:ea typeface="黑体" pitchFamily="2" charset="-122"/>
          <a:cs typeface="+mn-cs"/>
        </a:defRPr>
      </a:lvl1pPr>
      <a:lvl2pPr marL="742950" indent="-285750" algn="l" rtl="0" fontAlgn="base">
        <a:spcBef>
          <a:spcPct val="20000"/>
        </a:spcBef>
        <a:spcAft>
          <a:spcPct val="0"/>
        </a:spcAft>
        <a:buFont typeface="Arial"/>
        <a:buChar char="–"/>
        <a:defRPr kern="1200">
          <a:solidFill>
            <a:schemeClr val="tx1"/>
          </a:solidFill>
          <a:latin typeface="黑体" pitchFamily="2" charset="-122"/>
          <a:ea typeface="黑体" pitchFamily="2" charset="-122"/>
          <a:cs typeface="+mn-cs"/>
        </a:defRPr>
      </a:lvl2pPr>
      <a:lvl3pPr marL="1143000" indent="-228600" algn="l" rtl="0" fontAlgn="base">
        <a:spcBef>
          <a:spcPct val="20000"/>
        </a:spcBef>
        <a:spcAft>
          <a:spcPct val="0"/>
        </a:spcAft>
        <a:buFont typeface="Arial"/>
        <a:buChar char="•"/>
        <a:defRPr sz="1600" kern="1200">
          <a:solidFill>
            <a:schemeClr val="tx1"/>
          </a:solidFill>
          <a:latin typeface="黑体" pitchFamily="2" charset="-122"/>
          <a:ea typeface="黑体" pitchFamily="2" charset="-122"/>
          <a:cs typeface="+mn-cs"/>
        </a:defRPr>
      </a:lvl3pPr>
      <a:lvl4pPr marL="1600200" indent="-228600" algn="l" rtl="0" fontAlgn="base">
        <a:spcBef>
          <a:spcPct val="20000"/>
        </a:spcBef>
        <a:spcAft>
          <a:spcPct val="0"/>
        </a:spcAft>
        <a:buFont typeface="Arial"/>
        <a:buChar char="–"/>
        <a:defRPr sz="1400" kern="1200">
          <a:solidFill>
            <a:schemeClr val="tx1"/>
          </a:solidFill>
          <a:latin typeface="黑体" pitchFamily="2" charset="-122"/>
          <a:ea typeface="黑体" pitchFamily="2" charset="-122"/>
          <a:cs typeface="+mn-cs"/>
        </a:defRPr>
      </a:lvl4pPr>
      <a:lvl5pPr marL="2057400" indent="-228600" algn="l" rtl="0" fontAlgn="base">
        <a:spcBef>
          <a:spcPct val="20000"/>
        </a:spcBef>
        <a:spcAft>
          <a:spcPct val="0"/>
        </a:spcAft>
        <a:buFont typeface="Arial"/>
        <a:buChar char="»"/>
        <a:defRPr sz="1400" kern="1200">
          <a:solidFill>
            <a:schemeClr val="tx1"/>
          </a:solidFill>
          <a:latin typeface="黑体" pitchFamily="2" charset="-122"/>
          <a:ea typeface="黑体" pitchFamily="2" charset="-122"/>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52110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 name="Rectangle 17"/>
          <p:cNvSpPr>
            <a:spLocks noChangeArrowheads="1"/>
          </p:cNvSpPr>
          <p:nvPr/>
        </p:nvSpPr>
        <p:spPr bwMode="gray">
          <a:xfrm>
            <a:off x="0" y="2349500"/>
            <a:ext cx="9144000" cy="1785938"/>
          </a:xfrm>
          <a:prstGeom prst="rect">
            <a:avLst/>
          </a:prstGeom>
          <a:gradFill rotWithShape="1">
            <a:gsLst>
              <a:gs pos="0">
                <a:schemeClr val="accent1"/>
              </a:gs>
              <a:gs pos="100000">
                <a:schemeClr val="accent1">
                  <a:gamma/>
                  <a:shade val="46275"/>
                  <a:invGamma/>
                </a:schemeClr>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fontAlgn="auto">
              <a:spcBef>
                <a:spcPct val="0"/>
              </a:spcBef>
              <a:spcAft>
                <a:spcPct val="0"/>
              </a:spcAft>
              <a:defRPr/>
            </a:pPr>
            <a:endParaRPr lang="zh-CN" altLang="en-US">
              <a:latin typeface="+mn-lt"/>
              <a:ea typeface="+mn-ea"/>
            </a:endParaRPr>
          </a:p>
        </p:txBody>
      </p:sp>
      <p:sp>
        <p:nvSpPr>
          <p:cNvPr id="5122" name="Text Box 3"/>
          <p:cNvSpPr txBox="1">
            <a:spLocks noChangeArrowheads="1"/>
          </p:cNvSpPr>
          <p:nvPr/>
        </p:nvSpPr>
        <p:spPr bwMode="auto">
          <a:xfrm>
            <a:off x="714375" y="2428875"/>
            <a:ext cx="7643813" cy="92392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5400" b="1">
                <a:solidFill>
                  <a:schemeClr val="bg1"/>
                </a:solidFill>
                <a:latin typeface="楷体_GB2312" pitchFamily="49" charset="-122"/>
                <a:ea typeface="楷体_GB2312" pitchFamily="49" charset="-122"/>
              </a:rPr>
              <a:t>淘宝数据分析与挖掘</a:t>
            </a:r>
          </a:p>
        </p:txBody>
      </p:sp>
      <p:sp>
        <p:nvSpPr>
          <p:cNvPr id="5124" name="Text Box 3"/>
          <p:cNvSpPr txBox="1">
            <a:spLocks noChangeArrowheads="1"/>
          </p:cNvSpPr>
          <p:nvPr/>
        </p:nvSpPr>
        <p:spPr bwMode="auto">
          <a:xfrm>
            <a:off x="1000125" y="3357563"/>
            <a:ext cx="7643813" cy="6461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r"/>
            <a:r>
              <a:rPr lang="zh-CN" altLang="en-US" sz="3600" b="1">
                <a:solidFill>
                  <a:schemeClr val="bg1"/>
                </a:solidFill>
                <a:latin typeface="楷体_GB2312" pitchFamily="49" charset="-122"/>
                <a:ea typeface="楷体_GB2312" pitchFamily="49" charset="-122"/>
              </a:rPr>
              <a:t>精细化运营</a:t>
            </a:r>
          </a:p>
        </p:txBody>
      </p:sp>
      <p:sp>
        <p:nvSpPr>
          <p:cNvPr id="5125" name="TextBox 5124"/>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4"/>
          <p:cNvSpPr txBox="1">
            <a:spLocks noGrp="1"/>
          </p:cNvSpPr>
          <p:nvPr/>
        </p:nvSpPr>
        <p:spPr>
          <a:xfrm>
            <a:off x="6553200" y="6356350"/>
            <a:ext cx="2133600" cy="365125"/>
          </a:xfrm>
          <a:prstGeom prst="rect">
            <a:avLst/>
          </a:prstGeom>
          <a:noFill/>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r" fontAlgn="auto">
              <a:spcBef>
                <a:spcPct val="0"/>
              </a:spcBef>
              <a:spcAft>
                <a:spcPct val="0"/>
              </a:spcAft>
              <a:defRPr/>
            </a:pPr>
            <a:fld id="{700F9456-9565-4767-9A1B-8A68F4E225EB}" type="slidenum">
              <a:rPr lang="zh-CN" altLang="en-US" sz="1200">
                <a:solidFill>
                  <a:schemeClr val="tx1">
                    <a:tint val="75000"/>
                  </a:schemeClr>
                </a:solidFill>
                <a:latin typeface="+mn-lt"/>
                <a:ea typeface="+mn-ea"/>
              </a:rPr>
              <a:pPr algn="r" fontAlgn="auto">
                <a:spcBef>
                  <a:spcPct val="0"/>
                </a:spcBef>
                <a:spcAft>
                  <a:spcPct val="0"/>
                </a:spcAft>
                <a:defRPr/>
              </a:pPr>
              <a:t>2</a:t>
            </a:fld>
          </a:p>
        </p:txBody>
      </p:sp>
      <p:sp>
        <p:nvSpPr>
          <p:cNvPr id="27651" name="WordArt 6" descr="斜纹布"/>
          <p:cNvSpPr>
            <a:spLocks noChangeArrowheads="1" noChangeShapeType="1" noTextEdit="1"/>
          </p:cNvSpPr>
          <p:nvPr/>
        </p:nvSpPr>
        <p:spPr bwMode="auto">
          <a:xfrm>
            <a:off x="755650" y="1484313"/>
            <a:ext cx="5553075" cy="504825"/>
          </a:xfrm>
          <a:prstGeom prst="rect">
            <a:avLst/>
          </a:prstGeom>
        </p:spPr>
        <p:txBody>
          <a:bodyPr wrap="none" fromWordArt="1">
            <a:prstTxWarp prst="textPlain">
              <a:avLst>
                <a:gd name="adj" fmla="val 50000"/>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4000" kern="10">
                <a:ln w="9525">
                  <a:solidFill>
                    <a:srgbClr val="3366FF"/>
                  </a:solidFill>
                  <a:round/>
                </a:ln>
                <a:blipFill dpi="0" rotWithShape="0">
                  <a:blip r:embed="rId2"/>
                  <a:tile tx="0" ty="0" sx="100000" sy="100000" flip="none" algn="tl"/>
                </a:blipFill>
                <a:effectLst>
                  <a:outerShdw dist="563972" dir="14049741" sx="125000" sy="125000" algn="tl" rotWithShape="0">
                    <a:srgbClr val="C7DFD3">
                      <a:alpha val="79999"/>
                    </a:srgbClr>
                  </a:outerShdw>
                </a:effectLst>
                <a:latin typeface="宋体" charset="-122"/>
                <a:ea typeface="宋体" charset="-122"/>
              </a:rPr>
              <a:t>小蜜蜂网店装修高端定制</a:t>
            </a:r>
          </a:p>
        </p:txBody>
      </p:sp>
      <p:sp>
        <p:nvSpPr>
          <p:cNvPr id="27652" name="WordArt 7"/>
          <p:cNvSpPr>
            <a:spLocks noChangeArrowheads="1" noChangeShapeType="1" noTextEdit="1"/>
          </p:cNvSpPr>
          <p:nvPr/>
        </p:nvSpPr>
        <p:spPr bwMode="auto">
          <a:xfrm>
            <a:off x="684213" y="2420938"/>
            <a:ext cx="5400675" cy="504825"/>
          </a:xfrm>
          <a:prstGeom prst="rect">
            <a:avLst/>
          </a:prstGeom>
        </p:spPr>
        <p:txBody>
          <a:bodyPr wrap="none" fromWordArt="1">
            <a:prstTxWarp prst="textPlain">
              <a:avLst>
                <a:gd name="adj" fmla="val 50000"/>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en-US" altLang="zh-CN" sz="4000" kern="10">
                <a:ln w="12700">
                  <a:solidFill>
                    <a:srgbClr val="3333CC"/>
                  </a:solidFill>
                  <a:round/>
                </a:ln>
                <a:solidFill>
                  <a:srgbClr val="B2B2B2">
                    <a:alpha val="50195"/>
                  </a:srgbClr>
                </a:solidFill>
                <a:effectLst>
                  <a:outerShdw dist="45791" dir="2021404" algn="ctr" rotWithShape="0">
                    <a:srgbClr val="9999FF"/>
                  </a:outerShdw>
                </a:effectLst>
                <a:latin typeface="宋体" charset="-122"/>
                <a:ea typeface="宋体" charset="-122"/>
              </a:rPr>
              <a:t>.bee263.</a:t>
            </a:r>
            <a:endParaRPr lang="zh-CN" altLang="en-US" sz="4000" kern="10">
              <a:ln w="12700">
                <a:solidFill>
                  <a:srgbClr val="3333CC"/>
                </a:solidFill>
                <a:round/>
              </a:ln>
              <a:solidFill>
                <a:srgbClr val="B2B2B2">
                  <a:alpha val="50195"/>
                </a:srgbClr>
              </a:solidFill>
              <a:effectLst>
                <a:outerShdw dist="45791" dir="2021404" algn="ctr" rotWithShape="0">
                  <a:srgbClr val="9999FF"/>
                </a:outerShdw>
              </a:effectLst>
              <a:latin typeface="宋体" charset="-122"/>
              <a:ea typeface="宋体" charset="-122"/>
            </a:endParaRPr>
          </a:p>
        </p:txBody>
      </p:sp>
      <p:sp>
        <p:nvSpPr>
          <p:cNvPr id="27653" name="Text Box 8"/>
          <p:cNvSpPr txBox="1">
            <a:spLocks noChangeArrowheads="1"/>
          </p:cNvSpPr>
          <p:nvPr/>
        </p:nvSpPr>
        <p:spPr bwMode="auto">
          <a:xfrm>
            <a:off x="611188" y="3429000"/>
            <a:ext cx="6913562" cy="137318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spcBef>
                <a:spcPct val="50000"/>
              </a:spcBef>
            </a:pPr>
            <a:r>
              <a:rPr lang="zh-CN" altLang="en-US" sz="2800">
                <a:solidFill>
                  <a:srgbClr val="9900FF"/>
                </a:solidFill>
                <a:latin typeface="Comic Sans MS" pitchFamily="66" charset="0"/>
              </a:rPr>
              <a:t>提供网店装修，网店设计，网店定制，淘宝网店装修</a:t>
            </a:r>
            <a:r>
              <a:rPr lang="en-US" altLang="zh-CN" sz="2800">
                <a:solidFill>
                  <a:srgbClr val="9900FF"/>
                </a:solidFill>
                <a:latin typeface="Comic Sans MS" pitchFamily="66" charset="0"/>
              </a:rPr>
              <a:t>,taobao</a:t>
            </a:r>
            <a:r>
              <a:rPr lang="zh-CN" altLang="en-US" sz="2800">
                <a:solidFill>
                  <a:srgbClr val="9900FF"/>
                </a:solidFill>
                <a:latin typeface="Comic Sans MS" pitchFamily="66" charset="0"/>
              </a:rPr>
              <a:t>网店装修</a:t>
            </a:r>
            <a:r>
              <a:rPr lang="en-US" altLang="zh-CN" sz="2800">
                <a:solidFill>
                  <a:srgbClr val="9900FF"/>
                </a:solidFill>
                <a:latin typeface="Comic Sans MS" pitchFamily="66" charset="0"/>
              </a:rPr>
              <a:t>,taobao</a:t>
            </a:r>
            <a:r>
              <a:rPr lang="zh-CN" altLang="en-US" sz="2800">
                <a:solidFill>
                  <a:srgbClr val="9900FF"/>
                </a:solidFill>
                <a:latin typeface="Comic Sans MS" pitchFamily="66" charset="0"/>
              </a:rPr>
              <a:t>网店设计，</a:t>
            </a:r>
            <a:r>
              <a:rPr lang="en-US" altLang="zh-CN" sz="2800">
                <a:solidFill>
                  <a:srgbClr val="9900FF"/>
                </a:solidFill>
                <a:latin typeface="Comic Sans MS" pitchFamily="66" charset="0"/>
              </a:rPr>
              <a:t>taobao</a:t>
            </a:r>
            <a:r>
              <a:rPr lang="zh-CN" altLang="en-US" sz="2800">
                <a:solidFill>
                  <a:srgbClr val="9900FF"/>
                </a:solidFill>
                <a:latin typeface="Comic Sans MS" pitchFamily="66" charset="0"/>
              </a:rPr>
              <a:t>网店定制</a:t>
            </a:r>
          </a:p>
        </p:txBody>
      </p:sp>
      <p:pic>
        <p:nvPicPr>
          <p:cNvPr id="27654" name="Picture 11" descr="小蜜蜂网店装修"/>
          <p:cNvPicPr>
            <a:picLocks noChangeAspect="1" noChangeArrowheads="1"/>
          </p:cNvPicPr>
          <p:nvPr/>
        </p:nvPicPr>
        <p:blipFill>
          <a:blip r:embed="rId3"/>
          <a:stretch>
            <a:fillRect/>
          </a:stretch>
        </p:blipFill>
        <p:spPr bwMode="auto">
          <a:xfrm>
            <a:off x="1476375" y="5805488"/>
            <a:ext cx="7667625" cy="1052512"/>
          </a:xfrm>
          <a:prstGeom prst="rect">
            <a:avLst/>
          </a:prstGeom>
          <a:noFill/>
          <a:ln w="9525">
            <a:noFill/>
            <a:miter lim="800000"/>
          </a:ln>
        </p:spPr>
      </p:pic>
      <p:sp>
        <p:nvSpPr>
          <p:cNvPr id="27655" name="TextBox 27654"/>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1"/>
          <p:cNvSpPr>
            <a:spLocks noGrp="1"/>
          </p:cNvSpPr>
          <p:nvPr>
            <p:ph type="title"/>
          </p:nvPr>
        </p:nvSpPr>
        <p:spPr/>
        <p:txBody>
          <a:bodyPr/>
          <a:lstStyle/>
          <a:p>
            <a:r>
              <a:rPr lang="zh-CN" altLang="en-US" smtClean="0"/>
              <a:t>淘宝数据分析应用</a:t>
            </a:r>
          </a:p>
        </p:txBody>
      </p:sp>
      <p:sp>
        <p:nvSpPr>
          <p:cNvPr id="6146" name="内容占位符 2"/>
          <p:cNvSpPr>
            <a:spLocks noGrp="1"/>
          </p:cNvSpPr>
          <p:nvPr>
            <p:ph idx="1"/>
          </p:nvPr>
        </p:nvSpPr>
        <p:spPr/>
        <p:txBody>
          <a:bodyPr/>
          <a:lstStyle/>
          <a:p>
            <a:pPr>
              <a:lnSpc>
                <a:spcPct val="150000"/>
              </a:lnSpc>
            </a:pPr>
            <a:r>
              <a:rPr lang="zh-CN" altLang="en-US" smtClean="0"/>
              <a:t>淘宝平台当前有</a:t>
            </a:r>
            <a:r>
              <a:rPr lang="en-US" altLang="zh-CN" smtClean="0"/>
              <a:t>65</a:t>
            </a:r>
            <a:r>
              <a:rPr lang="zh-CN" altLang="en-US" smtClean="0"/>
              <a:t>款数据分析应用，其中</a:t>
            </a:r>
            <a:r>
              <a:rPr lang="en-US" altLang="zh-CN" smtClean="0"/>
              <a:t>5</a:t>
            </a:r>
            <a:r>
              <a:rPr lang="zh-CN" altLang="en-US" smtClean="0"/>
              <a:t>款应用免费使用，占总应用的</a:t>
            </a:r>
            <a:r>
              <a:rPr lang="en-US" altLang="zh-CN" smtClean="0"/>
              <a:t>7%</a:t>
            </a:r>
            <a:r>
              <a:rPr lang="zh-CN" altLang="en-US" smtClean="0"/>
              <a:t>，远低于淘宝所有应用的免费应用的平均值，如 “店铺营销”类目的应用免费加首页免费的应用几乎占到</a:t>
            </a:r>
            <a:r>
              <a:rPr lang="en-US" altLang="zh-CN" smtClean="0"/>
              <a:t>50%</a:t>
            </a:r>
            <a:r>
              <a:rPr lang="zh-CN" altLang="en-US" smtClean="0"/>
              <a:t>。</a:t>
            </a:r>
            <a:endParaRPr lang="en-US" altLang="zh-CN" smtClean="0"/>
          </a:p>
          <a:p>
            <a:pPr>
              <a:lnSpc>
                <a:spcPct val="150000"/>
              </a:lnSpc>
            </a:pPr>
            <a:r>
              <a:rPr lang="zh-CN" altLang="en-US" smtClean="0"/>
              <a:t>淘宝平台在线订购应用最贵的是？</a:t>
            </a:r>
            <a:endParaRPr lang="en-US" altLang="zh-CN" smtClean="0"/>
          </a:p>
          <a:p>
            <a:pPr>
              <a:lnSpc>
                <a:spcPct val="150000"/>
              </a:lnSpc>
            </a:pPr>
            <a:r>
              <a:rPr lang="zh-CN" altLang="en-US" smtClean="0"/>
              <a:t>数据分析应用，一年服务费</a:t>
            </a:r>
            <a:r>
              <a:rPr lang="en-US" altLang="zh-CN" smtClean="0"/>
              <a:t>5</a:t>
            </a:r>
            <a:r>
              <a:rPr lang="zh-CN" altLang="en-US" smtClean="0"/>
              <a:t>万。</a:t>
            </a:r>
            <a:endParaRPr lang="en-US" altLang="zh-CN" smtClean="0"/>
          </a:p>
          <a:p>
            <a:pPr>
              <a:lnSpc>
                <a:spcPct val="150000"/>
              </a:lnSpc>
            </a:pPr>
            <a:r>
              <a:rPr lang="zh-CN" altLang="en-US" smtClean="0"/>
              <a:t>淘宝平台在线或离线使用最多的应用是？</a:t>
            </a:r>
            <a:endParaRPr lang="en-US" altLang="zh-CN" smtClean="0"/>
          </a:p>
          <a:p>
            <a:pPr>
              <a:lnSpc>
                <a:spcPct val="150000"/>
              </a:lnSpc>
            </a:pPr>
            <a:r>
              <a:rPr lang="zh-CN" altLang="en-US" smtClean="0"/>
              <a:t>数据分析应用，量子统计。</a:t>
            </a:r>
            <a:endParaRPr lang="en-US" altLang="zh-CN" smtClean="0"/>
          </a:p>
        </p:txBody>
      </p:sp>
      <p:sp>
        <p:nvSpPr>
          <p:cNvPr id="6147" name="TextBox 6146"/>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1"/>
          <p:cNvSpPr>
            <a:spLocks noGrp="1"/>
          </p:cNvSpPr>
          <p:nvPr>
            <p:ph type="title"/>
          </p:nvPr>
        </p:nvSpPr>
        <p:spPr/>
        <p:txBody>
          <a:bodyPr/>
          <a:lstStyle/>
          <a:p>
            <a:r>
              <a:rPr lang="zh-CN" altLang="en-US" smtClean="0"/>
              <a:t>数据为王</a:t>
            </a:r>
          </a:p>
        </p:txBody>
      </p:sp>
      <p:sp>
        <p:nvSpPr>
          <p:cNvPr id="7170" name="内容占位符 2"/>
          <p:cNvSpPr>
            <a:spLocks noGrp="1"/>
          </p:cNvSpPr>
          <p:nvPr>
            <p:ph idx="1"/>
          </p:nvPr>
        </p:nvSpPr>
        <p:spPr>
          <a:xfrm>
            <a:off x="500063" y="1208088"/>
            <a:ext cx="8229600" cy="4292600"/>
          </a:xfrm>
        </p:spPr>
        <p:txBody>
          <a:bodyPr/>
          <a:lstStyle/>
          <a:p>
            <a:pPr>
              <a:lnSpc>
                <a:spcPct val="150000"/>
              </a:lnSpc>
            </a:pPr>
            <a:r>
              <a:rPr lang="en-US" altLang="zh-CN" smtClean="0"/>
              <a:t>2007</a:t>
            </a:r>
            <a:r>
              <a:rPr lang="zh-CN" altLang="en-US" smtClean="0"/>
              <a:t>年底马云提出金融危机到来。</a:t>
            </a:r>
            <a:endParaRPr lang="en-US" altLang="zh-CN" smtClean="0"/>
          </a:p>
          <a:p>
            <a:pPr>
              <a:lnSpc>
                <a:spcPct val="150000"/>
              </a:lnSpc>
            </a:pPr>
            <a:r>
              <a:rPr lang="en-US" altLang="zh-CN" smtClean="0"/>
              <a:t>2009</a:t>
            </a:r>
            <a:r>
              <a:rPr lang="zh-CN" altLang="en-US" smtClean="0"/>
              <a:t>年初马云再次说金融危机即将过去。</a:t>
            </a:r>
            <a:endParaRPr lang="en-US" altLang="zh-CN" smtClean="0"/>
          </a:p>
          <a:p>
            <a:pPr>
              <a:lnSpc>
                <a:spcPct val="150000"/>
              </a:lnSpc>
              <a:buFont typeface="Wingdings" pitchFamily="2" charset="2"/>
              <a:buNone/>
            </a:pPr>
            <a:r>
              <a:rPr lang="zh-CN" altLang="en-US" smtClean="0"/>
              <a:t>马云会算命靠什么？</a:t>
            </a:r>
            <a:endParaRPr lang="en-US" altLang="zh-CN" smtClean="0"/>
          </a:p>
          <a:p>
            <a:pPr marL="342900" lvl="1" indent="-342900" algn="ctr">
              <a:lnSpc>
                <a:spcPct val="150000"/>
              </a:lnSpc>
              <a:buFont typeface="Arial"/>
              <a:buNone/>
            </a:pPr>
            <a:r>
              <a:rPr lang="zh-CN" altLang="en-US" sz="4000" b="1" smtClean="0">
                <a:latin typeface="方正瘦金书简体"/>
                <a:ea typeface="方正瘦金书简体"/>
                <a:cs typeface="方正瘦金书简体"/>
              </a:rPr>
              <a:t>阿里巴巴的数据</a:t>
            </a:r>
            <a:endParaRPr lang="en-US" altLang="zh-CN" smtClean="0"/>
          </a:p>
          <a:p>
            <a:pPr>
              <a:lnSpc>
                <a:spcPct val="150000"/>
              </a:lnSpc>
            </a:pPr>
            <a:r>
              <a:rPr lang="en-US" altLang="zh-CN" smtClean="0"/>
              <a:t>2011</a:t>
            </a:r>
            <a:r>
              <a:rPr lang="zh-CN" altLang="en-US" smtClean="0"/>
              <a:t>年第八届网商大会马云提出：</a:t>
            </a:r>
            <a:endParaRPr lang="en-US" altLang="zh-CN" b="1" smtClean="0"/>
          </a:p>
          <a:p>
            <a:pPr algn="ctr">
              <a:lnSpc>
                <a:spcPct val="150000"/>
              </a:lnSpc>
              <a:buFont typeface="Wingdings" pitchFamily="2" charset="2"/>
              <a:buNone/>
            </a:pPr>
            <a:r>
              <a:rPr lang="zh-CN" altLang="en-US" sz="4000" b="1" smtClean="0">
                <a:latin typeface="方正瘦金书简体"/>
                <a:ea typeface="方正瘦金书简体"/>
                <a:cs typeface="方正瘦金书简体"/>
              </a:rPr>
              <a:t>阿里巴巴要做</a:t>
            </a:r>
            <a:r>
              <a:rPr lang="en-US" altLang="zh-CN" sz="4000" b="1" smtClean="0">
                <a:latin typeface="方正瘦金书简体"/>
                <a:ea typeface="方正瘦金书简体"/>
                <a:cs typeface="方正瘦金书简体"/>
              </a:rPr>
              <a:t>21</a:t>
            </a:r>
            <a:r>
              <a:rPr lang="zh-CN" altLang="en-US" sz="4000" b="1" smtClean="0">
                <a:latin typeface="方正瘦金书简体"/>
                <a:ea typeface="方正瘦金书简体"/>
                <a:cs typeface="方正瘦金书简体"/>
              </a:rPr>
              <a:t>世纪数据分享平台</a:t>
            </a:r>
          </a:p>
          <a:p>
            <a:pPr>
              <a:lnSpc>
                <a:spcPct val="150000"/>
              </a:lnSpc>
            </a:pPr>
            <a:endParaRPr lang="en-US" altLang="zh-CN" smtClean="0"/>
          </a:p>
          <a:p>
            <a:pPr>
              <a:lnSpc>
                <a:spcPct val="150000"/>
              </a:lnSpc>
            </a:pPr>
            <a:endParaRPr lang="en-US" altLang="zh-CN" smtClean="0"/>
          </a:p>
          <a:p>
            <a:pPr>
              <a:lnSpc>
                <a:spcPct val="150000"/>
              </a:lnSpc>
            </a:pPr>
            <a:endParaRPr lang="zh-CN" altLang="en-US" smtClean="0"/>
          </a:p>
        </p:txBody>
      </p:sp>
      <p:sp>
        <p:nvSpPr>
          <p:cNvPr id="7171" name="TextBox 7170"/>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标题 1"/>
          <p:cNvSpPr>
            <a:spLocks noGrp="1"/>
          </p:cNvSpPr>
          <p:nvPr>
            <p:ph type="title"/>
          </p:nvPr>
        </p:nvSpPr>
        <p:spPr/>
        <p:txBody>
          <a:bodyPr/>
          <a:lstStyle/>
          <a:p>
            <a:r>
              <a:rPr lang="zh-CN" altLang="en-US" smtClean="0"/>
              <a:t>如何做好数据分析挖掘</a:t>
            </a:r>
          </a:p>
        </p:txBody>
      </p:sp>
      <p:sp>
        <p:nvSpPr>
          <p:cNvPr id="9218" name="内容占位符 2"/>
          <p:cNvSpPr>
            <a:spLocks noGrp="1"/>
          </p:cNvSpPr>
          <p:nvPr>
            <p:ph idx="1"/>
          </p:nvPr>
        </p:nvSpPr>
        <p:spPr/>
        <p:txBody>
          <a:bodyPr/>
          <a:lstStyle/>
          <a:p>
            <a:pPr>
              <a:lnSpc>
                <a:spcPct val="150000"/>
              </a:lnSpc>
            </a:pPr>
            <a:r>
              <a:rPr lang="zh-CN" altLang="en-US" smtClean="0"/>
              <a:t>分析挖掘只是工具、方法。</a:t>
            </a:r>
            <a:endParaRPr lang="en-US" altLang="zh-CN" smtClean="0"/>
          </a:p>
          <a:p>
            <a:pPr>
              <a:lnSpc>
                <a:spcPct val="150000"/>
              </a:lnSpc>
            </a:pPr>
            <a:r>
              <a:rPr lang="zh-CN" altLang="en-US" smtClean="0"/>
              <a:t>分析挖掘需要建立在一定的数据基础上。</a:t>
            </a:r>
            <a:endParaRPr lang="en-US" altLang="zh-CN" smtClean="0"/>
          </a:p>
          <a:p>
            <a:pPr>
              <a:lnSpc>
                <a:spcPct val="150000"/>
              </a:lnSpc>
            </a:pPr>
            <a:r>
              <a:rPr lang="zh-CN" altLang="en-US" smtClean="0"/>
              <a:t>分析挖掘人员需要有一定的业务知识或者与之匹配的知识规则。</a:t>
            </a:r>
          </a:p>
        </p:txBody>
      </p:sp>
      <p:sp>
        <p:nvSpPr>
          <p:cNvPr id="9219" name="TextBox 9218"/>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标题 1"/>
          <p:cNvSpPr>
            <a:spLocks noGrp="1"/>
          </p:cNvSpPr>
          <p:nvPr>
            <p:ph type="title"/>
          </p:nvPr>
        </p:nvSpPr>
        <p:spPr/>
        <p:txBody>
          <a:bodyPr/>
          <a:lstStyle/>
          <a:p>
            <a:r>
              <a:rPr lang="zh-CN" altLang="en-US" smtClean="0"/>
              <a:t>跟主流</a:t>
            </a:r>
          </a:p>
        </p:txBody>
      </p:sp>
      <p:sp>
        <p:nvSpPr>
          <p:cNvPr id="11266" name="内容占位符 2"/>
          <p:cNvSpPr>
            <a:spLocks noGrp="1"/>
          </p:cNvSpPr>
          <p:nvPr>
            <p:ph idx="1"/>
          </p:nvPr>
        </p:nvSpPr>
        <p:spPr/>
        <p:txBody>
          <a:bodyPr/>
          <a:lstStyle/>
          <a:p>
            <a:pPr>
              <a:lnSpc>
                <a:spcPct val="150000"/>
              </a:lnSpc>
            </a:pPr>
            <a:r>
              <a:rPr lang="zh-CN" altLang="en-US" smtClean="0"/>
              <a:t>泛数据模型的经验主义：</a:t>
            </a:r>
            <a:endParaRPr lang="en-US" altLang="zh-CN" smtClean="0"/>
          </a:p>
          <a:p>
            <a:pPr lvl="1">
              <a:lnSpc>
                <a:spcPct val="150000"/>
              </a:lnSpc>
            </a:pPr>
            <a:r>
              <a:rPr lang="zh-CN" altLang="en-US" smtClean="0"/>
              <a:t>去年我们怎么做，今年还是怎么做；</a:t>
            </a:r>
            <a:endParaRPr lang="en-US" altLang="zh-CN" smtClean="0"/>
          </a:p>
          <a:p>
            <a:pPr lvl="1">
              <a:lnSpc>
                <a:spcPct val="150000"/>
              </a:lnSpc>
            </a:pPr>
            <a:r>
              <a:rPr lang="zh-CN" altLang="en-US" smtClean="0"/>
              <a:t>去年什么好卖，今年我们也卖什么；</a:t>
            </a:r>
            <a:br>
              <a:rPr lang="zh-CN" altLang="en-US" smtClean="0"/>
            </a:br>
            <a:endParaRPr lang="en-US" altLang="zh-CN" smtClean="0"/>
          </a:p>
        </p:txBody>
      </p:sp>
      <p:pic>
        <p:nvPicPr>
          <p:cNvPr id="11267" name="Picture 2" descr="http://a1.att.hudong.com/68/72/01300000026741124477729361141_s.jpg"/>
          <p:cNvPicPr>
            <a:picLocks noChangeAspect="1" noChangeArrowheads="1"/>
          </p:cNvPicPr>
          <p:nvPr/>
        </p:nvPicPr>
        <p:blipFill>
          <a:blip r:embed="rId2"/>
          <a:stretch>
            <a:fillRect/>
          </a:stretch>
        </p:blipFill>
        <p:spPr bwMode="auto">
          <a:xfrm>
            <a:off x="2857500" y="3286125"/>
            <a:ext cx="2857500" cy="1428750"/>
          </a:xfrm>
          <a:prstGeom prst="rect">
            <a:avLst/>
          </a:prstGeom>
          <a:noFill/>
          <a:ln w="9525">
            <a:noFill/>
            <a:miter lim="800000"/>
          </a:ln>
        </p:spPr>
      </p:pic>
      <p:sp>
        <p:nvSpPr>
          <p:cNvPr id="11268" name="TextBox 11267"/>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1"/>
          <p:cNvSpPr>
            <a:spLocks noGrp="1"/>
          </p:cNvSpPr>
          <p:nvPr>
            <p:ph type="title"/>
          </p:nvPr>
        </p:nvSpPr>
        <p:spPr/>
        <p:txBody>
          <a:bodyPr/>
          <a:lstStyle/>
          <a:p>
            <a:r>
              <a:rPr lang="zh-CN" altLang="en-US" smtClean="0"/>
              <a:t>跟主流的数据挖掘解决方案</a:t>
            </a:r>
          </a:p>
        </p:txBody>
      </p:sp>
      <p:sp>
        <p:nvSpPr>
          <p:cNvPr id="13314" name="内容占位符 2"/>
          <p:cNvSpPr>
            <a:spLocks noGrp="1"/>
          </p:cNvSpPr>
          <p:nvPr>
            <p:ph idx="1"/>
          </p:nvPr>
        </p:nvSpPr>
        <p:spPr/>
        <p:txBody>
          <a:bodyPr/>
          <a:lstStyle/>
          <a:p>
            <a:pPr>
              <a:lnSpc>
                <a:spcPct val="150000"/>
              </a:lnSpc>
            </a:pPr>
            <a:r>
              <a:rPr lang="zh-CN" altLang="en-US" smtClean="0"/>
              <a:t>当前大多数卖家</a:t>
            </a:r>
            <a:endParaRPr lang="en-US" altLang="zh-CN" smtClean="0"/>
          </a:p>
          <a:p>
            <a:pPr lvl="1">
              <a:lnSpc>
                <a:spcPct val="150000"/>
              </a:lnSpc>
              <a:buFont typeface="Wingdings" pitchFamily="2" charset="2"/>
              <a:buChar char="ü"/>
            </a:pPr>
            <a:r>
              <a:rPr lang="zh-CN" altLang="en-US" smtClean="0"/>
              <a:t>⑴当前大家靠经验</a:t>
            </a:r>
            <a:endParaRPr lang="en-US" altLang="zh-CN" smtClean="0"/>
          </a:p>
          <a:p>
            <a:pPr lvl="1">
              <a:lnSpc>
                <a:spcPct val="150000"/>
              </a:lnSpc>
              <a:buFont typeface="Wingdings" pitchFamily="2" charset="2"/>
              <a:buChar char="ü"/>
            </a:pPr>
            <a:r>
              <a:rPr lang="zh-CN" altLang="en-US" smtClean="0"/>
              <a:t>⑵淘宝的数据魔方解决</a:t>
            </a:r>
            <a:endParaRPr lang="en-US" altLang="zh-CN" smtClean="0"/>
          </a:p>
          <a:p>
            <a:pPr lvl="1">
              <a:lnSpc>
                <a:spcPct val="150000"/>
              </a:lnSpc>
              <a:buFont typeface="Wingdings" pitchFamily="2" charset="2"/>
              <a:buChar char="ü"/>
            </a:pPr>
            <a:r>
              <a:rPr lang="zh-CN" altLang="en-US" smtClean="0"/>
              <a:t>⑶靠人力收集或看到的一些资料</a:t>
            </a:r>
            <a:endParaRPr lang="en-US" altLang="zh-CN" smtClean="0"/>
          </a:p>
          <a:p>
            <a:pPr>
              <a:lnSpc>
                <a:spcPct val="150000"/>
              </a:lnSpc>
            </a:pPr>
            <a:r>
              <a:rPr lang="zh-CN" altLang="en-US" smtClean="0"/>
              <a:t>可以利用</a:t>
            </a:r>
            <a:r>
              <a:rPr lang="en-US" altLang="zh-CN" smtClean="0"/>
              <a:t>web</a:t>
            </a:r>
            <a:r>
              <a:rPr lang="zh-CN" altLang="en-US" smtClean="0"/>
              <a:t>数据挖掘技术方法，先对目标网络进行采集，利用关键词过滤方式找出更感兴趣的信息加以分析得到结果。</a:t>
            </a:r>
            <a:br>
              <a:rPr lang="zh-CN" altLang="en-US" smtClean="0"/>
            </a:br>
          </a:p>
        </p:txBody>
      </p:sp>
      <p:sp>
        <p:nvSpPr>
          <p:cNvPr id="13315" name="TextBox 13314"/>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标题 1"/>
          <p:cNvSpPr>
            <a:spLocks noGrp="1"/>
          </p:cNvSpPr>
          <p:nvPr>
            <p:ph type="title"/>
          </p:nvPr>
        </p:nvSpPr>
        <p:spPr/>
        <p:txBody>
          <a:bodyPr/>
          <a:lstStyle/>
          <a:p>
            <a:r>
              <a:rPr lang="zh-CN" altLang="en-US" smtClean="0"/>
              <a:t>抓流量</a:t>
            </a:r>
          </a:p>
        </p:txBody>
      </p:sp>
      <p:sp>
        <p:nvSpPr>
          <p:cNvPr id="15362" name="内容占位符 2"/>
          <p:cNvSpPr>
            <a:spLocks noGrp="1"/>
          </p:cNvSpPr>
          <p:nvPr>
            <p:ph idx="1"/>
          </p:nvPr>
        </p:nvSpPr>
        <p:spPr/>
        <p:txBody>
          <a:bodyPr/>
          <a:lstStyle/>
          <a:p>
            <a:pPr>
              <a:lnSpc>
                <a:spcPct val="150000"/>
              </a:lnSpc>
            </a:pPr>
            <a:r>
              <a:rPr lang="zh-CN" altLang="en-US" smtClean="0"/>
              <a:t>淘宝流量来源</a:t>
            </a:r>
            <a:endParaRPr lang="en-US" altLang="zh-CN" smtClean="0"/>
          </a:p>
          <a:p>
            <a:pPr lvl="1">
              <a:lnSpc>
                <a:spcPct val="150000"/>
              </a:lnSpc>
              <a:buFont typeface="Wingdings" pitchFamily="2" charset="2"/>
              <a:buChar char="ü"/>
            </a:pPr>
            <a:r>
              <a:rPr lang="zh-CN" altLang="en-US" smtClean="0"/>
              <a:t>付费流量（直通车、淘宝客、焦点钻石广告）</a:t>
            </a:r>
            <a:endParaRPr lang="en-US" altLang="zh-CN" smtClean="0"/>
          </a:p>
          <a:p>
            <a:pPr lvl="1">
              <a:lnSpc>
                <a:spcPct val="150000"/>
              </a:lnSpc>
              <a:buFont typeface="Wingdings" pitchFamily="2" charset="2"/>
              <a:buChar char="ü"/>
            </a:pPr>
            <a:r>
              <a:rPr lang="zh-CN" altLang="en-US" smtClean="0"/>
              <a:t>免费流量（淘宝的搜索与淘宝站内推广如帮派）</a:t>
            </a:r>
            <a:endParaRPr lang="en-US" altLang="zh-CN" smtClean="0"/>
          </a:p>
          <a:p>
            <a:pPr lvl="1">
              <a:lnSpc>
                <a:spcPct val="150000"/>
              </a:lnSpc>
              <a:buFont typeface="Wingdings" pitchFamily="2" charset="2"/>
              <a:buChar char="ü"/>
            </a:pPr>
            <a:r>
              <a:rPr lang="zh-CN" altLang="en-US" smtClean="0"/>
              <a:t>站外推广</a:t>
            </a:r>
            <a:endParaRPr lang="en-US" altLang="zh-CN" smtClean="0"/>
          </a:p>
          <a:p>
            <a:pPr lvl="1">
              <a:lnSpc>
                <a:spcPct val="150000"/>
              </a:lnSpc>
              <a:buFont typeface="Wingdings" pitchFamily="2" charset="2"/>
              <a:buChar char="ü"/>
            </a:pPr>
            <a:r>
              <a:rPr lang="zh-CN" altLang="en-US" smtClean="0"/>
              <a:t>搜索引擎</a:t>
            </a:r>
            <a:endParaRPr lang="en-US" altLang="zh-CN" smtClean="0"/>
          </a:p>
          <a:p>
            <a:pPr lvl="1">
              <a:lnSpc>
                <a:spcPct val="150000"/>
              </a:lnSpc>
              <a:buFont typeface="Wingdings" pitchFamily="2" charset="2"/>
              <a:buChar char="ü"/>
            </a:pPr>
            <a:r>
              <a:rPr lang="zh-CN" altLang="en-US" smtClean="0"/>
              <a:t>回头客（店铺收藏、历史购物、直接输入网址等）</a:t>
            </a:r>
            <a:endParaRPr lang="en-US" altLang="zh-CN" smtClean="0"/>
          </a:p>
          <a:p>
            <a:pPr>
              <a:lnSpc>
                <a:spcPct val="150000"/>
              </a:lnSpc>
            </a:pPr>
            <a:endParaRPr lang="en-US" altLang="zh-CN" smtClean="0"/>
          </a:p>
          <a:p>
            <a:pPr>
              <a:lnSpc>
                <a:spcPct val="150000"/>
              </a:lnSpc>
            </a:pPr>
            <a:endParaRPr lang="zh-CN" altLang="en-US" smtClean="0"/>
          </a:p>
        </p:txBody>
      </p:sp>
      <p:sp>
        <p:nvSpPr>
          <p:cNvPr id="15363" name="TextBox 15362"/>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1"/>
          <p:cNvSpPr>
            <a:spLocks noGrp="1"/>
          </p:cNvSpPr>
          <p:nvPr>
            <p:ph type="title"/>
          </p:nvPr>
        </p:nvSpPr>
        <p:spPr/>
        <p:txBody>
          <a:bodyPr/>
          <a:lstStyle/>
          <a:p>
            <a:r>
              <a:rPr lang="zh-CN" altLang="en-US" smtClean="0"/>
              <a:t>处理策略</a:t>
            </a:r>
          </a:p>
        </p:txBody>
      </p:sp>
      <p:sp>
        <p:nvSpPr>
          <p:cNvPr id="17410" name="内容占位符 2"/>
          <p:cNvSpPr>
            <a:spLocks noGrp="1"/>
          </p:cNvSpPr>
          <p:nvPr>
            <p:ph idx="1"/>
          </p:nvPr>
        </p:nvSpPr>
        <p:spPr/>
        <p:txBody>
          <a:bodyPr/>
          <a:lstStyle/>
          <a:p>
            <a:pPr marL="342900" lvl="2" indent="-342900">
              <a:lnSpc>
                <a:spcPct val="150000"/>
              </a:lnSpc>
              <a:buFont typeface="Wingdings" pitchFamily="2" charset="2"/>
              <a:buChar char="n"/>
            </a:pPr>
            <a:r>
              <a:rPr lang="zh-CN" altLang="en-US" sz="2400" smtClean="0"/>
              <a:t>个人经验：</a:t>
            </a:r>
            <a:endParaRPr lang="en-US" altLang="zh-CN" sz="2400" smtClean="0"/>
          </a:p>
          <a:p>
            <a:pPr marL="342900" lvl="2" indent="-342900">
              <a:lnSpc>
                <a:spcPct val="150000"/>
              </a:lnSpc>
              <a:buFont typeface="Wingdings" pitchFamily="2" charset="2"/>
              <a:buChar char="Ø"/>
            </a:pPr>
            <a:r>
              <a:rPr lang="zh-CN" altLang="en-US" sz="1800" smtClean="0"/>
              <a:t>从</a:t>
            </a:r>
            <a:r>
              <a:rPr lang="en-US" altLang="zh-CN" sz="1800" smtClean="0"/>
              <a:t>50</a:t>
            </a:r>
            <a:r>
              <a:rPr lang="zh-CN" altLang="en-US" sz="1800" smtClean="0"/>
              <a:t>分上升到</a:t>
            </a:r>
            <a:r>
              <a:rPr lang="en-US" altLang="zh-CN" sz="1800" smtClean="0"/>
              <a:t>70</a:t>
            </a:r>
            <a:r>
              <a:rPr lang="zh-CN" altLang="en-US" sz="1800" smtClean="0"/>
              <a:t>分与从</a:t>
            </a:r>
            <a:r>
              <a:rPr lang="en-US" altLang="zh-CN" sz="1800" smtClean="0"/>
              <a:t>70</a:t>
            </a:r>
            <a:r>
              <a:rPr lang="zh-CN" altLang="en-US" sz="1800" smtClean="0"/>
              <a:t>分上升到</a:t>
            </a:r>
            <a:r>
              <a:rPr lang="en-US" altLang="zh-CN" sz="1800" smtClean="0"/>
              <a:t>90</a:t>
            </a:r>
            <a:r>
              <a:rPr lang="zh-CN" altLang="en-US" sz="1800" smtClean="0"/>
              <a:t>分所付出的时间、精力是不一样的。</a:t>
            </a:r>
            <a:endParaRPr lang="en-US" altLang="zh-CN" sz="1800" smtClean="0"/>
          </a:p>
          <a:p>
            <a:pPr>
              <a:lnSpc>
                <a:spcPct val="150000"/>
              </a:lnSpc>
            </a:pPr>
            <a:endParaRPr lang="en-US" altLang="zh-CN" smtClean="0"/>
          </a:p>
          <a:p>
            <a:pPr marL="342900" lvl="2" indent="-342900">
              <a:lnSpc>
                <a:spcPct val="150000"/>
              </a:lnSpc>
              <a:buFont typeface="Wingdings" pitchFamily="2" charset="2"/>
              <a:buChar char="n"/>
            </a:pPr>
            <a:r>
              <a:rPr lang="zh-CN" altLang="en-US" sz="2400" smtClean="0"/>
              <a:t>实际问题：</a:t>
            </a:r>
            <a:endParaRPr lang="en-US" altLang="zh-CN" sz="2400" smtClean="0"/>
          </a:p>
          <a:p>
            <a:pPr marL="342900" lvl="2" indent="-342900">
              <a:lnSpc>
                <a:spcPct val="150000"/>
              </a:lnSpc>
              <a:buFont typeface="Wingdings" pitchFamily="2" charset="2"/>
              <a:buChar char="Ø"/>
            </a:pPr>
            <a:r>
              <a:rPr lang="zh-CN" altLang="en-US" sz="1800" smtClean="0"/>
              <a:t>类目的平均转化率为</a:t>
            </a:r>
            <a:r>
              <a:rPr lang="en-US" altLang="zh-CN" sz="1800" smtClean="0"/>
              <a:t>8%,</a:t>
            </a:r>
            <a:r>
              <a:rPr lang="zh-CN" altLang="en-US" sz="1800" smtClean="0"/>
              <a:t>你小店的转化率是</a:t>
            </a:r>
            <a:r>
              <a:rPr lang="en-US" altLang="zh-CN" sz="1800" smtClean="0"/>
              <a:t>3%</a:t>
            </a:r>
            <a:r>
              <a:rPr lang="zh-CN" altLang="en-US" sz="1800" smtClean="0"/>
              <a:t>，你是愿意花大力气将你</a:t>
            </a:r>
            <a:r>
              <a:rPr lang="en-US" altLang="zh-CN" sz="1800" smtClean="0"/>
              <a:t>10000pv</a:t>
            </a:r>
            <a:r>
              <a:rPr lang="zh-CN" altLang="en-US" sz="1800" smtClean="0"/>
              <a:t>提升到</a:t>
            </a:r>
            <a:r>
              <a:rPr lang="en-US" altLang="zh-CN" sz="1800" smtClean="0"/>
              <a:t>15000</a:t>
            </a:r>
            <a:r>
              <a:rPr lang="zh-CN" altLang="en-US" sz="1800" smtClean="0"/>
              <a:t>还是希望将转化率做到</a:t>
            </a:r>
            <a:r>
              <a:rPr lang="en-US" altLang="zh-CN" sz="1800" smtClean="0"/>
              <a:t>5%</a:t>
            </a:r>
            <a:r>
              <a:rPr lang="zh-CN" altLang="en-US" sz="1800" smtClean="0"/>
              <a:t>？</a:t>
            </a:r>
            <a:endParaRPr lang="en-US" altLang="zh-CN" sz="1800" smtClean="0"/>
          </a:p>
          <a:p>
            <a:pPr>
              <a:lnSpc>
                <a:spcPct val="150000"/>
              </a:lnSpc>
            </a:pPr>
            <a:endParaRPr lang="en-US" altLang="zh-CN" smtClean="0"/>
          </a:p>
          <a:p>
            <a:pPr>
              <a:lnSpc>
                <a:spcPct val="150000"/>
              </a:lnSpc>
            </a:pPr>
            <a:r>
              <a:rPr lang="zh-CN" altLang="en-US" smtClean="0"/>
              <a:t>分析流量组成来源先优化</a:t>
            </a:r>
            <a:r>
              <a:rPr lang="en-US" altLang="zh-CN" smtClean="0"/>
              <a:t>50</a:t>
            </a:r>
            <a:r>
              <a:rPr lang="zh-CN" altLang="en-US" smtClean="0"/>
              <a:t>分的那部分。</a:t>
            </a:r>
            <a:endParaRPr lang="en-US" altLang="zh-CN" smtClean="0"/>
          </a:p>
          <a:p>
            <a:pPr>
              <a:lnSpc>
                <a:spcPct val="150000"/>
              </a:lnSpc>
            </a:pPr>
            <a:endParaRPr lang="en-US" altLang="zh-CN" smtClean="0"/>
          </a:p>
          <a:p>
            <a:pPr>
              <a:lnSpc>
                <a:spcPct val="150000"/>
              </a:lnSpc>
            </a:pPr>
            <a:endParaRPr lang="zh-CN" altLang="en-US" smtClean="0"/>
          </a:p>
        </p:txBody>
      </p:sp>
      <p:sp>
        <p:nvSpPr>
          <p:cNvPr id="17411" name="TextBox 17410"/>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标题 1"/>
          <p:cNvSpPr>
            <a:spLocks noGrp="1"/>
          </p:cNvSpPr>
          <p:nvPr>
            <p:ph type="title"/>
          </p:nvPr>
        </p:nvSpPr>
        <p:spPr/>
        <p:txBody>
          <a:bodyPr/>
          <a:lstStyle/>
          <a:p>
            <a:r>
              <a:rPr lang="zh-CN" altLang="en-US" smtClean="0"/>
              <a:t>转化率相关的一些问题</a:t>
            </a:r>
          </a:p>
        </p:txBody>
      </p:sp>
      <p:sp>
        <p:nvSpPr>
          <p:cNvPr id="19458" name="内容占位符 2"/>
          <p:cNvSpPr>
            <a:spLocks noGrp="1"/>
          </p:cNvSpPr>
          <p:nvPr>
            <p:ph idx="1"/>
          </p:nvPr>
        </p:nvSpPr>
        <p:spPr>
          <a:xfrm>
            <a:off x="500063" y="785813"/>
            <a:ext cx="8229600" cy="4525962"/>
          </a:xfrm>
        </p:spPr>
        <p:txBody>
          <a:bodyPr/>
          <a:lstStyle/>
          <a:p>
            <a:pPr>
              <a:lnSpc>
                <a:spcPct val="150000"/>
              </a:lnSpc>
              <a:buFont typeface="Wingdings" pitchFamily="2" charset="2"/>
              <a:buChar char="Ø"/>
            </a:pPr>
            <a:r>
              <a:rPr lang="zh-CN" altLang="en-US" smtClean="0"/>
              <a:t>你知道顾客在你店里找了</a:t>
            </a:r>
            <a:r>
              <a:rPr lang="en-US" altLang="zh-CN" smtClean="0"/>
              <a:t>13</a:t>
            </a:r>
            <a:r>
              <a:rPr lang="zh-CN" altLang="en-US" smtClean="0"/>
              <a:t>个页面才找到目标产品并购买你会怎么做？</a:t>
            </a:r>
            <a:endParaRPr lang="en-US" altLang="zh-CN" smtClean="0"/>
          </a:p>
          <a:p>
            <a:pPr>
              <a:lnSpc>
                <a:spcPct val="150000"/>
              </a:lnSpc>
              <a:buFont typeface="Wingdings" pitchFamily="2" charset="2"/>
              <a:buChar char="Ø"/>
            </a:pPr>
            <a:r>
              <a:rPr lang="zh-CN" altLang="en-US" smtClean="0"/>
              <a:t>你知道店铺的三个页面承担着网店</a:t>
            </a:r>
            <a:r>
              <a:rPr lang="en-US" altLang="zh-CN" smtClean="0"/>
              <a:t>40%</a:t>
            </a:r>
            <a:r>
              <a:rPr lang="zh-CN" altLang="en-US" smtClean="0"/>
              <a:t>的入口你该怎么做？</a:t>
            </a:r>
            <a:endParaRPr lang="en-US" altLang="zh-CN" smtClean="0"/>
          </a:p>
          <a:p>
            <a:pPr>
              <a:lnSpc>
                <a:spcPct val="150000"/>
              </a:lnSpc>
              <a:buFont typeface="Wingdings" pitchFamily="2" charset="2"/>
              <a:buChar char="Ø"/>
            </a:pPr>
            <a:r>
              <a:rPr lang="zh-CN" altLang="en-US" smtClean="0"/>
              <a:t>销售量</a:t>
            </a:r>
            <a:r>
              <a:rPr lang="en-US" altLang="zh-CN" smtClean="0"/>
              <a:t>300</a:t>
            </a:r>
            <a:r>
              <a:rPr lang="zh-CN" altLang="en-US" smtClean="0"/>
              <a:t>的那个宝贝你想把他打造成引流宝贝而他实际的跳出率竟然为</a:t>
            </a:r>
            <a:r>
              <a:rPr lang="en-US" altLang="zh-CN" smtClean="0"/>
              <a:t>70%</a:t>
            </a:r>
            <a:r>
              <a:rPr lang="zh-CN" altLang="en-US" smtClean="0"/>
              <a:t>你该怎么做？</a:t>
            </a:r>
            <a:endParaRPr lang="en-US" altLang="zh-CN" smtClean="0"/>
          </a:p>
          <a:p>
            <a:pPr>
              <a:lnSpc>
                <a:spcPct val="150000"/>
              </a:lnSpc>
              <a:buFont typeface="Wingdings" pitchFamily="2" charset="2"/>
              <a:buChar char="Ø"/>
            </a:pPr>
            <a:r>
              <a:rPr lang="en-US" altLang="zh-CN" smtClean="0"/>
              <a:t>1000</a:t>
            </a:r>
            <a:r>
              <a:rPr lang="zh-CN" altLang="en-US" smtClean="0"/>
              <a:t>个独立访客中</a:t>
            </a:r>
            <a:r>
              <a:rPr lang="en-US" altLang="zh-CN" smtClean="0"/>
              <a:t>40%</a:t>
            </a:r>
            <a:r>
              <a:rPr lang="zh-CN" altLang="en-US" smtClean="0"/>
              <a:t>的人都访问了宝贝</a:t>
            </a:r>
            <a:r>
              <a:rPr lang="en-US" altLang="zh-CN" smtClean="0"/>
              <a:t>a</a:t>
            </a:r>
            <a:r>
              <a:rPr lang="zh-CN" altLang="en-US" smtClean="0"/>
              <a:t>和宝贝</a:t>
            </a:r>
            <a:r>
              <a:rPr lang="en-US" altLang="zh-CN" smtClean="0"/>
              <a:t>b</a:t>
            </a:r>
            <a:r>
              <a:rPr lang="zh-CN" altLang="en-US" smtClean="0"/>
              <a:t>，而这两个宝贝买家可以同时拥有你该怎么做？</a:t>
            </a:r>
            <a:r>
              <a:rPr lang="en-US" altLang="zh-CN" smtClean="0"/>
              <a:t>25%</a:t>
            </a:r>
            <a:r>
              <a:rPr lang="zh-CN" altLang="en-US" smtClean="0"/>
              <a:t>的人访问宝贝</a:t>
            </a:r>
            <a:r>
              <a:rPr lang="en-US" altLang="zh-CN" smtClean="0"/>
              <a:t>a</a:t>
            </a:r>
            <a:r>
              <a:rPr lang="zh-CN" altLang="en-US" smtClean="0"/>
              <a:t>、</a:t>
            </a:r>
            <a:r>
              <a:rPr lang="en-US" altLang="zh-CN" smtClean="0"/>
              <a:t>b</a:t>
            </a:r>
            <a:r>
              <a:rPr lang="zh-CN" altLang="en-US" smtClean="0"/>
              <a:t>、</a:t>
            </a:r>
            <a:r>
              <a:rPr lang="en-US" altLang="zh-CN" smtClean="0"/>
              <a:t>c</a:t>
            </a:r>
            <a:r>
              <a:rPr lang="zh-CN" altLang="en-US" smtClean="0"/>
              <a:t>呢？</a:t>
            </a:r>
            <a:endParaRPr lang="en-US" altLang="zh-CN" smtClean="0"/>
          </a:p>
          <a:p>
            <a:pPr>
              <a:lnSpc>
                <a:spcPct val="150000"/>
              </a:lnSpc>
              <a:buFont typeface="Wingdings" pitchFamily="2" charset="2"/>
              <a:buChar char="Ø"/>
            </a:pPr>
            <a:r>
              <a:rPr lang="zh-CN" altLang="en-US" smtClean="0"/>
              <a:t>直通车流量一个省的转化率超高而有的省一直没有转化率是否可以别浪费钱呢？</a:t>
            </a:r>
            <a:endParaRPr lang="en-US" altLang="zh-CN" smtClean="0"/>
          </a:p>
          <a:p>
            <a:pPr>
              <a:lnSpc>
                <a:spcPct val="150000"/>
              </a:lnSpc>
              <a:buFont typeface="Wingdings" pitchFamily="2" charset="2"/>
              <a:buChar char="Ø"/>
            </a:pPr>
            <a:r>
              <a:rPr lang="zh-CN" altLang="en-US" smtClean="0"/>
              <a:t>通过某产品关键词来访的客户最近一周都在增加或减少呢？</a:t>
            </a:r>
            <a:endParaRPr lang="en-US" altLang="zh-CN" smtClean="0"/>
          </a:p>
          <a:p>
            <a:pPr>
              <a:lnSpc>
                <a:spcPct val="150000"/>
              </a:lnSpc>
              <a:buFont typeface="Wingdings" pitchFamily="2" charset="2"/>
              <a:buChar char="Ø"/>
            </a:pPr>
            <a:r>
              <a:rPr lang="zh-CN" altLang="en-US" smtClean="0"/>
              <a:t>某个宝贝页面大家看了</a:t>
            </a:r>
            <a:r>
              <a:rPr lang="en-US" altLang="zh-CN" smtClean="0"/>
              <a:t>2</a:t>
            </a:r>
            <a:r>
              <a:rPr lang="zh-CN" altLang="en-US" smtClean="0"/>
              <a:t>分钟，转化率是</a:t>
            </a:r>
            <a:r>
              <a:rPr lang="en-US" altLang="zh-CN" smtClean="0"/>
              <a:t>60%</a:t>
            </a:r>
            <a:r>
              <a:rPr lang="zh-CN" altLang="en-US" smtClean="0"/>
              <a:t>，其他看了</a:t>
            </a:r>
            <a:r>
              <a:rPr lang="en-US" altLang="zh-CN" smtClean="0"/>
              <a:t>30</a:t>
            </a:r>
            <a:r>
              <a:rPr lang="zh-CN" altLang="en-US" smtClean="0"/>
              <a:t>秒或者</a:t>
            </a:r>
            <a:r>
              <a:rPr lang="en-US" altLang="zh-CN" smtClean="0"/>
              <a:t>5</a:t>
            </a:r>
            <a:r>
              <a:rPr lang="zh-CN" altLang="en-US" smtClean="0"/>
              <a:t>分钟的转化率只有</a:t>
            </a:r>
            <a:r>
              <a:rPr lang="en-US" altLang="zh-CN" smtClean="0"/>
              <a:t>40%</a:t>
            </a:r>
            <a:r>
              <a:rPr lang="zh-CN" altLang="en-US" smtClean="0"/>
              <a:t>的宝贝页面是否要参考一下重新装修呢？</a:t>
            </a:r>
          </a:p>
        </p:txBody>
      </p:sp>
      <p:sp>
        <p:nvSpPr>
          <p:cNvPr id="19459" name="TextBox 19458"/>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标题 1"/>
          <p:cNvSpPr>
            <a:spLocks noGrp="1"/>
          </p:cNvSpPr>
          <p:nvPr>
            <p:ph type="title"/>
          </p:nvPr>
        </p:nvSpPr>
        <p:spPr/>
        <p:txBody>
          <a:bodyPr/>
          <a:lstStyle/>
          <a:p>
            <a:r>
              <a:rPr lang="zh-CN" altLang="en-US" smtClean="0"/>
              <a:t>拉回头</a:t>
            </a:r>
          </a:p>
        </p:txBody>
      </p:sp>
      <p:sp>
        <p:nvSpPr>
          <p:cNvPr id="21506" name="内容占位符 2"/>
          <p:cNvSpPr>
            <a:spLocks noGrp="1"/>
          </p:cNvSpPr>
          <p:nvPr>
            <p:ph idx="1"/>
          </p:nvPr>
        </p:nvSpPr>
        <p:spPr/>
        <p:txBody>
          <a:bodyPr/>
          <a:lstStyle/>
          <a:p>
            <a:pPr>
              <a:lnSpc>
                <a:spcPct val="150000"/>
              </a:lnSpc>
            </a:pPr>
            <a:r>
              <a:rPr lang="zh-CN" altLang="en-US" smtClean="0"/>
              <a:t>客户关系管理理论中有一个经典的</a:t>
            </a:r>
            <a:r>
              <a:rPr lang="en-US" altLang="zh-CN" smtClean="0"/>
              <a:t>2/8</a:t>
            </a:r>
            <a:r>
              <a:rPr lang="zh-CN" altLang="en-US" smtClean="0"/>
              <a:t>原则指出：</a:t>
            </a:r>
            <a:r>
              <a:rPr lang="en-US" altLang="zh-CN" smtClean="0"/>
              <a:t>80%</a:t>
            </a:r>
            <a:r>
              <a:rPr lang="zh-CN" altLang="en-US" smtClean="0"/>
              <a:t>的利润来自</a:t>
            </a:r>
            <a:r>
              <a:rPr lang="en-US" altLang="zh-CN" smtClean="0"/>
              <a:t>20%</a:t>
            </a:r>
            <a:r>
              <a:rPr lang="zh-CN" altLang="en-US" smtClean="0"/>
              <a:t>的客户。</a:t>
            </a:r>
            <a:endParaRPr lang="en-US" altLang="zh-CN" smtClean="0"/>
          </a:p>
          <a:p>
            <a:pPr>
              <a:lnSpc>
                <a:spcPct val="150000"/>
              </a:lnSpc>
            </a:pPr>
            <a:r>
              <a:rPr lang="zh-CN" altLang="en-US" smtClean="0"/>
              <a:t>对购买客户的信息资料进行归纳分类</a:t>
            </a:r>
            <a:endParaRPr lang="en-US" altLang="zh-CN" smtClean="0"/>
          </a:p>
          <a:p>
            <a:pPr lvl="1">
              <a:lnSpc>
                <a:spcPct val="150000"/>
              </a:lnSpc>
              <a:buFont typeface="Wingdings" pitchFamily="2" charset="2"/>
              <a:buChar char="Ø"/>
            </a:pPr>
            <a:r>
              <a:rPr lang="zh-CN" altLang="en-US" smtClean="0"/>
              <a:t>购买客户的性别、年龄段、作息时间、购买习惯、购买方式、购买途径、居住地区</a:t>
            </a:r>
            <a:br>
              <a:rPr lang="zh-CN" altLang="en-US" smtClean="0"/>
            </a:br>
            <a:endParaRPr lang="en-US" altLang="zh-CN" smtClean="0"/>
          </a:p>
          <a:p>
            <a:pPr>
              <a:lnSpc>
                <a:spcPct val="150000"/>
              </a:lnSpc>
            </a:pPr>
            <a:r>
              <a:rPr lang="zh-CN" altLang="en-US" smtClean="0"/>
              <a:t>分析出一般客户、重要客户、黄金客户属性特点，降低促销成本。</a:t>
            </a:r>
            <a:endParaRPr lang="en-US" altLang="zh-CN" smtClean="0"/>
          </a:p>
          <a:p>
            <a:pPr>
              <a:lnSpc>
                <a:spcPct val="150000"/>
              </a:lnSpc>
              <a:buFont typeface="Wingdings" pitchFamily="2" charset="2"/>
              <a:buChar char="Ø"/>
            </a:pPr>
            <a:endParaRPr lang="zh-CN" altLang="en-US" smtClean="0"/>
          </a:p>
        </p:txBody>
      </p:sp>
      <p:sp>
        <p:nvSpPr>
          <p:cNvPr id="21507" name="TextBox 21506"/>
          <p:cNvSpPr txBox="1"/>
          <p:nvPr/>
        </p:nvSpPr>
        <p:spPr>
          <a:xfrm flipH="1">
            <a:off x="0" y="0"/>
            <a:ext cx="0" cy="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
            <a:pPr>
              <a:defRPr sz="100">
                <a:solidFill>
                  <a:srgbClr val="FFFFFF"/>
                </a:solidFill>
              </a:defRPr>
            </a:pPr>
            <a:r>
              <a:t>淘宝数据分析-淘宝经营大师共23页，您现在浏览的是第11页!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https://d.book118.com/007052110141006033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1">
  <a:themeElements>
    <a:clrScheme name="6_Office 主题 1">
      <a:dk1>
        <a:srgbClr val="0C0C0C"/>
      </a:dk1>
      <a:lt1>
        <a:srgbClr val="FFFFFF"/>
      </a:lt1>
      <a:dk2>
        <a:srgbClr val="E07102"/>
      </a:dk2>
      <a:lt2>
        <a:srgbClr val="CFCFCF"/>
      </a:lt2>
      <a:accent1>
        <a:srgbClr val="363636"/>
      </a:accent1>
      <a:accent2>
        <a:srgbClr val="5E5E5E"/>
      </a:accent2>
      <a:accent3>
        <a:srgbClr val="FFFFFF"/>
      </a:accent3>
      <a:accent4>
        <a:srgbClr val="090909"/>
      </a:accent4>
      <a:accent5>
        <a:srgbClr val="AEAEAE"/>
      </a:accent5>
      <a:accent6>
        <a:srgbClr val="545454"/>
      </a:accent6>
      <a:hlink>
        <a:srgbClr val="777777"/>
      </a:hlink>
      <a:folHlink>
        <a:srgbClr val="9D9D9D"/>
      </a:folHlink>
    </a:clrScheme>
    <a:fontScheme name="6_Office 主题">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Office 主题 1">
        <a:dk1>
          <a:srgbClr val="0C0C0C"/>
        </a:dk1>
        <a:lt1>
          <a:srgbClr val="FFFFFF"/>
        </a:lt1>
        <a:dk2>
          <a:srgbClr val="E07102"/>
        </a:dk2>
        <a:lt2>
          <a:srgbClr val="CFCFCF"/>
        </a:lt2>
        <a:accent1>
          <a:srgbClr val="363636"/>
        </a:accent1>
        <a:accent2>
          <a:srgbClr val="5E5E5E"/>
        </a:accent2>
        <a:accent3>
          <a:srgbClr val="FFFFFF"/>
        </a:accent3>
        <a:accent4>
          <a:srgbClr val="090909"/>
        </a:accent4>
        <a:accent5>
          <a:srgbClr val="AEAEAE"/>
        </a:accent5>
        <a:accent6>
          <a:srgbClr val="545454"/>
        </a:accent6>
        <a:hlink>
          <a:srgbClr val="777777"/>
        </a:hlink>
        <a:folHlink>
          <a:srgbClr val="9D9D9D"/>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黑体</vt:lpstr>
      <vt:lpstr>Wingdings</vt:lpstr>
      <vt:lpstr>宋体</vt:lpstr>
      <vt:lpstr>楷体_GB2312</vt:lpstr>
      <vt:lpstr>Comic Sans MS</vt:lpstr>
      <vt:lpstr>方正瘦金书简体</vt:lpstr>
      <vt:lpstr>Office Theme</vt:lpstr>
      <vt:lpstr>PowerPoint Presentation</vt:lpstr>
      <vt:lpstr>PowerPoint Presentation</vt:lpstr>
      <vt:lpstr>淘宝数据分析应用</vt:lpstr>
      <vt:lpstr>数据为王</vt:lpstr>
      <vt:lpstr>如何做好数据分析挖掘</vt:lpstr>
      <vt:lpstr>跟主流</vt:lpstr>
      <vt:lpstr>跟主流的数据挖掘解决方案</vt:lpstr>
      <vt:lpstr>抓流量</vt:lpstr>
      <vt:lpstr>处理策略</vt:lpstr>
      <vt:lpstr>转化率相关的一些问题</vt:lpstr>
      <vt:lpstr>拉回头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2024-09-07T08:13:30.387</cp:lastPrinted>
  <dcterms:created xsi:type="dcterms:W3CDTF">2024-09-07T00:13:30Z</dcterms:created>
  <dcterms:modified xsi:type="dcterms:W3CDTF">2024-09-07T00:13:31Z</dcterms:modified>
</cp:coreProperties>
</file>