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075ED9-C0AE-4217-B568-B7F48E3743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AC45B-A4AC-47F8-A3DB-89380EBC18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2726AC-71EE-49A4-B410-873CDF211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404102-E498-4CF0-99ED-98F6F2C09A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6D6801-560F-4AED-B1EC-C83F47EA6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C6E724-CC5E-48C3-8C2C-D831B9995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E8213FD-D397-48D0-A2FC-1995D6DAA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0509BC-B530-4ED4-B032-3A64D588B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72E233-DA60-4029-A233-3BACA87A60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D3F79D-F4F2-46F8-B696-00E6F65AC2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1058D-BD11-49E9-9812-853864528F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706104003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Cambridge Children's English PPT courseware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Course Introduction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Course outline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teaching method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Course advantages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learning effect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Course Introduction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676039"/>
            <a:ext cx="776002" cy="766477"/>
            <a:chOff x="5708618" y="1676039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676039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Course objectives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Developing students' English listening and speaking skills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Preparing students for Cambridge English exams (e.g. Cambridge English: Key for Schools, Cambridge English: First for Schools)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Improving students' reading and writing abilities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Enhancing students' vocabulary and grammar knowledge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3600381" y="1179195"/>
            <a:ext cx="5566410" cy="5224145"/>
          </a:xfrm>
          <a:custGeom>
            <a:rect l="l" t="t" r="r" b="b"/>
            <a:pathLst>
              <a:path w="21600" h="21600">
                <a:moveTo>
                  <a:pt x="5778" y="21600"/>
                </a:moveTo>
                <a:lnTo>
                  <a:pt x="7938" y="21600"/>
                </a:lnTo>
                <a:lnTo>
                  <a:pt x="12785" y="12409"/>
                </a:lnTo>
                <a:lnTo>
                  <a:pt x="18360" y="12409"/>
                </a:lnTo>
                <a:cubicBezTo>
                  <a:pt x="18360" y="12409"/>
                  <a:pt x="21600" y="12409"/>
                  <a:pt x="21600" y="10800"/>
                </a:cubicBezTo>
                <a:cubicBezTo>
                  <a:pt x="21600" y="9191"/>
                  <a:pt x="18360" y="9191"/>
                  <a:pt x="18360" y="9191"/>
                </a:cubicBezTo>
                <a:lnTo>
                  <a:pt x="12785" y="9191"/>
                </a:lnTo>
                <a:lnTo>
                  <a:pt x="7938" y="0"/>
                </a:lnTo>
                <a:lnTo>
                  <a:pt x="5778" y="0"/>
                </a:lnTo>
                <a:lnTo>
                  <a:pt x="8465" y="9191"/>
                </a:lnTo>
                <a:lnTo>
                  <a:pt x="4591" y="9191"/>
                </a:lnTo>
                <a:lnTo>
                  <a:pt x="2160" y="6893"/>
                </a:lnTo>
                <a:lnTo>
                  <a:pt x="0" y="6893"/>
                </a:lnTo>
                <a:lnTo>
                  <a:pt x="1728" y="10800"/>
                </a:lnTo>
                <a:lnTo>
                  <a:pt x="0" y="14707"/>
                </a:lnTo>
                <a:lnTo>
                  <a:pt x="2160" y="14707"/>
                </a:lnTo>
                <a:lnTo>
                  <a:pt x="4591" y="12409"/>
                </a:lnTo>
                <a:lnTo>
                  <a:pt x="8465" y="12409"/>
                </a:lnTo>
                <a:cubicBezTo>
                  <a:pt x="8465" y="12409"/>
                  <a:pt x="5778" y="21600"/>
                  <a:pt x="5778" y="216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Course features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1234" y="1569750"/>
            <a:ext cx="2267763" cy="1552257"/>
            <a:chOff x="1161234" y="1569750"/>
            <a:chExt cx="2267763" cy="1552257"/>
          </a:xfrm>
        </p:grpSpPr>
        <p:sp>
          <p:nvSpPr>
            <p:cNvPr id="26" name="TextBox 26"/>
            <p:cNvSpPr txBox="1"/>
            <p:nvPr/>
          </p:nvSpPr>
          <p:spPr>
            <a:xfrm>
              <a:off x="1161234" y="156975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60+ interactive slides designed for classroom use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4842" y="4158410"/>
            <a:ext cx="2267763" cy="1552257"/>
            <a:chOff x="1094842" y="4158410"/>
            <a:chExt cx="2267763" cy="1552257"/>
          </a:xfrm>
        </p:grpSpPr>
        <p:sp>
          <p:nvSpPr>
            <p:cNvPr id="28" name="TextBox 28"/>
            <p:cNvSpPr txBox="1"/>
            <p:nvPr/>
          </p:nvSpPr>
          <p:spPr>
            <a:xfrm>
              <a:off x="1094842" y="415841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Authentic British and American English audio tracks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899028" y="1445268"/>
            <a:ext cx="2267763" cy="1552257"/>
            <a:chOff x="6899028" y="1445268"/>
            <a:chExt cx="2267763" cy="1552257"/>
          </a:xfrm>
        </p:grpSpPr>
        <p:sp>
          <p:nvSpPr>
            <p:cNvPr id="30" name="TextBox 30"/>
            <p:cNvSpPr txBox="1"/>
            <p:nvPr/>
          </p:nvSpPr>
          <p:spPr>
            <a:xfrm>
              <a:off x="6899028" y="1445268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Detailed teacher notes with lesson plans and answers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99028" y="4698220"/>
            <a:ext cx="2267763" cy="1552257"/>
            <a:chOff x="6899028" y="4698220"/>
            <a:chExt cx="2267763" cy="1552257"/>
          </a:xfrm>
        </p:grpSpPr>
        <p:sp>
          <p:nvSpPr>
            <p:cNvPr id="32" name="TextBox 32"/>
            <p:cNvSpPr txBox="1"/>
            <p:nvPr/>
          </p:nvSpPr>
          <p:spPr>
            <a:xfrm>
              <a:off x="6899028" y="4698220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Multiple-choice, fill-in-the-blank and gap-fill exercises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82164" y="3015139"/>
            <a:ext cx="2267763" cy="1552257"/>
            <a:chOff x="9482164" y="3015139"/>
            <a:chExt cx="2267763" cy="1552257"/>
          </a:xfrm>
        </p:grpSpPr>
        <p:sp>
          <p:nvSpPr>
            <p:cNvPr id="34" name="TextBox 34"/>
            <p:cNvSpPr txBox="1"/>
            <p:nvPr/>
          </p:nvSpPr>
          <p:spPr>
            <a:xfrm>
              <a:off x="9482164" y="3015139"/>
              <a:ext cx="2267763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Links to external resources and websites for further learning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241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62298" y="4664385"/>
            <a:ext cx="333292" cy="3332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95936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0450" y="4664385"/>
            <a:ext cx="333292" cy="33329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806088" y="2050477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125297" y="4664385"/>
            <a:ext cx="333292" cy="3332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8785783" y="2050476"/>
            <a:ext cx="2096760" cy="3211641"/>
          </a:xfrm>
          <a:prstGeom prst="roundRect">
            <a:avLst>
              <a:gd name="adj" fmla="val 13218"/>
            </a:avLst>
          </a:prstGeom>
          <a:solidFill>
            <a:schemeClr val="accent1">
              <a:alpha val="1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04990" y="4683160"/>
            <a:ext cx="333292" cy="333292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540911" y="2218825"/>
            <a:ext cx="1706880" cy="43891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36192" y="2731008"/>
            <a:ext cx="1706880" cy="190195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Primary school students (aged 7-12)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6374" y="2218825"/>
            <a:ext cx="1706880" cy="43891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96223" y="2218825"/>
            <a:ext cx="1706880" cy="43891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973551" y="2218825"/>
            <a:ext cx="1706880" cy="43891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01028" y="2705321"/>
            <a:ext cx="1706880" cy="190195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Secondary school students (aged 13-17)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90876" y="2705321"/>
            <a:ext cx="1706880" cy="190195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Teachers of English as a foreign language (EFL)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80723" y="2705321"/>
            <a:ext cx="1706880" cy="190195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Parents who want to teach their children English at home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Target audience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Course outline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1612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772777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287228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3801679" y="1918692"/>
            <a:ext cx="2109431" cy="3312038"/>
          </a:xfrm>
          <a:prstGeom prst="roundRect">
            <a:avLst>
              <a:gd name="adj" fmla="val 2657"/>
            </a:avLst>
          </a:prstGeom>
          <a:ln w="23812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1612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801679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87228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772777" y="1918692"/>
            <a:ext cx="2109431" cy="1073582"/>
          </a:xfrm>
          <a:custGeom>
            <a:rect l="l" t="t" r="r" b="b"/>
            <a:pathLst>
              <a:path w="2200939" h="1119815">
                <a:moveTo>
                  <a:pt x="58479" y="0"/>
                </a:moveTo>
                <a:lnTo>
                  <a:pt x="2142460" y="0"/>
                </a:lnTo>
                <a:cubicBezTo>
                  <a:pt x="2174757" y="0"/>
                  <a:pt x="2200939" y="26182"/>
                  <a:pt x="2200939" y="58479"/>
                </a:cubicBezTo>
                <a:lnTo>
                  <a:pt x="2200939" y="935665"/>
                </a:lnTo>
                <a:lnTo>
                  <a:pt x="532651" y="935665"/>
                </a:lnTo>
                <a:lnTo>
                  <a:pt x="240413" y="1119815"/>
                </a:lnTo>
                <a:lnTo>
                  <a:pt x="240413" y="935665"/>
                </a:lnTo>
                <a:lnTo>
                  <a:pt x="0" y="935665"/>
                </a:lnTo>
                <a:lnTo>
                  <a:pt x="0" y="58479"/>
                </a:lnTo>
                <a:cubicBezTo>
                  <a:pt x="0" y="26182"/>
                  <a:pt x="26182" y="0"/>
                  <a:pt x="5847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14687" y="2010008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01679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76655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772777" y="2039805"/>
            <a:ext cx="2110874" cy="732795"/>
          </a:xfrm>
          <a:prstGeom prst="rect">
            <a:avLst/>
          </a:prstGeom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396520" y="3463569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掌握基础英语知识，培养英语学习兴趣。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16129" y="3011285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学习目标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82070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包括字母、单词、简单句型和日常用语的学习。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01679" y="2992274"/>
            <a:ext cx="2110874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8113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结合PPT演示和互动游戏，激发孩子的好奇心和参与度。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7228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43662" y="3444558"/>
            <a:ext cx="1950720" cy="16581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通过课堂表现、作业和简单的测试进行评估。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72777" y="2992274"/>
            <a:ext cx="210943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评估方式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Reserve level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通过课堂表现、作业、测试和简单的英语写作进行评估。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包括时态、语态、句型转换等基础语法知识的学习。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掌握基础语法规则，能够进行简单的英语交流。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通过PPT演示和小组讨论，鼓励孩子主动参与和表达。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学习目标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评估方式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Basic level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138835" y="1977064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816433" y="1969991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38835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816433" y="4303295"/>
            <a:ext cx="72330" cy="723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28892" y="4370070"/>
            <a:ext cx="1623706" cy="976801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173874" y="4336835"/>
            <a:ext cx="865272" cy="168353"/>
          </a:xfrm>
          <a:custGeom>
            <a:rect l="l" t="t" r="r" b="b"/>
            <a:pathLst>
              <a:path w="1819275" h="301625">
                <a:moveTo>
                  <a:pt x="1819275" y="301625"/>
                </a:moveTo>
                <a:lnTo>
                  <a:pt x="0" y="301625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189230" y="2014654"/>
            <a:ext cx="1667161" cy="416135"/>
          </a:xfrm>
          <a:custGeom>
            <a:rect l="l" t="t" r="r" b="b"/>
            <a:pathLst>
              <a:path w="1803400" h="673100">
                <a:moveTo>
                  <a:pt x="1803400" y="673100"/>
                </a:moveTo>
                <a:lnTo>
                  <a:pt x="1803400" y="0"/>
                </a:lnTo>
                <a:lnTo>
                  <a:pt x="0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79700" y="2014653"/>
            <a:ext cx="1172899" cy="1487049"/>
          </a:xfrm>
          <a:custGeom>
            <a:rect l="l" t="t" r="r" b="b"/>
            <a:pathLst>
              <a:path w="1736725" h="884238">
                <a:moveTo>
                  <a:pt x="0" y="884238"/>
                </a:moveTo>
                <a:lnTo>
                  <a:pt x="1736725" y="884238"/>
                </a:lnTo>
                <a:lnTo>
                  <a:pt x="1736725" y="0"/>
                </a:lnTo>
              </a:path>
            </a:pathLst>
          </a:custGeom>
          <a:ln w="9525">
            <a:solidFill>
              <a:schemeClr val="accent1">
                <a:alpha val="100000"/>
              </a:schemeClr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2A2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629398" y="1949322"/>
            <a:ext cx="840064" cy="1073321"/>
          </a:xfrm>
          <a:custGeom>
            <a:rect l="l" t="t" r="r" b="b"/>
            <a:pathLst>
              <a:path w="1774574" h="1097009">
                <a:moveTo>
                  <a:pt x="887287" y="0"/>
                </a:moveTo>
                <a:lnTo>
                  <a:pt x="1774574" y="1097009"/>
                </a:lnTo>
                <a:lnTo>
                  <a:pt x="0" y="1097009"/>
                </a:lnTo>
                <a:lnTo>
                  <a:pt x="887287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281069" y="3155633"/>
            <a:ext cx="1536722" cy="757109"/>
          </a:xfrm>
          <a:custGeom>
            <a:rect l="l" t="t" r="r" b="b"/>
            <a:pathLst>
              <a:path w="3246216" h="773818">
                <a:moveTo>
                  <a:pt x="625883" y="0"/>
                </a:moveTo>
                <a:lnTo>
                  <a:pt x="2620333" y="0"/>
                </a:lnTo>
                <a:lnTo>
                  <a:pt x="3246216" y="773818"/>
                </a:lnTo>
                <a:lnTo>
                  <a:pt x="0" y="773818"/>
                </a:lnTo>
                <a:lnTo>
                  <a:pt x="625883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32740" y="4045732"/>
            <a:ext cx="2233381" cy="757108"/>
          </a:xfrm>
          <a:custGeom>
            <a:rect l="l" t="t" r="r" b="b"/>
            <a:pathLst>
              <a:path w="4717856" h="773817">
                <a:moveTo>
                  <a:pt x="625882" y="0"/>
                </a:moveTo>
                <a:lnTo>
                  <a:pt x="4091974" y="0"/>
                </a:lnTo>
                <a:lnTo>
                  <a:pt x="4717856" y="773817"/>
                </a:lnTo>
                <a:lnTo>
                  <a:pt x="0" y="773817"/>
                </a:lnTo>
                <a:lnTo>
                  <a:pt x="625882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537832" y="4935828"/>
            <a:ext cx="3023197" cy="876135"/>
          </a:xfrm>
          <a:custGeom>
            <a:rect l="l" t="t" r="r" b="b"/>
            <a:pathLst>
              <a:path w="6386287" h="895470">
                <a:moveTo>
                  <a:pt x="724278" y="0"/>
                </a:moveTo>
                <a:lnTo>
                  <a:pt x="5662010" y="0"/>
                </a:lnTo>
                <a:lnTo>
                  <a:pt x="6386287" y="895470"/>
                </a:lnTo>
                <a:lnTo>
                  <a:pt x="0" y="895470"/>
                </a:lnTo>
                <a:lnTo>
                  <a:pt x="72427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629398" y="2448724"/>
            <a:ext cx="840064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45167" y="3298956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45167" y="4180884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445167" y="5130220"/>
            <a:ext cx="1208526" cy="477774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775" b="1">
                <a:solidFill>
                  <a:srgbClr val="FD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flipH="1">
            <a:off x="1171596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9" name="AutoShape 19"/>
          <p:cNvSpPr/>
          <p:nvPr/>
        </p:nvSpPr>
        <p:spPr>
          <a:xfrm>
            <a:off x="1109567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学习目标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109567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提高英语听说读写能力，为进一步学习高级英语打下基础。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09567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09567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结合PPT演示、小组讨论和个人探究，培养孩子的自主学习能力。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flipH="1">
            <a:off x="8267150" y="3658813"/>
            <a:ext cx="2694606" cy="0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4" name="AutoShape 24"/>
          <p:cNvSpPr/>
          <p:nvPr/>
        </p:nvSpPr>
        <p:spPr>
          <a:xfrm>
            <a:off x="8205121" y="1496662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205121" y="1890299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包括阅读理解、听力训练、写作技巧和复杂语法知识的学习。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05121" y="4163029"/>
            <a:ext cx="2877312" cy="43961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评估方式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05121" y="4556666"/>
            <a:ext cx="2877312" cy="14630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通过课堂表现、作业、测试和较为复杂的英语写作进行评估。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Upgrade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teaching method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https://d.book118.com/007061040034006031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2024-09-03T07:24:29.314</cp:lastPrinted>
  <dcterms:created xsi:type="dcterms:W3CDTF">2024-09-02T23:24:29Z</dcterms:created>
  <dcterms:modified xsi:type="dcterms:W3CDTF">2024-09-02T23:24:31Z</dcterms:modified>
</cp:coreProperties>
</file>