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6" r:id="rId40"/>
  </p:sldIdLst>
  <p:sldSz cx="9144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tags" Target="tags/tag1.xml" /><Relationship Id="rId42" Type="http://schemas.openxmlformats.org/officeDocument/2006/relationships/presProps" Target="presProps.xml" /><Relationship Id="rId43" Type="http://schemas.openxmlformats.org/officeDocument/2006/relationships/viewProps" Target="viewProps.xml" /><Relationship Id="rId44" Type="http://schemas.openxmlformats.org/officeDocument/2006/relationships/theme" Target="theme/theme1.xml" /><Relationship Id="rId45"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59394" name="页眉占位符 59393"/>
          <p:cNvSpPr>
            <a:spLocks noGrp="1"/>
          </p:cNvSpPr>
          <p:nvPr>
            <p:ph type="hdr" sz="quarter"/>
          </p:nvPr>
        </p:nvSpPr>
        <p:spPr>
          <a:xfrm>
            <a:off x="0" y="0"/>
            <a:ext cx="2971800" cy="457200"/>
          </a:xfrm>
          <a:prstGeom prst="rect">
            <a:avLst/>
          </a:prstGeom>
          <a:noFill/>
          <a:ln w="12700">
            <a:noFill/>
          </a:ln>
        </p:spPr>
        <p:txBody>
          <a:bodyPr/>
          <a:lstStyle/>
          <a:p>
            <a:pPr lvl="0">
              <a:spcBef>
                <a:spcPct val="20000"/>
              </a:spcBef>
            </a:pPr>
            <a:endParaRPr lang="zh-CN" altLang="en-US" sz="1200" b="0"/>
          </a:p>
        </p:txBody>
      </p:sp>
      <p:sp>
        <p:nvSpPr>
          <p:cNvPr id="59395" name="日期占位符 59394"/>
          <p:cNvSpPr>
            <a:spLocks noGrp="1"/>
          </p:cNvSpPr>
          <p:nvPr>
            <p:ph type="dt" idx="1"/>
          </p:nvPr>
        </p:nvSpPr>
        <p:spPr>
          <a:xfrm>
            <a:off x="3886200" y="0"/>
            <a:ext cx="2971800" cy="457200"/>
          </a:xfrm>
          <a:prstGeom prst="rect">
            <a:avLst/>
          </a:prstGeom>
          <a:noFill/>
          <a:ln w="12700">
            <a:noFill/>
          </a:ln>
        </p:spPr>
        <p:txBody>
          <a:bodyPr/>
          <a:lstStyle/>
          <a:p>
            <a:pPr lvl="0" algn="r">
              <a:spcBef>
                <a:spcPct val="20000"/>
              </a:spcBef>
            </a:pPr>
            <a:endParaRPr lang="zh-CN" altLang="en-US" sz="1200" b="0"/>
          </a:p>
        </p:txBody>
      </p:sp>
      <p:sp>
        <p:nvSpPr>
          <p:cNvPr id="59396" name="幻灯片图像占位符 59395"/>
          <p:cNvSpPr>
            <a:spLocks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59397" name="文本占位符 59396"/>
          <p:cNvSpPr>
            <a:spLocks noGrp="1"/>
          </p:cNvSpPr>
          <p:nvPr>
            <p:ph type="body" sz="quarter" idx="3"/>
          </p:nvPr>
        </p:nvSpPr>
        <p:spPr>
          <a:xfrm>
            <a:off x="914400" y="4343400"/>
            <a:ext cx="5029200" cy="4114800"/>
          </a:xfrm>
          <a:prstGeom prst="rect">
            <a:avLst/>
          </a:prstGeom>
          <a:noFill/>
          <a:ln w="12700">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9398" name="页脚占位符 59397"/>
          <p:cNvSpPr>
            <a:spLocks noGrp="1"/>
          </p:cNvSpPr>
          <p:nvPr>
            <p:ph type="ftr" sz="quarter" idx="4"/>
          </p:nvPr>
        </p:nvSpPr>
        <p:spPr>
          <a:xfrm>
            <a:off x="0" y="8686800"/>
            <a:ext cx="2971800" cy="457200"/>
          </a:xfrm>
          <a:prstGeom prst="rect">
            <a:avLst/>
          </a:prstGeom>
          <a:noFill/>
          <a:ln w="12700">
            <a:noFill/>
          </a:ln>
        </p:spPr>
        <p:txBody>
          <a:bodyPr anchor="b" anchorCtr="0"/>
          <a:lstStyle/>
          <a:p>
            <a:pPr lvl="0">
              <a:spcBef>
                <a:spcPct val="20000"/>
              </a:spcBef>
            </a:pPr>
            <a:endParaRPr lang="zh-CN" altLang="en-US" sz="1200" b="0"/>
          </a:p>
        </p:txBody>
      </p:sp>
      <p:sp>
        <p:nvSpPr>
          <p:cNvPr id="59399" name="灯片编号占位符 59398"/>
          <p:cNvSpPr>
            <a:spLocks noGrp="1"/>
          </p:cNvSpPr>
          <p:nvPr>
            <p:ph type="sldNum" sz="quarter" idx="5"/>
          </p:nvPr>
        </p:nvSpPr>
        <p:spPr>
          <a:xfrm>
            <a:off x="3886200" y="8686800"/>
            <a:ext cx="2971800" cy="457200"/>
          </a:xfrm>
          <a:prstGeom prst="rect">
            <a:avLst/>
          </a:prstGeom>
          <a:noFill/>
          <a:ln w="12700">
            <a:noFill/>
          </a:ln>
        </p:spPr>
        <p:txBody>
          <a:bodyPr anchor="b" anchorCtr="0"/>
          <a:lstStyle/>
          <a:p>
            <a:pPr lvl="0" algn="r">
              <a:spcBef>
                <a:spcPct val="20000"/>
              </a:spcBef>
            </a:pPr>
            <a:fld id="{9A0DB2DC-4C9A-4742-B13C-FB6460FD3503}" type="slidenum">
              <a:rPr lang="zh-CN" altLang="en-US" sz="1200" b="0"/>
              <a:t/>
            </a:fld>
            <a:endParaRPr lang="zh-CN" altLang="en-US" sz="1200" b="0"/>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spcBef>
                <a:spcPct val="20000"/>
              </a:spcBef>
            </a:pPr>
            <a:fld id="{9A0DB2DC-4C9A-4742-B13C-FB6460FD3503}" type="slidenum">
              <a:rPr lang="zh-CN" altLang="en-US" sz="1200" b="0"/>
              <a:t>2</a:t>
            </a:fld>
            <a:endParaRPr lang="zh-CN" altLang="en-US" sz="1200" b="0"/>
          </a:p>
        </p:txBody>
      </p:sp>
      <p:sp>
        <p:nvSpPr>
          <p:cNvPr id="60418" name="幻灯片图像占位符 60417"/>
          <p:cNvSpPr>
            <a:spLocks noTextEdit="1"/>
          </p:cNvSpPr>
          <p:nvPr>
            <p:ph type="sldImg"/>
          </p:nvPr>
        </p:nvSpPr>
        <p:spPr/>
      </p:sp>
      <p:sp>
        <p:nvSpPr>
          <p:cNvPr id="60419" name="文本占位符 60418"/>
          <p:cNvSpPr>
            <a:spLocks noGrp="1"/>
          </p:cNvSpPr>
          <p:nvPr>
            <p:ph type="body" idx="1"/>
          </p:nvPr>
        </p:nvSpPr>
        <p:spPr/>
        <p:txBody>
          <a:bodyPr/>
          <a:lstStyle/>
          <a:p>
            <a:pPr lvl="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spcBef>
                <a:spcPct val="20000"/>
              </a:spcBef>
            </a:pPr>
            <a:fld id="{9A0DB2DC-4C9A-4742-B13C-FB6460FD3503}" type="slidenum">
              <a:rPr lang="zh-CN" altLang="en-US" sz="1200" b="0"/>
              <a:t>27</a:t>
            </a:fld>
            <a:endParaRPr lang="zh-CN" altLang="en-US" sz="1200" b="0"/>
          </a:p>
        </p:txBody>
      </p:sp>
      <p:sp>
        <p:nvSpPr>
          <p:cNvPr id="63490" name="幻灯片图像占位符 63489"/>
          <p:cNvSpPr>
            <a:spLocks noTextEdit="1"/>
          </p:cNvSpPr>
          <p:nvPr>
            <p:ph type="sldImg"/>
          </p:nvPr>
        </p:nvSpPr>
        <p:spPr/>
      </p:sp>
      <p:sp>
        <p:nvSpPr>
          <p:cNvPr id="63491" name="文本占位符 63490"/>
          <p:cNvSpPr>
            <a:spLocks noGrp="1"/>
          </p:cNvSpPr>
          <p:nvPr>
            <p:ph type="body" idx="1"/>
          </p:nvPr>
        </p:nvSpPr>
        <p:spPr/>
        <p:txBody>
          <a:bodyPr/>
          <a:lstStyle/>
          <a:p>
            <a:pPr lvl="0"/>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CB9F1E-DC42-45A8-ABDE-9137A94E3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4589C8-C333-4681-8945-FCBA1C47C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19E084-D4A8-4248-B1C7-9332EAC0D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58CAEB-FD92-40F0-9345-4E4298F521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36565C-2812-4D62-A01C-6185BD6A40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363E45-5573-4377-B0B7-550181995A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306B52-F2AB-4F5F-8883-15607FF845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0B31A-DA99-4015-A3F8-62078951EC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12050-6B85-4962-B45A-04B74E2A7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E4D59-B1E1-4D97-BE02-FECEF3BFBF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E31A74-8BE1-4D01-B6DF-A79BDFC70A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gradFill rotWithShape="0">
          <a:gsLst>
            <a:gs pos="0">
              <a:srgbClr val="3333CC"/>
            </a:gs>
            <a:gs pos="50000">
              <a:schemeClr val="accent2"/>
            </a:gs>
            <a:gs pos="100000">
              <a:srgbClr val="3333CC"/>
            </a:gs>
          </a:gsLst>
          <a:lin ang="5400000" scaled="1"/>
        </a:gradFill>
        <a:effectLst/>
      </p:bgPr>
    </p:bg>
    <p:spTree>
      <p:nvGrpSpPr>
        <p:cNvPr id="1" name=""/>
        <p:cNvGrpSpPr/>
        <p:nvPr/>
      </p:nvGrpSpPr>
      <p:grpSpPr/>
      <p:sp>
        <p:nvSpPr>
          <p:cNvPr id="62466" name="矩形 62465"/>
          <p:cNvSpPr/>
          <p:nvPr/>
        </p:nvSpPr>
        <p:spPr>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ln>
        </p:spPr>
        <p:txBody>
          <a:bodyPr wrap="none"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0" algn="ctr"/>
            <a:endParaRPr sz="2400" b="0">
              <a:solidFill>
                <a:schemeClr val="tx1"/>
              </a:solidFill>
              <a:latin typeface="Times New Roman" panose="02020603050405020304" pitchFamily="18" charset="0"/>
              <a:ea typeface="宋体" panose="02010600030101010101" pitchFamily="2" charset="-122"/>
            </a:endParaRPr>
          </a:p>
        </p:txBody>
      </p:sp>
      <p:sp>
        <p:nvSpPr>
          <p:cNvPr id="62467" name="任意多边形 62466"/>
          <p:cNvSpPr/>
          <p:nvPr/>
        </p:nvSpPr>
        <p:spPr>
          <a:xfrm>
            <a:off x="-9525" y="4489450"/>
            <a:ext cx="5754688" cy="2368550"/>
          </a:xfrm>
          <a:custGeom>
            <a:rect l="l" t="t"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alpha val="100000"/>
                </a:schemeClr>
              </a:gs>
              <a:gs pos="100000">
                <a:schemeClr val="bg1"/>
              </a:gs>
            </a:gsLst>
            <a:lin ang="540000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68" name="任意多边形 62467"/>
          <p:cNvSpPr/>
          <p:nvPr/>
        </p:nvSpPr>
        <p:spPr>
          <a:xfrm>
            <a:off x="0" y="3817938"/>
            <a:ext cx="8164513" cy="3019425"/>
          </a:xfrm>
          <a:custGeom>
            <a:rect l="l" t="t"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69" name="任意多边形 62468"/>
          <p:cNvSpPr/>
          <p:nvPr/>
        </p:nvSpPr>
        <p:spPr>
          <a:xfrm>
            <a:off x="0" y="3146425"/>
            <a:ext cx="9144000" cy="3690938"/>
          </a:xfrm>
          <a:custGeom>
            <a:rect l="l" t="t"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0" name="任意多边形 62469"/>
          <p:cNvSpPr/>
          <p:nvPr/>
        </p:nvSpPr>
        <p:spPr>
          <a:xfrm>
            <a:off x="0" y="2460625"/>
            <a:ext cx="9144000" cy="2497138"/>
          </a:xfrm>
          <a:custGeom>
            <a:rect l="l" t="t"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1" name="任意多边形 62470"/>
          <p:cNvSpPr/>
          <p:nvPr/>
        </p:nvSpPr>
        <p:spPr>
          <a:xfrm>
            <a:off x="0" y="1793875"/>
            <a:ext cx="9144000" cy="1539875"/>
          </a:xfrm>
          <a:custGeom>
            <a:rect l="l" t="t"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2" name="任意多边形 62471"/>
          <p:cNvSpPr/>
          <p:nvPr/>
        </p:nvSpPr>
        <p:spPr>
          <a:xfrm>
            <a:off x="0" y="-20637"/>
            <a:ext cx="9144000" cy="1682750"/>
          </a:xfrm>
          <a:custGeom>
            <a:rect l="l" t="t"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3" name="任意多边形 62472"/>
          <p:cNvSpPr/>
          <p:nvPr/>
        </p:nvSpPr>
        <p:spPr>
          <a:xfrm>
            <a:off x="0" y="-20637"/>
            <a:ext cx="8388350" cy="1068387"/>
          </a:xfrm>
          <a:custGeom>
            <a:rect l="l" t="t"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4" name="任意多边形 62473"/>
          <p:cNvSpPr/>
          <p:nvPr/>
        </p:nvSpPr>
        <p:spPr>
          <a:xfrm>
            <a:off x="0" y="-20637"/>
            <a:ext cx="4578350" cy="454025"/>
          </a:xfrm>
          <a:custGeom>
            <a:rect l="l" t="t"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2475" name="标题 62474"/>
          <p:cNvSpPr>
            <a:spLocks noGrp="1"/>
          </p:cNvSpPr>
          <p:nvPr>
            <p:ph type="ctrTitle"/>
          </p:nvPr>
        </p:nvSpPr>
        <p:spPr>
          <a:xfrm>
            <a:off x="685800" y="2286000"/>
            <a:ext cx="7772400" cy="1143000"/>
          </a:xfrm>
          <a:prstGeom prst="rect">
            <a:avLst/>
          </a:prstGeom>
          <a:noFill/>
          <a:ln w="9525">
            <a:noFill/>
          </a:ln>
        </p:spPr>
        <p:txBody>
          <a:bodyPr anchor="ctr" anchorCtr="0"/>
          <a:lstStyle>
            <a:lvl1pPr lvl="0">
              <a:buClrTx/>
              <a:buSzTx/>
              <a:buFontTx/>
              <a:defRPr/>
            </a:lvl1pPr>
          </a:lstStyle>
          <a:p>
            <a:pPr lvl="0"/>
            <a:r>
              <a:rPr lang="zh-CN" altLang="en-US"/>
              <a:t>单击此处编辑母版标题样式</a:t>
            </a:r>
            <a:endParaRPr lang="zh-CN" altLang="zh-CN"/>
          </a:p>
        </p:txBody>
      </p:sp>
      <p:sp>
        <p:nvSpPr>
          <p:cNvPr id="62476" name="副标题 62475"/>
          <p:cNvSpPr>
            <a:spLocks noGrp="1"/>
          </p:cNvSpPr>
          <p:nvPr>
            <p:ph type="subTitle" idx="1"/>
          </p:nvPr>
        </p:nvSpPr>
        <p:spPr>
          <a:xfrm>
            <a:off x="1371600" y="3886200"/>
            <a:ext cx="6400800" cy="1752600"/>
          </a:xfrm>
          <a:prstGeom prst="rect">
            <a:avLst/>
          </a:prstGeom>
          <a:noFill/>
          <a:ln w="9525">
            <a:noFill/>
          </a:ln>
        </p:spPr>
        <p:txBody>
          <a:bodyPr anchor="t" anchorCtr="0"/>
          <a:lstStyle>
            <a:lvl1pPr marL="0" lvl="0" indent="0" algn="ctr">
              <a:buClrTx/>
              <a:buSzTx/>
              <a:buFontTx/>
              <a:buNone/>
              <a:defRPr/>
            </a:lvl1pPr>
            <a:lvl2pPr marL="457200" lvl="1" indent="0" algn="ctr">
              <a:buClrTx/>
              <a:buSzTx/>
              <a:buFontTx/>
              <a:buNone/>
              <a:defRPr/>
            </a:lvl2pPr>
            <a:lvl3pPr marL="914400" lvl="2" indent="0" algn="ctr">
              <a:buClrTx/>
              <a:buSzTx/>
              <a:buFontTx/>
              <a:buNone/>
              <a:defRPr/>
            </a:lvl3pPr>
            <a:lvl4pPr marL="1371600" lvl="3" indent="0" algn="ctr">
              <a:buClrTx/>
              <a:buSzTx/>
              <a:buFontTx/>
              <a:buNone/>
              <a:defRPr/>
            </a:lvl4pPr>
            <a:lvl5pPr marL="1828800" lvl="4" indent="0" algn="ctr">
              <a:buClrTx/>
              <a:buSzTx/>
              <a:buFontTx/>
              <a:buNone/>
              <a:defRPr/>
            </a:lvl5pPr>
          </a:lstStyle>
          <a:p>
            <a:pPr lvl="0"/>
            <a:r>
              <a:rPr lang="zh-CN" altLang="en-US"/>
              <a:t>单击此处编辑母版副标题样式</a:t>
            </a:r>
            <a:endParaRPr lang="zh-CN" altLang="en-US"/>
          </a:p>
        </p:txBody>
      </p:sp>
      <p:sp>
        <p:nvSpPr>
          <p:cNvPr id="62477" name="日期占位符 62476"/>
          <p:cNvSpPr>
            <a:spLocks noGrp="1"/>
          </p:cNvSpPr>
          <p:nvPr>
            <p:ph type="dt" sz="half" idx="2"/>
          </p:nvPr>
        </p:nvSpPr>
        <p:spPr>
          <a:xfrm>
            <a:off x="685800" y="6248400"/>
            <a:ext cx="1905000" cy="457200"/>
          </a:xfrm>
          <a:prstGeom prst="rect">
            <a:avLst/>
          </a:prstGeom>
          <a:noFill/>
          <a:ln w="9525">
            <a:noFill/>
          </a:ln>
        </p:spPr>
        <p:txBody>
          <a:bodyPr anchor="t" anchorCtr="0"/>
          <a:lstStyle>
            <a:lvl1pPr algn="l">
              <a:defRPr sz="1400" b="0"/>
            </a:lvl1pPr>
          </a:lstStyle>
          <a:p>
            <a:endParaRPr lang="zh-CN" altLang="en-US">
              <a:latin typeface="Times New Roman" panose="02020603050405020304" pitchFamily="18" charset="0"/>
              <a:ea typeface="宋体" panose="02010600030101010101" pitchFamily="2" charset="-122"/>
            </a:endParaRPr>
          </a:p>
        </p:txBody>
      </p:sp>
      <p:sp>
        <p:nvSpPr>
          <p:cNvPr id="62478" name="页脚占位符 62477"/>
          <p:cNvSpPr>
            <a:spLocks noGrp="1"/>
          </p:cNvSpPr>
          <p:nvPr>
            <p:ph type="ftr" sz="quarter" idx="3"/>
          </p:nvPr>
        </p:nvSpPr>
        <p:spPr>
          <a:xfrm>
            <a:off x="3124200" y="6248400"/>
            <a:ext cx="2895600" cy="457200"/>
          </a:xfrm>
          <a:prstGeom prst="rect">
            <a:avLst/>
          </a:prstGeom>
          <a:noFill/>
          <a:ln w="9525">
            <a:noFill/>
          </a:ln>
        </p:spPr>
        <p:txBody>
          <a:bodyPr anchor="t" anchorCtr="0"/>
          <a:lstStyle>
            <a:lvl1pPr algn="ctr">
              <a:defRPr sz="1400" b="0"/>
            </a:lvl1pPr>
          </a:lstStyle>
          <a:p>
            <a:endParaRPr lang="zh-CN" altLang="en-US">
              <a:latin typeface="Times New Roman" panose="02020603050405020304" pitchFamily="18" charset="0"/>
              <a:ea typeface="宋体" panose="02010600030101010101" pitchFamily="2" charset="-122"/>
            </a:endParaRPr>
          </a:p>
        </p:txBody>
      </p:sp>
      <p:sp>
        <p:nvSpPr>
          <p:cNvPr id="62479" name="灯片编号占位符 62478"/>
          <p:cNvSpPr>
            <a:spLocks noGrp="1"/>
          </p:cNvSpPr>
          <p:nvPr>
            <p:ph type="sldNum" sz="quarter" idx="4"/>
          </p:nvPr>
        </p:nvSpPr>
        <p:spPr>
          <a:xfrm>
            <a:off x="6553200" y="6248400"/>
            <a:ext cx="1905000" cy="457200"/>
          </a:xfrm>
          <a:prstGeom prst="rect">
            <a:avLst/>
          </a:prstGeom>
          <a:noFill/>
          <a:ln w="9525">
            <a:noFill/>
          </a:ln>
        </p:spPr>
        <p:txBody>
          <a:bodyPr anchor="t" anchorCtr="0"/>
          <a:lstStyle>
            <a:lvl1pPr algn="r">
              <a:defRPr sz="1400" b="0"/>
            </a:lvl1pPr>
          </a:lstStyle>
          <a:p>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1000"/>
                                  </p:stCondLst>
                                  <p:childTnLst>
                                    <p:set>
                                      <p:cBhvr>
                                        <p:cTn id="6" dur="1" fill="hold">
                                          <p:stCondLst>
                                            <p:cond delay="0"/>
                                          </p:stCondLst>
                                        </p:cTn>
                                        <p:tgtEl>
                                          <p:spTgt spid="62466"/>
                                        </p:tgtEl>
                                        <p:attrNameLst>
                                          <p:attrName>style.visibility</p:attrName>
                                        </p:attrNameLst>
                                      </p:cBhvr>
                                      <p:to>
                                        <p:strVal val="visible"/>
                                      </p:to>
                                    </p:set>
                                    <p:anim calcmode="lin" valueType="num">
                                      <p:cBhvr additive="base">
                                        <p:cTn id="7" dur="500" fill="hold"/>
                                        <p:tgtEl>
                                          <p:spTgt spid="62466"/>
                                        </p:tgtEl>
                                        <p:attrNameLst>
                                          <p:attrName>ppt_x</p:attrName>
                                        </p:attrNameLst>
                                      </p:cBhvr>
                                      <p:tavLst>
                                        <p:tav tm="0">
                                          <p:val>
                                            <p:strVal val="0-#ppt_w/2"/>
                                          </p:val>
                                        </p:tav>
                                        <p:tav tm="100000">
                                          <p:val>
                                            <p:strVal val="#ppt_x"/>
                                          </p:val>
                                        </p:tav>
                                      </p:tavLst>
                                    </p:anim>
                                    <p:anim calcmode="lin" valueType="num">
                                      <p:cBhvr additive="base">
                                        <p:cTn id="8" dur="500" fill="hold"/>
                                        <p:tgtEl>
                                          <p:spTgt spid="62466"/>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6246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49724" y="1981200"/>
            <a:ext cx="3808476" cy="41148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4" name="页脚占位符 3"/>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3" name="页脚占位符 2"/>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716657" cy="54864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联机映像占位符 3"/>
          <p:cNvSpPr>
            <a:spLocks noGrp="1"/>
          </p:cNvSpPr>
          <p:nvPr>
            <p:ph type="clipArt" sz="half" idx="2"/>
          </p:nvPr>
        </p:nvSpPr>
        <p:spPr>
          <a:xfrm>
            <a:off x="4629150" y="1825625"/>
            <a:ext cx="3886200" cy="4351338"/>
          </a:xfrm>
        </p:spPr>
        <p:txBody>
          <a:bodyPr/>
          <a:lstStyle/>
          <a:p>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p:txBody>
          <a:bodyPr/>
          <a:lstStyle/>
          <a:p>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rotWithShape="0">
          <a:gsLst>
            <a:gs pos="0">
              <a:srgbClr val="3333CC"/>
            </a:gs>
            <a:gs pos="50000">
              <a:schemeClr val="accent2"/>
            </a:gs>
            <a:gs pos="100000">
              <a:srgbClr val="3333CC"/>
            </a:gs>
          </a:gsLst>
          <a:lin ang="5400000" scaled="1"/>
        </a:gradFill>
        <a:effectLst/>
      </p:bgPr>
    </p:bg>
    <p:spTree>
      <p:nvGrpSpPr>
        <p:cNvPr id="1" name=""/>
        <p:cNvGrpSpPr/>
        <p:nvPr/>
      </p:nvGrpSpPr>
      <p:grpSpPr/>
      <p:sp>
        <p:nvSpPr>
          <p:cNvPr id="61442" name="矩形 61441"/>
          <p:cNvSpPr/>
          <p:nvPr/>
        </p:nvSpPr>
        <p:spPr>
          <a:xfrm>
            <a:off x="8809038" y="0"/>
            <a:ext cx="334962" cy="6858000"/>
          </a:xfrm>
          <a:prstGeom prst="rect">
            <a:avLst/>
          </a:prstGeom>
          <a:gradFill rotWithShape="0">
            <a:gsLst>
              <a:gs pos="0">
                <a:schemeClr val="accent2"/>
              </a:gs>
              <a:gs pos="50000">
                <a:schemeClr val="hlink"/>
              </a:gs>
              <a:gs pos="100000">
                <a:schemeClr val="accent2"/>
              </a:gs>
            </a:gsLst>
            <a:lin ang="0" scaled="1"/>
          </a:gradFill>
          <a:ln w="9525">
            <a:noFill/>
          </a:ln>
        </p:spPr>
        <p:txBody>
          <a:bodyPr wrap="none"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0" algn="ctr"/>
            <a:endParaRPr sz="2400" b="0">
              <a:solidFill>
                <a:schemeClr val="tx1"/>
              </a:solidFill>
              <a:latin typeface="Times New Roman" panose="02020603050405020304" pitchFamily="18" charset="0"/>
              <a:ea typeface="宋体" panose="02010600030101010101" pitchFamily="2" charset="-122"/>
            </a:endParaRPr>
          </a:p>
        </p:txBody>
      </p:sp>
      <p:sp>
        <p:nvSpPr>
          <p:cNvPr id="61443" name="任意多边形 61442"/>
          <p:cNvSpPr/>
          <p:nvPr/>
        </p:nvSpPr>
        <p:spPr>
          <a:xfrm>
            <a:off x="-9525" y="4489450"/>
            <a:ext cx="5754688" cy="2368550"/>
          </a:xfrm>
          <a:custGeom>
            <a:rect l="l" t="t" r="r" b="b"/>
            <a:pathLst>
              <a:path w="3625" h="1492">
                <a:moveTo>
                  <a:pt x="0" y="1491"/>
                </a:moveTo>
                <a:lnTo>
                  <a:pt x="0" y="0"/>
                </a:lnTo>
                <a:lnTo>
                  <a:pt x="171" y="3"/>
                </a:lnTo>
                <a:lnTo>
                  <a:pt x="355" y="9"/>
                </a:lnTo>
                <a:lnTo>
                  <a:pt x="499" y="21"/>
                </a:lnTo>
                <a:lnTo>
                  <a:pt x="650" y="36"/>
                </a:lnTo>
                <a:lnTo>
                  <a:pt x="809" y="54"/>
                </a:lnTo>
                <a:lnTo>
                  <a:pt x="957" y="78"/>
                </a:lnTo>
                <a:lnTo>
                  <a:pt x="1119" y="105"/>
                </a:lnTo>
                <a:lnTo>
                  <a:pt x="1261" y="133"/>
                </a:lnTo>
                <a:lnTo>
                  <a:pt x="1441" y="175"/>
                </a:lnTo>
                <a:lnTo>
                  <a:pt x="1598" y="217"/>
                </a:lnTo>
                <a:lnTo>
                  <a:pt x="1763" y="269"/>
                </a:lnTo>
                <a:lnTo>
                  <a:pt x="1887" y="308"/>
                </a:lnTo>
                <a:lnTo>
                  <a:pt x="2085" y="384"/>
                </a:lnTo>
                <a:lnTo>
                  <a:pt x="2230" y="444"/>
                </a:lnTo>
                <a:lnTo>
                  <a:pt x="2456" y="547"/>
                </a:lnTo>
                <a:lnTo>
                  <a:pt x="2666" y="662"/>
                </a:lnTo>
                <a:lnTo>
                  <a:pt x="2859" y="786"/>
                </a:lnTo>
                <a:lnTo>
                  <a:pt x="3046" y="920"/>
                </a:lnTo>
                <a:lnTo>
                  <a:pt x="3193" y="1038"/>
                </a:lnTo>
                <a:lnTo>
                  <a:pt x="3332" y="1168"/>
                </a:lnTo>
                <a:lnTo>
                  <a:pt x="3440" y="1280"/>
                </a:lnTo>
                <a:lnTo>
                  <a:pt x="3524" y="1380"/>
                </a:lnTo>
                <a:lnTo>
                  <a:pt x="3624" y="1491"/>
                </a:lnTo>
                <a:lnTo>
                  <a:pt x="3608" y="1491"/>
                </a:lnTo>
                <a:lnTo>
                  <a:pt x="0" y="1491"/>
                </a:lnTo>
              </a:path>
            </a:pathLst>
          </a:custGeom>
          <a:gradFill rotWithShape="0">
            <a:gsLst>
              <a:gs pos="0">
                <a:schemeClr val="bg2">
                  <a:alpha val="100000"/>
                </a:schemeClr>
              </a:gs>
              <a:gs pos="100000">
                <a:schemeClr val="bg1"/>
              </a:gs>
            </a:gsLst>
            <a:lin ang="540000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4" name="任意多边形 61443"/>
          <p:cNvSpPr/>
          <p:nvPr/>
        </p:nvSpPr>
        <p:spPr>
          <a:xfrm>
            <a:off x="0" y="3817938"/>
            <a:ext cx="8164513" cy="3019425"/>
          </a:xfrm>
          <a:custGeom>
            <a:rect l="l" t="t" r="r" b="b"/>
            <a:pathLst>
              <a:path w="5143" h="1902">
                <a:moveTo>
                  <a:pt x="2718" y="405"/>
                </a:moveTo>
                <a:lnTo>
                  <a:pt x="2466" y="333"/>
                </a:lnTo>
                <a:lnTo>
                  <a:pt x="2202" y="261"/>
                </a:lnTo>
                <a:lnTo>
                  <a:pt x="1929" y="198"/>
                </a:lnTo>
                <a:lnTo>
                  <a:pt x="1695" y="153"/>
                </a:lnTo>
                <a:lnTo>
                  <a:pt x="1434" y="111"/>
                </a:lnTo>
                <a:lnTo>
                  <a:pt x="1188" y="75"/>
                </a:lnTo>
                <a:lnTo>
                  <a:pt x="957" y="48"/>
                </a:lnTo>
                <a:lnTo>
                  <a:pt x="747" y="30"/>
                </a:lnTo>
                <a:lnTo>
                  <a:pt x="501" y="15"/>
                </a:lnTo>
                <a:lnTo>
                  <a:pt x="246" y="3"/>
                </a:lnTo>
                <a:lnTo>
                  <a:pt x="0" y="0"/>
                </a:lnTo>
                <a:lnTo>
                  <a:pt x="0" y="275"/>
                </a:lnTo>
                <a:lnTo>
                  <a:pt x="0" y="345"/>
                </a:lnTo>
                <a:lnTo>
                  <a:pt x="0" y="275"/>
                </a:lnTo>
                <a:lnTo>
                  <a:pt x="0" y="342"/>
                </a:lnTo>
                <a:lnTo>
                  <a:pt x="339" y="351"/>
                </a:lnTo>
                <a:lnTo>
                  <a:pt x="606" y="372"/>
                </a:lnTo>
                <a:lnTo>
                  <a:pt x="852" y="399"/>
                </a:lnTo>
                <a:lnTo>
                  <a:pt x="1068" y="435"/>
                </a:lnTo>
                <a:lnTo>
                  <a:pt x="1275" y="474"/>
                </a:lnTo>
                <a:lnTo>
                  <a:pt x="1545" y="540"/>
                </a:lnTo>
                <a:lnTo>
                  <a:pt x="1761" y="603"/>
                </a:lnTo>
                <a:lnTo>
                  <a:pt x="1971" y="678"/>
                </a:lnTo>
                <a:lnTo>
                  <a:pt x="2166" y="747"/>
                </a:lnTo>
                <a:lnTo>
                  <a:pt x="2397" y="852"/>
                </a:lnTo>
                <a:lnTo>
                  <a:pt x="2613" y="960"/>
                </a:lnTo>
                <a:lnTo>
                  <a:pt x="2832" y="1095"/>
                </a:lnTo>
                <a:lnTo>
                  <a:pt x="3012" y="1212"/>
                </a:lnTo>
                <a:lnTo>
                  <a:pt x="3186" y="1347"/>
                </a:lnTo>
                <a:lnTo>
                  <a:pt x="3351" y="1497"/>
                </a:lnTo>
                <a:lnTo>
                  <a:pt x="3480" y="1629"/>
                </a:lnTo>
                <a:lnTo>
                  <a:pt x="3612" y="1785"/>
                </a:lnTo>
                <a:lnTo>
                  <a:pt x="3699" y="1901"/>
                </a:lnTo>
                <a:lnTo>
                  <a:pt x="5142" y="1901"/>
                </a:lnTo>
                <a:lnTo>
                  <a:pt x="5076" y="1827"/>
                </a:lnTo>
                <a:lnTo>
                  <a:pt x="4968" y="1707"/>
                </a:lnTo>
                <a:lnTo>
                  <a:pt x="4797" y="1539"/>
                </a:lnTo>
                <a:lnTo>
                  <a:pt x="4617" y="1383"/>
                </a:lnTo>
                <a:lnTo>
                  <a:pt x="4410" y="1221"/>
                </a:lnTo>
                <a:lnTo>
                  <a:pt x="4185" y="1071"/>
                </a:lnTo>
                <a:lnTo>
                  <a:pt x="3960" y="939"/>
                </a:lnTo>
                <a:lnTo>
                  <a:pt x="3708" y="801"/>
                </a:lnTo>
                <a:lnTo>
                  <a:pt x="3492" y="702"/>
                </a:lnTo>
                <a:lnTo>
                  <a:pt x="3231" y="588"/>
                </a:lnTo>
                <a:lnTo>
                  <a:pt x="2964" y="489"/>
                </a:lnTo>
                <a:lnTo>
                  <a:pt x="2718" y="405"/>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5" name="任意多边形 61444"/>
          <p:cNvSpPr/>
          <p:nvPr/>
        </p:nvSpPr>
        <p:spPr>
          <a:xfrm>
            <a:off x="0" y="3146425"/>
            <a:ext cx="9144000" cy="3690938"/>
          </a:xfrm>
          <a:custGeom>
            <a:rect l="l" t="t" r="r" b="b"/>
            <a:pathLst>
              <a:path w="5760" h="2325">
                <a:moveTo>
                  <a:pt x="0" y="0"/>
                </a:moveTo>
                <a:lnTo>
                  <a:pt x="0" y="339"/>
                </a:lnTo>
                <a:lnTo>
                  <a:pt x="558" y="357"/>
                </a:lnTo>
                <a:lnTo>
                  <a:pt x="807" y="375"/>
                </a:lnTo>
                <a:lnTo>
                  <a:pt x="1056" y="399"/>
                </a:lnTo>
                <a:lnTo>
                  <a:pt x="1272" y="426"/>
                </a:lnTo>
                <a:lnTo>
                  <a:pt x="1539" y="465"/>
                </a:lnTo>
                <a:lnTo>
                  <a:pt x="1791" y="510"/>
                </a:lnTo>
                <a:lnTo>
                  <a:pt x="2076" y="570"/>
                </a:lnTo>
                <a:lnTo>
                  <a:pt x="2334" y="630"/>
                </a:lnTo>
                <a:lnTo>
                  <a:pt x="2544" y="687"/>
                </a:lnTo>
                <a:lnTo>
                  <a:pt x="2775" y="759"/>
                </a:lnTo>
                <a:lnTo>
                  <a:pt x="3003" y="837"/>
                </a:lnTo>
                <a:lnTo>
                  <a:pt x="3231" y="924"/>
                </a:lnTo>
                <a:lnTo>
                  <a:pt x="3438" y="1005"/>
                </a:lnTo>
                <a:lnTo>
                  <a:pt x="3663" y="1110"/>
                </a:lnTo>
                <a:lnTo>
                  <a:pt x="3903" y="1233"/>
                </a:lnTo>
                <a:lnTo>
                  <a:pt x="4149" y="1374"/>
                </a:lnTo>
                <a:lnTo>
                  <a:pt x="4353" y="1506"/>
                </a:lnTo>
                <a:lnTo>
                  <a:pt x="4491" y="1602"/>
                </a:lnTo>
                <a:lnTo>
                  <a:pt x="4668" y="1740"/>
                </a:lnTo>
                <a:lnTo>
                  <a:pt x="4824" y="1875"/>
                </a:lnTo>
                <a:lnTo>
                  <a:pt x="4968" y="2016"/>
                </a:lnTo>
                <a:lnTo>
                  <a:pt x="5100" y="2154"/>
                </a:lnTo>
                <a:lnTo>
                  <a:pt x="5238" y="2324"/>
                </a:lnTo>
                <a:lnTo>
                  <a:pt x="5759" y="2324"/>
                </a:lnTo>
                <a:lnTo>
                  <a:pt x="5759" y="1245"/>
                </a:lnTo>
                <a:lnTo>
                  <a:pt x="5580" y="1119"/>
                </a:lnTo>
                <a:lnTo>
                  <a:pt x="5400" y="1020"/>
                </a:lnTo>
                <a:lnTo>
                  <a:pt x="5205" y="918"/>
                </a:lnTo>
                <a:lnTo>
                  <a:pt x="5031" y="837"/>
                </a:lnTo>
                <a:lnTo>
                  <a:pt x="4866" y="771"/>
                </a:lnTo>
                <a:lnTo>
                  <a:pt x="4710" y="711"/>
                </a:lnTo>
                <a:lnTo>
                  <a:pt x="4545" y="651"/>
                </a:lnTo>
                <a:lnTo>
                  <a:pt x="4386" y="600"/>
                </a:lnTo>
                <a:lnTo>
                  <a:pt x="4248" y="552"/>
                </a:lnTo>
                <a:lnTo>
                  <a:pt x="3993" y="483"/>
                </a:lnTo>
                <a:lnTo>
                  <a:pt x="3777" y="423"/>
                </a:lnTo>
                <a:lnTo>
                  <a:pt x="3564" y="375"/>
                </a:lnTo>
                <a:lnTo>
                  <a:pt x="3282" y="312"/>
                </a:lnTo>
                <a:lnTo>
                  <a:pt x="3003" y="261"/>
                </a:lnTo>
                <a:lnTo>
                  <a:pt x="2733" y="213"/>
                </a:lnTo>
                <a:lnTo>
                  <a:pt x="2451" y="171"/>
                </a:lnTo>
                <a:lnTo>
                  <a:pt x="2211" y="138"/>
                </a:lnTo>
                <a:lnTo>
                  <a:pt x="1974" y="108"/>
                </a:lnTo>
                <a:lnTo>
                  <a:pt x="1665" y="81"/>
                </a:lnTo>
                <a:lnTo>
                  <a:pt x="1437" y="60"/>
                </a:lnTo>
                <a:lnTo>
                  <a:pt x="1125" y="36"/>
                </a:lnTo>
                <a:lnTo>
                  <a:pt x="828" y="21"/>
                </a:lnTo>
                <a:lnTo>
                  <a:pt x="558" y="12"/>
                </a:lnTo>
                <a:lnTo>
                  <a:pt x="282" y="3"/>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6" name="任意多边形 61445"/>
          <p:cNvSpPr/>
          <p:nvPr/>
        </p:nvSpPr>
        <p:spPr>
          <a:xfrm>
            <a:off x="0" y="2460625"/>
            <a:ext cx="9144000" cy="2497138"/>
          </a:xfrm>
          <a:custGeom>
            <a:rect l="l" t="t" r="r" b="b"/>
            <a:pathLst>
              <a:path w="5760" h="1573">
                <a:moveTo>
                  <a:pt x="0" y="0"/>
                </a:moveTo>
                <a:lnTo>
                  <a:pt x="0" y="351"/>
                </a:lnTo>
                <a:lnTo>
                  <a:pt x="282" y="357"/>
                </a:lnTo>
                <a:lnTo>
                  <a:pt x="627" y="363"/>
                </a:lnTo>
                <a:lnTo>
                  <a:pt x="960" y="375"/>
                </a:lnTo>
                <a:lnTo>
                  <a:pt x="1218" y="393"/>
                </a:lnTo>
                <a:lnTo>
                  <a:pt x="1470" y="411"/>
                </a:lnTo>
                <a:lnTo>
                  <a:pt x="1746" y="435"/>
                </a:lnTo>
                <a:lnTo>
                  <a:pt x="2022" y="462"/>
                </a:lnTo>
                <a:lnTo>
                  <a:pt x="2340" y="504"/>
                </a:lnTo>
                <a:lnTo>
                  <a:pt x="2664" y="549"/>
                </a:lnTo>
                <a:lnTo>
                  <a:pt x="2952" y="597"/>
                </a:lnTo>
                <a:lnTo>
                  <a:pt x="3225" y="648"/>
                </a:lnTo>
                <a:lnTo>
                  <a:pt x="3513" y="708"/>
                </a:lnTo>
                <a:lnTo>
                  <a:pt x="3693" y="750"/>
                </a:lnTo>
                <a:lnTo>
                  <a:pt x="3936" y="810"/>
                </a:lnTo>
                <a:lnTo>
                  <a:pt x="4095" y="855"/>
                </a:lnTo>
                <a:lnTo>
                  <a:pt x="4281" y="909"/>
                </a:lnTo>
                <a:lnTo>
                  <a:pt x="4503" y="981"/>
                </a:lnTo>
                <a:lnTo>
                  <a:pt x="4704" y="1053"/>
                </a:lnTo>
                <a:lnTo>
                  <a:pt x="4911" y="1131"/>
                </a:lnTo>
                <a:lnTo>
                  <a:pt x="5073" y="1197"/>
                </a:lnTo>
                <a:lnTo>
                  <a:pt x="5256" y="1281"/>
                </a:lnTo>
                <a:lnTo>
                  <a:pt x="5475" y="1401"/>
                </a:lnTo>
                <a:lnTo>
                  <a:pt x="5628" y="1482"/>
                </a:lnTo>
                <a:lnTo>
                  <a:pt x="5759" y="1572"/>
                </a:lnTo>
                <a:lnTo>
                  <a:pt x="5759" y="633"/>
                </a:lnTo>
                <a:lnTo>
                  <a:pt x="5493" y="570"/>
                </a:lnTo>
                <a:lnTo>
                  <a:pt x="5214" y="501"/>
                </a:lnTo>
                <a:lnTo>
                  <a:pt x="4950" y="444"/>
                </a:lnTo>
                <a:lnTo>
                  <a:pt x="4701" y="396"/>
                </a:lnTo>
                <a:lnTo>
                  <a:pt x="4425" y="348"/>
                </a:lnTo>
                <a:lnTo>
                  <a:pt x="4110" y="294"/>
                </a:lnTo>
                <a:lnTo>
                  <a:pt x="3813" y="252"/>
                </a:lnTo>
                <a:lnTo>
                  <a:pt x="3549" y="213"/>
                </a:lnTo>
                <a:lnTo>
                  <a:pt x="3261" y="183"/>
                </a:lnTo>
                <a:lnTo>
                  <a:pt x="3015" y="153"/>
                </a:lnTo>
                <a:lnTo>
                  <a:pt x="2757" y="129"/>
                </a:lnTo>
                <a:lnTo>
                  <a:pt x="2520" y="105"/>
                </a:lnTo>
                <a:lnTo>
                  <a:pt x="2301" y="87"/>
                </a:lnTo>
                <a:lnTo>
                  <a:pt x="2013" y="66"/>
                </a:lnTo>
                <a:lnTo>
                  <a:pt x="1731" y="48"/>
                </a:lnTo>
                <a:lnTo>
                  <a:pt x="1524" y="39"/>
                </a:lnTo>
                <a:lnTo>
                  <a:pt x="1260" y="27"/>
                </a:lnTo>
                <a:lnTo>
                  <a:pt x="966" y="15"/>
                </a:lnTo>
                <a:lnTo>
                  <a:pt x="714" y="12"/>
                </a:lnTo>
                <a:lnTo>
                  <a:pt x="510" y="6"/>
                </a:lnTo>
                <a:lnTo>
                  <a:pt x="243" y="0"/>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7" name="任意多边形 61446"/>
          <p:cNvSpPr/>
          <p:nvPr/>
        </p:nvSpPr>
        <p:spPr>
          <a:xfrm>
            <a:off x="0" y="1793875"/>
            <a:ext cx="9144000" cy="1539875"/>
          </a:xfrm>
          <a:custGeom>
            <a:rect l="l" t="t" r="r" b="b"/>
            <a:pathLst>
              <a:path w="5760" h="970">
                <a:moveTo>
                  <a:pt x="0" y="0"/>
                </a:moveTo>
                <a:lnTo>
                  <a:pt x="0" y="339"/>
                </a:lnTo>
                <a:lnTo>
                  <a:pt x="318" y="342"/>
                </a:lnTo>
                <a:lnTo>
                  <a:pt x="591" y="348"/>
                </a:lnTo>
                <a:lnTo>
                  <a:pt x="846" y="354"/>
                </a:lnTo>
                <a:lnTo>
                  <a:pt x="1074" y="360"/>
                </a:lnTo>
                <a:lnTo>
                  <a:pt x="1314" y="366"/>
                </a:lnTo>
                <a:lnTo>
                  <a:pt x="1599" y="381"/>
                </a:lnTo>
                <a:lnTo>
                  <a:pt x="1911" y="399"/>
                </a:lnTo>
                <a:lnTo>
                  <a:pt x="2241" y="420"/>
                </a:lnTo>
                <a:lnTo>
                  <a:pt x="2619" y="453"/>
                </a:lnTo>
                <a:lnTo>
                  <a:pt x="2889" y="477"/>
                </a:lnTo>
                <a:lnTo>
                  <a:pt x="3177" y="507"/>
                </a:lnTo>
                <a:lnTo>
                  <a:pt x="3498" y="543"/>
                </a:lnTo>
                <a:lnTo>
                  <a:pt x="3813" y="585"/>
                </a:lnTo>
                <a:lnTo>
                  <a:pt x="4044" y="618"/>
                </a:lnTo>
                <a:lnTo>
                  <a:pt x="4365" y="669"/>
                </a:lnTo>
                <a:lnTo>
                  <a:pt x="4683" y="726"/>
                </a:lnTo>
                <a:lnTo>
                  <a:pt x="4980" y="786"/>
                </a:lnTo>
                <a:lnTo>
                  <a:pt x="5268" y="846"/>
                </a:lnTo>
                <a:lnTo>
                  <a:pt x="5646" y="942"/>
                </a:lnTo>
                <a:lnTo>
                  <a:pt x="5759" y="969"/>
                </a:lnTo>
                <a:lnTo>
                  <a:pt x="5759" y="0"/>
                </a:lnTo>
                <a:lnTo>
                  <a:pt x="0" y="0"/>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8" name="任意多边形 61447"/>
          <p:cNvSpPr/>
          <p:nvPr/>
        </p:nvSpPr>
        <p:spPr>
          <a:xfrm>
            <a:off x="0" y="-20637"/>
            <a:ext cx="9144000" cy="1682750"/>
          </a:xfrm>
          <a:custGeom>
            <a:rect l="l" t="t" r="r" b="b"/>
            <a:pathLst>
              <a:path w="5760" h="1060">
                <a:moveTo>
                  <a:pt x="0" y="753"/>
                </a:moveTo>
                <a:lnTo>
                  <a:pt x="0" y="1059"/>
                </a:lnTo>
                <a:lnTo>
                  <a:pt x="5759" y="1059"/>
                </a:lnTo>
                <a:lnTo>
                  <a:pt x="5759" y="0"/>
                </a:lnTo>
                <a:lnTo>
                  <a:pt x="5430" y="0"/>
                </a:lnTo>
                <a:lnTo>
                  <a:pt x="5298" y="84"/>
                </a:lnTo>
                <a:lnTo>
                  <a:pt x="5136" y="159"/>
                </a:lnTo>
                <a:lnTo>
                  <a:pt x="4968" y="222"/>
                </a:lnTo>
                <a:lnTo>
                  <a:pt x="4812" y="267"/>
                </a:lnTo>
                <a:lnTo>
                  <a:pt x="4626" y="324"/>
                </a:lnTo>
                <a:lnTo>
                  <a:pt x="4440" y="366"/>
                </a:lnTo>
                <a:lnTo>
                  <a:pt x="4230" y="414"/>
                </a:lnTo>
                <a:lnTo>
                  <a:pt x="3939" y="468"/>
                </a:lnTo>
                <a:lnTo>
                  <a:pt x="3711" y="504"/>
                </a:lnTo>
                <a:lnTo>
                  <a:pt x="3441" y="543"/>
                </a:lnTo>
                <a:lnTo>
                  <a:pt x="3189" y="579"/>
                </a:lnTo>
                <a:lnTo>
                  <a:pt x="2925" y="606"/>
                </a:lnTo>
                <a:lnTo>
                  <a:pt x="2679" y="633"/>
                </a:lnTo>
                <a:lnTo>
                  <a:pt x="2418" y="654"/>
                </a:lnTo>
                <a:lnTo>
                  <a:pt x="2142" y="675"/>
                </a:lnTo>
                <a:lnTo>
                  <a:pt x="1896" y="693"/>
                </a:lnTo>
                <a:lnTo>
                  <a:pt x="1647" y="708"/>
                </a:lnTo>
                <a:lnTo>
                  <a:pt x="1404" y="720"/>
                </a:lnTo>
                <a:lnTo>
                  <a:pt x="1170" y="732"/>
                </a:lnTo>
                <a:lnTo>
                  <a:pt x="906" y="738"/>
                </a:lnTo>
                <a:lnTo>
                  <a:pt x="534" y="747"/>
                </a:lnTo>
                <a:lnTo>
                  <a:pt x="201" y="753"/>
                </a:lnTo>
                <a:lnTo>
                  <a:pt x="0" y="753"/>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49" name="任意多边形 61448"/>
          <p:cNvSpPr/>
          <p:nvPr/>
        </p:nvSpPr>
        <p:spPr>
          <a:xfrm>
            <a:off x="0" y="-20637"/>
            <a:ext cx="8388350" cy="1068387"/>
          </a:xfrm>
          <a:custGeom>
            <a:rect l="l" t="t" r="r" b="b"/>
            <a:pathLst>
              <a:path w="5284" h="673">
                <a:moveTo>
                  <a:pt x="0" y="366"/>
                </a:moveTo>
                <a:lnTo>
                  <a:pt x="0" y="672"/>
                </a:lnTo>
                <a:lnTo>
                  <a:pt x="303" y="672"/>
                </a:lnTo>
                <a:lnTo>
                  <a:pt x="723" y="663"/>
                </a:lnTo>
                <a:lnTo>
                  <a:pt x="1020" y="654"/>
                </a:lnTo>
                <a:lnTo>
                  <a:pt x="1302" y="642"/>
                </a:lnTo>
                <a:lnTo>
                  <a:pt x="1554" y="630"/>
                </a:lnTo>
                <a:lnTo>
                  <a:pt x="1779" y="615"/>
                </a:lnTo>
                <a:lnTo>
                  <a:pt x="1962" y="606"/>
                </a:lnTo>
                <a:lnTo>
                  <a:pt x="2193" y="588"/>
                </a:lnTo>
                <a:lnTo>
                  <a:pt x="2448" y="570"/>
                </a:lnTo>
                <a:lnTo>
                  <a:pt x="2700" y="546"/>
                </a:lnTo>
                <a:lnTo>
                  <a:pt x="2904" y="528"/>
                </a:lnTo>
                <a:lnTo>
                  <a:pt x="3138" y="498"/>
                </a:lnTo>
                <a:lnTo>
                  <a:pt x="3324" y="474"/>
                </a:lnTo>
                <a:lnTo>
                  <a:pt x="3534" y="447"/>
                </a:lnTo>
                <a:lnTo>
                  <a:pt x="3735" y="420"/>
                </a:lnTo>
                <a:lnTo>
                  <a:pt x="3933" y="384"/>
                </a:lnTo>
                <a:lnTo>
                  <a:pt x="4116" y="351"/>
                </a:lnTo>
                <a:lnTo>
                  <a:pt x="4266" y="318"/>
                </a:lnTo>
                <a:lnTo>
                  <a:pt x="4446" y="279"/>
                </a:lnTo>
                <a:lnTo>
                  <a:pt x="4620" y="237"/>
                </a:lnTo>
                <a:lnTo>
                  <a:pt x="4779" y="192"/>
                </a:lnTo>
                <a:lnTo>
                  <a:pt x="4920" y="147"/>
                </a:lnTo>
                <a:lnTo>
                  <a:pt x="5085" y="90"/>
                </a:lnTo>
                <a:lnTo>
                  <a:pt x="5193" y="42"/>
                </a:lnTo>
                <a:lnTo>
                  <a:pt x="5283" y="0"/>
                </a:lnTo>
                <a:lnTo>
                  <a:pt x="3201" y="0"/>
                </a:lnTo>
                <a:lnTo>
                  <a:pt x="2982" y="57"/>
                </a:lnTo>
                <a:lnTo>
                  <a:pt x="2775" y="108"/>
                </a:lnTo>
                <a:lnTo>
                  <a:pt x="2562" y="150"/>
                </a:lnTo>
                <a:lnTo>
                  <a:pt x="2397" y="183"/>
                </a:lnTo>
                <a:lnTo>
                  <a:pt x="2205" y="213"/>
                </a:lnTo>
                <a:lnTo>
                  <a:pt x="2001" y="243"/>
                </a:lnTo>
                <a:lnTo>
                  <a:pt x="1776" y="273"/>
                </a:lnTo>
                <a:lnTo>
                  <a:pt x="1536" y="297"/>
                </a:lnTo>
                <a:lnTo>
                  <a:pt x="1344" y="312"/>
                </a:lnTo>
                <a:lnTo>
                  <a:pt x="1134" y="330"/>
                </a:lnTo>
                <a:lnTo>
                  <a:pt x="921" y="342"/>
                </a:lnTo>
                <a:lnTo>
                  <a:pt x="696" y="354"/>
                </a:lnTo>
                <a:lnTo>
                  <a:pt x="501" y="360"/>
                </a:lnTo>
                <a:lnTo>
                  <a:pt x="279" y="366"/>
                </a:lnTo>
                <a:lnTo>
                  <a:pt x="99" y="369"/>
                </a:lnTo>
                <a:lnTo>
                  <a:pt x="0" y="366"/>
                </a:lnTo>
              </a:path>
            </a:pathLst>
          </a:custGeom>
          <a:gradFill rotWithShape="0">
            <a:gsLst>
              <a:gs pos="0">
                <a:schemeClr val="accent2">
                  <a:alpha val="100000"/>
                </a:schemeClr>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50" name="任意多边形 61449"/>
          <p:cNvSpPr/>
          <p:nvPr/>
        </p:nvSpPr>
        <p:spPr>
          <a:xfrm>
            <a:off x="0" y="-20637"/>
            <a:ext cx="4578350" cy="454025"/>
          </a:xfrm>
          <a:custGeom>
            <a:rect l="l" t="t" r="r" b="b"/>
            <a:pathLst>
              <a:path w="2884" h="286">
                <a:moveTo>
                  <a:pt x="0" y="0"/>
                </a:moveTo>
                <a:lnTo>
                  <a:pt x="0" y="285"/>
                </a:lnTo>
                <a:lnTo>
                  <a:pt x="192" y="285"/>
                </a:lnTo>
                <a:lnTo>
                  <a:pt x="384" y="282"/>
                </a:lnTo>
                <a:lnTo>
                  <a:pt x="579" y="276"/>
                </a:lnTo>
                <a:lnTo>
                  <a:pt x="789" y="267"/>
                </a:lnTo>
                <a:lnTo>
                  <a:pt x="999" y="258"/>
                </a:lnTo>
                <a:lnTo>
                  <a:pt x="1161" y="246"/>
                </a:lnTo>
                <a:lnTo>
                  <a:pt x="1302" y="234"/>
                </a:lnTo>
                <a:lnTo>
                  <a:pt x="1458" y="222"/>
                </a:lnTo>
                <a:lnTo>
                  <a:pt x="1665" y="201"/>
                </a:lnTo>
                <a:lnTo>
                  <a:pt x="1992" y="159"/>
                </a:lnTo>
                <a:lnTo>
                  <a:pt x="2301" y="117"/>
                </a:lnTo>
                <a:lnTo>
                  <a:pt x="2604" y="60"/>
                </a:lnTo>
                <a:lnTo>
                  <a:pt x="2883" y="0"/>
                </a:lnTo>
                <a:lnTo>
                  <a:pt x="0" y="0"/>
                </a:lnTo>
              </a:path>
            </a:pathLst>
          </a:custGeom>
          <a:gradFill rotWithShape="0">
            <a:gsLst>
              <a:gs pos="0">
                <a:schemeClr val="accent2"/>
              </a:gs>
              <a:gs pos="100000">
                <a:schemeClr val="bg1"/>
              </a:gs>
            </a:gsLst>
            <a:lin ang="0" scaled="1"/>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lang="zh-CN" altLang="en-US"/>
          </a:p>
        </p:txBody>
      </p:sp>
      <p:sp>
        <p:nvSpPr>
          <p:cNvPr id="61451" name="标题 61450"/>
          <p:cNvSpPr>
            <a:spLocks noGrp="1"/>
          </p:cNvSpPr>
          <p:nvPr>
            <p:ph type="title"/>
          </p:nvPr>
        </p:nvSpPr>
        <p:spPr>
          <a:xfrm>
            <a:off x="685800" y="609600"/>
            <a:ext cx="77724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61452" name="文本占位符 61451"/>
          <p:cNvSpPr>
            <a:spLocks noGrp="1"/>
          </p:cNvSpPr>
          <p:nvPr>
            <p:ph type="body" idx="1"/>
          </p:nvPr>
        </p:nvSpPr>
        <p:spPr>
          <a:xfrm>
            <a:off x="685800" y="19812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1453" name="日期占位符 61452"/>
          <p:cNvSpPr>
            <a:spLocks noGrp="1"/>
          </p:cNvSpPr>
          <p:nvPr>
            <p:ph type="dt" sz="half" idx="2"/>
          </p:nvPr>
        </p:nvSpPr>
        <p:spPr>
          <a:xfrm>
            <a:off x="685800" y="6248400"/>
            <a:ext cx="1905000" cy="45720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0"/>
            <a:endParaRPr lang="zh-CN" altLang="en-US">
              <a:latin typeface="Times New Roman" panose="02020603050405020304" pitchFamily="18" charset="0"/>
              <a:ea typeface="宋体" panose="02010600030101010101" pitchFamily="2" charset="-122"/>
            </a:endParaRPr>
          </a:p>
        </p:txBody>
      </p:sp>
      <p:sp>
        <p:nvSpPr>
          <p:cNvPr id="61454" name="页脚占位符 61453"/>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0"/>
            <a:endParaRPr lang="zh-CN" altLang="en-US">
              <a:latin typeface="Times New Roman" panose="02020603050405020304" pitchFamily="18" charset="0"/>
              <a:ea typeface="宋体" panose="02010600030101010101" pitchFamily="2" charset="-122"/>
            </a:endParaRPr>
          </a:p>
        </p:txBody>
      </p:sp>
      <p:sp>
        <p:nvSpPr>
          <p:cNvPr id="61455" name="灯片编号占位符 61454"/>
          <p:cNvSpPr>
            <a:spLocks noGrp="1"/>
          </p:cNvSpPr>
          <p:nvPr>
            <p:ph type="sldNum" sz="quarter" idx="4"/>
          </p:nvPr>
        </p:nvSpPr>
        <p:spPr>
          <a:xfrm>
            <a:off x="6553200" y="6248400"/>
            <a:ext cx="1905000" cy="45720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0"/>
            <a:fld id="{9A0DB2DC-4C9A-4742-B13C-FB6460FD3503}" type="slidenum">
              <a:rPr lang="zh-CN" altLang="en-US">
                <a:latin typeface="Times New Roman" panose="02020603050405020304" pitchFamily="18" charset="0"/>
                <a:ea typeface="宋体" panose="02010600030101010101" pitchFamily="2" charset="-122"/>
              </a:rPr>
              <a:t/>
            </a:fld>
            <a:endParaRPr lang="zh-CN" altLang="en-US">
              <a:latin typeface="Times New Roman" panose="02020603050405020304" pitchFamily="18"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1000"/>
                                  </p:stCondLst>
                                  <p:childTnLst>
                                    <p:set>
                                      <p:cBhvr>
                                        <p:cTn id="6" dur="1" fill="hold">
                                          <p:stCondLst>
                                            <p:cond delay="0"/>
                                          </p:stCondLst>
                                        </p:cTn>
                                        <p:tgtEl>
                                          <p:spTgt spid="61442"/>
                                        </p:tgtEl>
                                        <p:attrNameLst>
                                          <p:attrName>style.visibility</p:attrName>
                                        </p:attrNameLst>
                                      </p:cBhvr>
                                      <p:to>
                                        <p:strVal val="visible"/>
                                      </p:to>
                                    </p:set>
                                    <p:anim calcmode="lin" valueType="num">
                                      <p:cBhvr additive="base">
                                        <p:cTn id="7" dur="500" fill="hold"/>
                                        <p:tgtEl>
                                          <p:spTgt spid="61442"/>
                                        </p:tgtEl>
                                        <p:attrNameLst>
                                          <p:attrName>ppt_x</p:attrName>
                                        </p:attrNameLst>
                                      </p:cBhvr>
                                      <p:tavLst>
                                        <p:tav tm="0">
                                          <p:val>
                                            <p:strVal val="0-#ppt_w/2"/>
                                          </p:val>
                                        </p:tav>
                                        <p:tav tm="100000">
                                          <p:val>
                                            <p:strVal val="#ppt_x"/>
                                          </p:val>
                                        </p:tav>
                                      </p:tavLst>
                                    </p:anim>
                                    <p:anim calcmode="lin" valueType="num">
                                      <p:cBhvr additive="base">
                                        <p:cTn id="8" dur="500" fill="hold"/>
                                        <p:tgtEl>
                                          <p:spTgt spid="61442"/>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61442"/>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Lst>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2.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audio" Target="../media/audio111.wav"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611210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4" name="标题 30723"/>
          <p:cNvSpPr>
            <a:spLocks noGrp="1"/>
          </p:cNvSpPr>
          <p:nvPr>
            <p:ph type="ctrTitle"/>
          </p:nvPr>
        </p:nvSpPr>
        <p:spPr>
          <a:xfrm>
            <a:off x="-323850" y="533400"/>
            <a:ext cx="9648825" cy="2590800"/>
          </a:xfrm>
        </p:spPr>
        <p:txBody>
          <a:bodyPr vert="horz" wrap="square" lIns="91440" tIns="45720" rIns="91440" bIns="45720" anchor="ctr" anchorCtr="0"/>
          <a:lstStyle/>
          <a:p>
            <a:pPr defTabSz="914400">
              <a:buSzTx/>
              <a:buFontTx/>
              <a:buNone/>
            </a:pPr>
            <a:r>
              <a:rPr lang="zh-CN" altLang="en-US" sz="5400" b="1" kern="1200" baseline="0">
                <a:solidFill>
                  <a:srgbClr val="66FF33"/>
                </a:solidFill>
                <a:latin typeface="Times New Roman" panose="02020603050405020304" pitchFamily="18" charset="0"/>
                <a:ea typeface="楷体_GB2312" pitchFamily="49" charset="-122"/>
              </a:rPr>
              <a:t>从教学大纲到课程标准的</a:t>
            </a:r>
            <a:br>
              <a:rPr lang="zh-CN" altLang="en-US" sz="5400" b="1" kern="1200" baseline="0">
                <a:solidFill>
                  <a:srgbClr val="66FF33"/>
                </a:solidFill>
                <a:latin typeface="Times New Roman" panose="02020603050405020304" pitchFamily="18" charset="0"/>
                <a:ea typeface="楷体_GB2312" pitchFamily="49" charset="-122"/>
              </a:rPr>
            </a:br>
            <a:r>
              <a:rPr lang="zh-CN" altLang="en-US" sz="5400" b="1" kern="1200" baseline="0">
                <a:solidFill>
                  <a:srgbClr val="66FF33"/>
                </a:solidFill>
                <a:latin typeface="Times New Roman" panose="02020603050405020304" pitchFamily="18" charset="0"/>
                <a:ea typeface="楷体_GB2312" pitchFamily="49" charset="-122"/>
              </a:rPr>
              <a:t>转变：解读与启示</a:t>
            </a:r>
            <a:endParaRPr lang="zh-CN" altLang="en-US" sz="5400" b="1" kern="1200" baseline="0">
              <a:solidFill>
                <a:srgbClr val="66FF33"/>
              </a:solidFill>
              <a:latin typeface="Times New Roman" panose="02020603050405020304" pitchFamily="18" charset="0"/>
              <a:ea typeface="楷体_GB2312" pitchFamily="49" charset="-122"/>
            </a:endParaRPr>
          </a:p>
        </p:txBody>
      </p:sp>
      <p:sp>
        <p:nvSpPr>
          <p:cNvPr id="30725" name="矩形 30724"/>
          <p:cNvSpPr/>
          <p:nvPr/>
        </p:nvSpPr>
        <p:spPr>
          <a:xfrm>
            <a:off x="4648200" y="4876800"/>
            <a:ext cx="3352800" cy="9144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endParaRPr sz="2400" b="0">
              <a:solidFill>
                <a:schemeClr val="tx2"/>
              </a:solidFill>
              <a:latin typeface="Times New Roman" panose="02020603050405020304" pitchFamily="18" charset="0"/>
              <a:ea typeface="宋体" panose="02010600030101010101" pitchFamily="2" charset="-122"/>
            </a:endParaRPr>
          </a:p>
        </p:txBody>
      </p:sp>
      <p:sp>
        <p:nvSpPr>
          <p:cNvPr id="30726" name="TextBox 30725"/>
          <p:cNvSpPr txBox="1"/>
          <p:nvPr/>
        </p:nvSpPr>
        <p:spPr>
          <a:xfrm>
            <a:off x="914400" y="914400"/>
            <a:ext cx="1371600" cy="320040"/>
          </a:xfrm>
          <a:prstGeom prst="rect">
            <a:avLst/>
          </a:prstGeom>
          <a:noFill/>
        </p:spPr>
        <p:txBody>
          <a:bodyPr wrap="none">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spd="slow">
    <p:wipe dir="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4" name="标题 2053"/>
          <p:cNvSpPr>
            <a:spLocks noGrp="1"/>
          </p:cNvSpPr>
          <p:nvPr>
            <p:ph type="title"/>
          </p:nvPr>
        </p:nvSpPr>
        <p:spPr>
          <a:xfrm>
            <a:off x="539750" y="1066800"/>
            <a:ext cx="8280400" cy="914400"/>
          </a:xfrm>
        </p:spPr>
        <p:txBody>
          <a:bodyPr anchor="ctr" anchorCtr="0"/>
          <a:lstStyle/>
          <a:p>
            <a:pPr algn="l" fontAlgn="b"/>
            <a:r>
              <a:rPr lang="zh-CN" altLang="en-US" sz="4000" b="1">
                <a:latin typeface="楷体_GB2312" pitchFamily="49" charset="-122"/>
                <a:ea typeface="楷体_GB2312" pitchFamily="49" charset="-122"/>
              </a:rPr>
              <a:t>一</a:t>
            </a:r>
            <a:r>
              <a:rPr lang="en-US" altLang="zh-CN" sz="4000" b="1">
                <a:latin typeface="楷体_GB2312" pitchFamily="49" charset="-122"/>
                <a:ea typeface="楷体_GB2312" pitchFamily="49" charset="-122"/>
              </a:rPr>
              <a:t>. 《</a:t>
            </a:r>
            <a:r>
              <a:rPr lang="zh-CN" altLang="en-US" sz="4000" b="1">
                <a:latin typeface="楷体_GB2312" pitchFamily="49" charset="-122"/>
                <a:ea typeface="楷体_GB2312" pitchFamily="49" charset="-122"/>
              </a:rPr>
              <a:t>英语课程标准</a:t>
            </a:r>
            <a:r>
              <a:rPr lang="en-US" altLang="zh-CN" sz="4000" b="1">
                <a:latin typeface="楷体_GB2312" pitchFamily="49" charset="-122"/>
                <a:ea typeface="楷体_GB2312" pitchFamily="49" charset="-122"/>
              </a:rPr>
              <a:t>》</a:t>
            </a:r>
            <a:r>
              <a:rPr lang="zh-CN" altLang="en-US" sz="4000" b="1">
                <a:latin typeface="楷体_GB2312" pitchFamily="49" charset="-122"/>
                <a:ea typeface="楷体_GB2312" pitchFamily="49" charset="-122"/>
              </a:rPr>
              <a:t>产生的背景</a:t>
            </a:r>
            <a:endParaRPr lang="zh-CN" altLang="en-US" sz="4000" b="1">
              <a:latin typeface="楷体_GB2312" pitchFamily="49" charset="-122"/>
              <a:ea typeface="楷体_GB2312" pitchFamily="49" charset="-122"/>
            </a:endParaRPr>
          </a:p>
        </p:txBody>
      </p:sp>
      <p:sp>
        <p:nvSpPr>
          <p:cNvPr id="2055" name="矩形 2054"/>
          <p:cNvSpPr/>
          <p:nvPr/>
        </p:nvSpPr>
        <p:spPr>
          <a:xfrm>
            <a:off x="539750" y="2209800"/>
            <a:ext cx="8604250" cy="9144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fontAlgn="b"/>
            <a:r>
              <a:rPr lang="zh-CN" altLang="en-US" sz="4000">
                <a:solidFill>
                  <a:schemeClr val="tx2"/>
                </a:solidFill>
                <a:latin typeface="楷体_GB2312" pitchFamily="49" charset="-122"/>
                <a:ea typeface="楷体_GB2312" pitchFamily="49" charset="-122"/>
              </a:rPr>
              <a:t>二．</a:t>
            </a:r>
            <a:r>
              <a:rPr lang="en-US" altLang="zh-CN" sz="4000">
                <a:solidFill>
                  <a:schemeClr val="tx2"/>
                </a:solidFill>
                <a:latin typeface="楷体_GB2312" pitchFamily="49" charset="-122"/>
                <a:ea typeface="楷体_GB2312" pitchFamily="49" charset="-122"/>
              </a:rPr>
              <a:t>《</a:t>
            </a:r>
            <a:r>
              <a:rPr lang="zh-CN" altLang="en-US" sz="4000">
                <a:solidFill>
                  <a:schemeClr val="tx2"/>
                </a:solidFill>
                <a:latin typeface="楷体_GB2312" pitchFamily="49" charset="-122"/>
                <a:ea typeface="楷体_GB2312" pitchFamily="49" charset="-122"/>
              </a:rPr>
              <a:t>英语课程标准</a:t>
            </a:r>
            <a:r>
              <a:rPr lang="en-US" altLang="zh-CN" sz="4000">
                <a:solidFill>
                  <a:schemeClr val="tx2"/>
                </a:solidFill>
                <a:latin typeface="楷体_GB2312" pitchFamily="49" charset="-122"/>
                <a:ea typeface="楷体_GB2312" pitchFamily="49" charset="-122"/>
              </a:rPr>
              <a:t>》</a:t>
            </a:r>
            <a:r>
              <a:rPr lang="zh-CN" altLang="en-US" sz="4000">
                <a:solidFill>
                  <a:schemeClr val="tx2"/>
                </a:solidFill>
                <a:latin typeface="楷体_GB2312" pitchFamily="49" charset="-122"/>
                <a:ea typeface="楷体_GB2312" pitchFamily="49" charset="-122"/>
              </a:rPr>
              <a:t>的构架与特点</a:t>
            </a:r>
            <a:endParaRPr lang="zh-CN" altLang="en-US" sz="4000">
              <a:solidFill>
                <a:schemeClr val="tx2"/>
              </a:solidFill>
              <a:latin typeface="楷体_GB2312" pitchFamily="49" charset="-122"/>
              <a:ea typeface="楷体_GB2312" pitchFamily="49" charset="-122"/>
            </a:endParaRPr>
          </a:p>
        </p:txBody>
      </p:sp>
      <p:sp>
        <p:nvSpPr>
          <p:cNvPr id="2056" name="矩形 2055"/>
          <p:cNvSpPr/>
          <p:nvPr/>
        </p:nvSpPr>
        <p:spPr>
          <a:xfrm>
            <a:off x="539750" y="3581400"/>
            <a:ext cx="8604250" cy="9906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fontAlgn="b"/>
            <a:r>
              <a:rPr lang="zh-CN" altLang="en-US" sz="4000">
                <a:solidFill>
                  <a:schemeClr val="tx2"/>
                </a:solidFill>
                <a:latin typeface="楷体_GB2312" pitchFamily="49" charset="-122"/>
                <a:ea typeface="楷体_GB2312" pitchFamily="49" charset="-122"/>
              </a:rPr>
              <a:t>三</a:t>
            </a:r>
            <a:r>
              <a:rPr lang="en-US" altLang="zh-CN" sz="4000">
                <a:solidFill>
                  <a:schemeClr val="tx2"/>
                </a:solidFill>
                <a:latin typeface="楷体_GB2312" pitchFamily="49" charset="-122"/>
                <a:ea typeface="楷体_GB2312" pitchFamily="49" charset="-122"/>
              </a:rPr>
              <a:t>. 《</a:t>
            </a:r>
            <a:r>
              <a:rPr lang="zh-CN" altLang="en-US" sz="4000">
                <a:solidFill>
                  <a:schemeClr val="tx2"/>
                </a:solidFill>
                <a:latin typeface="楷体_GB2312" pitchFamily="49" charset="-122"/>
                <a:ea typeface="楷体_GB2312" pitchFamily="49" charset="-122"/>
              </a:rPr>
              <a:t>英语课程标准</a:t>
            </a:r>
            <a:r>
              <a:rPr lang="en-US" altLang="zh-CN" sz="4000">
                <a:solidFill>
                  <a:schemeClr val="tx2"/>
                </a:solidFill>
                <a:latin typeface="楷体_GB2312" pitchFamily="49" charset="-122"/>
                <a:ea typeface="楷体_GB2312" pitchFamily="49" charset="-122"/>
              </a:rPr>
              <a:t>》</a:t>
            </a:r>
            <a:r>
              <a:rPr lang="zh-CN" altLang="en-US" sz="4000">
                <a:solidFill>
                  <a:schemeClr val="tx2"/>
                </a:solidFill>
                <a:latin typeface="楷体_GB2312" pitchFamily="49" charset="-122"/>
                <a:ea typeface="楷体_GB2312" pitchFamily="49" charset="-122"/>
              </a:rPr>
              <a:t>与大纲的比较</a:t>
            </a:r>
            <a:endParaRPr lang="zh-CN" altLang="en-US" sz="4000">
              <a:solidFill>
                <a:schemeClr val="tx2"/>
              </a:solidFill>
              <a:latin typeface="楷体_GB2312" pitchFamily="49" charset="-122"/>
              <a:ea typeface="楷体_GB2312" pitchFamily="49" charset="-122"/>
            </a:endParaRPr>
          </a:p>
        </p:txBody>
      </p:sp>
      <p:sp>
        <p:nvSpPr>
          <p:cNvPr id="2057" name="矩形 2056"/>
          <p:cNvSpPr/>
          <p:nvPr/>
        </p:nvSpPr>
        <p:spPr>
          <a:xfrm>
            <a:off x="611188" y="4800600"/>
            <a:ext cx="8281987" cy="1066800"/>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fontAlgn="b"/>
            <a:r>
              <a:rPr lang="zh-CN" altLang="en-US" sz="4000">
                <a:solidFill>
                  <a:schemeClr val="tx2"/>
                </a:solidFill>
                <a:latin typeface="楷体_GB2312" pitchFamily="49" charset="-122"/>
                <a:ea typeface="楷体_GB2312" pitchFamily="49" charset="-122"/>
              </a:rPr>
              <a:t>四</a:t>
            </a:r>
            <a:r>
              <a:rPr lang="en-US" altLang="zh-CN" sz="4000">
                <a:solidFill>
                  <a:schemeClr val="tx2"/>
                </a:solidFill>
                <a:latin typeface="楷体_GB2312" pitchFamily="49" charset="-122"/>
                <a:ea typeface="楷体_GB2312" pitchFamily="49" charset="-122"/>
              </a:rPr>
              <a:t>.  </a:t>
            </a:r>
            <a:r>
              <a:rPr lang="zh-CN" altLang="en-US" sz="4000">
                <a:solidFill>
                  <a:schemeClr val="tx2"/>
                </a:solidFill>
                <a:latin typeface="楷体_GB2312" pitchFamily="49" charset="-122"/>
                <a:ea typeface="楷体_GB2312" pitchFamily="49" charset="-122"/>
              </a:rPr>
              <a:t>新课标对教师专业发展的启示</a:t>
            </a:r>
            <a:endParaRPr lang="zh-CN" altLang="en-US" sz="4000">
              <a:solidFill>
                <a:schemeClr val="tx2"/>
              </a:solidFill>
              <a:latin typeface="楷体_GB2312" pitchFamily="49" charset="-122"/>
              <a:ea typeface="楷体_GB2312" pitchFamily="49" charset="-122"/>
            </a:endParaRPr>
          </a:p>
        </p:txBody>
      </p:sp>
    </p:spTree>
  </p:cSld>
  <p:clrMapOvr>
    <a:masterClrMapping/>
  </p:clrMapOvr>
  <p:transition spd="slow">
    <p:wipe di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矩形 29697"/>
          <p:cNvSpPr/>
          <p:nvPr/>
        </p:nvSpPr>
        <p:spPr>
          <a:xfrm>
            <a:off x="0" y="914400"/>
            <a:ext cx="9144000" cy="1146175"/>
          </a:xfrm>
          <a:prstGeom prst="rect">
            <a:avLst/>
          </a:prstGeom>
          <a:gradFill rotWithShape="0">
            <a:gsLst>
              <a:gs pos="0">
                <a:srgbClr val="4D0808">
                  <a:alpha val="100000"/>
                </a:srgbClr>
              </a:gs>
              <a:gs pos="30000">
                <a:srgbClr val="FF0300">
                  <a:alpha val="100000"/>
                </a:srgbClr>
              </a:gs>
              <a:gs pos="55000">
                <a:srgbClr val="FF7A00">
                  <a:alpha val="100000"/>
                </a:srgbClr>
              </a:gs>
              <a:gs pos="100000">
                <a:srgbClr val="FFF200">
                  <a:alpha val="100000"/>
                </a:srgbClr>
              </a:gs>
            </a:gsLst>
            <a:lin ang="5400000" scaled="1"/>
          </a:grad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fontAlgn="b"/>
            <a:r>
              <a:rPr lang="zh-CN" altLang="en-US" sz="4000">
                <a:solidFill>
                  <a:schemeClr val="tx1"/>
                </a:solidFill>
                <a:effectLst>
                  <a:outerShdw blurRad="38100" dist="38100" dir="2700000">
                    <a:srgbClr val="C0C0C0"/>
                  </a:outerShdw>
                </a:effectLst>
                <a:latin typeface="Times New Roman" panose="02020603050405020304" pitchFamily="18" charset="0"/>
                <a:ea typeface="楷体_GB2312" pitchFamily="49" charset="-122"/>
              </a:rPr>
              <a:t>一、</a:t>
            </a:r>
            <a:r>
              <a:rPr lang="en-US" altLang="zh-CN" sz="4000">
                <a:solidFill>
                  <a:schemeClr val="tx1"/>
                </a:solidFill>
                <a:effectLst>
                  <a:outerShdw blurRad="38100" dist="38100" dir="2700000">
                    <a:srgbClr val="C0C0C0"/>
                  </a:outerShdw>
                </a:effectLst>
                <a:latin typeface="Times New Roman" panose="02020603050405020304" pitchFamily="18" charset="0"/>
                <a:ea typeface="楷体_GB2312" pitchFamily="49" charset="-122"/>
              </a:rPr>
              <a:t>《</a:t>
            </a:r>
            <a:r>
              <a:rPr lang="zh-CN" altLang="en-US" sz="4000">
                <a:solidFill>
                  <a:schemeClr val="tx1"/>
                </a:solidFill>
                <a:effectLst>
                  <a:outerShdw blurRad="38100" dist="38100" dir="2700000">
                    <a:srgbClr val="C0C0C0"/>
                  </a:outerShdw>
                </a:effectLst>
                <a:latin typeface="Times New Roman" panose="02020603050405020304" pitchFamily="18" charset="0"/>
                <a:ea typeface="楷体_GB2312" pitchFamily="49" charset="-122"/>
              </a:rPr>
              <a:t>英语课程标准</a:t>
            </a:r>
            <a:r>
              <a:rPr lang="en-US" altLang="zh-CN" sz="4000">
                <a:solidFill>
                  <a:schemeClr val="tx1"/>
                </a:solidFill>
                <a:effectLst>
                  <a:outerShdw blurRad="38100" dist="38100" dir="2700000">
                    <a:srgbClr val="C0C0C0"/>
                  </a:outerShdw>
                </a:effectLst>
                <a:latin typeface="Times New Roman" panose="02020603050405020304" pitchFamily="18" charset="0"/>
                <a:ea typeface="楷体_GB2312" pitchFamily="49" charset="-122"/>
              </a:rPr>
              <a:t>》</a:t>
            </a:r>
            <a:r>
              <a:rPr lang="zh-CN" altLang="en-US" sz="4000">
                <a:solidFill>
                  <a:schemeClr val="tx1"/>
                </a:solidFill>
                <a:effectLst>
                  <a:outerShdw blurRad="38100" dist="38100" dir="2700000">
                    <a:srgbClr val="C0C0C0"/>
                  </a:outerShdw>
                </a:effectLst>
                <a:latin typeface="Times New Roman" panose="02020603050405020304" pitchFamily="18" charset="0"/>
                <a:ea typeface="楷体_GB2312" pitchFamily="49" charset="-122"/>
              </a:rPr>
              <a:t>产生的背景</a:t>
            </a:r>
            <a:endParaRPr lang="zh-CN" altLang="en-US" sz="4000">
              <a:solidFill>
                <a:schemeClr val="tx1"/>
              </a:solidFill>
              <a:effectLst>
                <a:outerShdw blurRad="38100" dist="38100" dir="2700000">
                  <a:srgbClr val="C0C0C0"/>
                </a:outerShdw>
              </a:effectLst>
              <a:latin typeface="Times New Roman" panose="02020603050405020304" pitchFamily="18" charset="0"/>
              <a:ea typeface="楷体_GB2312" pitchFamily="49" charset="-122"/>
            </a:endParaRPr>
          </a:p>
        </p:txBody>
      </p:sp>
      <p:sp>
        <p:nvSpPr>
          <p:cNvPr id="29699" name="矩形 29698"/>
          <p:cNvSpPr/>
          <p:nvPr/>
        </p:nvSpPr>
        <p:spPr>
          <a:xfrm>
            <a:off x="250825" y="2636838"/>
            <a:ext cx="8569325" cy="3455987"/>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buFont typeface="Wingdings" panose="05000000000000000000" pitchFamily="2" charset="2"/>
              <a:buChar char="n"/>
            </a:pPr>
            <a:r>
              <a:rPr lang="en-US" altLang="zh-CN" sz="3600" b="0">
                <a:solidFill>
                  <a:schemeClr val="tx1"/>
                </a:solidFill>
                <a:latin typeface="Times New Roman" panose="02020603050405020304" pitchFamily="18" charset="0"/>
                <a:ea typeface="宋体" panose="02010600030101010101" pitchFamily="2" charset="-122"/>
              </a:rPr>
              <a:t>1999</a:t>
            </a:r>
            <a:r>
              <a:rPr lang="zh-CN" altLang="en-US" sz="3600" b="0">
                <a:solidFill>
                  <a:schemeClr val="tx1"/>
                </a:solidFill>
                <a:latin typeface="Times New Roman" panose="02020603050405020304" pitchFamily="18" charset="0"/>
                <a:ea typeface="宋体" panose="02010600030101010101" pitchFamily="2" charset="-122"/>
              </a:rPr>
              <a:t>年</a:t>
            </a:r>
            <a:r>
              <a:rPr lang="en-US" altLang="zh-CN" sz="3600" b="0">
                <a:solidFill>
                  <a:schemeClr val="tx1"/>
                </a:solidFill>
                <a:latin typeface="Times New Roman" panose="02020603050405020304" pitchFamily="18" charset="0"/>
                <a:ea typeface="宋体" panose="02010600030101010101" pitchFamily="2" charset="-122"/>
              </a:rPr>
              <a:t>6</a:t>
            </a:r>
            <a:r>
              <a:rPr lang="zh-CN" altLang="en-US" sz="3600" b="0">
                <a:solidFill>
                  <a:schemeClr val="tx1"/>
                </a:solidFill>
                <a:latin typeface="Times New Roman" panose="02020603050405020304" pitchFamily="18" charset="0"/>
                <a:ea typeface="宋体" panose="02010600030101010101" pitchFamily="2" charset="-122"/>
              </a:rPr>
              <a:t>月，</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中共中央国务院关于深化教育改革全面推进素质教育的决定</a:t>
            </a:r>
            <a:r>
              <a:rPr lang="en-US" altLang="zh-CN" sz="3600" b="0">
                <a:solidFill>
                  <a:schemeClr val="tx1"/>
                </a:solidFill>
                <a:latin typeface="Times New Roman" panose="02020603050405020304" pitchFamily="18" charset="0"/>
                <a:ea typeface="宋体" panose="02010600030101010101" pitchFamily="2" charset="-122"/>
              </a:rPr>
              <a:t>》</a:t>
            </a:r>
            <a:endParaRPr lang="en-US" altLang="zh-CN" sz="3600" b="0">
              <a:solidFill>
                <a:schemeClr val="tx1"/>
              </a:solidFill>
              <a:latin typeface="Times New Roman" panose="02020603050405020304" pitchFamily="18" charset="0"/>
              <a:ea typeface="宋体" panose="02010600030101010101" pitchFamily="2" charset="-122"/>
            </a:endParaRPr>
          </a:p>
          <a:p>
            <a:pPr algn="l">
              <a:buClr>
                <a:schemeClr val="tx1"/>
              </a:buClr>
              <a:buFont typeface="Wingdings" panose="05000000000000000000" pitchFamily="2" charset="2"/>
              <a:buChar char="n"/>
            </a:pPr>
            <a:r>
              <a:rPr lang="en-US" altLang="zh-CN" sz="3600">
                <a:solidFill>
                  <a:schemeClr val="tx2"/>
                </a:solidFill>
                <a:latin typeface="Times New Roman" panose="02020603050405020304" pitchFamily="18" charset="0"/>
                <a:ea typeface="宋体" panose="02010600030101010101" pitchFamily="2" charset="-122"/>
              </a:rPr>
              <a:t> </a:t>
            </a:r>
            <a:r>
              <a:rPr lang="en-US" altLang="zh-CN" sz="3600" b="0">
                <a:solidFill>
                  <a:schemeClr val="tx1"/>
                </a:solidFill>
                <a:latin typeface="Times New Roman" panose="02020603050405020304" pitchFamily="18" charset="0"/>
                <a:ea typeface="宋体" panose="02010600030101010101" pitchFamily="2" charset="-122"/>
              </a:rPr>
              <a:t>2001</a:t>
            </a:r>
            <a:r>
              <a:rPr lang="zh-CN" altLang="en-US" sz="3600" b="0">
                <a:solidFill>
                  <a:schemeClr val="tx1"/>
                </a:solidFill>
                <a:latin typeface="Times New Roman" panose="02020603050405020304" pitchFamily="18" charset="0"/>
                <a:ea typeface="宋体" panose="02010600030101010101" pitchFamily="2" charset="-122"/>
              </a:rPr>
              <a:t>年</a:t>
            </a:r>
            <a:r>
              <a:rPr lang="en-US" altLang="zh-CN" sz="3600" b="0">
                <a:solidFill>
                  <a:schemeClr val="tx1"/>
                </a:solidFill>
                <a:latin typeface="Times New Roman" panose="02020603050405020304" pitchFamily="18" charset="0"/>
                <a:ea typeface="宋体" panose="02010600030101010101" pitchFamily="2" charset="-122"/>
              </a:rPr>
              <a:t>6</a:t>
            </a:r>
            <a:r>
              <a:rPr lang="zh-CN" altLang="en-US" sz="3600" b="0">
                <a:solidFill>
                  <a:schemeClr val="tx1"/>
                </a:solidFill>
                <a:latin typeface="Times New Roman" panose="02020603050405020304" pitchFamily="18" charset="0"/>
                <a:ea typeface="宋体" panose="02010600030101010101" pitchFamily="2" charset="-122"/>
              </a:rPr>
              <a:t>月，</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国务院关于基础教育改革与发展的决定</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，教育部颁发了</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基础教育课程改革纲要（试行）</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（以下简称</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纲要</a:t>
            </a:r>
            <a:r>
              <a:rPr lang="en-US" altLang="zh-CN" sz="3600" b="0">
                <a:solidFill>
                  <a:schemeClr val="tx1"/>
                </a:solidFill>
                <a:latin typeface="Times New Roman" panose="02020603050405020304" pitchFamily="18" charset="0"/>
                <a:ea typeface="宋体" panose="02010600030101010101" pitchFamily="2" charset="-122"/>
              </a:rPr>
              <a:t>》</a:t>
            </a:r>
            <a:r>
              <a:rPr lang="zh-CN" altLang="en-US" sz="3600" b="0">
                <a:solidFill>
                  <a:schemeClr val="tx1"/>
                </a:solidFill>
                <a:latin typeface="Times New Roman" panose="02020603050405020304" pitchFamily="18" charset="0"/>
                <a:ea typeface="宋体" panose="02010600030101010101" pitchFamily="2" charset="-122"/>
              </a:rPr>
              <a:t>）</a:t>
            </a:r>
            <a:endParaRPr lang="zh-CN" altLang="en-US" sz="3600" b="0">
              <a:solidFill>
                <a:schemeClr val="tx1"/>
              </a:solidFill>
              <a:latin typeface="Times New Roman" panose="02020603050405020304" pitchFamily="18" charset="0"/>
              <a:ea typeface="宋体" panose="02010600030101010101" pitchFamily="2" charset="-122"/>
            </a:endParaRPr>
          </a:p>
          <a:p>
            <a:pPr algn="l"/>
            <a:endParaRPr lang="zh-CN" altLang="en-US" sz="3600"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矩形 64513"/>
          <p:cNvSpPr/>
          <p:nvPr/>
        </p:nvSpPr>
        <p:spPr>
          <a:xfrm>
            <a:off x="533400" y="685800"/>
            <a:ext cx="8305800" cy="8867775"/>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r>
              <a:rPr lang="en-US" altLang="zh-CN" b="0">
                <a:solidFill>
                  <a:schemeClr val="tx1"/>
                </a:solidFill>
                <a:latin typeface="Times New Roman" panose="02020603050405020304" pitchFamily="18" charset="0"/>
                <a:ea typeface="宋体" panose="02010600030101010101" pitchFamily="2" charset="-122"/>
              </a:rPr>
              <a:t>  《</a:t>
            </a:r>
            <a:r>
              <a:rPr lang="zh-CN" altLang="en-US" b="0">
                <a:solidFill>
                  <a:schemeClr val="tx1"/>
                </a:solidFill>
                <a:latin typeface="Times New Roman" panose="02020603050405020304" pitchFamily="18" charset="0"/>
                <a:ea typeface="宋体" panose="02010600030101010101" pitchFamily="2" charset="-122"/>
              </a:rPr>
              <a:t>纲要</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明确指出，要“调整和改革基础教育的课程体系、结构、内容，构建符合素质教育要求的新的基础教育课程体系”，它以“课程改革的目标”、“课程结构”、“课程标准”、“教学过程”、“教材开发与管理”、“课程评价”、“课程管理”、“教师的培养和培训”及“课程改革的组织与实施”等九个部分纲领性地规范了这次课程改革的内容。</a:t>
            </a:r>
            <a:endParaRPr lang="zh-CN" altLang="en-US" b="0">
              <a:solidFill>
                <a:schemeClr val="tx1"/>
              </a:solidFill>
              <a:latin typeface="Times New Roman" panose="02020603050405020304" pitchFamily="18" charset="0"/>
              <a:ea typeface="宋体" panose="02010600030101010101" pitchFamily="2" charset="-122"/>
            </a:endParaRPr>
          </a:p>
          <a:p>
            <a:pPr algn="l">
              <a:buFont typeface="Wingdings" panose="05000000000000000000" pitchFamily="2" charset="2"/>
              <a:buChar char="n"/>
            </a:pPr>
            <a:r>
              <a:rPr lang="en-US" altLang="zh-CN" b="0">
                <a:solidFill>
                  <a:schemeClr val="tx1"/>
                </a:solidFill>
                <a:latin typeface="Times New Roman" panose="02020603050405020304" pitchFamily="18" charset="0"/>
                <a:ea typeface="宋体" panose="02010600030101010101" pitchFamily="2" charset="-122"/>
              </a:rPr>
              <a:t>2001</a:t>
            </a:r>
            <a:r>
              <a:rPr lang="zh-CN" altLang="en-US" b="0">
                <a:solidFill>
                  <a:schemeClr val="tx1"/>
                </a:solidFill>
                <a:latin typeface="Times New Roman" panose="02020603050405020304" pitchFamily="18" charset="0"/>
                <a:ea typeface="宋体" panose="02010600030101010101" pitchFamily="2" charset="-122"/>
              </a:rPr>
              <a:t>年</a:t>
            </a:r>
            <a:r>
              <a:rPr lang="en-US" altLang="zh-CN" b="0">
                <a:solidFill>
                  <a:schemeClr val="tx1"/>
                </a:solidFill>
                <a:latin typeface="Times New Roman" panose="02020603050405020304" pitchFamily="18" charset="0"/>
                <a:ea typeface="宋体" panose="02010600030101010101" pitchFamily="2" charset="-122"/>
              </a:rPr>
              <a:t>7</a:t>
            </a:r>
            <a:r>
              <a:rPr lang="zh-CN" altLang="en-US" b="0">
                <a:solidFill>
                  <a:schemeClr val="tx1"/>
                </a:solidFill>
                <a:latin typeface="Times New Roman" panose="02020603050405020304" pitchFamily="18" charset="0"/>
                <a:ea typeface="宋体" panose="02010600030101010101" pitchFamily="2" charset="-122"/>
              </a:rPr>
              <a:t>月，经教育部同意，经过近</a:t>
            </a:r>
            <a:r>
              <a:rPr lang="en-US" altLang="zh-CN" b="0">
                <a:solidFill>
                  <a:schemeClr val="tx1"/>
                </a:solidFill>
                <a:latin typeface="Times New Roman" panose="02020603050405020304" pitchFamily="18" charset="0"/>
                <a:ea typeface="宋体" panose="02010600030101010101" pitchFamily="2" charset="-122"/>
              </a:rPr>
              <a:t>300</a:t>
            </a:r>
            <a:r>
              <a:rPr lang="zh-CN" altLang="en-US" b="0">
                <a:solidFill>
                  <a:schemeClr val="tx1"/>
                </a:solidFill>
                <a:latin typeface="Times New Roman" panose="02020603050405020304" pitchFamily="18" charset="0"/>
                <a:ea typeface="宋体" panose="02010600030101010101" pitchFamily="2" charset="-122"/>
              </a:rPr>
              <a:t>名专家的共同努力，</a:t>
            </a:r>
            <a:r>
              <a:rPr lang="en-US" altLang="zh-CN" b="0">
                <a:solidFill>
                  <a:schemeClr val="tx1"/>
                </a:solidFill>
                <a:latin typeface="Times New Roman" panose="02020603050405020304" pitchFamily="18" charset="0"/>
                <a:ea typeface="宋体" panose="02010600030101010101" pitchFamily="2" charset="-122"/>
              </a:rPr>
              <a:t>17</a:t>
            </a:r>
            <a:r>
              <a:rPr lang="zh-CN" altLang="en-US" b="0">
                <a:solidFill>
                  <a:schemeClr val="tx1"/>
                </a:solidFill>
                <a:latin typeface="Times New Roman" panose="02020603050405020304" pitchFamily="18" charset="0"/>
                <a:ea typeface="宋体" panose="02010600030101010101" pitchFamily="2" charset="-122"/>
              </a:rPr>
              <a:t>科</a:t>
            </a:r>
            <a:r>
              <a:rPr lang="en-US" altLang="zh-CN" b="0">
                <a:solidFill>
                  <a:schemeClr val="tx1"/>
                </a:solidFill>
                <a:latin typeface="Times New Roman" panose="02020603050405020304" pitchFamily="18" charset="0"/>
                <a:ea typeface="宋体" panose="02010600030101010101" pitchFamily="2" charset="-122"/>
              </a:rPr>
              <a:t>18</a:t>
            </a:r>
            <a:r>
              <a:rPr lang="zh-CN" altLang="en-US" b="0">
                <a:solidFill>
                  <a:schemeClr val="tx1"/>
                </a:solidFill>
                <a:latin typeface="Times New Roman" panose="02020603050405020304" pitchFamily="18" charset="0"/>
                <a:ea typeface="宋体" panose="02010600030101010101" pitchFamily="2" charset="-122"/>
              </a:rPr>
              <a:t>种课程标准正式由北京师范大学出版社出版发行，这次改革将我国沿用已久的“教学大纲”改为“课程标准”，反映了这次改革所倡导的基本理念。</a:t>
            </a:r>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a:p>
            <a:pPr algn="l"/>
            <a:endParaRPr lang="zh-CN" altLang="en-US" sz="2400"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3" name="文本占位符 5122"/>
          <p:cNvSpPr>
            <a:spLocks noGrp="1"/>
          </p:cNvSpPr>
          <p:nvPr>
            <p:ph type="body" idx="1"/>
          </p:nvPr>
        </p:nvSpPr>
        <p:spPr>
          <a:xfrm>
            <a:off x="-541337" y="1773238"/>
            <a:ext cx="9290050" cy="4627562"/>
          </a:xfrm>
        </p:spPr>
        <p:txBody>
          <a:bodyPr vert="horz" wrap="square" lIns="91440" tIns="45720" rIns="91440" bIns="45720" anchor="t" anchorCtr="0"/>
          <a:lstStyle/>
          <a:p>
            <a:pPr marL="914400" lvl="2" indent="0" algn="just">
              <a:spcBef>
                <a:spcPct val="0"/>
              </a:spcBef>
              <a:buNone/>
            </a:pPr>
            <a:r>
              <a:rPr lang="en-US" altLang="zh-CN" sz="4000" b="1">
                <a:latin typeface="楷体_GB2312" pitchFamily="49" charset="-122"/>
                <a:ea typeface="楷体_GB2312" pitchFamily="49" charset="-122"/>
              </a:rPr>
              <a:t>1.</a:t>
            </a:r>
            <a:r>
              <a:rPr lang="zh-CN" altLang="en-US" sz="4000" b="1">
                <a:latin typeface="楷体_GB2312" pitchFamily="49" charset="-122"/>
                <a:ea typeface="楷体_GB2312" pitchFamily="49" charset="-122"/>
              </a:rPr>
              <a:t>社会发展对高中毕业生的英语素养（特别是语言运用能力）提出了更高   </a:t>
            </a:r>
            <a:endParaRPr lang="zh-CN" altLang="en-US" sz="4000" b="1">
              <a:latin typeface="楷体_GB2312" pitchFamily="49" charset="-122"/>
              <a:ea typeface="楷体_GB2312" pitchFamily="49" charset="-122"/>
            </a:endParaRPr>
          </a:p>
          <a:p>
            <a:pPr marL="914400" lvl="2" indent="0" algn="just">
              <a:spcBef>
                <a:spcPct val="0"/>
              </a:spcBef>
              <a:buNone/>
            </a:pPr>
            <a:r>
              <a:rPr lang="zh-CN" altLang="en-US" sz="4000" b="1">
                <a:latin typeface="楷体_GB2312" pitchFamily="49" charset="-122"/>
                <a:ea typeface="楷体_GB2312" pitchFamily="49" charset="-122"/>
              </a:rPr>
              <a:t> 和更多样化的要求，其中包括：</a:t>
            </a:r>
            <a:endParaRPr lang="zh-CN" altLang="en-US" sz="4000" b="1">
              <a:latin typeface="楷体_GB2312" pitchFamily="49" charset="-122"/>
              <a:ea typeface="楷体_GB2312" pitchFamily="49" charset="-122"/>
            </a:endParaRPr>
          </a:p>
          <a:p>
            <a:pPr marL="914400" lvl="2" indent="0" algn="just">
              <a:spcBef>
                <a:spcPct val="0"/>
              </a:spcBef>
              <a:buFont typeface="Wingdings" panose="05000000000000000000" pitchFamily="2" charset="2"/>
              <a:buChar char="n"/>
            </a:pPr>
            <a:r>
              <a:rPr lang="zh-CN" altLang="en-US" sz="3600" b="1">
                <a:latin typeface="楷体_GB2312" pitchFamily="49" charset="-122"/>
                <a:ea typeface="楷体_GB2312" pitchFamily="49" charset="-122"/>
              </a:rPr>
              <a:t> 升学要求</a:t>
            </a:r>
            <a:endParaRPr lang="zh-CN" altLang="en-US" sz="3600" b="1">
              <a:latin typeface="楷体_GB2312" pitchFamily="49" charset="-122"/>
              <a:ea typeface="楷体_GB2312" pitchFamily="49" charset="-122"/>
            </a:endParaRPr>
          </a:p>
          <a:p>
            <a:pPr marL="914400" lvl="2" indent="0" algn="just">
              <a:spcBef>
                <a:spcPct val="0"/>
              </a:spcBef>
              <a:buFont typeface="Wingdings" panose="05000000000000000000" pitchFamily="2" charset="2"/>
              <a:buChar char="n"/>
            </a:pPr>
            <a:r>
              <a:rPr lang="zh-CN" altLang="en-US" sz="3600" b="1">
                <a:latin typeface="楷体_GB2312" pitchFamily="49" charset="-122"/>
                <a:ea typeface="楷体_GB2312" pitchFamily="49" charset="-122"/>
              </a:rPr>
              <a:t> 就业要求</a:t>
            </a:r>
            <a:endParaRPr lang="zh-CN" altLang="en-US" sz="3600" b="1">
              <a:latin typeface="楷体_GB2312" pitchFamily="49" charset="-122"/>
              <a:ea typeface="楷体_GB2312" pitchFamily="49" charset="-122"/>
            </a:endParaRPr>
          </a:p>
          <a:p>
            <a:pPr marL="914400" lvl="2" indent="0" algn="just">
              <a:spcBef>
                <a:spcPct val="0"/>
              </a:spcBef>
              <a:buFont typeface="Wingdings" panose="05000000000000000000" pitchFamily="2" charset="2"/>
              <a:buChar char="n"/>
            </a:pPr>
            <a:r>
              <a:rPr lang="zh-CN" altLang="en-US" sz="3600" b="1">
                <a:latin typeface="楷体_GB2312" pitchFamily="49" charset="-122"/>
                <a:ea typeface="楷体_GB2312" pitchFamily="49" charset="-122"/>
              </a:rPr>
              <a:t> 适应多元文化的要求</a:t>
            </a:r>
            <a:endParaRPr lang="zh-CN" altLang="en-US" sz="3600" b="1">
              <a:latin typeface="楷体_GB2312" pitchFamily="49" charset="-122"/>
              <a:ea typeface="楷体_GB2312" pitchFamily="49" charset="-122"/>
            </a:endParaRPr>
          </a:p>
        </p:txBody>
      </p:sp>
      <p:sp>
        <p:nvSpPr>
          <p:cNvPr id="5128" name="标题 5127"/>
          <p:cNvSpPr>
            <a:spLocks noGrp="1"/>
          </p:cNvSpPr>
          <p:nvPr>
            <p:ph type="title"/>
          </p:nvPr>
        </p:nvSpPr>
        <p:spPr>
          <a:xfrm>
            <a:off x="609600" y="228600"/>
            <a:ext cx="7772400" cy="1066800"/>
          </a:xfrm>
        </p:spPr>
        <p:txBody>
          <a:bodyPr vert="horz" wrap="square" lIns="91440" tIns="45720" rIns="91440" bIns="45720" anchor="ctr" anchorCtr="0"/>
          <a:lstStyle/>
          <a:p>
            <a:r>
              <a:rPr lang="en-US" altLang="zh-CN" b="1">
                <a:solidFill>
                  <a:schemeClr val="accent1"/>
                </a:solidFill>
                <a:ea typeface="楷体_GB2312" pitchFamily="49" charset="-122"/>
              </a:rPr>
              <a:t>《</a:t>
            </a:r>
            <a:r>
              <a:rPr lang="zh-CN" altLang="en-US" b="1">
                <a:solidFill>
                  <a:schemeClr val="accent1"/>
                </a:solidFill>
                <a:ea typeface="楷体_GB2312" pitchFamily="49" charset="-122"/>
              </a:rPr>
              <a:t>英语课程标准</a:t>
            </a:r>
            <a:r>
              <a:rPr lang="en-US" altLang="zh-CN" b="1">
                <a:solidFill>
                  <a:schemeClr val="accent1"/>
                </a:solidFill>
                <a:ea typeface="楷体_GB2312" pitchFamily="49" charset="-122"/>
              </a:rPr>
              <a:t>》</a:t>
            </a:r>
            <a:r>
              <a:rPr lang="zh-CN" altLang="en-US" b="1">
                <a:solidFill>
                  <a:schemeClr val="accent1"/>
                </a:solidFill>
                <a:ea typeface="楷体_GB2312" pitchFamily="49" charset="-122"/>
              </a:rPr>
              <a:t>的研制背景</a:t>
            </a:r>
            <a:endParaRPr lang="zh-CN" altLang="en-US" b="1">
              <a:solidFill>
                <a:schemeClr val="accent1"/>
              </a:solidFill>
              <a:ea typeface="楷体_GB2312" pitchFamily="49" charset="-122"/>
            </a:endParaRPr>
          </a:p>
        </p:txBody>
      </p:sp>
    </p:spTree>
  </p:cSld>
  <p:clrMapOvr>
    <a:masterClrMapping/>
  </p:clrMapOvr>
  <p:transition spd="slow">
    <p:wipe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标题 65537"/>
          <p:cNvSpPr>
            <a:spLocks noGrp="1"/>
          </p:cNvSpPr>
          <p:nvPr>
            <p:ph type="title" idx="4294967295"/>
          </p:nvPr>
        </p:nvSpPr>
        <p:spPr>
          <a:xfrm>
            <a:off x="457200" y="990600"/>
            <a:ext cx="8382000" cy="4343400"/>
          </a:xfrm>
        </p:spPr>
        <p:txBody>
          <a:bodyPr anchor="ctr" anchorCtr="0"/>
          <a:lstStyle/>
          <a:p>
            <a:pPr algn="l"/>
            <a:r>
              <a:rPr lang="en-US" altLang="zh-CN" sz="4000" b="1">
                <a:latin typeface="楷体_GB2312" pitchFamily="49" charset="-122"/>
                <a:ea typeface="楷体_GB2312" pitchFamily="49" charset="-122"/>
              </a:rPr>
              <a:t>2.</a:t>
            </a:r>
            <a:r>
              <a:rPr lang="zh-CN" altLang="en-US" sz="4000" b="1">
                <a:latin typeface="楷体_GB2312" pitchFamily="49" charset="-122"/>
                <a:ea typeface="楷体_GB2312" pitchFamily="49" charset="-122"/>
              </a:rPr>
              <a:t>原有高中英语课程的课程目标单一，忽视外语课程在发展学生思维能力、培养情感态度价值观等方面所起的重要作用。因此，原有课程既不能满足社会的需求，也不能满足学生自身发展的需求。</a:t>
            </a:r>
            <a:br>
              <a:rPr lang="zh-CN" altLang="en-US" sz="4000" b="1">
                <a:latin typeface="楷体_GB2312" pitchFamily="49" charset="-122"/>
                <a:ea typeface="楷体_GB2312" pitchFamily="49" charset="-122"/>
              </a:rPr>
            </a:br>
            <a:endParaRPr lang="zh-CN" altLang="en-US" sz="4000" b="1">
              <a:latin typeface="楷体_GB2312" pitchFamily="49" charset="-122"/>
              <a:ea typeface="楷体_GB2312" pitchFamily="49" charset="-122"/>
            </a:endParaRPr>
          </a:p>
        </p:txBody>
      </p:sp>
    </p:spTree>
  </p:cSld>
  <p:clrMapOvr>
    <a:masterClrMapping/>
  </p:clrMapOvr>
  <p:transition spd="slow">
    <p:wipe di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6" name="标题 82945"/>
          <p:cNvSpPr>
            <a:spLocks noGrp="1"/>
          </p:cNvSpPr>
          <p:nvPr>
            <p:ph type="title" idx="4294967295"/>
          </p:nvPr>
        </p:nvSpPr>
        <p:spPr>
          <a:xfrm>
            <a:off x="468313" y="1412875"/>
            <a:ext cx="8370887" cy="3921125"/>
          </a:xfrm>
        </p:spPr>
        <p:txBody>
          <a:bodyPr anchor="ctr" anchorCtr="0"/>
          <a:lstStyle/>
          <a:p>
            <a:pPr algn="l"/>
            <a:r>
              <a:rPr lang="en-US" altLang="zh-CN" sz="4000" b="1">
                <a:latin typeface="楷体_GB2312" pitchFamily="49" charset="-122"/>
                <a:ea typeface="楷体_GB2312" pitchFamily="49" charset="-122"/>
              </a:rPr>
              <a:t>3.</a:t>
            </a:r>
            <a:r>
              <a:rPr lang="zh-CN" altLang="en-US" sz="4000" b="1">
                <a:latin typeface="楷体_GB2312" pitchFamily="49" charset="-122"/>
                <a:ea typeface="楷体_GB2312" pitchFamily="49" charset="-122"/>
              </a:rPr>
              <a:t>原有的高中英语教育理念落后，受应试教育影响太深；教学内容陈旧、单一，不能激发学生的学习积极性；课程设计缺乏多样性和选择性，不能满足不同学生的学习需求。</a:t>
            </a:r>
            <a:br>
              <a:rPr lang="zh-CN" altLang="en-US" sz="4000" b="1">
                <a:latin typeface="楷体_GB2312" pitchFamily="49" charset="-122"/>
                <a:ea typeface="楷体_GB2312" pitchFamily="49" charset="-122"/>
              </a:rPr>
            </a:br>
            <a:br>
              <a:rPr lang="zh-CN" altLang="en-US" sz="4000" b="1">
                <a:latin typeface="楷体_GB2312" pitchFamily="49" charset="-122"/>
                <a:ea typeface="楷体_GB2312" pitchFamily="49" charset="-122"/>
              </a:rPr>
            </a:br>
            <a:endParaRPr lang="zh-CN" altLang="en-US" sz="4000" b="1">
              <a:latin typeface="楷体_GB2312" pitchFamily="49" charset="-122"/>
              <a:ea typeface="楷体_GB2312" pitchFamily="49" charset="-122"/>
            </a:endParaRPr>
          </a:p>
        </p:txBody>
      </p:sp>
    </p:spTree>
  </p:cSld>
  <p:clrMapOvr>
    <a:masterClrMapping/>
  </p:clrMapOvr>
  <p:transition spd="slow">
    <p:wipe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70" name="标题 83969"/>
          <p:cNvSpPr>
            <a:spLocks noGrp="1"/>
          </p:cNvSpPr>
          <p:nvPr>
            <p:ph type="title" idx="4294967295"/>
          </p:nvPr>
        </p:nvSpPr>
        <p:spPr>
          <a:xfrm>
            <a:off x="468313" y="1412875"/>
            <a:ext cx="8370887" cy="3921125"/>
          </a:xfrm>
        </p:spPr>
        <p:txBody>
          <a:bodyPr anchor="ctr" anchorCtr="0"/>
          <a:lstStyle/>
          <a:p>
            <a:pPr algn="l"/>
            <a:r>
              <a:rPr lang="en-US" altLang="zh-CN" sz="4000" b="1">
                <a:latin typeface="楷体_GB2312" pitchFamily="49" charset="-122"/>
                <a:ea typeface="楷体_GB2312" pitchFamily="49" charset="-122"/>
              </a:rPr>
              <a:t>4.</a:t>
            </a:r>
            <a:r>
              <a:rPr lang="zh-CN" altLang="en-US" sz="4000" b="1">
                <a:latin typeface="楷体_GB2312" pitchFamily="49" charset="-122"/>
                <a:ea typeface="楷体_GB2312" pitchFamily="49" charset="-122"/>
              </a:rPr>
              <a:t>原有的高中英语教学方式过于强调语言知识的教学，过于强调知识的系统性和完整性，而忽视实际语言运用能力的培养。 </a:t>
            </a:r>
            <a:br>
              <a:rPr lang="zh-CN" altLang="en-US" sz="4000" b="1">
                <a:latin typeface="楷体_GB2312" pitchFamily="49" charset="-122"/>
                <a:ea typeface="楷体_GB2312" pitchFamily="49" charset="-122"/>
              </a:rPr>
            </a:br>
            <a:br>
              <a:rPr lang="zh-CN" altLang="en-US" sz="4000" b="1">
                <a:latin typeface="楷体_GB2312" pitchFamily="49" charset="-122"/>
                <a:ea typeface="楷体_GB2312" pitchFamily="49" charset="-122"/>
              </a:rPr>
            </a:br>
            <a:endParaRPr lang="zh-CN" altLang="en-US" sz="4000" b="1">
              <a:latin typeface="楷体_GB2312" pitchFamily="49" charset="-122"/>
              <a:ea typeface="楷体_GB2312" pitchFamily="49" charset="-122"/>
            </a:endParaRPr>
          </a:p>
        </p:txBody>
      </p:sp>
    </p:spTree>
  </p:cSld>
  <p:clrMapOvr>
    <a:masterClrMapping/>
  </p:clrMapOvr>
  <p:transition spd="slow">
    <p:wipe di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标题 84993"/>
          <p:cNvSpPr>
            <a:spLocks noGrp="1"/>
          </p:cNvSpPr>
          <p:nvPr>
            <p:ph type="title" idx="4294967295"/>
          </p:nvPr>
        </p:nvSpPr>
        <p:spPr>
          <a:xfrm>
            <a:off x="468313" y="1412875"/>
            <a:ext cx="8370887" cy="3921125"/>
          </a:xfrm>
        </p:spPr>
        <p:txBody>
          <a:bodyPr anchor="ctr" anchorCtr="0"/>
          <a:lstStyle/>
          <a:p>
            <a:pPr algn="l"/>
            <a:r>
              <a:rPr lang="en-US" altLang="zh-CN" b="1">
                <a:latin typeface="楷体_GB2312" pitchFamily="49" charset="-122"/>
                <a:ea typeface="楷体_GB2312" pitchFamily="49" charset="-122"/>
              </a:rPr>
              <a:t>5.</a:t>
            </a:r>
            <a:r>
              <a:rPr lang="zh-CN" altLang="en-US" b="1">
                <a:latin typeface="楷体_GB2312" pitchFamily="49" charset="-122"/>
                <a:ea typeface="楷体_GB2312" pitchFamily="49" charset="-122"/>
              </a:rPr>
              <a:t>原有高中英语教学过多地采用接受式学习方式，不利于学生优化学习方式，不利于学生形成自主学习的能力。</a:t>
            </a:r>
            <a:br>
              <a:rPr lang="zh-CN" altLang="en-US" b="1">
                <a:latin typeface="楷体_GB2312" pitchFamily="49" charset="-122"/>
                <a:ea typeface="楷体_GB2312" pitchFamily="49" charset="-122"/>
              </a:rPr>
            </a:br>
            <a:endParaRPr lang="zh-CN" altLang="en-US" b="1">
              <a:latin typeface="楷体_GB2312" pitchFamily="49" charset="-122"/>
              <a:ea typeface="楷体_GB2312" pitchFamily="49" charset="-122"/>
            </a:endParaRPr>
          </a:p>
        </p:txBody>
      </p:sp>
    </p:spTree>
  </p:cSld>
  <p:clrMapOvr>
    <a:masterClrMapping/>
  </p:clrMapOvr>
  <p:transition spd="slow">
    <p:wipe dir="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标题 86017"/>
          <p:cNvSpPr>
            <a:spLocks noGrp="1"/>
          </p:cNvSpPr>
          <p:nvPr>
            <p:ph type="title" idx="4294967295"/>
          </p:nvPr>
        </p:nvSpPr>
        <p:spPr>
          <a:xfrm>
            <a:off x="468313" y="1412875"/>
            <a:ext cx="8370887" cy="3921125"/>
          </a:xfrm>
        </p:spPr>
        <p:txBody>
          <a:bodyPr anchor="ctr" anchorCtr="0"/>
          <a:lstStyle/>
          <a:p>
            <a:pPr algn="l"/>
            <a:r>
              <a:rPr lang="en-US" altLang="zh-CN" sz="4000" b="1">
                <a:latin typeface="楷体_GB2312" pitchFamily="49" charset="-122"/>
                <a:ea typeface="楷体_GB2312" pitchFamily="49" charset="-122"/>
              </a:rPr>
              <a:t>6.</a:t>
            </a:r>
            <a:r>
              <a:rPr lang="zh-CN" altLang="en-US" sz="4000" b="1">
                <a:latin typeface="楷体_GB2312" pitchFamily="49" charset="-122"/>
                <a:ea typeface="楷体_GB2312" pitchFamily="49" charset="-122"/>
              </a:rPr>
              <a:t>原有的课程评价过于强调对知识的掌握情况的评价，忽视对语言能力的评价；过于强调评价的甄别作用，而忽视评价的其他功能，特别是对教学的促进作用。</a:t>
            </a:r>
            <a:br>
              <a:rPr lang="zh-CN" altLang="en-US" sz="4000" b="1">
                <a:latin typeface="楷体_GB2312" pitchFamily="49" charset="-122"/>
                <a:ea typeface="楷体_GB2312" pitchFamily="49" charset="-122"/>
              </a:rPr>
            </a:br>
            <a:br>
              <a:rPr lang="zh-CN" altLang="en-US" sz="4000" b="1">
                <a:latin typeface="楷体_GB2312" pitchFamily="49" charset="-122"/>
                <a:ea typeface="楷体_GB2312" pitchFamily="49" charset="-122"/>
              </a:rPr>
            </a:br>
            <a:endParaRPr lang="zh-CN" altLang="en-US" sz="4000" b="1">
              <a:latin typeface="楷体_GB2312" pitchFamily="49" charset="-122"/>
              <a:ea typeface="楷体_GB2312" pitchFamily="49" charset="-122"/>
            </a:endParaRPr>
          </a:p>
        </p:txBody>
      </p:sp>
    </p:spTree>
  </p:cSld>
  <p:clrMapOvr>
    <a:masterClrMapping/>
  </p:clrMapOvr>
  <p:transition spd="slow">
    <p:wipe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文本占位符 91137"/>
          <p:cNvSpPr>
            <a:spLocks noGrp="1"/>
          </p:cNvSpPr>
          <p:nvPr>
            <p:ph type="body" idx="1"/>
          </p:nvPr>
        </p:nvSpPr>
        <p:spPr>
          <a:xfrm>
            <a:off x="323850" y="1412875"/>
            <a:ext cx="8640763" cy="4987925"/>
          </a:xfrm>
        </p:spPr>
        <p:txBody>
          <a:bodyPr vert="horz" wrap="square" lIns="91440" tIns="45720" rIns="91440" bIns="45720" anchor="t" anchorCtr="0"/>
          <a:lstStyle/>
          <a:p>
            <a:pPr marL="0" indent="0" algn="just">
              <a:lnSpc>
                <a:spcPct val="90000"/>
              </a:lnSpc>
              <a:buNone/>
            </a:pPr>
            <a:r>
              <a:rPr lang="en-US" altLang="zh-CN" b="1">
                <a:latin typeface="楷体_GB2312" pitchFamily="49" charset="-122"/>
                <a:ea typeface="楷体_GB2312" pitchFamily="49" charset="-122"/>
              </a:rPr>
              <a:t>1</a:t>
            </a:r>
            <a:r>
              <a:rPr lang="zh-CN" altLang="en-US" b="1">
                <a:latin typeface="楷体_GB2312" pitchFamily="49" charset="-122"/>
                <a:ea typeface="楷体_GB2312" pitchFamily="49" charset="-122"/>
              </a:rPr>
              <a:t>．工具性与人文性的高度统一</a:t>
            </a:r>
            <a:endParaRPr lang="zh-CN" altLang="en-GB" b="1">
              <a:latin typeface="楷体_GB2312" pitchFamily="49" charset="-122"/>
              <a:ea typeface="楷体_GB2312" pitchFamily="49" charset="-122"/>
            </a:endParaRPr>
          </a:p>
          <a:p>
            <a:pPr marL="0" indent="0">
              <a:lnSpc>
                <a:spcPct val="90000"/>
              </a:lnSpc>
              <a:buNone/>
            </a:pPr>
            <a:r>
              <a:rPr lang="zh-CN" altLang="en-GB" b="1">
                <a:latin typeface="楷体_GB2312" pitchFamily="49" charset="-122"/>
                <a:ea typeface="楷体_GB2312" pitchFamily="49" charset="-122"/>
              </a:rPr>
              <a:t>  语言是人类最重要的思维和交流工具，也是人们参与社会活动的重要条件。学习外语与学习母语一样，对促进人的全面发展具有重要意义。</a:t>
            </a:r>
            <a:endParaRPr lang="zh-CN" altLang="en-GB" b="1">
              <a:latin typeface="楷体_GB2312" pitchFamily="49" charset="-122"/>
              <a:ea typeface="楷体_GB2312" pitchFamily="49" charset="-122"/>
            </a:endParaRPr>
          </a:p>
          <a:p>
            <a:pPr marL="0" indent="0">
              <a:lnSpc>
                <a:spcPct val="90000"/>
              </a:lnSpc>
              <a:buNone/>
            </a:pPr>
            <a:r>
              <a:rPr lang="zh-CN" altLang="en-GB" b="1">
                <a:latin typeface="楷体_GB2312" pitchFamily="49" charset="-122"/>
                <a:ea typeface="楷体_GB2312" pitchFamily="49" charset="-122"/>
              </a:rPr>
              <a:t>  关于“语言是什么”这个问题，</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标准</a:t>
            </a:r>
            <a:r>
              <a:rPr lang="en-US" altLang="zh-CN" b="1">
                <a:latin typeface="楷体_GB2312" pitchFamily="49" charset="-122"/>
                <a:ea typeface="楷体_GB2312" pitchFamily="49" charset="-122"/>
              </a:rPr>
              <a:t>》</a:t>
            </a:r>
            <a:r>
              <a:rPr lang="zh-CN" altLang="en-US" b="1">
                <a:latin typeface="楷体_GB2312" pitchFamily="49" charset="-122"/>
                <a:ea typeface="楷体_GB2312" pitchFamily="49" charset="-122"/>
              </a:rPr>
              <a:t>侧重强调语言的功能，而不是语言本身的构成。强调语言的功能，有利于我们更好地理解语言教育的一些关键问题。</a:t>
            </a:r>
            <a:endParaRPr lang="zh-CN" altLang="en-US" b="1">
              <a:latin typeface="楷体_GB2312" pitchFamily="49" charset="-122"/>
              <a:ea typeface="楷体_GB2312" pitchFamily="49" charset="-122"/>
            </a:endParaRPr>
          </a:p>
          <a:p>
            <a:pPr marL="0" indent="0">
              <a:lnSpc>
                <a:spcPct val="90000"/>
              </a:lnSpc>
              <a:buNone/>
            </a:pPr>
            <a:r>
              <a:rPr lang="zh-CN" altLang="en-US" b="1">
                <a:latin typeface="楷体_GB2312" pitchFamily="49" charset="-122"/>
                <a:ea typeface="楷体_GB2312" pitchFamily="49" charset="-122"/>
              </a:rPr>
              <a:t> </a:t>
            </a:r>
            <a:endParaRPr lang="zh-CN" altLang="en-US" b="1">
              <a:latin typeface="楷体_GB2312" pitchFamily="49" charset="-122"/>
              <a:ea typeface="楷体_GB2312" pitchFamily="49" charset="-122"/>
            </a:endParaRPr>
          </a:p>
        </p:txBody>
      </p:sp>
      <p:sp>
        <p:nvSpPr>
          <p:cNvPr id="91139" name="标题 91138"/>
          <p:cNvSpPr>
            <a:spLocks noGrp="1"/>
          </p:cNvSpPr>
          <p:nvPr>
            <p:ph type="title"/>
          </p:nvPr>
        </p:nvSpPr>
        <p:spPr>
          <a:xfrm>
            <a:off x="609600" y="228600"/>
            <a:ext cx="8210550" cy="1066800"/>
          </a:xfrm>
        </p:spPr>
        <p:txBody>
          <a:bodyPr vert="horz" wrap="square" lIns="91440" tIns="45720" rIns="91440" bIns="45720" anchor="ctr" anchorCtr="0"/>
          <a:lstStyle/>
          <a:p>
            <a:r>
              <a:rPr lang="en-US" altLang="zh-CN" b="1">
                <a:solidFill>
                  <a:schemeClr val="accent1"/>
                </a:solidFill>
                <a:ea typeface="楷体_GB2312" pitchFamily="49" charset="-122"/>
              </a:rPr>
              <a:t>《</a:t>
            </a:r>
            <a:r>
              <a:rPr lang="zh-CN" altLang="en-US" b="1">
                <a:solidFill>
                  <a:schemeClr val="accent1"/>
                </a:solidFill>
                <a:ea typeface="楷体_GB2312" pitchFamily="49" charset="-122"/>
              </a:rPr>
              <a:t>英语课程标准</a:t>
            </a:r>
            <a:r>
              <a:rPr lang="en-US" altLang="zh-CN" b="1">
                <a:solidFill>
                  <a:schemeClr val="accent1"/>
                </a:solidFill>
                <a:ea typeface="楷体_GB2312" pitchFamily="49" charset="-122"/>
              </a:rPr>
              <a:t>》</a:t>
            </a:r>
            <a:r>
              <a:rPr lang="zh-CN" altLang="en-US" b="1">
                <a:solidFill>
                  <a:schemeClr val="accent1"/>
                </a:solidFill>
                <a:ea typeface="楷体_GB2312" pitchFamily="49" charset="-122"/>
              </a:rPr>
              <a:t>体现的语言观</a:t>
            </a:r>
            <a:endParaRPr lang="zh-CN" altLang="en-US" b="1">
              <a:solidFill>
                <a:schemeClr val="accent1"/>
              </a:solidFill>
              <a:ea typeface="楷体_GB2312" pitchFamily="49" charset="-122"/>
            </a:endParaRPr>
          </a:p>
        </p:txBody>
      </p:sp>
    </p:spTree>
  </p:cSld>
  <p:clrMapOvr>
    <a:masterClrMapping/>
  </p:clrMapOvr>
  <p:transition spd="slow">
    <p:wipe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62" name="标题 92161"/>
          <p:cNvSpPr>
            <a:spLocks noGrp="1"/>
          </p:cNvSpPr>
          <p:nvPr>
            <p:ph type="title" idx="4294967295"/>
          </p:nvPr>
        </p:nvSpPr>
        <p:spPr>
          <a:xfrm>
            <a:off x="395288" y="836613"/>
            <a:ext cx="8497887" cy="5545137"/>
          </a:xfrm>
        </p:spPr>
        <p:txBody>
          <a:bodyPr anchor="ctr" anchorCtr="0"/>
          <a:lstStyle/>
          <a:p>
            <a:pPr algn="l"/>
            <a:br>
              <a:rPr lang="en-US" altLang="zh-CN" sz="2800" b="1">
                <a:latin typeface="楷体_GB2312" pitchFamily="49" charset="-122"/>
                <a:ea typeface="楷体_GB2312" pitchFamily="49" charset="-122"/>
              </a:rPr>
            </a:br>
            <a:br>
              <a:rPr lang="en-US" altLang="zh-CN" sz="2800" b="1">
                <a:latin typeface="楷体_GB2312" pitchFamily="49" charset="-122"/>
                <a:ea typeface="楷体_GB2312" pitchFamily="49" charset="-122"/>
              </a:rPr>
            </a:br>
            <a:br>
              <a:rPr lang="en-US" altLang="zh-CN" sz="2800" b="1">
                <a:latin typeface="楷体_GB2312" pitchFamily="49" charset="-122"/>
                <a:ea typeface="楷体_GB2312" pitchFamily="49" charset="-122"/>
              </a:rPr>
            </a:br>
            <a:br>
              <a:rPr lang="en-US" altLang="zh-CN" sz="2800" b="1">
                <a:latin typeface="楷体_GB2312" pitchFamily="49" charset="-122"/>
                <a:ea typeface="楷体_GB2312" pitchFamily="49" charset="-122"/>
              </a:rPr>
            </a:br>
            <a:r>
              <a:rPr lang="en-US" altLang="zh-CN" sz="2800" b="1">
                <a:latin typeface="楷体_GB2312" pitchFamily="49" charset="-122"/>
                <a:ea typeface="楷体_GB2312" pitchFamily="49" charset="-122"/>
              </a:rPr>
              <a:t>2</a:t>
            </a:r>
            <a:r>
              <a:rPr lang="zh-CN" altLang="en-US" sz="2800" b="1">
                <a:latin typeface="楷体_GB2312" pitchFamily="49" charset="-122"/>
                <a:ea typeface="楷体_GB2312" pitchFamily="49" charset="-122"/>
              </a:rPr>
              <a:t>．外语学习对个人和社会的意义</a:t>
            </a:r>
            <a:br>
              <a:rPr lang="zh-CN" altLang="en-GB" sz="2800" b="1">
                <a:latin typeface="楷体_GB2312" pitchFamily="49" charset="-122"/>
                <a:ea typeface="楷体_GB2312" pitchFamily="49" charset="-122"/>
              </a:rPr>
            </a:br>
            <a:r>
              <a:rPr lang="zh-CN" altLang="en-GB" sz="2800" b="1">
                <a:latin typeface="楷体_GB2312" pitchFamily="49" charset="-122"/>
                <a:ea typeface="楷体_GB2312" pitchFamily="49" charset="-122"/>
              </a:rPr>
              <a:t>  </a:t>
            </a:r>
            <a:br>
              <a:rPr lang="zh-CN" altLang="en-GB" sz="2800" b="1">
                <a:latin typeface="楷体_GB2312" pitchFamily="49" charset="-122"/>
                <a:ea typeface="楷体_GB2312" pitchFamily="49" charset="-122"/>
              </a:rPr>
            </a:br>
            <a:r>
              <a:rPr lang="zh-CN" altLang="en-GB" sz="2800" b="1">
                <a:latin typeface="楷体_GB2312" pitchFamily="49" charset="-122"/>
                <a:ea typeface="楷体_GB2312" pitchFamily="49" charset="-122"/>
              </a:rPr>
              <a:t>  学习外语有利于促进个人的发展。语言既是人们在学习、生活、工作中的重要交流工具，也是重要的思维工具。学习母语以外的语言，不仅能够拓宽交流渠道，而且有利于心智的发展，特别是思维能力和认知能力的发展。</a:t>
            </a:r>
            <a:br>
              <a:rPr lang="zh-CN" altLang="en-GB"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r>
              <a:rPr lang="zh-CN" altLang="en-GB" sz="2800" b="1">
                <a:latin typeface="楷体_GB2312" pitchFamily="49" charset="-122"/>
                <a:ea typeface="楷体_GB2312" pitchFamily="49" charset="-122"/>
              </a:rPr>
              <a:t>  在经济日益全球化的当今社会，能用外语进行交流是公民必备的技能之一。目前世界上除了以英语为官方语言的国家以外，还有很多非英语国家把英语列为主要外语语种。积极推进外语教育将有利于促进本国公民参与国际经济贸易活动和文化交流活动。</a:t>
            </a:r>
            <a:r>
              <a:rPr lang="zh-CN" altLang="en-US" sz="2800" b="1">
                <a:latin typeface="楷体_GB2312" pitchFamily="49" charset="-122"/>
                <a:ea typeface="楷体_GB2312" pitchFamily="49" charset="-122"/>
              </a:rPr>
              <a:t> </a:t>
            </a:r>
            <a:br>
              <a:rPr lang="zh-CN" altLang="en-US"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br>
              <a:rPr lang="zh-CN" altLang="en-GB" sz="2800" b="1">
                <a:latin typeface="楷体_GB2312" pitchFamily="49" charset="-122"/>
                <a:ea typeface="楷体_GB2312" pitchFamily="49" charset="-122"/>
              </a:rPr>
            </a:br>
            <a:endParaRPr lang="zh-CN" altLang="en-US" sz="2800" b="1">
              <a:latin typeface="楷体_GB2312" pitchFamily="49" charset="-122"/>
              <a:ea typeface="楷体_GB2312" pitchFamily="49" charset="-122"/>
            </a:endParaRPr>
          </a:p>
        </p:txBody>
      </p:sp>
    </p:spTree>
  </p:cSld>
  <p:clrMapOvr>
    <a:masterClrMapping/>
  </p:clrMapOvr>
  <p:transition spd="slow">
    <p:wipe dir="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文本占位符 93185"/>
          <p:cNvSpPr>
            <a:spLocks noGrp="1"/>
          </p:cNvSpPr>
          <p:nvPr>
            <p:ph type="body" idx="1"/>
          </p:nvPr>
        </p:nvSpPr>
        <p:spPr>
          <a:xfrm>
            <a:off x="395288" y="1412875"/>
            <a:ext cx="8353425" cy="4987925"/>
          </a:xfrm>
        </p:spPr>
        <p:txBody>
          <a:bodyPr vert="horz" wrap="square" lIns="91440" tIns="45720" rIns="91440" bIns="45720" anchor="t" anchorCtr="0"/>
          <a:lstStyle/>
          <a:p>
            <a:pPr marL="0" indent="0" algn="just">
              <a:lnSpc>
                <a:spcPct val="80000"/>
              </a:lnSpc>
              <a:buNone/>
            </a:pPr>
            <a:r>
              <a:rPr lang="zh-CN" altLang="en-GB" sz="2800" b="1">
                <a:latin typeface="楷体_GB2312" pitchFamily="49" charset="-122"/>
                <a:ea typeface="楷体_GB2312" pitchFamily="49" charset="-122"/>
              </a:rPr>
              <a:t>  如果语言是思维和交流的工具以及人们参与社会活动的重要条件，那么语言学习就应该在各种思维训练活动、交际活动和社会实践活动中进行。也就是说，不能把语言单纯看作一个知识体系来记忆和学习，而应该在活动中发展语言能力。</a:t>
            </a:r>
            <a:endParaRPr lang="zh-CN" altLang="en-GB" sz="2800" b="1">
              <a:latin typeface="楷体_GB2312" pitchFamily="49" charset="-122"/>
              <a:ea typeface="楷体_GB2312" pitchFamily="49" charset="-122"/>
            </a:endParaRPr>
          </a:p>
          <a:p>
            <a:pPr marL="0" indent="0" algn="just">
              <a:lnSpc>
                <a:spcPct val="80000"/>
              </a:lnSpc>
              <a:buNone/>
            </a:pPr>
            <a:r>
              <a:rPr lang="zh-CN" altLang="en-GB" sz="2800" b="1">
                <a:latin typeface="楷体_GB2312" pitchFamily="49" charset="-122"/>
                <a:ea typeface="楷体_GB2312" pitchFamily="49" charset="-122"/>
              </a:rPr>
              <a:t> 《标准》指出，“在英语课程中，要鼓励学生在教师的指导下，通过体验、实践、参与、探究和合作等方式，发现语言的规律，逐步掌握语言知识和技能，不断调整情感态度，形成有效的学习策略和自主学习能力”。换句话说，英语学习的过程应该是学生在教师的指导下构建知识、发展技能、活跃思维、展现个性和拓展视野的过程。</a:t>
            </a:r>
            <a:endParaRPr lang="zh-CN" altLang="en-US" sz="2800" b="1">
              <a:latin typeface="楷体_GB2312" pitchFamily="49" charset="-122"/>
              <a:ea typeface="楷体_GB2312" pitchFamily="49" charset="-122"/>
            </a:endParaRPr>
          </a:p>
          <a:p>
            <a:pPr marL="0" indent="0">
              <a:lnSpc>
                <a:spcPct val="80000"/>
              </a:lnSpc>
              <a:buNone/>
            </a:pPr>
            <a:r>
              <a:rPr lang="zh-CN" altLang="en-US" sz="2800" b="1">
                <a:latin typeface="楷体_GB2312" pitchFamily="49" charset="-122"/>
                <a:ea typeface="楷体_GB2312" pitchFamily="49" charset="-122"/>
              </a:rPr>
              <a:t> </a:t>
            </a:r>
            <a:endParaRPr lang="zh-CN" altLang="en-US" sz="2800" b="1">
              <a:latin typeface="楷体_GB2312" pitchFamily="49" charset="-122"/>
              <a:ea typeface="楷体_GB2312" pitchFamily="49" charset="-122"/>
            </a:endParaRPr>
          </a:p>
        </p:txBody>
      </p:sp>
      <p:sp>
        <p:nvSpPr>
          <p:cNvPr id="93187" name="标题 93186"/>
          <p:cNvSpPr>
            <a:spLocks noGrp="1"/>
          </p:cNvSpPr>
          <p:nvPr>
            <p:ph type="title"/>
          </p:nvPr>
        </p:nvSpPr>
        <p:spPr>
          <a:xfrm>
            <a:off x="-180975" y="228600"/>
            <a:ext cx="9324975" cy="896938"/>
          </a:xfrm>
        </p:spPr>
        <p:txBody>
          <a:bodyPr vert="horz" wrap="square" lIns="91440" tIns="45720" rIns="91440" bIns="45720" anchor="ctr" anchorCtr="0"/>
          <a:lstStyle/>
          <a:p>
            <a:r>
              <a:rPr lang="en-US" altLang="zh-CN" b="1">
                <a:solidFill>
                  <a:schemeClr val="accent1"/>
                </a:solidFill>
                <a:ea typeface="楷体_GB2312" pitchFamily="49" charset="-122"/>
              </a:rPr>
              <a:t>《</a:t>
            </a:r>
            <a:r>
              <a:rPr lang="zh-CN" altLang="en-US" b="1">
                <a:solidFill>
                  <a:schemeClr val="accent1"/>
                </a:solidFill>
                <a:ea typeface="楷体_GB2312" pitchFamily="49" charset="-122"/>
              </a:rPr>
              <a:t>英语课程标准</a:t>
            </a:r>
            <a:r>
              <a:rPr lang="en-US" altLang="zh-CN" b="1">
                <a:solidFill>
                  <a:schemeClr val="accent1"/>
                </a:solidFill>
                <a:ea typeface="楷体_GB2312" pitchFamily="49" charset="-122"/>
              </a:rPr>
              <a:t>》</a:t>
            </a:r>
            <a:r>
              <a:rPr lang="zh-CN" altLang="en-US" b="1">
                <a:solidFill>
                  <a:schemeClr val="accent1"/>
                </a:solidFill>
                <a:ea typeface="楷体_GB2312" pitchFamily="49" charset="-122"/>
              </a:rPr>
              <a:t>体现的语言学习观</a:t>
            </a:r>
            <a:endParaRPr lang="zh-CN" altLang="en-US" b="1">
              <a:solidFill>
                <a:schemeClr val="accent1"/>
              </a:solidFill>
              <a:ea typeface="楷体_GB2312" pitchFamily="49" charset="-122"/>
            </a:endParaRPr>
          </a:p>
        </p:txBody>
      </p:sp>
    </p:spTree>
  </p:cSld>
  <p:clrMapOvr>
    <a:masterClrMapping/>
  </p:clrMapOvr>
  <p:transition spd="slow">
    <p:wipe dir="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文本占位符 94209"/>
          <p:cNvSpPr>
            <a:spLocks noGrp="1"/>
          </p:cNvSpPr>
          <p:nvPr>
            <p:ph type="body" idx="1"/>
          </p:nvPr>
        </p:nvSpPr>
        <p:spPr>
          <a:xfrm>
            <a:off x="250825" y="1196975"/>
            <a:ext cx="8353425" cy="5203825"/>
          </a:xfrm>
        </p:spPr>
        <p:txBody>
          <a:bodyPr vert="horz" wrap="square" lIns="91440" tIns="45720" rIns="91440" bIns="45720" anchor="t" anchorCtr="0"/>
          <a:lstStyle/>
          <a:p>
            <a:pPr marL="0" indent="0" algn="just">
              <a:lnSpc>
                <a:spcPct val="80000"/>
              </a:lnSpc>
              <a:buNone/>
            </a:pPr>
            <a:r>
              <a:rPr lang="en-US" altLang="zh-CN" sz="2800" b="1">
                <a:latin typeface="楷体_GB2312" pitchFamily="49" charset="-122"/>
                <a:ea typeface="楷体_GB2312" pitchFamily="49" charset="-122"/>
              </a:rPr>
              <a:t>1</a:t>
            </a:r>
            <a:r>
              <a:rPr lang="zh-CN" altLang="en-US" sz="2800" b="1">
                <a:latin typeface="楷体_GB2312" pitchFamily="49" charset="-122"/>
                <a:ea typeface="楷体_GB2312" pitchFamily="49" charset="-122"/>
              </a:rPr>
              <a:t>．知识与技能相结合</a:t>
            </a:r>
            <a:endParaRPr lang="zh-CN" altLang="en-GB" sz="2800" b="1">
              <a:latin typeface="楷体_GB2312" pitchFamily="49" charset="-122"/>
              <a:ea typeface="楷体_GB2312" pitchFamily="49" charset="-122"/>
            </a:endParaRPr>
          </a:p>
          <a:p>
            <a:pPr marL="0" indent="0" algn="just">
              <a:lnSpc>
                <a:spcPct val="80000"/>
              </a:lnSpc>
              <a:buNone/>
            </a:pPr>
            <a:r>
              <a:rPr lang="zh-CN" altLang="en-GB" sz="2800" b="1">
                <a:latin typeface="楷体_GB2312" pitchFamily="49" charset="-122"/>
                <a:ea typeface="楷体_GB2312" pitchFamily="49" charset="-122"/>
              </a:rPr>
              <a:t>  现代外语教学理论认为，语言知识与语言技能是同步发展的。学生从学习第一个词、第一句话开始，就开始学习语言知识，发展语言技能。语言学习既是学习知识的过程，也是发展技能的过程。在《标准》中，知识和技能既都是语言教学的内容，也都是语言教学的目标。</a:t>
            </a:r>
            <a:endParaRPr lang="zh-CN" altLang="en-GB" sz="2800" b="1">
              <a:latin typeface="楷体_GB2312" pitchFamily="49" charset="-122"/>
              <a:ea typeface="楷体_GB2312" pitchFamily="49" charset="-122"/>
            </a:endParaRPr>
          </a:p>
          <a:p>
            <a:pPr marL="0" indent="0" algn="just">
              <a:lnSpc>
                <a:spcPct val="80000"/>
              </a:lnSpc>
              <a:buNone/>
            </a:pPr>
            <a:r>
              <a:rPr lang="en-US" altLang="zh-CN" sz="2800" b="1">
                <a:latin typeface="楷体_GB2312" pitchFamily="49" charset="-122"/>
                <a:ea typeface="楷体_GB2312" pitchFamily="49" charset="-122"/>
              </a:rPr>
              <a:t>2</a:t>
            </a:r>
            <a:r>
              <a:rPr lang="zh-CN" altLang="en-US" sz="2800" b="1">
                <a:latin typeface="楷体_GB2312" pitchFamily="49" charset="-122"/>
                <a:ea typeface="楷体_GB2312" pitchFamily="49" charset="-122"/>
              </a:rPr>
              <a:t>．语言目标与非语言目标相结合</a:t>
            </a:r>
            <a:endParaRPr lang="zh-CN" altLang="en-GB" sz="2800" b="1">
              <a:latin typeface="楷体_GB2312" pitchFamily="49" charset="-122"/>
              <a:ea typeface="楷体_GB2312" pitchFamily="49" charset="-122"/>
            </a:endParaRPr>
          </a:p>
          <a:p>
            <a:pPr marL="0" indent="0" algn="just">
              <a:lnSpc>
                <a:spcPct val="80000"/>
              </a:lnSpc>
              <a:buNone/>
            </a:pPr>
            <a:r>
              <a:rPr lang="zh-CN" altLang="en-GB" sz="2800" b="1">
                <a:latin typeface="楷体_GB2312" pitchFamily="49" charset="-122"/>
                <a:ea typeface="楷体_GB2312" pitchFamily="49" charset="-122"/>
              </a:rPr>
              <a:t>  英语课程目标包括语言技能、语言知识、情感态度、学习策略和文化意识等五个方面。显然，《标准》除了设置语言知识、语言技能等语言目标以外，还设置了一些非语言目标，即语言学习过程产生的非语言结果，如情感态度目标和学习策略目标。文化意识介于语言目标与非语言目标之间。</a:t>
            </a:r>
            <a:endParaRPr lang="zh-CN" altLang="en-US" sz="2800" b="1">
              <a:latin typeface="楷体_GB2312" pitchFamily="49" charset="-122"/>
              <a:ea typeface="楷体_GB2312" pitchFamily="49" charset="-122"/>
            </a:endParaRPr>
          </a:p>
          <a:p>
            <a:pPr marL="0" indent="0" algn="just">
              <a:lnSpc>
                <a:spcPct val="80000"/>
              </a:lnSpc>
              <a:buNone/>
            </a:pPr>
            <a:r>
              <a:rPr lang="zh-CN" altLang="en-US" sz="2800" b="1">
                <a:latin typeface="楷体_GB2312" pitchFamily="49" charset="-122"/>
                <a:ea typeface="楷体_GB2312" pitchFamily="49" charset="-122"/>
              </a:rPr>
              <a:t> </a:t>
            </a:r>
            <a:endParaRPr lang="zh-CN" altLang="en-US" sz="2800" b="1">
              <a:latin typeface="楷体_GB2312" pitchFamily="49" charset="-122"/>
              <a:ea typeface="楷体_GB2312" pitchFamily="49" charset="-122"/>
            </a:endParaRPr>
          </a:p>
        </p:txBody>
      </p:sp>
      <p:sp>
        <p:nvSpPr>
          <p:cNvPr id="94211" name="标题 94210"/>
          <p:cNvSpPr>
            <a:spLocks noGrp="1"/>
          </p:cNvSpPr>
          <p:nvPr>
            <p:ph type="title"/>
          </p:nvPr>
        </p:nvSpPr>
        <p:spPr>
          <a:xfrm>
            <a:off x="-180975" y="228600"/>
            <a:ext cx="9324975" cy="896938"/>
          </a:xfrm>
        </p:spPr>
        <p:txBody>
          <a:bodyPr vert="horz" wrap="square" lIns="91440" tIns="45720" rIns="91440" bIns="45720" anchor="ctr" anchorCtr="0"/>
          <a:lstStyle/>
          <a:p>
            <a:r>
              <a:rPr lang="en-US" altLang="zh-CN" b="1">
                <a:solidFill>
                  <a:schemeClr val="accent1"/>
                </a:solidFill>
                <a:ea typeface="楷体_GB2312" pitchFamily="49" charset="-122"/>
              </a:rPr>
              <a:t>《</a:t>
            </a:r>
            <a:r>
              <a:rPr lang="zh-CN" altLang="en-US" b="1">
                <a:solidFill>
                  <a:schemeClr val="accent1"/>
                </a:solidFill>
                <a:ea typeface="楷体_GB2312" pitchFamily="49" charset="-122"/>
              </a:rPr>
              <a:t>英语课程标准</a:t>
            </a:r>
            <a:r>
              <a:rPr lang="en-US" altLang="zh-CN" b="1">
                <a:solidFill>
                  <a:schemeClr val="accent1"/>
                </a:solidFill>
                <a:ea typeface="楷体_GB2312" pitchFamily="49" charset="-122"/>
              </a:rPr>
              <a:t>》</a:t>
            </a:r>
            <a:r>
              <a:rPr lang="zh-CN" altLang="en-US" b="1">
                <a:solidFill>
                  <a:schemeClr val="accent1"/>
                </a:solidFill>
                <a:ea typeface="楷体_GB2312" pitchFamily="49" charset="-122"/>
              </a:rPr>
              <a:t>体现的语言教学观</a:t>
            </a:r>
            <a:endParaRPr lang="zh-CN" altLang="en-US" b="1">
              <a:solidFill>
                <a:schemeClr val="accent1"/>
              </a:solidFill>
              <a:ea typeface="楷体_GB2312" pitchFamily="49" charset="-122"/>
            </a:endParaRPr>
          </a:p>
        </p:txBody>
      </p:sp>
    </p:spTree>
  </p:cSld>
  <p:clrMapOvr>
    <a:masterClrMapping/>
  </p:clrMapOvr>
  <p:transition spd="slow">
    <p:wipe dir="d"/>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258" name="矩形 96257"/>
          <p:cNvSpPr/>
          <p:nvPr/>
        </p:nvSpPr>
        <p:spPr>
          <a:xfrm>
            <a:off x="323850" y="549275"/>
            <a:ext cx="8305800" cy="991393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just"/>
            <a:r>
              <a:rPr lang="en-US" altLang="zh-CN" b="0">
                <a:solidFill>
                  <a:schemeClr val="tx1"/>
                </a:solidFill>
                <a:latin typeface="Times New Roman" panose="02020603050405020304" pitchFamily="18" charset="0"/>
                <a:ea typeface="宋体" panose="02010600030101010101" pitchFamily="2" charset="-122"/>
              </a:rPr>
              <a:t>  </a:t>
            </a:r>
            <a:r>
              <a:rPr lang="en-US" altLang="zh-CN">
                <a:solidFill>
                  <a:schemeClr val="tx1"/>
                </a:solidFill>
                <a:latin typeface="Times New Roman" panose="02020603050405020304" pitchFamily="18" charset="0"/>
                <a:ea typeface="楷体_GB2312" pitchFamily="49" charset="-122"/>
              </a:rPr>
              <a:t>3</a:t>
            </a:r>
            <a:r>
              <a:rPr lang="zh-CN" altLang="en-US">
                <a:solidFill>
                  <a:schemeClr val="tx1"/>
                </a:solidFill>
                <a:latin typeface="Times New Roman" panose="02020603050405020304" pitchFamily="18" charset="0"/>
                <a:ea typeface="楷体_GB2312" pitchFamily="49" charset="-122"/>
              </a:rPr>
              <a:t>．过程与结果相结合</a:t>
            </a:r>
            <a:endParaRPr lang="zh-CN" altLang="en-GB">
              <a:solidFill>
                <a:schemeClr val="tx1"/>
              </a:solidFill>
              <a:latin typeface="Times New Roman" panose="02020603050405020304" pitchFamily="18" charset="0"/>
              <a:ea typeface="楷体_GB2312" pitchFamily="49" charset="-122"/>
            </a:endParaRPr>
          </a:p>
          <a:p>
            <a:pPr algn="just">
              <a:buFont typeface="Wingdings" panose="05000000000000000000" pitchFamily="2" charset="2"/>
              <a:buChar char="n"/>
            </a:pPr>
            <a:r>
              <a:rPr lang="zh-CN" altLang="en-GB">
                <a:solidFill>
                  <a:schemeClr val="tx1"/>
                </a:solidFill>
                <a:latin typeface="Times New Roman" panose="02020603050405020304" pitchFamily="18" charset="0"/>
                <a:ea typeface="楷体_GB2312" pitchFamily="49" charset="-122"/>
              </a:rPr>
              <a:t>  在外语教育发展历史中，既有过于强调结果的倾向，也有过于强调过程的倾向。强调结果的教学关注学习者最终应该掌握的语言知识项目和应该发展的语言技能目标。强调过程的语言教学思路则注重学生学习和教师教学的过程本身。</a:t>
            </a:r>
            <a:r>
              <a:rPr lang="zh-CN" altLang="en-US">
                <a:solidFill>
                  <a:schemeClr val="tx1"/>
                </a:solidFill>
                <a:latin typeface="Times New Roman" panose="02020603050405020304" pitchFamily="18" charset="0"/>
                <a:ea typeface="楷体_GB2312" pitchFamily="49" charset="-122"/>
              </a:rPr>
              <a:t> </a:t>
            </a:r>
            <a:endParaRPr lang="zh-CN" altLang="en-US">
              <a:solidFill>
                <a:schemeClr val="tx1"/>
              </a:solidFill>
              <a:latin typeface="Times New Roman" panose="02020603050405020304" pitchFamily="18" charset="0"/>
              <a:ea typeface="楷体_GB2312" pitchFamily="49" charset="-122"/>
            </a:endParaRPr>
          </a:p>
          <a:p>
            <a:pPr algn="just">
              <a:buFont typeface="Wingdings" panose="05000000000000000000" pitchFamily="2" charset="2"/>
              <a:buChar char="n"/>
            </a:pPr>
            <a:r>
              <a:rPr lang="zh-CN" altLang="en-GB">
                <a:solidFill>
                  <a:schemeClr val="tx1"/>
                </a:solidFill>
                <a:latin typeface="Times New Roman" panose="02020603050405020304" pitchFamily="18" charset="0"/>
                <a:ea typeface="楷体_GB2312" pitchFamily="49" charset="-122"/>
              </a:rPr>
              <a:t>《标准》列出了不同阶段的语言知识项目和语言技能目标以及非语言目标，所以《标准》是注重学习结果的。</a:t>
            </a:r>
            <a:endParaRPr lang="zh-CN" altLang="en-GB">
              <a:solidFill>
                <a:schemeClr val="tx1"/>
              </a:solidFill>
              <a:latin typeface="Times New Roman" panose="02020603050405020304" pitchFamily="18" charset="0"/>
              <a:ea typeface="楷体_GB2312" pitchFamily="49" charset="-122"/>
            </a:endParaRPr>
          </a:p>
          <a:p>
            <a:pPr algn="just">
              <a:buFont typeface="Wingdings" panose="05000000000000000000" pitchFamily="2" charset="2"/>
              <a:buChar char="n"/>
            </a:pPr>
            <a:r>
              <a:rPr lang="zh-CN" altLang="en-GB">
                <a:solidFill>
                  <a:schemeClr val="tx1"/>
                </a:solidFill>
                <a:latin typeface="Times New Roman" panose="02020603050405020304" pitchFamily="18" charset="0"/>
                <a:ea typeface="楷体_GB2312" pitchFamily="49" charset="-122"/>
              </a:rPr>
              <a:t> 《标准》倡导采用任务型语言教学等强调学习过程的语言教学途径，并设置了一些过程性目标如分析、反思、讨论、决策、解释、合作等方面的能力。所以它也是强调学习过程的。</a:t>
            </a:r>
            <a:endParaRPr lang="zh-CN" altLang="en-US">
              <a:solidFill>
                <a:schemeClr val="tx1"/>
              </a:solidFill>
              <a:latin typeface="Times New Roman" panose="02020603050405020304" pitchFamily="18" charset="0"/>
              <a:ea typeface="楷体_GB2312" pitchFamily="49" charset="-122"/>
            </a:endParaRPr>
          </a:p>
          <a:p>
            <a:endParaRPr lang="zh-CN" altLang="en-US">
              <a:solidFill>
                <a:schemeClr val="tx1"/>
              </a:solidFill>
              <a:latin typeface="Times New Roman" panose="02020603050405020304" pitchFamily="18" charset="0"/>
              <a:ea typeface="楷体_GB2312" pitchFamily="49"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标题 88065"/>
          <p:cNvSpPr>
            <a:spLocks noGrp="1"/>
          </p:cNvSpPr>
          <p:nvPr>
            <p:ph type="title" idx="4294967295"/>
          </p:nvPr>
        </p:nvSpPr>
        <p:spPr>
          <a:xfrm>
            <a:off x="755650" y="1136650"/>
            <a:ext cx="7993063" cy="5721350"/>
          </a:xfrm>
        </p:spPr>
        <p:txBody>
          <a:bodyPr anchor="ctr" anchorCtr="0"/>
          <a:lstStyle/>
          <a:p>
            <a:pPr algn="l"/>
            <a:r>
              <a:rPr lang="en-US" altLang="zh-CN" sz="3200">
                <a:solidFill>
                  <a:schemeClr val="folHlink"/>
                </a:solidFill>
                <a:latin typeface="仿宋_GB2312" pitchFamily="49" charset="-122"/>
              </a:rPr>
              <a:t>1999</a:t>
            </a:r>
            <a:r>
              <a:rPr lang="zh-CN" altLang="en-US" sz="3200">
                <a:solidFill>
                  <a:schemeClr val="folHlink"/>
                </a:solidFill>
              </a:rPr>
              <a:t>年</a:t>
            </a:r>
            <a:r>
              <a:rPr lang="en-US" altLang="zh-CN" sz="3200">
                <a:solidFill>
                  <a:schemeClr val="folHlink"/>
                </a:solidFill>
                <a:latin typeface="仿宋_GB2312" pitchFamily="49" charset="-122"/>
              </a:rPr>
              <a:t>6</a:t>
            </a:r>
            <a:r>
              <a:rPr lang="zh-CN" altLang="en-US" sz="3200">
                <a:solidFill>
                  <a:schemeClr val="folHlink"/>
                </a:solidFill>
              </a:rPr>
              <a:t>月，英语课程标准研制小组正式成立，国内知名的课程专家、高校外语教研人员、有经验的教材编写人员、教研员和英语特级教师承担了英语课程改革项目。在前期国内外外语课程比较分析、社会需求调查、课程现状调查的基础上，经过反复讨论，着手制定新课程标准。新课程标准体现了外语教育的发展趋势，吸收了近年来外语教育研究的新成果，从教学观念、课程目标与内容、策略、手段、评估等方面进行改革，取得了突破性进展。</a:t>
            </a:r>
            <a:br>
              <a:rPr lang="zh-CN" altLang="en-US" sz="3200">
                <a:solidFill>
                  <a:schemeClr val="folHlink"/>
                </a:solidFill>
              </a:rPr>
            </a:br>
            <a:br>
              <a:rPr lang="zh-CN" altLang="en-US" sz="3200" b="1">
                <a:latin typeface="楷体_GB2312" pitchFamily="49" charset="-122"/>
                <a:ea typeface="楷体_GB2312" pitchFamily="49" charset="-122"/>
              </a:rPr>
            </a:br>
            <a:br>
              <a:rPr lang="zh-CN" altLang="en-US" sz="3600" b="1">
                <a:latin typeface="楷体_GB2312" pitchFamily="49" charset="-122"/>
                <a:ea typeface="楷体_GB2312" pitchFamily="49" charset="-122"/>
              </a:rPr>
            </a:br>
            <a:endParaRPr lang="zh-CN" altLang="en-US" sz="3600" b="1">
              <a:latin typeface="楷体_GB2312" pitchFamily="49" charset="-122"/>
              <a:ea typeface="楷体_GB2312" pitchFamily="49" charset="-122"/>
            </a:endParaRPr>
          </a:p>
        </p:txBody>
      </p:sp>
    </p:spTree>
  </p:cSld>
  <p:clrMapOvr>
    <a:masterClrMapping/>
  </p:clrMapOvr>
  <p:transition spd="slow">
    <p:wipe dir="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标题 89089"/>
          <p:cNvSpPr>
            <a:spLocks noGrp="1"/>
          </p:cNvSpPr>
          <p:nvPr>
            <p:ph type="title" idx="4294967295"/>
          </p:nvPr>
        </p:nvSpPr>
        <p:spPr>
          <a:xfrm>
            <a:off x="611188" y="188913"/>
            <a:ext cx="8066087" cy="6081712"/>
          </a:xfrm>
        </p:spPr>
        <p:txBody>
          <a:bodyPr anchor="ctr" anchorCtr="0"/>
          <a:lstStyle/>
          <a:p>
            <a:pPr algn="l"/>
            <a:r>
              <a:rPr lang="en-US" altLang="zh-CN" sz="2800">
                <a:solidFill>
                  <a:schemeClr val="folHlink"/>
                </a:solidFill>
              </a:rPr>
              <a:t>《</a:t>
            </a:r>
            <a:r>
              <a:rPr lang="zh-CN" altLang="en-US" sz="2800">
                <a:solidFill>
                  <a:schemeClr val="folHlink"/>
                </a:solidFill>
              </a:rPr>
              <a:t>国家基础教育英语课程标准</a:t>
            </a:r>
            <a:r>
              <a:rPr lang="en-US" altLang="zh-CN" sz="2800">
                <a:solidFill>
                  <a:schemeClr val="folHlink"/>
                </a:solidFill>
              </a:rPr>
              <a:t>(3-12</a:t>
            </a:r>
            <a:r>
              <a:rPr lang="zh-CN" altLang="en-US" sz="2800">
                <a:solidFill>
                  <a:schemeClr val="folHlink"/>
                </a:solidFill>
              </a:rPr>
              <a:t>年级</a:t>
            </a:r>
            <a:r>
              <a:rPr lang="en-US" altLang="zh-CN" sz="2800">
                <a:solidFill>
                  <a:schemeClr val="folHlink"/>
                </a:solidFill>
              </a:rPr>
              <a:t>)》</a:t>
            </a:r>
            <a:r>
              <a:rPr lang="zh-CN" altLang="en-US" sz="2800">
                <a:solidFill>
                  <a:schemeClr val="folHlink"/>
                </a:solidFill>
              </a:rPr>
              <a:t>的研制是新一轮国家基础教育课程改革的重要组成部分。在教育部基础教育司和教育部基础教育课程教材发展中心的直接组织和领导下，英语课程标准研制工作组在前期理论研究、现状调查和专家研讨的基础上，起草了关于义务教育阶段英语课程标准的设想。经过近两年的时间，通过多次全国范围的征求意见和反复的研讨和不断的修改，形成了</a:t>
            </a:r>
            <a:r>
              <a:rPr lang="en-US" altLang="zh-CN" sz="2800">
                <a:solidFill>
                  <a:schemeClr val="folHlink"/>
                </a:solidFill>
              </a:rPr>
              <a:t>《</a:t>
            </a:r>
            <a:r>
              <a:rPr lang="zh-CN" altLang="en-US" sz="2800">
                <a:solidFill>
                  <a:schemeClr val="folHlink"/>
                </a:solidFill>
              </a:rPr>
              <a:t>国家基础教育英语课程标准</a:t>
            </a:r>
            <a:r>
              <a:rPr lang="en-US" altLang="zh-CN" sz="2800">
                <a:solidFill>
                  <a:schemeClr val="folHlink"/>
                </a:solidFill>
              </a:rPr>
              <a:t>(3-12</a:t>
            </a:r>
            <a:r>
              <a:rPr lang="zh-CN" altLang="en-US" sz="2800">
                <a:solidFill>
                  <a:schemeClr val="folHlink"/>
                </a:solidFill>
              </a:rPr>
              <a:t>年级</a:t>
            </a:r>
            <a:r>
              <a:rPr lang="en-US" altLang="zh-CN" sz="2800">
                <a:solidFill>
                  <a:schemeClr val="folHlink"/>
                </a:solidFill>
              </a:rPr>
              <a:t>)》(</a:t>
            </a:r>
            <a:r>
              <a:rPr lang="zh-CN" altLang="en-US" sz="2800">
                <a:solidFill>
                  <a:schemeClr val="folHlink"/>
                </a:solidFill>
              </a:rPr>
              <a:t>实验稿，为简便计，称</a:t>
            </a:r>
            <a:r>
              <a:rPr lang="en-US" altLang="zh-CN" sz="2800">
                <a:solidFill>
                  <a:schemeClr val="folHlink"/>
                </a:solidFill>
              </a:rPr>
              <a:t>《</a:t>
            </a:r>
            <a:r>
              <a:rPr lang="zh-CN" altLang="en-US" sz="2800">
                <a:solidFill>
                  <a:schemeClr val="folHlink"/>
                </a:solidFill>
              </a:rPr>
              <a:t>标准</a:t>
            </a:r>
            <a:r>
              <a:rPr lang="en-US" altLang="zh-CN" sz="2800">
                <a:solidFill>
                  <a:schemeClr val="folHlink"/>
                </a:solidFill>
              </a:rPr>
              <a:t>》)</a:t>
            </a:r>
            <a:r>
              <a:rPr lang="zh-CN" altLang="en-US" sz="2800">
                <a:solidFill>
                  <a:schemeClr val="folHlink"/>
                </a:solidFill>
              </a:rPr>
              <a:t>。</a:t>
            </a:r>
            <a:endParaRPr lang="zh-CN" altLang="en-US" sz="2800">
              <a:solidFill>
                <a:schemeClr val="folHlink"/>
              </a:solidFill>
            </a:endParaRPr>
          </a:p>
        </p:txBody>
      </p:sp>
    </p:spTree>
  </p:cSld>
  <p:clrMapOvr>
    <a:masterClrMapping/>
  </p:clrMapOvr>
  <p:transition spd="slow">
    <p:wipe dir="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4" name="文本占位符 44033"/>
          <p:cNvSpPr>
            <a:spLocks noGrp="1"/>
          </p:cNvSpPr>
          <p:nvPr>
            <p:ph type="body" sz="half" idx="1"/>
          </p:nvPr>
        </p:nvSpPr>
        <p:spPr>
          <a:xfrm>
            <a:off x="827088" y="1484313"/>
            <a:ext cx="7543800" cy="1584325"/>
          </a:xfrm>
        </p:spPr>
        <p:txBody>
          <a:bodyPr/>
          <a:lstStyle/>
          <a:p>
            <a:pPr lvl="2" algn="just"/>
            <a:endParaRPr lang="en-US" altLang="zh-CN" sz="1000"/>
          </a:p>
          <a:p>
            <a:pPr algn="just">
              <a:buClr>
                <a:schemeClr val="tx1"/>
              </a:buClr>
              <a:buSzTx/>
              <a:buFont typeface="Wingdings" panose="05000000000000000000" pitchFamily="2" charset="2"/>
              <a:buChar char="n"/>
            </a:pPr>
            <a:r>
              <a:rPr lang="en-US" altLang="zh-CN" b="1">
                <a:ea typeface="楷体_GB2312" pitchFamily="49" charset="-122"/>
              </a:rPr>
              <a:t>《</a:t>
            </a:r>
            <a:r>
              <a:rPr lang="zh-CN" altLang="en-US" b="1">
                <a:ea typeface="楷体_GB2312" pitchFamily="49" charset="-122"/>
              </a:rPr>
              <a:t>英语课程标准</a:t>
            </a:r>
            <a:r>
              <a:rPr lang="en-US" altLang="zh-CN" b="1">
                <a:ea typeface="楷体_GB2312" pitchFamily="49" charset="-122"/>
              </a:rPr>
              <a:t>》</a:t>
            </a:r>
            <a:r>
              <a:rPr lang="zh-CN" altLang="en-US" b="1">
                <a:ea typeface="楷体_GB2312" pitchFamily="49" charset="-122"/>
              </a:rPr>
              <a:t>的构架</a:t>
            </a:r>
            <a:endParaRPr lang="zh-CN" altLang="en-US" b="1">
              <a:latin typeface="宋体" panose="02010600030101010101" pitchFamily="2" charset="-122"/>
            </a:endParaRPr>
          </a:p>
          <a:p>
            <a:pPr algn="just">
              <a:buClrTx/>
              <a:buSzTx/>
              <a:buFontTx/>
              <a:buNone/>
            </a:pPr>
            <a:r>
              <a:rPr lang="en-US" altLang="zh-CN" b="1">
                <a:solidFill>
                  <a:srgbClr val="FFFFFF"/>
                </a:solidFill>
                <a:latin typeface="宋体" panose="02010600030101010101" pitchFamily="2" charset="-122"/>
              </a:rPr>
              <a:t>1. </a:t>
            </a:r>
            <a:r>
              <a:rPr lang="zh-CN" altLang="en-US" b="1">
                <a:solidFill>
                  <a:srgbClr val="FFFFFF"/>
                </a:solidFill>
                <a:latin typeface="宋体" panose="02010600030101010101" pitchFamily="2" charset="-122"/>
              </a:rPr>
              <a:t>前言</a:t>
            </a:r>
            <a:endParaRPr lang="zh-CN" altLang="en-US" b="1">
              <a:solidFill>
                <a:srgbClr val="FFFFFF"/>
              </a:solidFill>
              <a:latin typeface="宋体" panose="02010600030101010101" pitchFamily="2" charset="-122"/>
            </a:endParaRPr>
          </a:p>
        </p:txBody>
      </p:sp>
      <p:sp>
        <p:nvSpPr>
          <p:cNvPr id="44035" name="矩形 44034"/>
          <p:cNvSpPr/>
          <p:nvPr/>
        </p:nvSpPr>
        <p:spPr>
          <a:xfrm>
            <a:off x="533400" y="3284538"/>
            <a:ext cx="8077200" cy="2659062"/>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eaLnBrk="0" hangingPunct="0"/>
            <a:r>
              <a:rPr lang="zh-CN" altLang="en-US" b="0">
                <a:solidFill>
                  <a:schemeClr val="tx1"/>
                </a:solidFill>
                <a:latin typeface="Times New Roman" panose="02020603050405020304" pitchFamily="18" charset="0"/>
                <a:ea typeface="宋体" panose="02010600030101010101" pitchFamily="2" charset="-122"/>
              </a:rPr>
              <a:t>前言部分简要阐述了课程改革的背景，明确了课程的性质，概括地阐明了课程改革的基本理念，提出了课程设计的基本思路。</a:t>
            </a:r>
            <a:endParaRPr lang="zh-CN" altLang="en-US" b="0">
              <a:solidFill>
                <a:schemeClr val="tx1"/>
              </a:solidFill>
              <a:latin typeface="Times New Roman" panose="02020603050405020304" pitchFamily="18" charset="0"/>
              <a:ea typeface="宋体" panose="02010600030101010101" pitchFamily="2" charset="-122"/>
            </a:endParaRPr>
          </a:p>
        </p:txBody>
      </p:sp>
      <p:sp>
        <p:nvSpPr>
          <p:cNvPr id="44039" name="标题 44038"/>
          <p:cNvSpPr>
            <a:spLocks noGrp="1"/>
          </p:cNvSpPr>
          <p:nvPr>
            <p:ph type="title"/>
          </p:nvPr>
        </p:nvSpPr>
        <p:spPr>
          <a:xfrm>
            <a:off x="250825" y="228600"/>
            <a:ext cx="8713788" cy="1066800"/>
          </a:xfrm>
        </p:spPr>
        <p:txBody>
          <a:bodyPr vert="horz" wrap="square" lIns="91440" tIns="45720" rIns="91440" bIns="45720" anchor="ctr" anchorCtr="0"/>
          <a:lstStyle/>
          <a:p>
            <a:r>
              <a:rPr lang="zh-CN" altLang="en-US" sz="4000" b="1">
                <a:solidFill>
                  <a:schemeClr val="accent1"/>
                </a:solidFill>
                <a:ea typeface="楷体_GB2312" pitchFamily="49" charset="-122"/>
              </a:rPr>
              <a:t>二、</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英语课程标准</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的构架与特点</a:t>
            </a:r>
            <a:endParaRPr lang="zh-CN" altLang="en-US" sz="4000" b="1">
              <a:solidFill>
                <a:schemeClr val="accent1"/>
              </a:solidFill>
              <a:ea typeface="楷体_GB2312" pitchFamily="49" charset="-122"/>
            </a:endParaRPr>
          </a:p>
        </p:txBody>
      </p:sp>
    </p:spTree>
  </p:cSld>
  <p:clrMapOvr>
    <a:masterClrMapping/>
  </p:clrMapOvr>
  <p:transition spd="slow">
    <p:wipe dir="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8" name="矩形 33797"/>
          <p:cNvSpPr/>
          <p:nvPr/>
        </p:nvSpPr>
        <p:spPr>
          <a:xfrm>
            <a:off x="762000" y="2636838"/>
            <a:ext cx="7696200" cy="3459162"/>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spcBef>
                <a:spcPct val="50000"/>
              </a:spcBef>
            </a:pP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标准</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通过采用直观的课程目标结构图的方式展现出英语课程的总体目标。明确指出课程的目标是发展学生综合语言运用能力，而这种能力的形成是建立在语言技能、语言知识、情感态度、学习策略和文化意识等素养的整合发展基础之上的。以此为出发点，</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标准</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对综合语言运用能力按九个级别描述了各个级别的目标总要求。</a:t>
            </a:r>
            <a:endParaRPr lang="zh-CN" altLang="en-US" b="0">
              <a:solidFill>
                <a:schemeClr val="tx1"/>
              </a:solidFill>
              <a:latin typeface="Times New Roman" panose="02020603050405020304" pitchFamily="18" charset="0"/>
              <a:ea typeface="宋体" panose="02010600030101010101" pitchFamily="2" charset="-122"/>
            </a:endParaRPr>
          </a:p>
        </p:txBody>
      </p:sp>
      <p:sp>
        <p:nvSpPr>
          <p:cNvPr id="33803" name="标题 33802"/>
          <p:cNvSpPr>
            <a:spLocks noGrp="1"/>
          </p:cNvSpPr>
          <p:nvPr>
            <p:ph type="title"/>
          </p:nvPr>
        </p:nvSpPr>
        <p:spPr>
          <a:xfrm>
            <a:off x="0" y="228600"/>
            <a:ext cx="8893175" cy="1066800"/>
          </a:xfrm>
        </p:spPr>
        <p:txBody>
          <a:bodyPr vert="horz" wrap="square" lIns="91440" tIns="45720" rIns="91440" bIns="45720" anchor="ctr" anchorCtr="0"/>
          <a:lstStyle/>
          <a:p>
            <a:r>
              <a:rPr lang="zh-CN" altLang="en-US" sz="4000" b="1">
                <a:solidFill>
                  <a:schemeClr val="accent1"/>
                </a:solidFill>
                <a:ea typeface="楷体_GB2312" pitchFamily="49" charset="-122"/>
              </a:rPr>
              <a:t>二、</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英语课程标准</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的构架与特点</a:t>
            </a:r>
            <a:endParaRPr lang="zh-CN" altLang="en-US" sz="4000" b="1">
              <a:solidFill>
                <a:schemeClr val="accent1"/>
              </a:solidFill>
              <a:ea typeface="楷体_GB2312" pitchFamily="49" charset="-122"/>
            </a:endParaRPr>
          </a:p>
        </p:txBody>
      </p:sp>
      <p:sp>
        <p:nvSpPr>
          <p:cNvPr id="33804" name="文本框 33803"/>
          <p:cNvSpPr txBox="1"/>
          <p:nvPr/>
        </p:nvSpPr>
        <p:spPr>
          <a:xfrm>
            <a:off x="838200" y="1905000"/>
            <a:ext cx="2667000" cy="519113"/>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spcBef>
                <a:spcPct val="50000"/>
              </a:spcBef>
            </a:pPr>
            <a:r>
              <a:rPr lang="en-US" altLang="zh-CN" b="0">
                <a:solidFill>
                  <a:schemeClr val="tx1"/>
                </a:solidFill>
                <a:latin typeface="Times New Roman" panose="02020603050405020304" pitchFamily="18" charset="0"/>
                <a:ea typeface="宋体" panose="02010600030101010101" pitchFamily="2" charset="-122"/>
              </a:rPr>
              <a:t>2. </a:t>
            </a:r>
            <a:r>
              <a:rPr lang="zh-CN" altLang="en-US" b="0">
                <a:solidFill>
                  <a:schemeClr val="tx1"/>
                </a:solidFill>
                <a:latin typeface="Times New Roman" panose="02020603050405020304" pitchFamily="18" charset="0"/>
                <a:ea typeface="宋体" panose="02010600030101010101" pitchFamily="2" charset="-122"/>
              </a:rPr>
              <a:t>课程目标</a:t>
            </a:r>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3804"/>
                                        </p:tgtEl>
                                        <p:attrNameLst>
                                          <p:attrName>style.visibility</p:attrName>
                                        </p:attrNameLst>
                                      </p:cBhvr>
                                      <p:to>
                                        <p:strVal val="visible"/>
                                      </p:to>
                                    </p:set>
                                    <p:animEffect transition="in" filter="dissolve">
                                      <p:cBhvr>
                                        <p:cTn id="7" dur="500"/>
                                        <p:tgtEl>
                                          <p:spTgt spid="33804"/>
                                        </p:tgtEl>
                                      </p:cBhvr>
                                    </p:animEffect>
                                  </p:childTnLst>
                                </p:cTn>
                              </p:par>
                            </p:childTnLst>
                          </p:cTn>
                        </p:par>
                        <p:par>
                          <p:cTn id="8" fill="hold" nodeType="afterGroup">
                            <p:stCondLst>
                              <p:cond delay="500"/>
                            </p:stCondLst>
                            <p:childTnLst>
                              <p:par>
                                <p:cTn id="9" presetID="22" presetClass="entr" presetSubtype="1" dur="75" fill="hold" grpId="0" nodeType="afterEffect">
                                  <p:stCondLst>
                                    <p:cond delay="1000"/>
                                  </p:stCondLst>
                                  <p:iterate type="lt">
                                    <p:tmPct val="100000"/>
                                  </p:iterate>
                                  <p:childTnLst>
                                    <p:set>
                                      <p:cBhvr>
                                        <p:cTn id="10" dur="1" fill="hold">
                                          <p:stCondLst>
                                            <p:cond delay="0"/>
                                          </p:stCondLst>
                                        </p:cTn>
                                        <p:tgtEl>
                                          <p:spTgt spid="33798">
                                            <p:txEl>
                                              <p:pRg st="0" end="0"/>
                                            </p:txEl>
                                          </p:spTgt>
                                        </p:tgtEl>
                                        <p:attrNameLst>
                                          <p:attrName>style.visibility</p:attrName>
                                        </p:attrNameLst>
                                      </p:cBhvr>
                                      <p:to>
                                        <p:strVal val="visible"/>
                                      </p:to>
                                    </p:set>
                                    <p:animEffect transition="in" filter="wipe(up)">
                                      <p:cBhvr>
                                        <p:cTn id="11" dur="75"/>
                                        <p:tgtEl>
                                          <p:spTgt spid="337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8" grpId="0" build="p" advAuto="1000"/>
      <p:bldP spid="3380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3" name="文本占位符 10242"/>
          <p:cNvSpPr>
            <a:spLocks noGrp="1"/>
          </p:cNvSpPr>
          <p:nvPr>
            <p:ph type="body" sz="half" idx="1"/>
          </p:nvPr>
        </p:nvSpPr>
        <p:spPr>
          <a:xfrm>
            <a:off x="304800" y="1447800"/>
            <a:ext cx="8610600" cy="3886200"/>
          </a:xfrm>
        </p:spPr>
        <p:txBody>
          <a:bodyPr/>
          <a:lstStyle/>
          <a:p>
            <a:pPr lvl="2" algn="just"/>
            <a:endParaRPr lang="en-US" altLang="zh-CN" sz="900"/>
          </a:p>
          <a:p>
            <a:pPr>
              <a:spcBef>
                <a:spcPct val="50000"/>
              </a:spcBef>
              <a:buClrTx/>
              <a:buSzTx/>
              <a:buFontTx/>
              <a:buNone/>
            </a:pPr>
            <a:r>
              <a:rPr lang="en-US" altLang="zh-CN" sz="2800"/>
              <a:t>    3. </a:t>
            </a:r>
            <a:r>
              <a:rPr lang="zh-CN" altLang="en-US" sz="2800"/>
              <a:t>内容标准</a:t>
            </a:r>
            <a:endParaRPr lang="zh-CN" altLang="en-US" sz="2800"/>
          </a:p>
          <a:p>
            <a:pPr>
              <a:spcBef>
                <a:spcPct val="50000"/>
              </a:spcBef>
              <a:buClrTx/>
              <a:buSzTx/>
              <a:buFontTx/>
              <a:buNone/>
            </a:pPr>
            <a:r>
              <a:rPr lang="zh-CN" altLang="en-US" sz="2800"/>
              <a:t>    内容标准详细地列出了语言技能、语言知识、情感态度、学习策略和文化意识五个方面的分级目标。对听说读写四个技能列出了以行为表现为特征的九个级别的目标要求。对语言知识、情感态度、学习策略和文化意识分别提出了二、五、八级的分级目标要求。</a:t>
            </a:r>
            <a:endParaRPr lang="zh-CN" altLang="en-US" sz="2800"/>
          </a:p>
          <a:p>
            <a:pPr>
              <a:spcBef>
                <a:spcPct val="50000"/>
              </a:spcBef>
              <a:buClrTx/>
              <a:buSzTx/>
              <a:buFontTx/>
              <a:buNone/>
            </a:pPr>
            <a:endParaRPr lang="zh-CN" altLang="en-US" sz="2800" b="1"/>
          </a:p>
        </p:txBody>
      </p:sp>
      <p:sp>
        <p:nvSpPr>
          <p:cNvPr id="10256" name="标题 10255"/>
          <p:cNvSpPr>
            <a:spLocks noGrp="1"/>
          </p:cNvSpPr>
          <p:nvPr>
            <p:ph type="title"/>
          </p:nvPr>
        </p:nvSpPr>
        <p:spPr>
          <a:xfrm>
            <a:off x="0" y="228600"/>
            <a:ext cx="9144000" cy="1066800"/>
          </a:xfrm>
        </p:spPr>
        <p:txBody>
          <a:bodyPr vert="horz" wrap="square" lIns="91440" tIns="45720" rIns="91440" bIns="45720" anchor="ctr" anchorCtr="0"/>
          <a:lstStyle/>
          <a:p>
            <a:r>
              <a:rPr lang="zh-CN" altLang="en-US" sz="4000" b="1">
                <a:solidFill>
                  <a:schemeClr val="accent1"/>
                </a:solidFill>
                <a:ea typeface="楷体_GB2312" pitchFamily="49" charset="-122"/>
              </a:rPr>
              <a:t>二、</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英语课程标准</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的构架与特点</a:t>
            </a:r>
            <a:endParaRPr lang="zh-CN" altLang="en-US" sz="4000" b="1">
              <a:solidFill>
                <a:schemeClr val="accent1"/>
              </a:solidFill>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6" dur="500" fill="hold" grpId="0" nodeType="afterEffect">
                                  <p:stCondLst>
                                    <p:cond delay="1000"/>
                                  </p:stCondLst>
                                  <p:childTnLst>
                                    <p:set>
                                      <p:cBhvr>
                                        <p:cTn id="6" dur="1" fill="hold">
                                          <p:stCondLst>
                                            <p:cond delay="0"/>
                                          </p:stCondLst>
                                        </p:cTn>
                                        <p:tgtEl>
                                          <p:spTgt spid="10243">
                                            <p:txEl>
                                              <p:pRg st="1" end="1"/>
                                            </p:txEl>
                                          </p:spTgt>
                                        </p:tgtEl>
                                        <p:attrNameLst>
                                          <p:attrName>style.visibility</p:attrName>
                                        </p:attrNameLst>
                                      </p:cBhvr>
                                      <p:to>
                                        <p:strVal val="visible"/>
                                      </p:to>
                                    </p:set>
                                    <p:animEffect transition="in" filter="strips(downRight)">
                                      <p:cBhvr>
                                        <p:cTn id="7" dur="500"/>
                                        <p:tgtEl>
                                          <p:spTgt spid="10243">
                                            <p:txEl>
                                              <p:pRg st="1" end="1"/>
                                            </p:txEl>
                                          </p:spTgt>
                                        </p:tgtEl>
                                      </p:cBhvr>
                                    </p:animEffect>
                                  </p:childTnLst>
                                </p:cTn>
                              </p:par>
                            </p:childTnLst>
                          </p:cTn>
                        </p:par>
                        <p:par>
                          <p:cTn id="8" fill="hold" nodeType="afterGroup">
                            <p:stCondLst>
                              <p:cond delay="1500"/>
                            </p:stCondLst>
                            <p:childTnLst>
                              <p:par>
                                <p:cTn id="9" presetID="18" presetClass="entr" presetSubtype="6" dur="500" fill="hold" grpId="0" nodeType="afterEffect">
                                  <p:stCondLst>
                                    <p:cond delay="1000"/>
                                  </p:stCondLst>
                                  <p:childTnLst>
                                    <p:set>
                                      <p:cBhvr>
                                        <p:cTn id="10" dur="1" fill="hold">
                                          <p:stCondLst>
                                            <p:cond delay="0"/>
                                          </p:stCondLst>
                                        </p:cTn>
                                        <p:tgtEl>
                                          <p:spTgt spid="10243">
                                            <p:txEl>
                                              <p:pRg st="2" end="2"/>
                                            </p:txEl>
                                          </p:spTgt>
                                        </p:tgtEl>
                                        <p:attrNameLst>
                                          <p:attrName>style.visibility</p:attrName>
                                        </p:attrNameLst>
                                      </p:cBhvr>
                                      <p:to>
                                        <p:strVal val="visible"/>
                                      </p:to>
                                    </p:set>
                                    <p:animEffect transition="in" filter="strips(downRight)">
                                      <p:cBhvr>
                                        <p:cTn id="11" dur="500"/>
                                        <p:tgtEl>
                                          <p:spTgt spid="102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uiExpand="1" build="p" advAuto="100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4" name="文本占位符 90113"/>
          <p:cNvSpPr>
            <a:spLocks noGrp="1"/>
          </p:cNvSpPr>
          <p:nvPr>
            <p:ph type="body" sz="half" idx="1"/>
          </p:nvPr>
        </p:nvSpPr>
        <p:spPr>
          <a:xfrm>
            <a:off x="0" y="1268413"/>
            <a:ext cx="8820150" cy="4897437"/>
          </a:xfrm>
        </p:spPr>
        <p:txBody>
          <a:bodyPr/>
          <a:lstStyle/>
          <a:p>
            <a:pPr lvl="2" algn="just">
              <a:lnSpc>
                <a:spcPct val="80000"/>
              </a:lnSpc>
            </a:pPr>
            <a:endParaRPr lang="en-US" altLang="zh-CN" sz="400"/>
          </a:p>
          <a:p>
            <a:pPr>
              <a:lnSpc>
                <a:spcPct val="80000"/>
              </a:lnSpc>
              <a:spcBef>
                <a:spcPct val="50000"/>
              </a:spcBef>
              <a:buClrTx/>
              <a:buSzTx/>
              <a:buFontTx/>
              <a:buNone/>
            </a:pPr>
            <a:r>
              <a:rPr lang="en-US" altLang="zh-CN" sz="800"/>
              <a:t>              </a:t>
            </a:r>
            <a:r>
              <a:rPr lang="en-US" altLang="zh-CN"/>
              <a:t>4. </a:t>
            </a:r>
            <a:r>
              <a:rPr lang="zh-CN" altLang="en-US"/>
              <a:t>实施建议</a:t>
            </a:r>
            <a:endParaRPr lang="zh-CN" altLang="en-US"/>
          </a:p>
          <a:p>
            <a:pPr>
              <a:lnSpc>
                <a:spcPct val="80000"/>
              </a:lnSpc>
              <a:spcBef>
                <a:spcPct val="50000"/>
              </a:spcBef>
              <a:buClrTx/>
              <a:buSzTx/>
              <a:buFontTx/>
              <a:buNone/>
            </a:pPr>
            <a:r>
              <a:rPr lang="zh-CN" altLang="en-US"/>
              <a:t>    </a:t>
            </a:r>
            <a:r>
              <a:rPr lang="en-US" altLang="zh-CN"/>
              <a:t>《</a:t>
            </a:r>
            <a:r>
              <a:rPr lang="zh-CN" altLang="en-US"/>
              <a:t>标准</a:t>
            </a:r>
            <a:r>
              <a:rPr lang="en-US" altLang="zh-CN"/>
              <a:t>》</a:t>
            </a:r>
            <a:r>
              <a:rPr lang="zh-CN" altLang="en-US"/>
              <a:t>从四个方面提出了具体的实施建议：教学建议、评价建议、课程资源的开发与利用、教材的编写和使用建议。</a:t>
            </a:r>
            <a:endParaRPr lang="zh-CN" altLang="en-US"/>
          </a:p>
          <a:p>
            <a:pPr>
              <a:lnSpc>
                <a:spcPct val="80000"/>
              </a:lnSpc>
              <a:spcBef>
                <a:spcPct val="50000"/>
              </a:spcBef>
              <a:buClrTx/>
              <a:buSzTx/>
              <a:buFontTx/>
              <a:buNone/>
            </a:pPr>
            <a:r>
              <a:rPr lang="zh-CN" altLang="en-US"/>
              <a:t>    </a:t>
            </a:r>
            <a:r>
              <a:rPr lang="en-US" altLang="zh-CN"/>
              <a:t>5. </a:t>
            </a:r>
            <a:r>
              <a:rPr lang="zh-CN" altLang="en-US"/>
              <a:t>附录</a:t>
            </a:r>
            <a:endParaRPr lang="zh-CN" altLang="en-US"/>
          </a:p>
          <a:p>
            <a:pPr>
              <a:lnSpc>
                <a:spcPct val="80000"/>
              </a:lnSpc>
              <a:spcBef>
                <a:spcPct val="50000"/>
              </a:spcBef>
              <a:buClrTx/>
              <a:buSzTx/>
              <a:buFontTx/>
              <a:buNone/>
            </a:pPr>
            <a:r>
              <a:rPr lang="zh-CN" altLang="en-US"/>
              <a:t>    </a:t>
            </a:r>
            <a:r>
              <a:rPr lang="en-US" altLang="zh-CN"/>
              <a:t>《</a:t>
            </a:r>
            <a:r>
              <a:rPr lang="zh-CN" altLang="en-US"/>
              <a:t>标准</a:t>
            </a:r>
            <a:r>
              <a:rPr lang="en-US" altLang="zh-CN"/>
              <a:t>》</a:t>
            </a:r>
            <a:r>
              <a:rPr lang="zh-CN" altLang="en-US"/>
              <a:t>共有七个附录。主要收录了语言知识部分的学习项目，如：语音项目表、语法项目表、功能意念表、话题项目表和词汇表。此外，还收录了技能教学参考表和常用的课堂教学用语供教师参考。</a:t>
            </a:r>
            <a:endParaRPr lang="zh-CN" altLang="en-US"/>
          </a:p>
          <a:p>
            <a:pPr>
              <a:lnSpc>
                <a:spcPct val="80000"/>
              </a:lnSpc>
              <a:spcBef>
                <a:spcPct val="50000"/>
              </a:spcBef>
              <a:buClrTx/>
              <a:buSzTx/>
              <a:buFontTx/>
              <a:buNone/>
            </a:pPr>
            <a:endParaRPr lang="zh-CN" altLang="en-US"/>
          </a:p>
          <a:p>
            <a:pPr>
              <a:lnSpc>
                <a:spcPct val="80000"/>
              </a:lnSpc>
              <a:spcBef>
                <a:spcPct val="50000"/>
              </a:spcBef>
              <a:buClrTx/>
              <a:buSzTx/>
              <a:buFontTx/>
              <a:buNone/>
            </a:pPr>
            <a:r>
              <a:rPr lang="zh-CN" altLang="en-US" sz="800"/>
              <a:t>    </a:t>
            </a:r>
            <a:endParaRPr lang="zh-CN" altLang="en-US" sz="800"/>
          </a:p>
          <a:p>
            <a:pPr>
              <a:lnSpc>
                <a:spcPct val="80000"/>
              </a:lnSpc>
              <a:spcBef>
                <a:spcPct val="50000"/>
              </a:spcBef>
              <a:buClrTx/>
              <a:buSzTx/>
              <a:buFontTx/>
              <a:buNone/>
            </a:pPr>
            <a:endParaRPr lang="zh-CN" altLang="en-US" sz="800" b="1"/>
          </a:p>
        </p:txBody>
      </p:sp>
      <p:sp>
        <p:nvSpPr>
          <p:cNvPr id="90115" name="标题 90114"/>
          <p:cNvSpPr>
            <a:spLocks noGrp="1"/>
          </p:cNvSpPr>
          <p:nvPr>
            <p:ph type="title"/>
          </p:nvPr>
        </p:nvSpPr>
        <p:spPr>
          <a:xfrm>
            <a:off x="0" y="228600"/>
            <a:ext cx="9144000" cy="1066800"/>
          </a:xfrm>
        </p:spPr>
        <p:txBody>
          <a:bodyPr vert="horz" wrap="square" lIns="91440" tIns="45720" rIns="91440" bIns="45720" anchor="ctr" anchorCtr="0"/>
          <a:lstStyle/>
          <a:p>
            <a:r>
              <a:rPr lang="zh-CN" altLang="en-US" sz="4000" b="1">
                <a:solidFill>
                  <a:schemeClr val="accent1"/>
                </a:solidFill>
                <a:ea typeface="楷体_GB2312" pitchFamily="49" charset="-122"/>
              </a:rPr>
              <a:t>二、</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英语课程标准</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的构架与特点</a:t>
            </a:r>
            <a:endParaRPr lang="zh-CN" altLang="en-US" sz="4000" b="1">
              <a:solidFill>
                <a:schemeClr val="accent1"/>
              </a:solidFill>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6" dur="500" fill="hold" grpId="0" nodeType="afterEffect">
                                  <p:stCondLst>
                                    <p:cond delay="1000"/>
                                  </p:stCondLst>
                                  <p:childTnLst>
                                    <p:set>
                                      <p:cBhvr>
                                        <p:cTn id="6" dur="1" fill="hold">
                                          <p:stCondLst>
                                            <p:cond delay="0"/>
                                          </p:stCondLst>
                                        </p:cTn>
                                        <p:tgtEl>
                                          <p:spTgt spid="90114">
                                            <p:txEl>
                                              <p:pRg st="1" end="1"/>
                                            </p:txEl>
                                          </p:spTgt>
                                        </p:tgtEl>
                                        <p:attrNameLst>
                                          <p:attrName>style.visibility</p:attrName>
                                        </p:attrNameLst>
                                      </p:cBhvr>
                                      <p:to>
                                        <p:strVal val="visible"/>
                                      </p:to>
                                    </p:set>
                                    <p:animEffect transition="in" filter="strips(downRight)">
                                      <p:cBhvr>
                                        <p:cTn id="7" dur="500"/>
                                        <p:tgtEl>
                                          <p:spTgt spid="90114">
                                            <p:txEl>
                                              <p:pRg st="1" end="1"/>
                                            </p:txEl>
                                          </p:spTgt>
                                        </p:tgtEl>
                                      </p:cBhvr>
                                    </p:animEffect>
                                  </p:childTnLst>
                                </p:cTn>
                              </p:par>
                            </p:childTnLst>
                          </p:cTn>
                        </p:par>
                        <p:par>
                          <p:cTn id="8" fill="hold" nodeType="afterGroup">
                            <p:stCondLst>
                              <p:cond delay="1500"/>
                            </p:stCondLst>
                            <p:childTnLst>
                              <p:par>
                                <p:cTn id="9" presetID="18" presetClass="entr" presetSubtype="6" dur="500" fill="hold" grpId="0" nodeType="afterEffect">
                                  <p:stCondLst>
                                    <p:cond delay="1000"/>
                                  </p:stCondLst>
                                  <p:childTnLst>
                                    <p:set>
                                      <p:cBhvr>
                                        <p:cTn id="10" dur="1" fill="hold">
                                          <p:stCondLst>
                                            <p:cond delay="0"/>
                                          </p:stCondLst>
                                        </p:cTn>
                                        <p:tgtEl>
                                          <p:spTgt spid="90114">
                                            <p:txEl>
                                              <p:pRg st="2" end="2"/>
                                            </p:txEl>
                                          </p:spTgt>
                                        </p:tgtEl>
                                        <p:attrNameLst>
                                          <p:attrName>style.visibility</p:attrName>
                                        </p:attrNameLst>
                                      </p:cBhvr>
                                      <p:to>
                                        <p:strVal val="visible"/>
                                      </p:to>
                                    </p:set>
                                    <p:animEffect transition="in" filter="strips(downRight)">
                                      <p:cBhvr>
                                        <p:cTn id="11" dur="500"/>
                                        <p:tgtEl>
                                          <p:spTgt spid="90114">
                                            <p:txEl>
                                              <p:pRg st="2" end="2"/>
                                            </p:txEl>
                                          </p:spTgt>
                                        </p:tgtEl>
                                      </p:cBhvr>
                                    </p:animEffect>
                                  </p:childTnLst>
                                </p:cTn>
                              </p:par>
                            </p:childTnLst>
                          </p:cTn>
                        </p:par>
                        <p:par>
                          <p:cTn id="12" fill="hold" nodeType="afterGroup">
                            <p:stCondLst>
                              <p:cond delay="3000"/>
                            </p:stCondLst>
                            <p:childTnLst>
                              <p:par>
                                <p:cTn id="13" presetID="18" presetClass="entr" presetSubtype="6" dur="500" fill="hold" grpId="0" nodeType="afterEffect">
                                  <p:stCondLst>
                                    <p:cond delay="1000"/>
                                  </p:stCondLst>
                                  <p:childTnLst>
                                    <p:set>
                                      <p:cBhvr>
                                        <p:cTn id="14" dur="1" fill="hold">
                                          <p:stCondLst>
                                            <p:cond delay="0"/>
                                          </p:stCondLst>
                                        </p:cTn>
                                        <p:tgtEl>
                                          <p:spTgt spid="90114">
                                            <p:txEl>
                                              <p:pRg st="3" end="3"/>
                                            </p:txEl>
                                          </p:spTgt>
                                        </p:tgtEl>
                                        <p:attrNameLst>
                                          <p:attrName>style.visibility</p:attrName>
                                        </p:attrNameLst>
                                      </p:cBhvr>
                                      <p:to>
                                        <p:strVal val="visible"/>
                                      </p:to>
                                    </p:set>
                                    <p:animEffect transition="in" filter="strips(downRight)">
                                      <p:cBhvr>
                                        <p:cTn id="15" dur="500"/>
                                        <p:tgtEl>
                                          <p:spTgt spid="90114">
                                            <p:txEl>
                                              <p:pRg st="3" end="3"/>
                                            </p:txEl>
                                          </p:spTgt>
                                        </p:tgtEl>
                                      </p:cBhvr>
                                    </p:animEffect>
                                  </p:childTnLst>
                                </p:cTn>
                              </p:par>
                            </p:childTnLst>
                          </p:cTn>
                        </p:par>
                        <p:par>
                          <p:cTn id="16" fill="hold" nodeType="afterGroup">
                            <p:stCondLst>
                              <p:cond delay="4500"/>
                            </p:stCondLst>
                            <p:childTnLst>
                              <p:par>
                                <p:cTn id="17" presetID="18" presetClass="entr" presetSubtype="6" dur="500" fill="hold" grpId="0" nodeType="afterEffect">
                                  <p:stCondLst>
                                    <p:cond delay="1000"/>
                                  </p:stCondLst>
                                  <p:childTnLst>
                                    <p:set>
                                      <p:cBhvr>
                                        <p:cTn id="18" dur="1" fill="hold">
                                          <p:stCondLst>
                                            <p:cond delay="0"/>
                                          </p:stCondLst>
                                        </p:cTn>
                                        <p:tgtEl>
                                          <p:spTgt spid="90114">
                                            <p:txEl>
                                              <p:pRg st="4" end="4"/>
                                            </p:txEl>
                                          </p:spTgt>
                                        </p:tgtEl>
                                        <p:attrNameLst>
                                          <p:attrName>style.visibility</p:attrName>
                                        </p:attrNameLst>
                                      </p:cBhvr>
                                      <p:to>
                                        <p:strVal val="visible"/>
                                      </p:to>
                                    </p:set>
                                    <p:animEffect transition="in" filter="strips(downRight)">
                                      <p:cBhvr>
                                        <p:cTn id="19" dur="500"/>
                                        <p:tgtEl>
                                          <p:spTgt spid="90114">
                                            <p:txEl>
                                              <p:pRg st="4" end="4"/>
                                            </p:txEl>
                                          </p:spTgt>
                                        </p:tgtEl>
                                      </p:cBhvr>
                                    </p:animEffect>
                                  </p:childTnLst>
                                </p:cTn>
                              </p:par>
                            </p:childTnLst>
                          </p:cTn>
                        </p:par>
                        <p:par>
                          <p:cTn id="20" fill="hold" nodeType="afterGroup">
                            <p:stCondLst>
                              <p:cond delay="6000"/>
                            </p:stCondLst>
                            <p:childTnLst>
                              <p:par>
                                <p:cTn id="21" presetID="18" presetClass="entr" presetSubtype="6" dur="500" fill="hold" grpId="0" nodeType="afterEffect">
                                  <p:stCondLst>
                                    <p:cond delay="1000"/>
                                  </p:stCondLst>
                                  <p:childTnLst>
                                    <p:set>
                                      <p:cBhvr>
                                        <p:cTn id="22" dur="1" fill="hold">
                                          <p:stCondLst>
                                            <p:cond delay="0"/>
                                          </p:stCondLst>
                                        </p:cTn>
                                        <p:tgtEl>
                                          <p:spTgt spid="90114">
                                            <p:txEl>
                                              <p:pRg st="6" end="6"/>
                                            </p:txEl>
                                          </p:spTgt>
                                        </p:tgtEl>
                                        <p:attrNameLst>
                                          <p:attrName>style.visibility</p:attrName>
                                        </p:attrNameLst>
                                      </p:cBhvr>
                                      <p:to>
                                        <p:strVal val="visible"/>
                                      </p:to>
                                    </p:set>
                                    <p:animEffect transition="in" filter="strips(downRight)">
                                      <p:cBhvr>
                                        <p:cTn id="23" dur="500"/>
                                        <p:tgtEl>
                                          <p:spTgt spid="9011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uiExpand="1" build="p" advAuto="100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6" name="矩形 35845"/>
          <p:cNvSpPr/>
          <p:nvPr/>
        </p:nvSpPr>
        <p:spPr>
          <a:xfrm>
            <a:off x="611188" y="2852738"/>
            <a:ext cx="8208962" cy="27305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2" algn="just"/>
            <a:endParaRPr lang="en-US" altLang="zh-CN" sz="1000" b="0">
              <a:solidFill>
                <a:srgbClr val="66FFFF"/>
              </a:solidFill>
              <a:latin typeface="Times New Roman" panose="02020603050405020304" pitchFamily="18" charset="0"/>
              <a:ea typeface="宋体" panose="02010600030101010101" pitchFamily="2" charset="-122"/>
            </a:endParaRPr>
          </a:p>
          <a:p>
            <a:pPr algn="just"/>
            <a:r>
              <a:rPr lang="en-US" altLang="zh-CN" sz="2400">
                <a:solidFill>
                  <a:srgbClr val="66FFFF"/>
                </a:solidFill>
                <a:latin typeface="Times New Roman" panose="02020603050405020304" pitchFamily="18" charset="0"/>
                <a:ea typeface="宋体" panose="02010600030101010101" pitchFamily="2" charset="-122"/>
              </a:rPr>
              <a:t> </a:t>
            </a:r>
            <a:r>
              <a:rPr lang="en-US" altLang="zh-CN" sz="3200" b="0">
                <a:solidFill>
                  <a:schemeClr val="tx1"/>
                </a:solidFill>
                <a:latin typeface="Times New Roman" panose="02020603050405020304" pitchFamily="18" charset="0"/>
                <a:ea typeface="宋体" panose="02010600030101010101" pitchFamily="2" charset="-122"/>
              </a:rPr>
              <a:t>《</a:t>
            </a:r>
            <a:r>
              <a:rPr lang="zh-CN" altLang="en-US" sz="3200" b="0">
                <a:solidFill>
                  <a:schemeClr val="tx1"/>
                </a:solidFill>
                <a:latin typeface="Times New Roman" panose="02020603050405020304" pitchFamily="18" charset="0"/>
                <a:ea typeface="宋体" panose="02010600030101010101" pitchFamily="2" charset="-122"/>
              </a:rPr>
              <a:t>标准</a:t>
            </a:r>
            <a:r>
              <a:rPr lang="en-US" altLang="zh-CN" sz="3200" b="0">
                <a:solidFill>
                  <a:schemeClr val="tx1"/>
                </a:solidFill>
                <a:latin typeface="Times New Roman" panose="02020603050405020304" pitchFamily="18" charset="0"/>
                <a:ea typeface="宋体" panose="02010600030101010101" pitchFamily="2" charset="-122"/>
              </a:rPr>
              <a:t>》</a:t>
            </a:r>
            <a:r>
              <a:rPr lang="zh-CN" altLang="en-US" sz="3200" b="0">
                <a:solidFill>
                  <a:schemeClr val="tx1"/>
                </a:solidFill>
                <a:latin typeface="Times New Roman" panose="02020603050405020304" pitchFamily="18" charset="0"/>
                <a:ea typeface="宋体" panose="02010600030101010101" pitchFamily="2" charset="-122"/>
              </a:rPr>
              <a:t>明确指出，英语课程要面向全体中、小学生，注重素质教育。课程特别强调要关注每个学生的情感，激发他们的学习兴趣，帮助他们建立自信。在英语学习的过程中，发展有效的学习策略，强化祖国意识，开拓国际视野，形成一定的综合语言运用能力。</a:t>
            </a:r>
            <a:endParaRPr lang="zh-CN" altLang="en-US" sz="3200" b="0">
              <a:solidFill>
                <a:schemeClr val="tx1"/>
              </a:solidFill>
              <a:latin typeface="Times New Roman" panose="02020603050405020304" pitchFamily="18" charset="0"/>
              <a:ea typeface="宋体" panose="02010600030101010101" pitchFamily="2" charset="-122"/>
            </a:endParaRPr>
          </a:p>
        </p:txBody>
      </p:sp>
      <p:sp>
        <p:nvSpPr>
          <p:cNvPr id="35854" name="文本占位符 35853"/>
          <p:cNvSpPr>
            <a:spLocks noGrp="1"/>
          </p:cNvSpPr>
          <p:nvPr>
            <p:ph type="body" sz="half" idx="1"/>
          </p:nvPr>
        </p:nvSpPr>
        <p:spPr>
          <a:xfrm>
            <a:off x="611188" y="1268413"/>
            <a:ext cx="7921625" cy="2016125"/>
          </a:xfrm>
        </p:spPr>
        <p:txBody>
          <a:bodyPr vert="horz" wrap="square" lIns="91440" tIns="45720" rIns="91440" bIns="45720" anchor="t" anchorCtr="0"/>
          <a:lstStyle/>
          <a:p>
            <a:pPr>
              <a:spcBef>
                <a:spcPct val="50000"/>
              </a:spcBef>
              <a:buClrTx/>
              <a:buSzTx/>
              <a:buFontTx/>
              <a:buNone/>
            </a:pPr>
            <a:r>
              <a:rPr lang="en-US" altLang="zh-CN" b="1">
                <a:solidFill>
                  <a:schemeClr val="accent1"/>
                </a:solidFill>
                <a:ea typeface="楷体_GB2312" pitchFamily="49" charset="-122"/>
              </a:rPr>
              <a:t>《</a:t>
            </a:r>
            <a:r>
              <a:rPr lang="zh-CN" altLang="en-US" b="1">
                <a:solidFill>
                  <a:schemeClr val="accent1"/>
                </a:solidFill>
                <a:ea typeface="楷体_GB2312" pitchFamily="49" charset="-122"/>
              </a:rPr>
              <a:t>英语课程标准</a:t>
            </a:r>
            <a:r>
              <a:rPr lang="en-US" altLang="zh-CN" b="1">
                <a:solidFill>
                  <a:schemeClr val="accent1"/>
                </a:solidFill>
                <a:ea typeface="楷体_GB2312" pitchFamily="49" charset="-122"/>
              </a:rPr>
              <a:t>》</a:t>
            </a:r>
            <a:r>
              <a:rPr lang="zh-CN" altLang="en-US" b="1">
                <a:solidFill>
                  <a:schemeClr val="accent1"/>
                </a:solidFill>
                <a:ea typeface="楷体_GB2312" pitchFamily="49" charset="-122"/>
              </a:rPr>
              <a:t>的特点</a:t>
            </a:r>
            <a:endParaRPr lang="zh-CN" altLang="en-US"/>
          </a:p>
          <a:p>
            <a:pPr>
              <a:spcBef>
                <a:spcPct val="50000"/>
              </a:spcBef>
              <a:buClrTx/>
              <a:buSzTx/>
              <a:buFontTx/>
              <a:buNone/>
            </a:pPr>
            <a:r>
              <a:rPr lang="en-US" altLang="zh-CN"/>
              <a:t>1. </a:t>
            </a:r>
            <a:r>
              <a:rPr lang="zh-CN" altLang="en-US"/>
              <a:t>英语课程目标的确定以学生的发展为基本出发点，力求体现素质教育的思想 </a:t>
            </a:r>
            <a:endParaRPr lang="zh-CN" altLang="en-US"/>
          </a:p>
          <a:p>
            <a:pPr>
              <a:spcBef>
                <a:spcPct val="50000"/>
              </a:spcBef>
              <a:buClrTx/>
              <a:buSzTx/>
              <a:buFontTx/>
              <a:buNone/>
            </a:pPr>
            <a:endParaRPr lang="zh-CN" altLang="en-US" b="1">
              <a:solidFill>
                <a:srgbClr val="FFFFFF"/>
              </a:solidFill>
              <a:effectLst>
                <a:outerShdw blurRad="38100" dist="38100" dir="2700000">
                  <a:srgbClr val="C0C0C0"/>
                </a:outerShdw>
              </a:effectLst>
              <a:latin typeface="宋体" panose="02010600030101010101" pitchFamily="2" charset="-122"/>
            </a:endParaRPr>
          </a:p>
        </p:txBody>
      </p:sp>
      <p:sp>
        <p:nvSpPr>
          <p:cNvPr id="35858" name="标题 35857"/>
          <p:cNvSpPr>
            <a:spLocks noGrp="1"/>
          </p:cNvSpPr>
          <p:nvPr>
            <p:ph type="title"/>
          </p:nvPr>
        </p:nvSpPr>
        <p:spPr>
          <a:xfrm>
            <a:off x="179388" y="228600"/>
            <a:ext cx="8640762" cy="1066800"/>
          </a:xfrm>
        </p:spPr>
        <p:txBody>
          <a:bodyPr vert="horz" wrap="square" lIns="91440" tIns="45720" rIns="91440" bIns="45720" anchor="ctr" anchorCtr="0"/>
          <a:lstStyle/>
          <a:p>
            <a:r>
              <a:rPr lang="zh-CN" altLang="en-US" sz="4000" b="1">
                <a:solidFill>
                  <a:schemeClr val="accent1"/>
                </a:solidFill>
                <a:ea typeface="楷体_GB2312" pitchFamily="49" charset="-122"/>
              </a:rPr>
              <a:t>二、</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英语课程标准</a:t>
            </a:r>
            <a:r>
              <a:rPr lang="en-US" altLang="zh-CN" sz="4000" b="1">
                <a:solidFill>
                  <a:schemeClr val="accent1"/>
                </a:solidFill>
                <a:ea typeface="楷体_GB2312" pitchFamily="49" charset="-122"/>
              </a:rPr>
              <a:t>》</a:t>
            </a:r>
            <a:r>
              <a:rPr lang="zh-CN" altLang="en-US" sz="4000" b="1">
                <a:solidFill>
                  <a:schemeClr val="accent1"/>
                </a:solidFill>
                <a:ea typeface="楷体_GB2312" pitchFamily="49" charset="-122"/>
              </a:rPr>
              <a:t>的构架与特点</a:t>
            </a:r>
            <a:endParaRPr lang="zh-CN" altLang="en-US" sz="4000" b="1">
              <a:solidFill>
                <a:schemeClr val="accent1"/>
              </a:solidFill>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300" fill="hold" grpId="0" nodeType="afterEffect">
                                  <p:stCondLst>
                                    <p:cond delay="1000"/>
                                  </p:stCondLst>
                                  <p:iterate type="wd">
                                    <p:tmPct val="100000"/>
                                  </p:iterate>
                                  <p:childTnLst>
                                    <p:set>
                                      <p:cBhvr>
                                        <p:cTn id="6" dur="1" fill="hold">
                                          <p:stCondLst>
                                            <p:cond delay="0"/>
                                          </p:stCondLst>
                                        </p:cTn>
                                        <p:tgtEl>
                                          <p:spTgt spid="35854">
                                            <p:txEl>
                                              <p:pRg st="0" end="0"/>
                                            </p:txEl>
                                          </p:spTgt>
                                        </p:tgtEl>
                                        <p:attrNameLst>
                                          <p:attrName>style.visibility</p:attrName>
                                        </p:attrNameLst>
                                      </p:cBhvr>
                                      <p:to>
                                        <p:strVal val="visible"/>
                                      </p:to>
                                    </p:set>
                                    <p:animEffect transition="in" filter="dissolve">
                                      <p:cBhvr>
                                        <p:cTn id="7" dur="300"/>
                                        <p:tgtEl>
                                          <p:spTgt spid="35854">
                                            <p:txEl>
                                              <p:pRg st="0" end="0"/>
                                            </p:txEl>
                                          </p:spTgt>
                                        </p:tgtEl>
                                      </p:cBhvr>
                                    </p:animEffect>
                                  </p:childTnLst>
                                </p:cTn>
                              </p:par>
                            </p:childTnLst>
                          </p:cTn>
                        </p:par>
                        <p:par>
                          <p:cTn id="8" fill="hold" nodeType="afterGroup">
                            <p:stCondLst>
                              <p:cond delay="1300"/>
                            </p:stCondLst>
                            <p:childTnLst>
                              <p:par>
                                <p:cTn id="9" presetID="9" presetClass="entr" presetSubtype="0" dur="300" fill="hold" grpId="0" nodeType="afterEffect">
                                  <p:stCondLst>
                                    <p:cond delay="1000"/>
                                  </p:stCondLst>
                                  <p:iterate type="wd">
                                    <p:tmPct val="100000"/>
                                  </p:iterate>
                                  <p:childTnLst>
                                    <p:set>
                                      <p:cBhvr>
                                        <p:cTn id="10" dur="1" fill="hold">
                                          <p:stCondLst>
                                            <p:cond delay="0"/>
                                          </p:stCondLst>
                                        </p:cTn>
                                        <p:tgtEl>
                                          <p:spTgt spid="35854">
                                            <p:txEl>
                                              <p:pRg st="1" end="1"/>
                                            </p:txEl>
                                          </p:spTgt>
                                        </p:tgtEl>
                                        <p:attrNameLst>
                                          <p:attrName>style.visibility</p:attrName>
                                        </p:attrNameLst>
                                      </p:cBhvr>
                                      <p:to>
                                        <p:strVal val="visible"/>
                                      </p:to>
                                    </p:set>
                                    <p:animEffect transition="in" filter="dissolve">
                                      <p:cBhvr>
                                        <p:cTn id="11" dur="300"/>
                                        <p:tgtEl>
                                          <p:spTgt spid="35854">
                                            <p:txEl>
                                              <p:pRg st="1" end="1"/>
                                            </p:txEl>
                                          </p:spTgt>
                                        </p:tgtEl>
                                      </p:cBhvr>
                                    </p:animEffect>
                                  </p:childTnLst>
                                </p:cTn>
                              </p:par>
                            </p:childTnLst>
                          </p:cTn>
                        </p:par>
                        <p:par>
                          <p:cTn id="12" fill="hold" nodeType="afterGroup">
                            <p:stCondLst>
                              <p:cond delay="2600"/>
                            </p:stCondLst>
                            <p:childTnLst>
                              <p:par>
                                <p:cTn id="13" presetID="18" presetClass="entr" presetSubtype="6" dur="500" fill="hold" grpId="0" nodeType="afterEffect">
                                  <p:stCondLst>
                                    <p:cond delay="1000"/>
                                  </p:stCondLst>
                                  <p:childTnLst>
                                    <p:set>
                                      <p:cBhvr>
                                        <p:cTn id="14" dur="1" fill="hold">
                                          <p:stCondLst>
                                            <p:cond delay="0"/>
                                          </p:stCondLst>
                                        </p:cTn>
                                        <p:tgtEl>
                                          <p:spTgt spid="35846"/>
                                        </p:tgtEl>
                                        <p:attrNameLst>
                                          <p:attrName>style.visibility</p:attrName>
                                        </p:attrNameLst>
                                      </p:cBhvr>
                                      <p:to>
                                        <p:strVal val="visible"/>
                                      </p:to>
                                    </p:set>
                                    <p:animEffect transition="in" filter="strips(downRight)">
                                      <p:cBhvr>
                                        <p:cTn id="15" dur="500"/>
                                        <p:tgtEl>
                                          <p:spTgt spid="358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p:bldP spid="35854" grpId="0" uiExpand="1" build="p" advAuto="100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7" name="文本占位符 11266"/>
          <p:cNvSpPr>
            <a:spLocks noGrp="1"/>
          </p:cNvSpPr>
          <p:nvPr>
            <p:ph type="body" sz="half" idx="1"/>
          </p:nvPr>
        </p:nvSpPr>
        <p:spPr>
          <a:xfrm>
            <a:off x="0" y="1412875"/>
            <a:ext cx="8915400" cy="1366838"/>
          </a:xfrm>
        </p:spPr>
        <p:txBody>
          <a:bodyPr/>
          <a:lstStyle/>
          <a:p>
            <a:pPr lvl="2">
              <a:buFontTx/>
              <a:buChar char="（"/>
            </a:pPr>
            <a:endParaRPr lang="en-US" altLang="zh-CN" sz="1000" b="1" u="sng">
              <a:solidFill>
                <a:srgbClr val="FF66FF"/>
              </a:solidFill>
            </a:endParaRPr>
          </a:p>
          <a:p>
            <a:pPr lvl="2">
              <a:buNone/>
            </a:pPr>
            <a:r>
              <a:rPr lang="en-US" altLang="zh-CN" sz="3200"/>
              <a:t>2. </a:t>
            </a:r>
            <a:r>
              <a:rPr lang="zh-CN" altLang="en-US" sz="3200">
                <a:latin typeface="宋体" panose="02010600030101010101" pitchFamily="2" charset="-122"/>
              </a:rPr>
              <a:t>以能力为目标的分级课程体系，保证课       程的整体性</a:t>
            </a:r>
            <a:r>
              <a:rPr lang="zh-CN" altLang="en-US" sz="3200"/>
              <a:t>、灵活性和开放性</a:t>
            </a:r>
            <a:endParaRPr lang="zh-CN" altLang="en-US" sz="3200"/>
          </a:p>
        </p:txBody>
      </p:sp>
      <p:sp>
        <p:nvSpPr>
          <p:cNvPr id="11270" name="矩形 11269"/>
          <p:cNvSpPr/>
          <p:nvPr/>
        </p:nvSpPr>
        <p:spPr>
          <a:xfrm>
            <a:off x="1042988" y="0"/>
            <a:ext cx="7620000" cy="1571625"/>
          </a:xfrm>
          <a:prstGeom prst="rect">
            <a:avLst/>
          </a:prstGeom>
          <a:gradFill rotWithShape="0">
            <a:gsLst>
              <a:gs pos="0">
                <a:srgbClr val="3333CC"/>
              </a:gs>
              <a:gs pos="100000">
                <a:srgbClr val="FFFFFF"/>
              </a:gs>
            </a:gsLst>
            <a:lin ang="5400000" scaled="1"/>
          </a:grad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chemeClr val="accent1"/>
                </a:solidFill>
                <a:latin typeface="Times New Roman" panose="02020603050405020304" pitchFamily="18" charset="0"/>
                <a:ea typeface="楷体_GB2312" pitchFamily="49" charset="-122"/>
              </a:rPr>
              <a:t>二、</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英语课程标准</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的构架与特点</a:t>
            </a:r>
            <a:endParaRPr lang="zh-CN" altLang="en-US" sz="3600">
              <a:solidFill>
                <a:schemeClr val="accent1"/>
              </a:solidFill>
              <a:latin typeface="Times New Roman" panose="02020603050405020304" pitchFamily="18" charset="0"/>
              <a:ea typeface="楷体_GB2312" pitchFamily="49" charset="-122"/>
            </a:endParaRPr>
          </a:p>
        </p:txBody>
      </p:sp>
      <p:sp>
        <p:nvSpPr>
          <p:cNvPr id="11273" name="矩形 11272"/>
          <p:cNvSpPr/>
          <p:nvPr/>
        </p:nvSpPr>
        <p:spPr>
          <a:xfrm>
            <a:off x="990600" y="2636838"/>
            <a:ext cx="7696200" cy="3459162"/>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2" algn="just"/>
            <a:endParaRPr lang="en-US" altLang="zh-CN" sz="1000" b="0" u="sng">
              <a:solidFill>
                <a:srgbClr val="66FF33"/>
              </a:solidFill>
              <a:latin typeface="Times New Roman" panose="02020603050405020304" pitchFamily="18" charset="0"/>
              <a:ea typeface="宋体" panose="02010600030101010101" pitchFamily="2" charset="-122"/>
            </a:endParaRPr>
          </a:p>
          <a:p>
            <a:pPr algn="just"/>
            <a:r>
              <a:rPr lang="en-US" altLang="zh-CN" sz="2000" b="0">
                <a:solidFill>
                  <a:srgbClr val="66FF33"/>
                </a:solidFill>
                <a:latin typeface="Times New Roman" panose="02020603050405020304" pitchFamily="18" charset="0"/>
                <a:ea typeface="宋体" panose="02010600030101010101" pitchFamily="2" charset="-122"/>
              </a:rPr>
              <a:t> </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标准</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从小学三年级至高中毕业整体设计英语课程，将英语课程的目标按能力水平设计为九个级别。一级为小学三、四年级的教学参考目标；二级为小学五、六年级的教学参考目标；三、四、五级为初中阶段的教学参考目标；六、七、八级为高中阶段的教学参考目标；九级为外国语学校、外语特色校和其他学校外语特长学生的教学参考目标。</a:t>
            </a:r>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3" name="矩形 37892"/>
          <p:cNvSpPr/>
          <p:nvPr/>
        </p:nvSpPr>
        <p:spPr>
          <a:xfrm>
            <a:off x="76200" y="1844675"/>
            <a:ext cx="8763000" cy="1431925"/>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marL="1143000" lvl="2" indent="-228600" algn="l">
              <a:spcBef>
                <a:spcPct val="20000"/>
              </a:spcBef>
            </a:pPr>
            <a:r>
              <a:rPr lang="en-US" altLang="zh-CN" sz="2800" b="0">
                <a:solidFill>
                  <a:schemeClr val="tx1"/>
                </a:solidFill>
                <a:latin typeface="Times New Roman" panose="02020603050405020304" pitchFamily="18" charset="0"/>
                <a:ea typeface="宋体" panose="02010600030101010101" pitchFamily="2" charset="-122"/>
              </a:rPr>
              <a:t>3. </a:t>
            </a:r>
            <a:r>
              <a:rPr lang="zh-CN" altLang="en-US" sz="2800" b="0">
                <a:solidFill>
                  <a:schemeClr val="tx1"/>
                </a:solidFill>
                <a:latin typeface="Times New Roman" panose="02020603050405020304" pitchFamily="18" charset="0"/>
                <a:ea typeface="宋体" panose="02010600030101010101" pitchFamily="2" charset="-122"/>
              </a:rPr>
              <a:t>倡导体验、实践、参与、交流与合作的学习方式，强调学生能用英语做事情</a:t>
            </a:r>
            <a:r>
              <a:rPr lang="zh-CN" altLang="en-US" sz="2400" b="0">
                <a:solidFill>
                  <a:schemeClr val="tx1"/>
                </a:solidFill>
                <a:latin typeface="Times New Roman" panose="02020603050405020304" pitchFamily="18" charset="0"/>
                <a:ea typeface="宋体" panose="02010600030101010101" pitchFamily="2" charset="-122"/>
              </a:rPr>
              <a:t></a:t>
            </a:r>
            <a:endParaRPr lang="zh-CN" altLang="en-US" sz="2400" b="0">
              <a:solidFill>
                <a:schemeClr val="tx1"/>
              </a:solidFill>
              <a:latin typeface="Times New Roman" panose="02020603050405020304" pitchFamily="18" charset="0"/>
              <a:ea typeface="宋体" panose="02010600030101010101" pitchFamily="2" charset="-122"/>
            </a:endParaRPr>
          </a:p>
        </p:txBody>
      </p:sp>
      <p:sp>
        <p:nvSpPr>
          <p:cNvPr id="37895" name="矩形 37894"/>
          <p:cNvSpPr/>
          <p:nvPr/>
        </p:nvSpPr>
        <p:spPr>
          <a:xfrm>
            <a:off x="0" y="2852738"/>
            <a:ext cx="8686800" cy="3319462"/>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2" algn="just"/>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标准</a:t>
            </a:r>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以描述学生“能做什么”为主线，语言学习要从语法讲解中和单词的死记硬背中解脱出来，要通过创设良好的语言环境和提供大量的语言实践的机会，使学生通过自己的体验、感知、实践、参与和交流，形成语感；在教师的引导下，通过观察、发现和归纳等方式，掌握语言的规律，形成有效的学习策略，通过交流与合作发展交流与合作的能力。</a:t>
            </a:r>
            <a:endParaRPr lang="zh-CN" altLang="en-US" sz="2800" b="0">
              <a:solidFill>
                <a:schemeClr val="tx1"/>
              </a:solidFill>
              <a:latin typeface="Times New Roman" panose="02020603050405020304" pitchFamily="18" charset="0"/>
              <a:ea typeface="宋体" panose="02010600030101010101" pitchFamily="2" charset="-122"/>
            </a:endParaRPr>
          </a:p>
        </p:txBody>
      </p:sp>
      <p:sp>
        <p:nvSpPr>
          <p:cNvPr id="37896" name="矩形 37895"/>
          <p:cNvSpPr/>
          <p:nvPr/>
        </p:nvSpPr>
        <p:spPr>
          <a:xfrm>
            <a:off x="539750" y="381000"/>
            <a:ext cx="8208963" cy="1295400"/>
          </a:xfrm>
          <a:prstGeom prst="rect">
            <a:avLst/>
          </a:prstGeom>
          <a:gradFill rotWithShape="0">
            <a:gsLst>
              <a:gs pos="0">
                <a:srgbClr val="3333CC"/>
              </a:gs>
              <a:gs pos="100000">
                <a:srgbClr val="FFFFFF"/>
              </a:gs>
            </a:gsLst>
            <a:lin ang="5400000" scaled="1"/>
          </a:grad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chemeClr val="accent1"/>
                </a:solidFill>
                <a:latin typeface="Times New Roman" panose="02020603050405020304" pitchFamily="18" charset="0"/>
                <a:ea typeface="楷体_GB2312" pitchFamily="49" charset="-122"/>
              </a:rPr>
              <a:t>二、</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英语课程标准</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的构架与特点</a:t>
            </a:r>
            <a:endParaRPr lang="zh-CN" altLang="en-US" sz="3600">
              <a:solidFill>
                <a:schemeClr val="accent1"/>
              </a:solidFill>
              <a:latin typeface="Times New Roman" panose="02020603050405020304" pitchFamily="18" charset="0"/>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grpId="0" nodeType="afterEffect">
                                  <p:stCondLst>
                                    <p:cond delay="1000"/>
                                  </p:stCondLst>
                                  <p:childTnLst>
                                    <p:set>
                                      <p:cBhvr>
                                        <p:cTn id="6" dur="1" fill="hold">
                                          <p:stCondLst>
                                            <p:cond delay="0"/>
                                          </p:stCondLst>
                                        </p:cTn>
                                        <p:tgtEl>
                                          <p:spTgt spid="37893"/>
                                        </p:tgtEl>
                                        <p:attrNameLst>
                                          <p:attrName>style.visibility</p:attrName>
                                        </p:attrNameLst>
                                      </p:cBhvr>
                                      <p:to>
                                        <p:strVal val="visible"/>
                                      </p:to>
                                    </p:set>
                                    <p:animEffect transition="in" filter="checkerboard(across)">
                                      <p:cBhvr>
                                        <p:cTn id="7" dur="500"/>
                                        <p:tgtEl>
                                          <p:spTgt spid="37893"/>
                                        </p:tgtEl>
                                      </p:cBhvr>
                                    </p:animEffect>
                                  </p:childTnLst>
                                </p:cTn>
                              </p:par>
                            </p:childTnLst>
                          </p:cTn>
                        </p:par>
                        <p:par>
                          <p:cTn id="8" fill="hold" nodeType="afterGroup">
                            <p:stCondLst>
                              <p:cond delay="1500"/>
                            </p:stCondLst>
                            <p:childTnLst>
                              <p:par>
                                <p:cTn id="9" presetID="16" presetClass="entr" presetSubtype="21" dur="500" fill="hold" grpId="0" nodeType="afterEffect">
                                  <p:stCondLst>
                                    <p:cond delay="1000"/>
                                  </p:stCondLst>
                                  <p:childTnLst>
                                    <p:set>
                                      <p:cBhvr>
                                        <p:cTn id="10" dur="1" fill="hold">
                                          <p:stCondLst>
                                            <p:cond delay="0"/>
                                          </p:stCondLst>
                                        </p:cTn>
                                        <p:tgtEl>
                                          <p:spTgt spid="37895"/>
                                        </p:tgtEl>
                                        <p:attrNameLst>
                                          <p:attrName>style.visibility</p:attrName>
                                        </p:attrNameLst>
                                      </p:cBhvr>
                                      <p:to>
                                        <p:strVal val="visible"/>
                                      </p:to>
                                    </p:set>
                                    <p:animEffect transition="in" filter="barn(inVertical)">
                                      <p:cBhvr>
                                        <p:cTn id="11" dur="500"/>
                                        <p:tgtEl>
                                          <p:spTgt spid="378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3" grpId="0"/>
      <p:bldP spid="37895"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文本占位符 36865"/>
          <p:cNvSpPr>
            <a:spLocks noGrp="1"/>
          </p:cNvSpPr>
          <p:nvPr>
            <p:ph type="body" sz="half" idx="1"/>
          </p:nvPr>
        </p:nvSpPr>
        <p:spPr>
          <a:xfrm>
            <a:off x="0" y="1341438"/>
            <a:ext cx="8839200" cy="1490662"/>
          </a:xfrm>
        </p:spPr>
        <p:txBody>
          <a:bodyPr vert="horz" wrap="square" lIns="91440" tIns="45720" rIns="91440" bIns="45720" anchor="t" anchorCtr="0"/>
          <a:lstStyle/>
          <a:p>
            <a:pPr lvl="2">
              <a:buNone/>
            </a:pPr>
            <a:r>
              <a:rPr lang="en-US" altLang="zh-CN" sz="3200"/>
              <a:t>4. </a:t>
            </a:r>
            <a:r>
              <a:rPr lang="zh-CN" altLang="en-US" sz="3200"/>
              <a:t>提倡“任务型”的教学思想，把综合语言运用能力的培养落实在教学过程中</a:t>
            </a:r>
            <a:endParaRPr lang="zh-CN" altLang="en-US" sz="3200"/>
          </a:p>
        </p:txBody>
      </p:sp>
      <p:sp>
        <p:nvSpPr>
          <p:cNvPr id="36870" name="矩形 36869"/>
          <p:cNvSpPr/>
          <p:nvPr/>
        </p:nvSpPr>
        <p:spPr>
          <a:xfrm>
            <a:off x="0" y="2349500"/>
            <a:ext cx="8748713" cy="2906713"/>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2" algn="just"/>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标准</a:t>
            </a:r>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建议教师在课堂教学中采用实践性强、具有明确任务的“任务型”学习方式，使学生带着明确的任务目标，积极主动地进行学习。 “任务型”的教学方式有利于学生在发展语言能力的同时，强化学习动机，提高学习兴趣，形成学习策略，培养合作精神，增进对文化的理解；同时，也有利于学生思维和想象能力、审美情趣和艺术感受、协作和创新精神等综合素质的发展，促进英语学科与其他学科的相互渗透和联系。</a:t>
            </a:r>
            <a:endParaRPr lang="zh-CN" altLang="en-US" sz="2800" b="1">
              <a:solidFill>
                <a:srgbClr val="66FF33"/>
              </a:solidFill>
              <a:latin typeface="宋体" panose="02010600030101010101" pitchFamily="2" charset="-122"/>
              <a:ea typeface="宋体" panose="02010600030101010101" pitchFamily="2" charset="-122"/>
            </a:endParaRPr>
          </a:p>
          <a:p>
            <a:pPr lvl="2" algn="just"/>
            <a:endParaRPr lang="zh-CN" altLang="en-US" sz="2800" b="1">
              <a:solidFill>
                <a:srgbClr val="66FF33"/>
              </a:solidFill>
              <a:latin typeface="宋体" panose="02010600030101010101" pitchFamily="2" charset="-122"/>
              <a:ea typeface="宋体" panose="02010600030101010101" pitchFamily="2" charset="-122"/>
            </a:endParaRPr>
          </a:p>
        </p:txBody>
      </p:sp>
      <p:sp>
        <p:nvSpPr>
          <p:cNvPr id="36871" name="矩形 36870"/>
          <p:cNvSpPr/>
          <p:nvPr/>
        </p:nvSpPr>
        <p:spPr>
          <a:xfrm>
            <a:off x="468313" y="188913"/>
            <a:ext cx="8351837" cy="1079500"/>
          </a:xfrm>
          <a:prstGeom prst="rect">
            <a:avLst/>
          </a:prstGeom>
          <a:gradFill rotWithShape="0">
            <a:gsLst>
              <a:gs pos="0">
                <a:srgbClr val="3333CC"/>
              </a:gs>
              <a:gs pos="100000">
                <a:srgbClr val="FFFFFF"/>
              </a:gs>
            </a:gsLst>
            <a:lin ang="5400000" scaled="1"/>
          </a:grad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chemeClr val="accent1"/>
                </a:solidFill>
                <a:latin typeface="Times New Roman" panose="02020603050405020304" pitchFamily="18" charset="0"/>
                <a:ea typeface="楷体_GB2312" pitchFamily="49" charset="-122"/>
              </a:rPr>
              <a:t>二、</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英语课程标准</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的构架与特点</a:t>
            </a:r>
            <a:endParaRPr lang="zh-CN" altLang="en-US" sz="3600">
              <a:solidFill>
                <a:schemeClr val="accent1"/>
              </a:solidFill>
              <a:latin typeface="Times New Roman" panose="02020603050405020304" pitchFamily="18" charset="0"/>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grpId="0" nodeType="afterEffect">
                                  <p:stCondLst>
                                    <p:cond delay="1000"/>
                                  </p:stCondLst>
                                  <p:childTnLst>
                                    <p:set>
                                      <p:cBhvr>
                                        <p:cTn id="6" dur="1" fill="hold">
                                          <p:stCondLst>
                                            <p:cond delay="0"/>
                                          </p:stCondLst>
                                        </p:cTn>
                                        <p:tgtEl>
                                          <p:spTgt spid="36866">
                                            <p:txEl>
                                              <p:pRg st="0" end="0"/>
                                            </p:txEl>
                                          </p:spTgt>
                                        </p:tgtEl>
                                        <p:attrNameLst>
                                          <p:attrName>style.visibility</p:attrName>
                                        </p:attrNameLst>
                                      </p:cBhvr>
                                      <p:to>
                                        <p:strVal val="visible"/>
                                      </p:to>
                                    </p:set>
                                    <p:animEffect transition="in" filter="checkerboard(across)">
                                      <p:cBhvr>
                                        <p:cTn id="7" dur="500"/>
                                        <p:tgtEl>
                                          <p:spTgt spid="36866">
                                            <p:txEl>
                                              <p:pRg st="0" end="0"/>
                                            </p:txEl>
                                          </p:spTgt>
                                        </p:tgtEl>
                                      </p:cBhvr>
                                    </p:animEffect>
                                  </p:childTnLst>
                                </p:cTn>
                              </p:par>
                            </p:childTnLst>
                          </p:cTn>
                        </p:par>
                        <p:par>
                          <p:cTn id="8" fill="hold" nodeType="afterGroup">
                            <p:stCondLst>
                              <p:cond delay="1500"/>
                            </p:stCondLst>
                            <p:childTnLst>
                              <p:par>
                                <p:cTn id="9" presetID="16" presetClass="entr" presetSubtype="21" dur="500" fill="hold" grpId="0" nodeType="afterEffect">
                                  <p:stCondLst>
                                    <p:cond delay="1000"/>
                                  </p:stCondLst>
                                  <p:childTnLst>
                                    <p:set>
                                      <p:cBhvr>
                                        <p:cTn id="10" dur="1" fill="hold">
                                          <p:stCondLst>
                                            <p:cond delay="0"/>
                                          </p:stCondLst>
                                        </p:cTn>
                                        <p:tgtEl>
                                          <p:spTgt spid="36870"/>
                                        </p:tgtEl>
                                        <p:attrNameLst>
                                          <p:attrName>style.visibility</p:attrName>
                                        </p:attrNameLst>
                                      </p:cBhvr>
                                      <p:to>
                                        <p:strVal val="visible"/>
                                      </p:to>
                                    </p:set>
                                    <p:animEffect transition="in" filter="barn(inVertical)">
                                      <p:cBhvr>
                                        <p:cTn id="11" dur="500"/>
                                        <p:tgtEl>
                                          <p:spTgt spid="368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build="p" advAuto="1000"/>
      <p:bldP spid="36870"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7" name="矩形 38916"/>
          <p:cNvSpPr/>
          <p:nvPr/>
        </p:nvSpPr>
        <p:spPr>
          <a:xfrm>
            <a:off x="-323850" y="2060575"/>
            <a:ext cx="9467850" cy="9906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marL="1143000" lvl="2" indent="-228600" algn="l">
              <a:spcBef>
                <a:spcPct val="20000"/>
              </a:spcBef>
            </a:pPr>
            <a:r>
              <a:rPr lang="en-US" altLang="zh-CN" sz="2800" b="0">
                <a:solidFill>
                  <a:schemeClr val="tx1"/>
                </a:solidFill>
                <a:latin typeface="Times New Roman" panose="02020603050405020304" pitchFamily="18" charset="0"/>
                <a:ea typeface="宋体" panose="02010600030101010101" pitchFamily="2" charset="-122"/>
              </a:rPr>
              <a:t>5. </a:t>
            </a:r>
            <a:r>
              <a:rPr lang="zh-CN" altLang="en-US" sz="2800" b="0">
                <a:solidFill>
                  <a:schemeClr val="tx1"/>
                </a:solidFill>
                <a:latin typeface="Times New Roman" panose="02020603050405020304" pitchFamily="18" charset="0"/>
                <a:ea typeface="宋体" panose="02010600030101010101" pitchFamily="2" charset="-122"/>
              </a:rPr>
              <a:t>注重评价对学生的激励作用，建立了形成性与终结性相结合的课程评价体系</a:t>
            </a:r>
            <a:endParaRPr lang="zh-CN" altLang="en-US" sz="2800" b="0">
              <a:solidFill>
                <a:schemeClr val="tx1"/>
              </a:solidFill>
              <a:latin typeface="Times New Roman" panose="02020603050405020304" pitchFamily="18" charset="0"/>
              <a:ea typeface="宋体" panose="02010600030101010101" pitchFamily="2" charset="-122"/>
            </a:endParaRPr>
          </a:p>
        </p:txBody>
      </p:sp>
      <p:sp>
        <p:nvSpPr>
          <p:cNvPr id="38919" name="矩形 38918"/>
          <p:cNvSpPr/>
          <p:nvPr/>
        </p:nvSpPr>
        <p:spPr>
          <a:xfrm>
            <a:off x="-396875" y="3068638"/>
            <a:ext cx="9231313" cy="27940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lvl="2" algn="just"/>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标准</a:t>
            </a:r>
            <a:r>
              <a:rPr lang="en-US" altLang="zh-CN" sz="2800" b="0">
                <a:solidFill>
                  <a:schemeClr val="tx1"/>
                </a:solidFill>
                <a:latin typeface="Times New Roman" panose="02020603050405020304" pitchFamily="18" charset="0"/>
                <a:ea typeface="宋体" panose="02010600030101010101" pitchFamily="2" charset="-122"/>
              </a:rPr>
              <a:t>》</a:t>
            </a:r>
            <a:r>
              <a:rPr lang="zh-CN" altLang="en-US" sz="2800" b="0">
                <a:solidFill>
                  <a:schemeClr val="tx1"/>
                </a:solidFill>
                <a:latin typeface="Times New Roman" panose="02020603050405020304" pitchFamily="18" charset="0"/>
                <a:ea typeface="宋体" panose="02010600030101010101" pitchFamily="2" charset="-122"/>
              </a:rPr>
              <a:t>提出英语课程的评价体系要注重体现学生在评价中的主体地位，力求评价方式的多样化。应采用形成性评价与终结性评价相结合的方式，既关注学习过程，又关注学习结果。为了全面、公正地对学生进行评价，不仅评价的形式要多样化，还要保证评价主体的多元化，提倡学生、同伴、教师、家长等共同参与评价。</a:t>
            </a:r>
            <a:endParaRPr lang="zh-CN" altLang="en-US" sz="2800" b="0">
              <a:solidFill>
                <a:schemeClr val="tx1"/>
              </a:solidFill>
              <a:latin typeface="Times New Roman" panose="02020603050405020304" pitchFamily="18" charset="0"/>
              <a:ea typeface="宋体" panose="02010600030101010101" pitchFamily="2" charset="-122"/>
            </a:endParaRPr>
          </a:p>
        </p:txBody>
      </p:sp>
      <p:sp>
        <p:nvSpPr>
          <p:cNvPr id="38922" name="矩形 38921"/>
          <p:cNvSpPr/>
          <p:nvPr/>
        </p:nvSpPr>
        <p:spPr>
          <a:xfrm>
            <a:off x="0" y="457200"/>
            <a:ext cx="8820150" cy="1219200"/>
          </a:xfrm>
          <a:prstGeom prst="rect">
            <a:avLst/>
          </a:prstGeom>
          <a:gradFill rotWithShape="0">
            <a:gsLst>
              <a:gs pos="0">
                <a:srgbClr val="3333CC"/>
              </a:gs>
              <a:gs pos="100000">
                <a:srgbClr val="FFFFFF"/>
              </a:gs>
            </a:gsLst>
            <a:lin ang="5400000" scaled="1"/>
          </a:grad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chemeClr val="accent1"/>
                </a:solidFill>
                <a:latin typeface="Times New Roman" panose="02020603050405020304" pitchFamily="18" charset="0"/>
                <a:ea typeface="楷体_GB2312" pitchFamily="49" charset="-122"/>
              </a:rPr>
              <a:t>二、</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英语课程标准</a:t>
            </a:r>
            <a:r>
              <a:rPr lang="en-US" altLang="zh-CN" sz="3600">
                <a:solidFill>
                  <a:schemeClr val="accent1"/>
                </a:solidFill>
                <a:latin typeface="Times New Roman" panose="02020603050405020304" pitchFamily="18" charset="0"/>
                <a:ea typeface="楷体_GB2312" pitchFamily="49" charset="-122"/>
              </a:rPr>
              <a:t>》</a:t>
            </a:r>
            <a:r>
              <a:rPr lang="zh-CN" altLang="en-US" sz="3600">
                <a:solidFill>
                  <a:schemeClr val="accent1"/>
                </a:solidFill>
                <a:latin typeface="Times New Roman" panose="02020603050405020304" pitchFamily="18" charset="0"/>
                <a:ea typeface="楷体_GB2312" pitchFamily="49" charset="-122"/>
              </a:rPr>
              <a:t>的构架与特点</a:t>
            </a:r>
            <a:endParaRPr lang="zh-CN" altLang="en-US" sz="3600">
              <a:solidFill>
                <a:schemeClr val="accent1"/>
              </a:solidFill>
              <a:latin typeface="Times New Roman" panose="02020603050405020304" pitchFamily="18" charset="0"/>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 presetClass="entr" presetSubtype="10" dur="500" fill="hold" grpId="0" nodeType="afterEffect">
                                  <p:stCondLst>
                                    <p:cond delay="1000"/>
                                  </p:stCondLst>
                                  <p:childTnLst>
                                    <p:set>
                                      <p:cBhvr>
                                        <p:cTn id="6" dur="1" fill="hold">
                                          <p:stCondLst>
                                            <p:cond delay="0"/>
                                          </p:stCondLst>
                                        </p:cTn>
                                        <p:tgtEl>
                                          <p:spTgt spid="38917"/>
                                        </p:tgtEl>
                                        <p:attrNameLst>
                                          <p:attrName>style.visibility</p:attrName>
                                        </p:attrNameLst>
                                      </p:cBhvr>
                                      <p:to>
                                        <p:strVal val="visible"/>
                                      </p:to>
                                    </p:set>
                                    <p:animEffect transition="in" filter="checkerboard(across)">
                                      <p:cBhvr>
                                        <p:cTn id="7" dur="500"/>
                                        <p:tgtEl>
                                          <p:spTgt spid="38917"/>
                                        </p:tgtEl>
                                      </p:cBhvr>
                                    </p:animEffect>
                                  </p:childTnLst>
                                </p:cTn>
                              </p:par>
                            </p:childTnLst>
                          </p:cTn>
                        </p:par>
                        <p:par>
                          <p:cTn id="8" fill="hold" nodeType="afterGroup">
                            <p:stCondLst>
                              <p:cond delay="1500"/>
                            </p:stCondLst>
                            <p:childTnLst>
                              <p:par>
                                <p:cTn id="9" presetID="16" presetClass="entr" presetSubtype="21" dur="500" fill="hold" grpId="0" nodeType="afterEffect">
                                  <p:stCondLst>
                                    <p:cond delay="1000"/>
                                  </p:stCondLst>
                                  <p:childTnLst>
                                    <p:set>
                                      <p:cBhvr>
                                        <p:cTn id="10" dur="1" fill="hold">
                                          <p:stCondLst>
                                            <p:cond delay="0"/>
                                          </p:stCondLst>
                                        </p:cTn>
                                        <p:tgtEl>
                                          <p:spTgt spid="38919"/>
                                        </p:tgtEl>
                                        <p:attrNameLst>
                                          <p:attrName>style.visibility</p:attrName>
                                        </p:attrNameLst>
                                      </p:cBhvr>
                                      <p:to>
                                        <p:strVal val="visible"/>
                                      </p:to>
                                    </p:set>
                                    <p:animEffect transition="in" filter="barn(inVertical)">
                                      <p:cBhvr>
                                        <p:cTn id="11" dur="500"/>
                                        <p:tgtEl>
                                          <p:spTgt spid="389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7" grpId="0"/>
      <p:bldP spid="38919"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标题 12289"/>
          <p:cNvSpPr>
            <a:spLocks noGrp="1"/>
          </p:cNvSpPr>
          <p:nvPr>
            <p:ph type="title"/>
          </p:nvPr>
        </p:nvSpPr>
        <p:spPr>
          <a:xfrm>
            <a:off x="228600" y="765175"/>
            <a:ext cx="8736013" cy="719138"/>
          </a:xfrm>
          <a:gradFill rotWithShape="0">
            <a:gsLst>
              <a:gs pos="0">
                <a:srgbClr val="4D0808">
                  <a:alpha val="100000"/>
                </a:srgbClr>
              </a:gs>
              <a:gs pos="30000">
                <a:srgbClr val="FF0300">
                  <a:alpha val="100000"/>
                </a:srgbClr>
              </a:gs>
              <a:gs pos="55000">
                <a:srgbClr val="FF7A00">
                  <a:alpha val="100000"/>
                </a:srgbClr>
              </a:gs>
              <a:gs pos="100000">
                <a:srgbClr val="FFF200">
                  <a:alpha val="100000"/>
                </a:srgbClr>
              </a:gs>
            </a:gsLst>
            <a:lin ang="5400000" scaled="1"/>
          </a:gradFill>
        </p:spPr>
        <p:txBody>
          <a:bodyPr vert="horz" wrap="square" lIns="91440" tIns="45720" rIns="91440" bIns="45720" anchor="ctr" anchorCtr="0"/>
          <a:lstStyle/>
          <a:p>
            <a:pPr fontAlgn="b"/>
            <a:r>
              <a:rPr lang="zh-CN" altLang="en-US" sz="4000" b="1">
                <a:solidFill>
                  <a:schemeClr val="accent1"/>
                </a:solidFill>
              </a:rPr>
              <a:t>二、</a:t>
            </a:r>
            <a:r>
              <a:rPr lang="en-US" altLang="zh-CN" sz="4000" b="1">
                <a:solidFill>
                  <a:schemeClr val="accent1"/>
                </a:solidFill>
              </a:rPr>
              <a:t>《</a:t>
            </a:r>
            <a:r>
              <a:rPr lang="zh-CN" altLang="en-US" sz="4000" b="1">
                <a:solidFill>
                  <a:schemeClr val="accent1"/>
                </a:solidFill>
              </a:rPr>
              <a:t>英语课程标准</a:t>
            </a:r>
            <a:r>
              <a:rPr lang="en-US" altLang="zh-CN" sz="4000" b="1">
                <a:solidFill>
                  <a:schemeClr val="accent1"/>
                </a:solidFill>
              </a:rPr>
              <a:t>》</a:t>
            </a:r>
            <a:r>
              <a:rPr lang="zh-CN" altLang="en-US" sz="4000" b="1">
                <a:solidFill>
                  <a:schemeClr val="accent1"/>
                </a:solidFill>
              </a:rPr>
              <a:t>的构架与特点</a:t>
            </a:r>
            <a:br>
              <a:rPr lang="zh-CN" altLang="en-US" sz="4000" b="1">
                <a:solidFill>
                  <a:schemeClr val="accent1"/>
                </a:solidFill>
              </a:rPr>
            </a:br>
            <a:endParaRPr lang="zh-CN" altLang="en-US" sz="4000" b="1">
              <a:solidFill>
                <a:schemeClr val="accent1"/>
              </a:solidFill>
            </a:endParaRPr>
          </a:p>
        </p:txBody>
      </p:sp>
      <p:sp>
        <p:nvSpPr>
          <p:cNvPr id="12295" name="矩形 12294"/>
          <p:cNvSpPr/>
          <p:nvPr/>
        </p:nvSpPr>
        <p:spPr>
          <a:xfrm>
            <a:off x="179388" y="1989138"/>
            <a:ext cx="8964612" cy="3878262"/>
          </a:xfrm>
          <a:prstGeom prst="rect">
            <a:avLst/>
          </a:prstGeom>
          <a:noFill/>
          <a:ln w="9525">
            <a:noFill/>
          </a:ln>
        </p:spPr>
        <p:txBody>
          <a:bodyPr anchor="ctr" anchorCtr="0"/>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spcBef>
                <a:spcPct val="50000"/>
              </a:spcBef>
            </a:pPr>
            <a:r>
              <a:rPr lang="en-US" altLang="zh-CN" b="0">
                <a:solidFill>
                  <a:schemeClr val="tx1"/>
                </a:solidFill>
                <a:latin typeface="Times New Roman" panose="02020603050405020304" pitchFamily="18" charset="0"/>
                <a:ea typeface="宋体" panose="02010600030101010101" pitchFamily="2" charset="-122"/>
              </a:rPr>
              <a:t>6. </a:t>
            </a:r>
            <a:r>
              <a:rPr lang="zh-CN" altLang="en-US" b="0">
                <a:solidFill>
                  <a:schemeClr val="tx1"/>
                </a:solidFill>
                <a:latin typeface="Times New Roman" panose="02020603050405020304" pitchFamily="18" charset="0"/>
                <a:ea typeface="宋体" panose="02010600030101010101" pitchFamily="2" charset="-122"/>
              </a:rPr>
              <a:t>强调了课程资源的开发与作用</a:t>
            </a:r>
            <a:r>
              <a:rPr lang="zh-CN" altLang="en-US" sz="2400" b="0">
                <a:solidFill>
                  <a:schemeClr val="tx1"/>
                </a:solidFill>
                <a:latin typeface="Times New Roman" panose="02020603050405020304" pitchFamily="18" charset="0"/>
                <a:ea typeface="宋体" panose="02010600030101010101" pitchFamily="2" charset="-122"/>
              </a:rPr>
              <a:t> </a:t>
            </a:r>
            <a:endParaRPr lang="zh-CN" altLang="en-US" sz="2400" b="0">
              <a:solidFill>
                <a:schemeClr val="tx1"/>
              </a:solidFill>
              <a:latin typeface="Times New Roman" panose="02020603050405020304" pitchFamily="18" charset="0"/>
              <a:ea typeface="宋体" panose="02010600030101010101" pitchFamily="2" charset="-122"/>
            </a:endParaRPr>
          </a:p>
          <a:p>
            <a:pPr algn="l">
              <a:spcBef>
                <a:spcPct val="50000"/>
              </a:spcBef>
            </a:pP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标准</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特别注重对课程资源的开发与利用。对于英语课程来说，语言环境的创设，语言运用的真实性和语言材料是否丰富是实现课程目标的有力保证。现代网络技术的发展和教育技术的开发为英语学习创造了新的教与学的方式和前所未有的空间。 </a:t>
            </a:r>
            <a:endParaRPr lang="zh-CN" altLang="en-US" b="0">
              <a:solidFill>
                <a:schemeClr val="tx1"/>
              </a:solidFill>
              <a:latin typeface="Times New Roman" panose="02020603050405020304" pitchFamily="18" charset="0"/>
              <a:ea typeface="宋体" panose="02010600030101010101" pitchFamily="2" charset="-122"/>
            </a:endParaRPr>
          </a:p>
          <a:p>
            <a:pPr algn="l">
              <a:spcBef>
                <a:spcPct val="50000"/>
              </a:spcBef>
            </a:pP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标准</a:t>
            </a:r>
            <a:r>
              <a:rPr lang="en-US" altLang="zh-CN" b="0">
                <a:solidFill>
                  <a:schemeClr val="tx1"/>
                </a:solidFill>
                <a:latin typeface="Times New Roman" panose="02020603050405020304" pitchFamily="18" charset="0"/>
                <a:ea typeface="宋体" panose="02010600030101010101" pitchFamily="2" charset="-122"/>
              </a:rPr>
              <a:t>》</a:t>
            </a:r>
            <a:r>
              <a:rPr lang="zh-CN" altLang="en-US" b="0">
                <a:solidFill>
                  <a:schemeClr val="tx1"/>
                </a:solidFill>
                <a:latin typeface="Times New Roman" panose="02020603050405020304" pitchFamily="18" charset="0"/>
                <a:ea typeface="宋体" panose="02010600030101010101" pitchFamily="2" charset="-122"/>
              </a:rPr>
              <a:t>要求教师要合理地利用和开发课程资源，针对本地区的条件，积极和有创造性地利用多种资源，保证课程目标的实现，提高课程实施的效果。</a:t>
            </a:r>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44" name="矩形 39943"/>
          <p:cNvSpPr/>
          <p:nvPr/>
        </p:nvSpPr>
        <p:spPr>
          <a:xfrm>
            <a:off x="533400" y="1700213"/>
            <a:ext cx="8534400" cy="4548187"/>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spcBef>
                <a:spcPct val="50000"/>
              </a:spcBef>
            </a:pPr>
            <a:r>
              <a:rPr lang="zh-CN" altLang="en-US" sz="2400" b="0">
                <a:solidFill>
                  <a:schemeClr val="tx1"/>
                </a:solidFill>
                <a:latin typeface="Times New Roman" panose="02020603050405020304" pitchFamily="18" charset="0"/>
                <a:ea typeface="楷体_GB2312" pitchFamily="49" charset="-122"/>
              </a:rPr>
              <a:t>课程设计</a:t>
            </a:r>
            <a:endParaRPr lang="zh-CN" altLang="en-US" sz="2400" b="0">
              <a:solidFill>
                <a:schemeClr val="tx1"/>
              </a:solidFill>
              <a:latin typeface="Times New Roman" panose="02020603050405020304" pitchFamily="18" charset="0"/>
              <a:ea typeface="楷体_GB2312" pitchFamily="49" charset="-122"/>
            </a:endParaRPr>
          </a:p>
          <a:p>
            <a:pPr algn="l">
              <a:spcBef>
                <a:spcPct val="50000"/>
              </a:spcBef>
            </a:pPr>
            <a:r>
              <a:rPr lang="zh-CN" altLang="en-US" sz="2400" b="0">
                <a:solidFill>
                  <a:schemeClr val="tx1"/>
                </a:solidFill>
                <a:latin typeface="Times New Roman" panose="02020603050405020304" pitchFamily="18" charset="0"/>
                <a:ea typeface="楷体_GB2312" pitchFamily="49" charset="-122"/>
              </a:rPr>
              <a:t>国家课程标准是教材编写、教学、评估和考试命题的依据，是国家管理和评价课程的基础。应体现国家对不同阶段学生在知识与技能、过程与方法、情感态度与价值观等方面的基本要求，规定各门课程的性质、目标、内容框架，提出教学和评价的建议。</a:t>
            </a:r>
            <a:endParaRPr lang="zh-CN" altLang="en-US" sz="2400" b="0">
              <a:solidFill>
                <a:schemeClr val="tx1"/>
              </a:solidFill>
              <a:latin typeface="Times New Roman" panose="02020603050405020304" pitchFamily="18" charset="0"/>
              <a:ea typeface="楷体_GB2312" pitchFamily="49" charset="-122"/>
            </a:endParaRPr>
          </a:p>
          <a:p>
            <a:pPr algn="l">
              <a:spcBef>
                <a:spcPct val="50000"/>
              </a:spcBef>
            </a:pPr>
            <a:r>
              <a:rPr lang="zh-CN" altLang="en-US" sz="2400" b="0">
                <a:solidFill>
                  <a:schemeClr val="tx1"/>
                </a:solidFill>
                <a:latin typeface="Times New Roman" panose="02020603050405020304" pitchFamily="18" charset="0"/>
                <a:ea typeface="楷体_GB2312" pitchFamily="49" charset="-122"/>
              </a:rPr>
              <a:t>教学大纲</a:t>
            </a:r>
            <a:endParaRPr lang="zh-CN" altLang="en-US" sz="2400" b="0">
              <a:solidFill>
                <a:schemeClr val="tx1"/>
              </a:solidFill>
              <a:latin typeface="Times New Roman" panose="02020603050405020304" pitchFamily="18" charset="0"/>
              <a:ea typeface="楷体_GB2312" pitchFamily="49" charset="-122"/>
            </a:endParaRPr>
          </a:p>
          <a:p>
            <a:pPr algn="l">
              <a:spcBef>
                <a:spcPct val="50000"/>
              </a:spcBef>
            </a:pPr>
            <a:r>
              <a:rPr lang="zh-CN" altLang="en-US" sz="2400" b="0">
                <a:solidFill>
                  <a:schemeClr val="tx1"/>
                </a:solidFill>
                <a:latin typeface="Times New Roman" panose="02020603050405020304" pitchFamily="18" charset="0"/>
                <a:ea typeface="楷体_GB2312" pitchFamily="49" charset="-122"/>
              </a:rPr>
              <a:t>教学大纲是根据教学计划规定的各门学科的教学目的和教学任务而编定的对具体教学目标和教学内容以及教学方法进行描述和规定的文件。它通常由两个基本的部分构成，即说明部分和本文部分。</a:t>
            </a:r>
            <a:endParaRPr lang="zh-CN" altLang="en-US" sz="2400" b="0">
              <a:solidFill>
                <a:schemeClr val="tx1"/>
              </a:solidFill>
              <a:latin typeface="Times New Roman" panose="02020603050405020304" pitchFamily="18" charset="0"/>
              <a:ea typeface="楷体_GB2312" pitchFamily="49" charset="-122"/>
            </a:endParaRPr>
          </a:p>
        </p:txBody>
      </p:sp>
      <p:sp>
        <p:nvSpPr>
          <p:cNvPr id="39943" name="矩形 39942"/>
          <p:cNvSpPr/>
          <p:nvPr/>
        </p:nvSpPr>
        <p:spPr>
          <a:xfrm>
            <a:off x="457200" y="685800"/>
            <a:ext cx="8382000" cy="838200"/>
          </a:xfrm>
          <a:prstGeom prst="rect">
            <a:avLst/>
          </a:prstGeom>
          <a:gradFill rotWithShape="0">
            <a:gsLst>
              <a:gs pos="0">
                <a:srgbClr val="FBEAC7">
                  <a:alpha val="100000"/>
                </a:srgbClr>
              </a:gs>
              <a:gs pos="17999">
                <a:srgbClr val="FEE7F2">
                  <a:alpha val="100000"/>
                </a:srgbClr>
              </a:gs>
              <a:gs pos="36000">
                <a:srgbClr val="FAC77D">
                  <a:alpha val="100000"/>
                </a:srgbClr>
              </a:gs>
              <a:gs pos="61000">
                <a:srgbClr val="FBA97D">
                  <a:alpha val="100000"/>
                </a:srgbClr>
              </a:gs>
              <a:gs pos="82001">
                <a:srgbClr val="FBD49C">
                  <a:alpha val="100000"/>
                </a:srgbClr>
              </a:gs>
              <a:gs pos="100000">
                <a:srgbClr val="FEE7F2">
                  <a:alpha val="100000"/>
                </a:srgbClr>
              </a:gs>
            </a:gsLst>
            <a:path path="rect">
              <a:fillToRect r="100000" b="100000"/>
            </a:path>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rgbClr val="3333CC"/>
                </a:solidFill>
                <a:latin typeface="Times New Roman" panose="02020603050405020304" pitchFamily="18" charset="0"/>
                <a:ea typeface="楷体_GB2312" pitchFamily="49" charset="-122"/>
              </a:rPr>
              <a:t>三、</a:t>
            </a:r>
            <a:r>
              <a:rPr lang="en-US" altLang="zh-CN" sz="3600">
                <a:solidFill>
                  <a:srgbClr val="3333CC"/>
                </a:solidFill>
                <a:latin typeface="Times New Roman" panose="02020603050405020304" pitchFamily="18" charset="0"/>
                <a:ea typeface="楷体_GB2312" pitchFamily="49" charset="-122"/>
              </a:rPr>
              <a:t>《</a:t>
            </a:r>
            <a:r>
              <a:rPr lang="zh-CN" altLang="en-US" sz="3600">
                <a:solidFill>
                  <a:srgbClr val="3333CC"/>
                </a:solidFill>
                <a:latin typeface="Times New Roman" panose="02020603050405020304" pitchFamily="18" charset="0"/>
                <a:ea typeface="楷体_GB2312" pitchFamily="49" charset="-122"/>
              </a:rPr>
              <a:t>英语课程标准</a:t>
            </a:r>
            <a:r>
              <a:rPr lang="en-US" altLang="zh-CN" sz="3600">
                <a:solidFill>
                  <a:srgbClr val="3333CC"/>
                </a:solidFill>
                <a:latin typeface="Times New Roman" panose="02020603050405020304" pitchFamily="18" charset="0"/>
                <a:ea typeface="楷体_GB2312" pitchFamily="49" charset="-122"/>
              </a:rPr>
              <a:t>》</a:t>
            </a:r>
            <a:r>
              <a:rPr lang="zh-CN" altLang="en-US" sz="3600">
                <a:solidFill>
                  <a:srgbClr val="3333CC"/>
                </a:solidFill>
                <a:latin typeface="Times New Roman" panose="02020603050405020304" pitchFamily="18" charset="0"/>
                <a:ea typeface="楷体_GB2312" pitchFamily="49" charset="-122"/>
              </a:rPr>
              <a:t>与大纲的对比</a:t>
            </a:r>
            <a:endParaRPr lang="zh-CN" altLang="en-US" sz="3600">
              <a:solidFill>
                <a:srgbClr val="3333CC"/>
              </a:solidFill>
              <a:latin typeface="Times New Roman" panose="02020603050405020304" pitchFamily="18" charset="0"/>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6" dur="500" fill="hold" grpId="0" nodeType="afterEffect">
                                  <p:stCondLst>
                                    <p:cond delay="1000"/>
                                  </p:stCondLst>
                                  <p:childTnLst>
                                    <p:set>
                                      <p:cBhvr>
                                        <p:cTn id="6" dur="1" fill="hold">
                                          <p:stCondLst>
                                            <p:cond delay="0"/>
                                          </p:stCondLst>
                                        </p:cTn>
                                        <p:tgtEl>
                                          <p:spTgt spid="39944"/>
                                        </p:tgtEl>
                                        <p:attrNameLst>
                                          <p:attrName>style.visibility</p:attrName>
                                        </p:attrNameLst>
                                      </p:cBhvr>
                                      <p:to>
                                        <p:strVal val="visible"/>
                                      </p:to>
                                    </p:set>
                                    <p:animEffect transition="in" filter="strips(downRight)">
                                      <p:cBhvr>
                                        <p:cTn id="7" dur="500"/>
                                        <p:tgtEl>
                                          <p:spTgt spid="399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44"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6" name="矩形 40965"/>
          <p:cNvSpPr/>
          <p:nvPr/>
        </p:nvSpPr>
        <p:spPr>
          <a:xfrm>
            <a:off x="179388" y="2205038"/>
            <a:ext cx="8964612" cy="4652962"/>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l">
              <a:spcBef>
                <a:spcPct val="50000"/>
              </a:spcBef>
              <a:buFont typeface="Wingdings" panose="05000000000000000000" pitchFamily="2" charset="2"/>
              <a:buChar char="n"/>
            </a:pPr>
            <a:r>
              <a:rPr lang="zh-CN" altLang="en-US" sz="3200">
                <a:solidFill>
                  <a:schemeClr val="tx1"/>
                </a:solidFill>
                <a:latin typeface="Times New Roman" panose="02020603050405020304" pitchFamily="18" charset="0"/>
                <a:ea typeface="宋体" panose="02010600030101010101" pitchFamily="2" charset="-122"/>
              </a:rPr>
              <a:t>课程价值取向从精英教育转向大众教育</a:t>
            </a:r>
            <a:endParaRPr lang="zh-CN" altLang="en-US" sz="3200">
              <a:solidFill>
                <a:schemeClr val="tx1"/>
              </a:solidFill>
              <a:latin typeface="Times New Roman" panose="02020603050405020304" pitchFamily="18" charset="0"/>
              <a:ea typeface="宋体" panose="02010600030101010101" pitchFamily="2" charset="-122"/>
            </a:endParaRPr>
          </a:p>
          <a:p>
            <a:pPr algn="l">
              <a:spcBef>
                <a:spcPct val="50000"/>
              </a:spcBef>
              <a:buFont typeface="Wingdings" panose="05000000000000000000" pitchFamily="2" charset="2"/>
              <a:buChar char="n"/>
            </a:pPr>
            <a:r>
              <a:rPr lang="zh-CN" altLang="en-US" sz="3200">
                <a:solidFill>
                  <a:schemeClr val="tx1"/>
                </a:solidFill>
                <a:latin typeface="Times New Roman" panose="02020603050405020304" pitchFamily="18" charset="0"/>
                <a:ea typeface="宋体" panose="02010600030101010101" pitchFamily="2" charset="-122"/>
              </a:rPr>
              <a:t>课程目标着眼于学生素质的全面发展</a:t>
            </a:r>
            <a:endParaRPr lang="zh-CN" altLang="en-US" sz="3200">
              <a:solidFill>
                <a:schemeClr val="tx1"/>
              </a:solidFill>
              <a:latin typeface="Times New Roman" panose="02020603050405020304" pitchFamily="18" charset="0"/>
              <a:ea typeface="宋体" panose="02010600030101010101" pitchFamily="2" charset="-122"/>
            </a:endParaRPr>
          </a:p>
          <a:p>
            <a:pPr algn="l">
              <a:spcBef>
                <a:spcPct val="50000"/>
              </a:spcBef>
              <a:buFont typeface="Wingdings" panose="05000000000000000000" pitchFamily="2" charset="2"/>
              <a:buChar char="n"/>
            </a:pPr>
            <a:r>
              <a:rPr lang="zh-CN" altLang="en-US" sz="3200">
                <a:solidFill>
                  <a:schemeClr val="tx1"/>
                </a:solidFill>
                <a:latin typeface="Times New Roman" panose="02020603050405020304" pitchFamily="18" charset="0"/>
                <a:ea typeface="宋体" panose="02010600030101010101" pitchFamily="2" charset="-122"/>
              </a:rPr>
              <a:t>从只关注教师教学转向关注课程实施过程</a:t>
            </a:r>
            <a:endParaRPr lang="zh-CN" altLang="en-US" sz="3200">
              <a:solidFill>
                <a:schemeClr val="tx1"/>
              </a:solidFill>
              <a:latin typeface="Times New Roman" panose="02020603050405020304" pitchFamily="18" charset="0"/>
              <a:ea typeface="宋体" panose="02010600030101010101" pitchFamily="2" charset="-122"/>
            </a:endParaRPr>
          </a:p>
          <a:p>
            <a:pPr algn="l">
              <a:spcBef>
                <a:spcPct val="50000"/>
              </a:spcBef>
              <a:buFont typeface="Wingdings" panose="05000000000000000000" pitchFamily="2" charset="2"/>
              <a:buChar char="n"/>
            </a:pPr>
            <a:r>
              <a:rPr lang="zh-CN" altLang="en-US" sz="3200">
                <a:solidFill>
                  <a:schemeClr val="tx1"/>
                </a:solidFill>
                <a:latin typeface="Times New Roman" panose="02020603050405020304" pitchFamily="18" charset="0"/>
                <a:ea typeface="宋体" panose="02010600030101010101" pitchFamily="2" charset="-122"/>
              </a:rPr>
              <a:t>课程管理从刚性转向弹性</a:t>
            </a:r>
            <a:endParaRPr lang="zh-CN" altLang="en-US" sz="3200">
              <a:solidFill>
                <a:schemeClr val="tx1"/>
              </a:solidFill>
              <a:latin typeface="Times New Roman" panose="02020603050405020304" pitchFamily="18" charset="0"/>
              <a:ea typeface="宋体" panose="02010600030101010101" pitchFamily="2" charset="-122"/>
            </a:endParaRPr>
          </a:p>
          <a:p>
            <a:pPr algn="l">
              <a:spcBef>
                <a:spcPct val="50000"/>
              </a:spcBef>
            </a:pPr>
            <a:endParaRPr lang="zh-CN" altLang="en-US" sz="3200">
              <a:solidFill>
                <a:schemeClr val="tx1"/>
              </a:solidFill>
              <a:latin typeface="Times New Roman" panose="02020603050405020304" pitchFamily="18" charset="0"/>
              <a:ea typeface="宋体" panose="02010600030101010101" pitchFamily="2" charset="-122"/>
            </a:endParaRPr>
          </a:p>
        </p:txBody>
      </p:sp>
      <p:sp>
        <p:nvSpPr>
          <p:cNvPr id="40968" name="矩形 40967"/>
          <p:cNvSpPr/>
          <p:nvPr/>
        </p:nvSpPr>
        <p:spPr>
          <a:xfrm>
            <a:off x="457200" y="685800"/>
            <a:ext cx="8382000" cy="838200"/>
          </a:xfrm>
          <a:prstGeom prst="rect">
            <a:avLst/>
          </a:prstGeom>
          <a:gradFill rotWithShape="0">
            <a:gsLst>
              <a:gs pos="0">
                <a:srgbClr val="FBEAC7">
                  <a:alpha val="100000"/>
                </a:srgbClr>
              </a:gs>
              <a:gs pos="17999">
                <a:srgbClr val="FEE7F2">
                  <a:alpha val="100000"/>
                </a:srgbClr>
              </a:gs>
              <a:gs pos="36000">
                <a:srgbClr val="FAC77D">
                  <a:alpha val="100000"/>
                </a:srgbClr>
              </a:gs>
              <a:gs pos="61000">
                <a:srgbClr val="FBA97D">
                  <a:alpha val="100000"/>
                </a:srgbClr>
              </a:gs>
              <a:gs pos="82001">
                <a:srgbClr val="FBD49C">
                  <a:alpha val="100000"/>
                </a:srgbClr>
              </a:gs>
              <a:gs pos="100000">
                <a:srgbClr val="FEE7F2">
                  <a:alpha val="100000"/>
                </a:srgbClr>
              </a:gs>
            </a:gsLst>
            <a:path path="rect">
              <a:fillToRect r="100000" b="100000"/>
            </a:path>
          </a:grad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r>
              <a:rPr lang="zh-CN" altLang="en-US" sz="3600">
                <a:solidFill>
                  <a:srgbClr val="3333CC"/>
                </a:solidFill>
                <a:latin typeface="Times New Roman" panose="02020603050405020304" pitchFamily="18" charset="0"/>
                <a:ea typeface="楷体_GB2312" pitchFamily="49" charset="-122"/>
              </a:rPr>
              <a:t>从“教学大纲”变为“课程标准”的意义</a:t>
            </a:r>
            <a:endParaRPr lang="zh-CN" altLang="en-US" sz="3600">
              <a:solidFill>
                <a:srgbClr val="3333CC"/>
              </a:solidFill>
              <a:latin typeface="Times New Roman" panose="02020603050405020304" pitchFamily="18" charset="0"/>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8" presetClass="entr" presetSubtype="6" dur="500" fill="hold" grpId="0" nodeType="afterEffect">
                                  <p:stCondLst>
                                    <p:cond delay="1000"/>
                                  </p:stCondLst>
                                  <p:childTnLst>
                                    <p:set>
                                      <p:cBhvr>
                                        <p:cTn id="6" dur="1" fill="hold">
                                          <p:stCondLst>
                                            <p:cond delay="0"/>
                                          </p:stCondLst>
                                        </p:cTn>
                                        <p:tgtEl>
                                          <p:spTgt spid="40966"/>
                                        </p:tgtEl>
                                        <p:attrNameLst>
                                          <p:attrName>style.visibility</p:attrName>
                                        </p:attrNameLst>
                                      </p:cBhvr>
                                      <p:to>
                                        <p:strVal val="visible"/>
                                      </p:to>
                                    </p:set>
                                    <p:animEffect transition="in" filter="strips(downRight)">
                                      <p:cBhvr>
                                        <p:cTn id="7" dur="500"/>
                                        <p:tgtEl>
                                          <p:spTgt spid="409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6"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标题 41985"/>
          <p:cNvSpPr>
            <a:spLocks noGrp="1"/>
          </p:cNvSpPr>
          <p:nvPr>
            <p:ph type="title"/>
          </p:nvPr>
        </p:nvSpPr>
        <p:spPr>
          <a:xfrm>
            <a:off x="838200" y="304800"/>
            <a:ext cx="7772400" cy="533400"/>
          </a:xfrm>
          <a:gradFill rotWithShape="0">
            <a:gsLst>
              <a:gs pos="0">
                <a:srgbClr val="E6DCAC">
                  <a:alpha val="100000"/>
                </a:srgbClr>
              </a:gs>
              <a:gs pos="12000">
                <a:srgbClr val="E6D78A">
                  <a:alpha val="100000"/>
                </a:srgbClr>
              </a:gs>
              <a:gs pos="30000">
                <a:srgbClr val="C7AC4C">
                  <a:alpha val="100000"/>
                </a:srgbClr>
              </a:gs>
              <a:gs pos="45000">
                <a:srgbClr val="E6D78A">
                  <a:alpha val="100000"/>
                </a:srgbClr>
              </a:gs>
              <a:gs pos="77000">
                <a:srgbClr val="C7AC4C">
                  <a:alpha val="100000"/>
                </a:srgbClr>
              </a:gs>
              <a:gs pos="100000">
                <a:srgbClr val="E6DCAC">
                  <a:alpha val="100000"/>
                </a:srgbClr>
              </a:gs>
            </a:gsLst>
            <a:lin ang="2700000" scaled="1"/>
          </a:gradFill>
        </p:spPr>
        <p:txBody>
          <a:bodyPr vert="horz" wrap="square" lIns="91440" tIns="45720" rIns="91440" bIns="45720" anchor="t" anchorCtr="0"/>
          <a:lstStyle/>
          <a:p>
            <a:r>
              <a:rPr lang="zh-CN" altLang="en-US" sz="2800">
                <a:solidFill>
                  <a:schemeClr val="bg1"/>
                </a:solidFill>
              </a:rPr>
              <a:t>（一）框架结构比较</a:t>
            </a:r>
            <a:br>
              <a:rPr lang="zh-CN" altLang="en-US" sz="2800">
                <a:solidFill>
                  <a:schemeClr val="bg1"/>
                </a:solidFill>
              </a:rPr>
            </a:br>
            <a:endParaRPr lang="zh-CN" altLang="en-US" sz="2800">
              <a:solidFill>
                <a:schemeClr val="bg1"/>
              </a:solidFill>
            </a:endParaRPr>
          </a:p>
        </p:txBody>
      </p:sp>
      <p:graphicFrame>
        <p:nvGraphicFramePr>
          <p:cNvPr id="42044" name="表格 42043"/>
          <p:cNvGraphicFramePr>
            <a:graphicFrameLocks noGrp="1"/>
          </p:cNvGraphicFramePr>
          <p:nvPr/>
        </p:nvGraphicFramePr>
        <p:xfrm>
          <a:off x="0" y="935038"/>
          <a:ext cx="9144000" cy="5922962"/>
        </p:xfrm>
        <a:graphic>
          <a:graphicData uri="http://schemas.openxmlformats.org/drawingml/2006/table">
            <a:tbl>
              <a:tblPr/>
              <a:tblGrid>
                <a:gridCol w="1935163"/>
                <a:gridCol w="4219575"/>
                <a:gridCol w="2989262"/>
              </a:tblGrid>
              <a:tr h="533400">
                <a:tc grid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en-US" altLang="zh-CN"/>
                        <a:t>《</a:t>
                      </a:r>
                      <a:r>
                        <a:rPr lang="zh-CN" altLang="en-US"/>
                        <a:t>标准</a:t>
                      </a:r>
                      <a:r>
                        <a:rPr lang="en-US" altLang="zh-CN"/>
                        <a:t>》</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en-US" altLang="zh-CN"/>
                        <a:t>《</a:t>
                      </a:r>
                      <a:r>
                        <a:rPr lang="zh-CN" altLang="en-US"/>
                        <a:t>大纲</a:t>
                      </a:r>
                      <a:r>
                        <a:rPr lang="en-US" altLang="zh-CN"/>
                        <a:t>》</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33400">
                <a:tc rowSpan="3">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前言</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课程性质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3">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前言</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33400">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基本理念</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79438">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设计思路</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r>
              <a:tr h="531812">
                <a:tc row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课程目标</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课程目标结构</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教学目的</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38163">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目标总体描述</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r>
              <a:tr h="533400">
                <a:tc rowSpan="5">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内容标准</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语言技能</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3">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教学目标与要求</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33400">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语言知识</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33400">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情感态度</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r>
              <a:tr h="539750">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学习策略</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教学内容</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r h="533400">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文化意识</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r>
            </a:tbl>
          </a:graphicData>
        </a:graphic>
      </p:graphicFrame>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42044"/>
                                        </p:tgtEl>
                                        <p:attrNameLst>
                                          <p:attrName>style.visibility</p:attrName>
                                        </p:attrNameLst>
                                      </p:cBhvr>
                                      <p:to>
                                        <p:strVal val="visible"/>
                                      </p:to>
                                    </p:set>
                                    <p:animEffect transition="in" filter="barn(inVertical)">
                                      <p:cBhvr>
                                        <p:cTn id="7" dur="500"/>
                                        <p:tgtEl>
                                          <p:spTgt spid="420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6567" name="表格 66566"/>
          <p:cNvGraphicFramePr>
            <a:graphicFrameLocks noGrp="1"/>
          </p:cNvGraphicFramePr>
          <p:nvPr/>
        </p:nvGraphicFramePr>
        <p:xfrm>
          <a:off x="457200" y="381000"/>
          <a:ext cx="8229600" cy="6210300"/>
        </p:xfrm>
        <a:graphic>
          <a:graphicData uri="http://schemas.openxmlformats.org/drawingml/2006/table">
            <a:tbl>
              <a:tblPr/>
              <a:tblGrid>
                <a:gridCol w="1676400"/>
                <a:gridCol w="3810000"/>
                <a:gridCol w="2743200"/>
              </a:tblGrid>
              <a:tr h="517525">
                <a:tc grid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en-US" altLang="zh-CN"/>
                        <a:t>《</a:t>
                      </a:r>
                      <a:r>
                        <a:rPr lang="zh-CN" altLang="en-US"/>
                        <a:t>课程标准</a:t>
                      </a:r>
                      <a:r>
                        <a:rPr lang="en-US" altLang="zh-CN"/>
                        <a:t>》</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hMerge="1">
                  <a:txBody>
                    <a:bodyPr vert="horz" wrap="square"/>
                    <a:lstStyle/>
                    <a:p/>
                  </a:txBody>
                  <a:tcPr>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en-US" altLang="zh-CN"/>
                        <a:t>《</a:t>
                      </a:r>
                      <a:r>
                        <a:rPr lang="zh-CN" altLang="en-US"/>
                        <a:t>大纲</a:t>
                      </a:r>
                      <a:r>
                        <a:rPr lang="en-US" altLang="zh-CN"/>
                        <a:t>》</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17525">
                <a:tc rowSpan="4">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实施建议</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教学建议</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教学中应注意的几个问题</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评价建议</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课程资源的开发与利用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2">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教学评价</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教材的编写和使用建议</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12700" cap="flat" cmpd="sng">
                      <a:solidFill>
                        <a:schemeClr val="tx1"/>
                      </a:solidFill>
                      <a:prstDash val="solid"/>
                      <a:headEnd type="none" w="med" len="med"/>
                      <a:tailEnd type="none" w="med" len="med"/>
                    </a:lnB>
                  </a:tcPr>
                </a:tc>
              </a:tr>
              <a:tr h="517525">
                <a:tc rowSpan="7">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附录</a:t>
                      </a:r>
                      <a:endParaRPr lang="zh-CN" altLang="en-US"/>
                    </a:p>
                  </a:txBody>
                  <a:tcPr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语音项目表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7">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日常交际用语</a:t>
                      </a:r>
                      <a:endParaRPr lang="zh-CN" altLang="en-US"/>
                    </a:p>
                    <a:p>
                      <a:pPr marL="0" lvl="0" indent="0" algn="ctr">
                        <a:buNone/>
                      </a:pPr>
                      <a:r>
                        <a:rPr lang="zh-CN" altLang="en-US"/>
                        <a:t>语音项目表</a:t>
                      </a:r>
                      <a:endParaRPr lang="zh-CN" altLang="en-US"/>
                    </a:p>
                    <a:p>
                      <a:pPr marL="0" lvl="0" indent="0" algn="ctr">
                        <a:buNone/>
                      </a:pPr>
                      <a:r>
                        <a:rPr lang="zh-CN" altLang="en-US"/>
                        <a:t>词汇表（</a:t>
                      </a:r>
                      <a:r>
                        <a:rPr lang="en-US" altLang="zh-CN"/>
                        <a:t>1</a:t>
                      </a:r>
                      <a:r>
                        <a:rPr lang="zh-CN" altLang="en-US"/>
                        <a:t>）</a:t>
                      </a:r>
                      <a:endParaRPr lang="zh-CN" altLang="en-US"/>
                    </a:p>
                    <a:p>
                      <a:pPr marL="0" lvl="0" indent="0" algn="ctr">
                        <a:buNone/>
                      </a:pPr>
                      <a:r>
                        <a:rPr lang="zh-CN" altLang="en-US"/>
                        <a:t>词汇表（</a:t>
                      </a:r>
                      <a:r>
                        <a:rPr lang="en-US" altLang="zh-CN"/>
                        <a:t>2</a:t>
                      </a:r>
                      <a:r>
                        <a:rPr lang="zh-CN" altLang="en-US"/>
                        <a:t>）</a:t>
                      </a:r>
                      <a:endParaRPr lang="zh-CN" altLang="en-US"/>
                    </a:p>
                    <a:p>
                      <a:pPr marL="0" lvl="0" indent="0" algn="ctr">
                        <a:buNone/>
                      </a:pPr>
                      <a:r>
                        <a:rPr lang="zh-CN" altLang="en-US"/>
                        <a:t>语法项目表</a:t>
                      </a:r>
                      <a:endParaRPr lang="zh-CN" altLang="en-US"/>
                    </a:p>
                  </a:txBody>
                  <a:tcPr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语法项目表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功能意念项目表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话题项目表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技能教学参考表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课堂教学用语</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517525">
                <a:tc vMerge="1">
                  <a:txBody>
                    <a:bodyPr vert="horz" wrap="square"/>
                    <a:lstStyle/>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buNone/>
                      </a:pPr>
                      <a:r>
                        <a:rPr lang="zh-CN" altLang="en-US"/>
                        <a:t>词汇表</a:t>
                      </a:r>
                      <a:endParaRPr lang="zh-CN" altLang="en-US"/>
                    </a:p>
                  </a:txBody>
                  <a:tcPr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r>
            </a:tbl>
          </a:graphicData>
        </a:graphic>
      </p:graphicFrame>
    </p:spTree>
  </p:cSld>
  <p:clrMapOvr>
    <a:masterClrMapping/>
  </p:clrMapOvr>
  <p:transition spd="slow">
    <p:wipe dir="d"/>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1" name="文本占位符 43010"/>
          <p:cNvSpPr>
            <a:spLocks noGrp="1"/>
          </p:cNvSpPr>
          <p:nvPr>
            <p:ph type="body" sz="half" idx="1"/>
          </p:nvPr>
        </p:nvSpPr>
        <p:spPr>
          <a:xfrm>
            <a:off x="395288" y="1628775"/>
            <a:ext cx="8353425" cy="3640138"/>
          </a:xfrm>
        </p:spPr>
        <p:txBody>
          <a:bodyPr vert="horz" wrap="square" lIns="91440" tIns="45720" rIns="91440" bIns="45720" anchor="t" anchorCtr="0"/>
          <a:lstStyle/>
          <a:p>
            <a:pPr>
              <a:spcBef>
                <a:spcPct val="0"/>
              </a:spcBef>
              <a:buClrTx/>
              <a:buSzTx/>
              <a:buFont typeface="Wingdings" panose="05000000000000000000" pitchFamily="2" charset="2"/>
              <a:buChar char="n"/>
            </a:pPr>
            <a:r>
              <a:rPr lang="en-US" altLang="zh-CN" sz="2800"/>
              <a:t>《</a:t>
            </a:r>
            <a:r>
              <a:rPr lang="zh-CN" altLang="en-US" sz="2800"/>
              <a:t>教学大纲</a:t>
            </a:r>
            <a:r>
              <a:rPr lang="en-US" altLang="zh-CN" sz="2800"/>
              <a:t>》</a:t>
            </a:r>
            <a:r>
              <a:rPr lang="zh-CN" altLang="en-US" sz="2800"/>
              <a:t>中“教学目的”的表述</a:t>
            </a:r>
            <a:endParaRPr lang="zh-CN" altLang="en-US" sz="2800"/>
          </a:p>
          <a:p>
            <a:pPr>
              <a:spcBef>
                <a:spcPct val="0"/>
              </a:spcBef>
              <a:buClrTx/>
              <a:buSzTx/>
              <a:buFontTx/>
              <a:buNone/>
            </a:pPr>
            <a:r>
              <a:rPr lang="zh-CN" altLang="en-US" sz="2800"/>
              <a:t>　　全日制高级中学英语教学的目的是：在义务教育初中英语教学的基础上，使学生巩固、扩大基础知识，发展听、说、读、写的基本技能，提高初步运用英语进行交际的能力，侧重培养阅读能力；使他们在英语学习过程中，受到思想品德、爱国主义和社会主义等方面的教育，增进对外国文化，特别是英语国家文化的了解；在学习中，发展学生的智力，培养创新精神和实践能力，形成有效的学习策略，为他们的可持续发展奠定基础。 </a:t>
            </a:r>
            <a:br>
              <a:rPr lang="zh-CN" altLang="en-US" sz="2800"/>
            </a:br>
            <a:endParaRPr lang="zh-CN" altLang="en-US" sz="2800"/>
          </a:p>
        </p:txBody>
      </p:sp>
      <p:sp>
        <p:nvSpPr>
          <p:cNvPr id="43019" name="标题 43018"/>
          <p:cNvSpPr>
            <a:spLocks noGrp="1"/>
          </p:cNvSpPr>
          <p:nvPr>
            <p:ph type="title"/>
          </p:nvPr>
        </p:nvSpPr>
        <p:spPr>
          <a:xfrm>
            <a:off x="838200" y="304800"/>
            <a:ext cx="7772400" cy="1143000"/>
          </a:xfrm>
          <a:gradFill rotWithShape="0">
            <a:gsLst>
              <a:gs pos="0">
                <a:srgbClr val="E6DCAC">
                  <a:alpha val="100000"/>
                </a:srgbClr>
              </a:gs>
              <a:gs pos="12000">
                <a:srgbClr val="E6D78A">
                  <a:alpha val="100000"/>
                </a:srgbClr>
              </a:gs>
              <a:gs pos="30000">
                <a:srgbClr val="C7AC4C">
                  <a:alpha val="100000"/>
                </a:srgbClr>
              </a:gs>
              <a:gs pos="45000">
                <a:srgbClr val="E6D78A">
                  <a:alpha val="100000"/>
                </a:srgbClr>
              </a:gs>
              <a:gs pos="77000">
                <a:srgbClr val="C7AC4C">
                  <a:alpha val="100000"/>
                </a:srgbClr>
              </a:gs>
              <a:gs pos="100000">
                <a:srgbClr val="E6DCAC">
                  <a:alpha val="100000"/>
                </a:srgbClr>
              </a:gs>
            </a:gsLst>
            <a:lin ang="2700000" scaled="1"/>
          </a:gradFill>
        </p:spPr>
        <p:txBody>
          <a:bodyPr vert="horz" wrap="square" lIns="91440" tIns="45720" rIns="91440" bIns="45720" anchor="t" anchorCtr="0"/>
          <a:lstStyle/>
          <a:p>
            <a:r>
              <a:rPr lang="zh-CN" altLang="en-US" sz="3600" b="1">
                <a:solidFill>
                  <a:srgbClr val="3333CC"/>
                </a:solidFill>
                <a:ea typeface="楷体_GB2312" pitchFamily="49" charset="-122"/>
              </a:rPr>
              <a:t>（二）课程目标比较</a:t>
            </a:r>
            <a:endParaRPr lang="zh-CN" altLang="en-US" sz="3600" b="1">
              <a:solidFill>
                <a:srgbClr val="3333CC"/>
              </a:solidFill>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5" dur="500" fill="hold" grpId="0" nodeType="afterEffect">
                                  <p:stCondLst>
                                    <p:cond delay="100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linds(vertical)">
                                      <p:cBhvr>
                                        <p:cTn id="7" dur="500"/>
                                        <p:tgtEl>
                                          <p:spTgt spid="43011">
                                            <p:txEl>
                                              <p:pRg st="0" end="0"/>
                                            </p:txEl>
                                          </p:spTgt>
                                        </p:tgtEl>
                                      </p:cBhvr>
                                    </p:animEffect>
                                  </p:childTnLst>
                                </p:cTn>
                              </p:par>
                            </p:childTnLst>
                          </p:cTn>
                        </p:par>
                        <p:par>
                          <p:cTn id="8" fill="hold" nodeType="afterGroup">
                            <p:stCondLst>
                              <p:cond delay="1500"/>
                            </p:stCondLst>
                            <p:childTnLst>
                              <p:par>
                                <p:cTn id="9" presetID="3" presetClass="entr" presetSubtype="5" dur="500" fill="hold" grpId="0" nodeType="afterEffect">
                                  <p:stCondLst>
                                    <p:cond delay="1000"/>
                                  </p:stCondLst>
                                  <p:childTnLst>
                                    <p:set>
                                      <p:cBhvr>
                                        <p:cTn id="10" dur="1" fill="hold">
                                          <p:stCondLst>
                                            <p:cond delay="0"/>
                                          </p:stCondLst>
                                        </p:cTn>
                                        <p:tgtEl>
                                          <p:spTgt spid="43011">
                                            <p:txEl>
                                              <p:pRg st="1" end="1"/>
                                            </p:txEl>
                                          </p:spTgt>
                                        </p:tgtEl>
                                        <p:attrNameLst>
                                          <p:attrName>style.visibility</p:attrName>
                                        </p:attrNameLst>
                                      </p:cBhvr>
                                      <p:to>
                                        <p:strVal val="visible"/>
                                      </p:to>
                                    </p:set>
                                    <p:animEffect transition="in" filter="blinds(vertical)">
                                      <p:cBhvr>
                                        <p:cTn id="11" dur="500"/>
                                        <p:tgtEl>
                                          <p:spTgt spid="430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uiExpand="1" build="p" advAuto="100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8306" name="矩形 98305"/>
          <p:cNvSpPr/>
          <p:nvPr/>
        </p:nvSpPr>
        <p:spPr>
          <a:xfrm>
            <a:off x="468313" y="0"/>
            <a:ext cx="8161337" cy="9844088"/>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just">
              <a:buFont typeface="Wingdings" panose="05000000000000000000" pitchFamily="2" charset="2"/>
              <a:buChar char="n"/>
            </a:pPr>
            <a:r>
              <a:rPr lang="en-US" altLang="zh-CN" sz="3200">
                <a:solidFill>
                  <a:schemeClr val="tx1"/>
                </a:solidFill>
                <a:latin typeface="Times New Roman" panose="02020603050405020304" pitchFamily="18" charset="0"/>
                <a:ea typeface="楷体_GB2312" pitchFamily="49" charset="-122"/>
              </a:rPr>
              <a:t> 《</a:t>
            </a:r>
            <a:r>
              <a:rPr lang="zh-CN" altLang="en-US" sz="3200">
                <a:solidFill>
                  <a:schemeClr val="tx1"/>
                </a:solidFill>
                <a:latin typeface="Times New Roman" panose="02020603050405020304" pitchFamily="18" charset="0"/>
                <a:ea typeface="楷体_GB2312" pitchFamily="49" charset="-122"/>
              </a:rPr>
              <a:t>课程标准</a:t>
            </a:r>
            <a:r>
              <a:rPr lang="en-US" altLang="zh-CN" sz="3200">
                <a:solidFill>
                  <a:schemeClr val="tx1"/>
                </a:solidFill>
                <a:latin typeface="Times New Roman" panose="02020603050405020304" pitchFamily="18" charset="0"/>
                <a:ea typeface="楷体_GB2312" pitchFamily="49" charset="-122"/>
              </a:rPr>
              <a:t>》</a:t>
            </a:r>
            <a:r>
              <a:rPr lang="zh-CN" altLang="en-US" sz="3200">
                <a:solidFill>
                  <a:schemeClr val="tx1"/>
                </a:solidFill>
                <a:latin typeface="Times New Roman" panose="02020603050405020304" pitchFamily="18" charset="0"/>
                <a:ea typeface="楷体_GB2312" pitchFamily="49" charset="-122"/>
              </a:rPr>
              <a:t>中的课程目标</a:t>
            </a:r>
            <a:endParaRPr lang="zh-CN" altLang="en-US" sz="3200">
              <a:solidFill>
                <a:schemeClr val="tx1"/>
              </a:solidFill>
              <a:latin typeface="Times New Roman" panose="02020603050405020304" pitchFamily="18" charset="0"/>
              <a:ea typeface="楷体_GB2312" pitchFamily="49" charset="-122"/>
            </a:endParaRPr>
          </a:p>
          <a:p>
            <a:pPr algn="just"/>
            <a:r>
              <a:rPr lang="zh-CN" altLang="en-US" sz="3200">
                <a:solidFill>
                  <a:schemeClr val="tx1"/>
                </a:solidFill>
                <a:latin typeface="Times New Roman" panose="02020603050405020304" pitchFamily="18" charset="0"/>
                <a:ea typeface="楷体_GB2312" pitchFamily="49" charset="-122"/>
              </a:rPr>
              <a:t>高中英语课程的总目标是使学生在义务教育阶段英语学习的基础上，进一步明确英语学习的目的，发展自主学习和合作学习的能力；形成有效的英语学习策略；培养学生的综合语言运用能力。综合语言运用能力的形成建立在语言技能、语言知识、情感态度、学习策略和文化意识等素养整合发展的基础上。语言技能和语言知识是综合语言运用能力的基础。情感态度是影响学生学习和发展的重要因素。学习策略是提高学习效率、发展自主学习能力的先决条件。文化意识则是得体运用语言的保障。</a:t>
            </a:r>
            <a:r>
              <a:rPr lang="zh-CN" altLang="en-US">
                <a:latin typeface="Times New Roman" panose="02020603050405020304" pitchFamily="18" charset="0"/>
                <a:ea typeface="楷体_GB2312" pitchFamily="49" charset="-122"/>
              </a:rPr>
              <a:t> </a:t>
            </a:r>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文本占位符 99329"/>
          <p:cNvSpPr>
            <a:spLocks noGrp="1"/>
          </p:cNvSpPr>
          <p:nvPr>
            <p:ph type="body" sz="half" idx="1"/>
          </p:nvPr>
        </p:nvSpPr>
        <p:spPr>
          <a:xfrm>
            <a:off x="0" y="1268413"/>
            <a:ext cx="9144000" cy="4576762"/>
          </a:xfrm>
        </p:spPr>
        <p:txBody>
          <a:bodyPr vert="horz" wrap="square" lIns="91440" tIns="45720" rIns="91440" bIns="45720" anchor="t" anchorCtr="0"/>
          <a:lstStyle/>
          <a:p>
            <a:pPr>
              <a:spcBef>
                <a:spcPct val="0"/>
              </a:spcBef>
              <a:buClrTx/>
              <a:buSzTx/>
              <a:buFont typeface="Wingdings" panose="05000000000000000000" pitchFamily="2" charset="2"/>
              <a:buChar char="n"/>
            </a:pPr>
            <a:r>
              <a:rPr lang="en-US" altLang="zh-CN" sz="2800" b="1"/>
              <a:t>《</a:t>
            </a:r>
            <a:r>
              <a:rPr lang="zh-CN" altLang="en-US" sz="2800" b="1"/>
              <a:t>教学大纲</a:t>
            </a:r>
            <a:r>
              <a:rPr lang="en-US" altLang="zh-CN" sz="2800" b="1"/>
              <a:t>》</a:t>
            </a:r>
            <a:r>
              <a:rPr lang="zh-CN" altLang="en-US" sz="2800" b="1"/>
              <a:t>中</a:t>
            </a:r>
            <a:r>
              <a:rPr lang="zh-CN" altLang="en-US" sz="2800"/>
              <a:t>“</a:t>
            </a:r>
            <a:r>
              <a:rPr lang="zh-CN" altLang="en-US" sz="2800" b="1"/>
              <a:t>教学中应该注意的几个问题</a:t>
            </a:r>
            <a:r>
              <a:rPr lang="zh-CN" altLang="en-US" sz="2800"/>
              <a:t> ”</a:t>
            </a:r>
            <a:endParaRPr lang="zh-CN" altLang="en-US" sz="2800"/>
          </a:p>
          <a:p>
            <a:pPr>
              <a:spcBef>
                <a:spcPct val="0"/>
              </a:spcBef>
              <a:buClrTx/>
              <a:buSzTx/>
              <a:buFontTx/>
              <a:buNone/>
            </a:pPr>
            <a:r>
              <a:rPr lang="zh-CN" altLang="en-US" sz="2800" b="1"/>
              <a:t>（一）遵循英语教学规律，寓思想教育于语言教学之中</a:t>
            </a:r>
            <a:r>
              <a:rPr lang="zh-CN" altLang="en-US" sz="2800"/>
              <a:t>。</a:t>
            </a:r>
            <a:endParaRPr lang="zh-CN" altLang="en-US" sz="2800"/>
          </a:p>
          <a:p>
            <a:pPr>
              <a:spcBef>
                <a:spcPct val="0"/>
              </a:spcBef>
              <a:buClrTx/>
              <a:buSzTx/>
              <a:buFontTx/>
              <a:buNone/>
            </a:pPr>
            <a:r>
              <a:rPr lang="zh-CN" altLang="en-US" sz="2800" b="1"/>
              <a:t>（二）处理好语言基础知识和语言运用的关系，培养学生用英语进行交际的能力</a:t>
            </a:r>
            <a:r>
              <a:rPr lang="zh-CN" altLang="en-US" sz="2800"/>
              <a:t>。</a:t>
            </a:r>
            <a:endParaRPr lang="zh-CN" altLang="en-US" sz="2800"/>
          </a:p>
          <a:p>
            <a:pPr>
              <a:spcBef>
                <a:spcPct val="0"/>
              </a:spcBef>
              <a:buClrTx/>
              <a:buSzTx/>
              <a:buFontTx/>
              <a:buNone/>
            </a:pPr>
            <a:r>
              <a:rPr lang="zh-CN" altLang="en-US" sz="2800" b="1"/>
              <a:t>（三）听、说、读、写综合运用，侧重培养阅读能力</a:t>
            </a:r>
            <a:r>
              <a:rPr lang="zh-CN" altLang="en-US" sz="2800"/>
              <a:t>。</a:t>
            </a:r>
            <a:endParaRPr lang="zh-CN" altLang="en-US" sz="2800"/>
          </a:p>
          <a:p>
            <a:pPr>
              <a:spcBef>
                <a:spcPct val="0"/>
              </a:spcBef>
              <a:buClrTx/>
              <a:buSzTx/>
              <a:buFontTx/>
              <a:buNone/>
            </a:pPr>
            <a:r>
              <a:rPr lang="zh-CN" altLang="en-US" sz="2800" b="1"/>
              <a:t>（四）尽量使用英语，适当利用母语</a:t>
            </a:r>
            <a:r>
              <a:rPr lang="zh-CN" altLang="en-US" sz="2800"/>
              <a:t>。</a:t>
            </a:r>
            <a:endParaRPr lang="zh-CN" altLang="en-US" sz="2800"/>
          </a:p>
          <a:p>
            <a:pPr>
              <a:spcBef>
                <a:spcPct val="0"/>
              </a:spcBef>
              <a:buClrTx/>
              <a:buSzTx/>
              <a:buFontTx/>
              <a:buNone/>
            </a:pPr>
            <a:r>
              <a:rPr lang="zh-CN" altLang="en-US" sz="2800" b="1"/>
              <a:t>（五）处理好语言教学和文化的关系。</a:t>
            </a:r>
            <a:endParaRPr lang="zh-CN" altLang="en-US" sz="2800" b="1"/>
          </a:p>
          <a:p>
            <a:pPr>
              <a:spcBef>
                <a:spcPct val="0"/>
              </a:spcBef>
              <a:buClrTx/>
              <a:buSzTx/>
              <a:buFontTx/>
              <a:buNone/>
            </a:pPr>
            <a:r>
              <a:rPr lang="zh-CN" altLang="en-US" sz="2800" b="1"/>
              <a:t>（六） 确立学生的主体地位，发挥教师的指导作用。</a:t>
            </a:r>
            <a:r>
              <a:rPr lang="zh-CN" altLang="en-US" sz="2800"/>
              <a:t> </a:t>
            </a:r>
            <a:endParaRPr lang="zh-CN" altLang="en-US" sz="2800"/>
          </a:p>
          <a:p>
            <a:pPr>
              <a:spcBef>
                <a:spcPct val="0"/>
              </a:spcBef>
              <a:buClrTx/>
              <a:buSzTx/>
              <a:buFontTx/>
              <a:buNone/>
            </a:pPr>
            <a:r>
              <a:rPr lang="zh-CN" altLang="en-US" sz="2800" b="1"/>
              <a:t>（七）提高课堂教学质量，积极开展课外活动。</a:t>
            </a:r>
            <a:endParaRPr lang="zh-CN" altLang="en-US" sz="2800" b="1"/>
          </a:p>
          <a:p>
            <a:pPr>
              <a:spcBef>
                <a:spcPct val="0"/>
              </a:spcBef>
              <a:buClrTx/>
              <a:buSzTx/>
              <a:buFontTx/>
              <a:buNone/>
            </a:pPr>
            <a:r>
              <a:rPr lang="zh-CN" altLang="en-US" sz="2800" b="1"/>
              <a:t>（八）充分利用直观教具和现代化教学手段，努力创设英语学习环境。</a:t>
            </a:r>
            <a:endParaRPr lang="zh-CN" altLang="en-US" sz="2800" b="1"/>
          </a:p>
          <a:p>
            <a:pPr>
              <a:spcBef>
                <a:spcPct val="0"/>
              </a:spcBef>
              <a:buClrTx/>
              <a:buSzTx/>
              <a:buFontTx/>
              <a:buNone/>
            </a:pPr>
            <a:endParaRPr lang="zh-CN" altLang="en-US" sz="2800" b="1"/>
          </a:p>
        </p:txBody>
      </p:sp>
      <p:sp>
        <p:nvSpPr>
          <p:cNvPr id="99331" name="标题 99330"/>
          <p:cNvSpPr>
            <a:spLocks noGrp="1"/>
          </p:cNvSpPr>
          <p:nvPr>
            <p:ph type="title"/>
          </p:nvPr>
        </p:nvSpPr>
        <p:spPr>
          <a:xfrm>
            <a:off x="755650" y="333375"/>
            <a:ext cx="7772400" cy="792163"/>
          </a:xfrm>
          <a:gradFill rotWithShape="0">
            <a:gsLst>
              <a:gs pos="0">
                <a:srgbClr val="E6DCAC">
                  <a:alpha val="100000"/>
                </a:srgbClr>
              </a:gs>
              <a:gs pos="12000">
                <a:srgbClr val="E6D78A">
                  <a:alpha val="100000"/>
                </a:srgbClr>
              </a:gs>
              <a:gs pos="30000">
                <a:srgbClr val="C7AC4C">
                  <a:alpha val="100000"/>
                </a:srgbClr>
              </a:gs>
              <a:gs pos="45000">
                <a:srgbClr val="E6D78A">
                  <a:alpha val="100000"/>
                </a:srgbClr>
              </a:gs>
              <a:gs pos="77000">
                <a:srgbClr val="C7AC4C">
                  <a:alpha val="100000"/>
                </a:srgbClr>
              </a:gs>
              <a:gs pos="100000">
                <a:srgbClr val="E6DCAC">
                  <a:alpha val="100000"/>
                </a:srgbClr>
              </a:gs>
            </a:gsLst>
            <a:lin ang="2700000" scaled="1"/>
          </a:gradFill>
        </p:spPr>
        <p:txBody>
          <a:bodyPr vert="horz" wrap="square" lIns="91440" tIns="45720" rIns="91440" bIns="45720" anchor="t" anchorCtr="0"/>
          <a:lstStyle/>
          <a:p>
            <a:r>
              <a:rPr lang="zh-CN" altLang="en-US" sz="3600" b="1">
                <a:solidFill>
                  <a:srgbClr val="3333CC"/>
                </a:solidFill>
                <a:ea typeface="楷体_GB2312" pitchFamily="49" charset="-122"/>
              </a:rPr>
              <a:t>（三）教学建议比较</a:t>
            </a:r>
            <a:endParaRPr lang="zh-CN" altLang="en-US" sz="3600" b="1">
              <a:solidFill>
                <a:srgbClr val="3333CC"/>
              </a:solidFill>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5" dur="500" fill="hold" grpId="0" nodeType="afterEffect">
                                  <p:stCondLst>
                                    <p:cond delay="1000"/>
                                  </p:stCondLst>
                                  <p:childTnLst>
                                    <p:set>
                                      <p:cBhvr>
                                        <p:cTn id="6" dur="1" fill="hold">
                                          <p:stCondLst>
                                            <p:cond delay="0"/>
                                          </p:stCondLst>
                                        </p:cTn>
                                        <p:tgtEl>
                                          <p:spTgt spid="99330">
                                            <p:txEl>
                                              <p:pRg st="0" end="0"/>
                                            </p:txEl>
                                          </p:spTgt>
                                        </p:tgtEl>
                                        <p:attrNameLst>
                                          <p:attrName>style.visibility</p:attrName>
                                        </p:attrNameLst>
                                      </p:cBhvr>
                                      <p:to>
                                        <p:strVal val="visible"/>
                                      </p:to>
                                    </p:set>
                                    <p:animEffect transition="in" filter="blinds(vertical)">
                                      <p:cBhvr>
                                        <p:cTn id="7" dur="500"/>
                                        <p:tgtEl>
                                          <p:spTgt spid="99330">
                                            <p:txEl>
                                              <p:pRg st="0" end="0"/>
                                            </p:txEl>
                                          </p:spTgt>
                                        </p:tgtEl>
                                      </p:cBhvr>
                                    </p:animEffect>
                                  </p:childTnLst>
                                </p:cTn>
                              </p:par>
                            </p:childTnLst>
                          </p:cTn>
                        </p:par>
                        <p:par>
                          <p:cTn id="8" fill="hold" nodeType="afterGroup">
                            <p:stCondLst>
                              <p:cond delay="1500"/>
                            </p:stCondLst>
                            <p:childTnLst>
                              <p:par>
                                <p:cTn id="9" presetID="3" presetClass="entr" presetSubtype="5" dur="500" fill="hold" grpId="0" nodeType="afterEffect">
                                  <p:stCondLst>
                                    <p:cond delay="1000"/>
                                  </p:stCondLst>
                                  <p:childTnLst>
                                    <p:set>
                                      <p:cBhvr>
                                        <p:cTn id="10" dur="1" fill="hold">
                                          <p:stCondLst>
                                            <p:cond delay="0"/>
                                          </p:stCondLst>
                                        </p:cTn>
                                        <p:tgtEl>
                                          <p:spTgt spid="99330">
                                            <p:txEl>
                                              <p:pRg st="1" end="1"/>
                                            </p:txEl>
                                          </p:spTgt>
                                        </p:tgtEl>
                                        <p:attrNameLst>
                                          <p:attrName>style.visibility</p:attrName>
                                        </p:attrNameLst>
                                      </p:cBhvr>
                                      <p:to>
                                        <p:strVal val="visible"/>
                                      </p:to>
                                    </p:set>
                                    <p:animEffect transition="in" filter="blinds(vertical)">
                                      <p:cBhvr>
                                        <p:cTn id="11" dur="500"/>
                                        <p:tgtEl>
                                          <p:spTgt spid="99330">
                                            <p:txEl>
                                              <p:pRg st="1" end="1"/>
                                            </p:txEl>
                                          </p:spTgt>
                                        </p:tgtEl>
                                      </p:cBhvr>
                                    </p:animEffect>
                                  </p:childTnLst>
                                </p:cTn>
                              </p:par>
                            </p:childTnLst>
                          </p:cTn>
                        </p:par>
                        <p:par>
                          <p:cTn id="12" fill="hold" nodeType="afterGroup">
                            <p:stCondLst>
                              <p:cond delay="3000"/>
                            </p:stCondLst>
                            <p:childTnLst>
                              <p:par>
                                <p:cTn id="13" presetID="3" presetClass="entr" presetSubtype="5" dur="500" fill="hold" grpId="0" nodeType="afterEffect">
                                  <p:stCondLst>
                                    <p:cond delay="1000"/>
                                  </p:stCondLst>
                                  <p:childTnLst>
                                    <p:set>
                                      <p:cBhvr>
                                        <p:cTn id="14" dur="1" fill="hold">
                                          <p:stCondLst>
                                            <p:cond delay="0"/>
                                          </p:stCondLst>
                                        </p:cTn>
                                        <p:tgtEl>
                                          <p:spTgt spid="99330">
                                            <p:txEl>
                                              <p:pRg st="2" end="2"/>
                                            </p:txEl>
                                          </p:spTgt>
                                        </p:tgtEl>
                                        <p:attrNameLst>
                                          <p:attrName>style.visibility</p:attrName>
                                        </p:attrNameLst>
                                      </p:cBhvr>
                                      <p:to>
                                        <p:strVal val="visible"/>
                                      </p:to>
                                    </p:set>
                                    <p:animEffect transition="in" filter="blinds(vertical)">
                                      <p:cBhvr>
                                        <p:cTn id="15" dur="500"/>
                                        <p:tgtEl>
                                          <p:spTgt spid="99330">
                                            <p:txEl>
                                              <p:pRg st="2" end="2"/>
                                            </p:txEl>
                                          </p:spTgt>
                                        </p:tgtEl>
                                      </p:cBhvr>
                                    </p:animEffect>
                                  </p:childTnLst>
                                </p:cTn>
                              </p:par>
                            </p:childTnLst>
                          </p:cTn>
                        </p:par>
                        <p:par>
                          <p:cTn id="16" fill="hold" nodeType="afterGroup">
                            <p:stCondLst>
                              <p:cond delay="4500"/>
                            </p:stCondLst>
                            <p:childTnLst>
                              <p:par>
                                <p:cTn id="17" presetID="3" presetClass="entr" presetSubtype="5" dur="500" fill="hold" grpId="0" nodeType="afterEffect">
                                  <p:stCondLst>
                                    <p:cond delay="1000"/>
                                  </p:stCondLst>
                                  <p:childTnLst>
                                    <p:set>
                                      <p:cBhvr>
                                        <p:cTn id="18" dur="1" fill="hold">
                                          <p:stCondLst>
                                            <p:cond delay="0"/>
                                          </p:stCondLst>
                                        </p:cTn>
                                        <p:tgtEl>
                                          <p:spTgt spid="99330">
                                            <p:txEl>
                                              <p:pRg st="3" end="3"/>
                                            </p:txEl>
                                          </p:spTgt>
                                        </p:tgtEl>
                                        <p:attrNameLst>
                                          <p:attrName>style.visibility</p:attrName>
                                        </p:attrNameLst>
                                      </p:cBhvr>
                                      <p:to>
                                        <p:strVal val="visible"/>
                                      </p:to>
                                    </p:set>
                                    <p:animEffect transition="in" filter="blinds(vertical)">
                                      <p:cBhvr>
                                        <p:cTn id="19" dur="500"/>
                                        <p:tgtEl>
                                          <p:spTgt spid="99330">
                                            <p:txEl>
                                              <p:pRg st="3" end="3"/>
                                            </p:txEl>
                                          </p:spTgt>
                                        </p:tgtEl>
                                      </p:cBhvr>
                                    </p:animEffect>
                                  </p:childTnLst>
                                </p:cTn>
                              </p:par>
                            </p:childTnLst>
                          </p:cTn>
                        </p:par>
                        <p:par>
                          <p:cTn id="20" fill="hold" nodeType="afterGroup">
                            <p:stCondLst>
                              <p:cond delay="6000"/>
                            </p:stCondLst>
                            <p:childTnLst>
                              <p:par>
                                <p:cTn id="21" presetID="3" presetClass="entr" presetSubtype="5" dur="500" fill="hold" grpId="0" nodeType="afterEffect">
                                  <p:stCondLst>
                                    <p:cond delay="1000"/>
                                  </p:stCondLst>
                                  <p:childTnLst>
                                    <p:set>
                                      <p:cBhvr>
                                        <p:cTn id="22" dur="1" fill="hold">
                                          <p:stCondLst>
                                            <p:cond delay="0"/>
                                          </p:stCondLst>
                                        </p:cTn>
                                        <p:tgtEl>
                                          <p:spTgt spid="99330">
                                            <p:txEl>
                                              <p:pRg st="4" end="4"/>
                                            </p:txEl>
                                          </p:spTgt>
                                        </p:tgtEl>
                                        <p:attrNameLst>
                                          <p:attrName>style.visibility</p:attrName>
                                        </p:attrNameLst>
                                      </p:cBhvr>
                                      <p:to>
                                        <p:strVal val="visible"/>
                                      </p:to>
                                    </p:set>
                                    <p:animEffect transition="in" filter="blinds(vertical)">
                                      <p:cBhvr>
                                        <p:cTn id="23" dur="500"/>
                                        <p:tgtEl>
                                          <p:spTgt spid="99330">
                                            <p:txEl>
                                              <p:pRg st="4" end="4"/>
                                            </p:txEl>
                                          </p:spTgt>
                                        </p:tgtEl>
                                      </p:cBhvr>
                                    </p:animEffect>
                                  </p:childTnLst>
                                </p:cTn>
                              </p:par>
                            </p:childTnLst>
                          </p:cTn>
                        </p:par>
                        <p:par>
                          <p:cTn id="24" fill="hold" nodeType="afterGroup">
                            <p:stCondLst>
                              <p:cond delay="7500"/>
                            </p:stCondLst>
                            <p:childTnLst>
                              <p:par>
                                <p:cTn id="25" presetID="3" presetClass="entr" presetSubtype="5" dur="500" fill="hold" grpId="0" nodeType="afterEffect">
                                  <p:stCondLst>
                                    <p:cond delay="1000"/>
                                  </p:stCondLst>
                                  <p:childTnLst>
                                    <p:set>
                                      <p:cBhvr>
                                        <p:cTn id="26" dur="1" fill="hold">
                                          <p:stCondLst>
                                            <p:cond delay="0"/>
                                          </p:stCondLst>
                                        </p:cTn>
                                        <p:tgtEl>
                                          <p:spTgt spid="99330">
                                            <p:txEl>
                                              <p:pRg st="5" end="5"/>
                                            </p:txEl>
                                          </p:spTgt>
                                        </p:tgtEl>
                                        <p:attrNameLst>
                                          <p:attrName>style.visibility</p:attrName>
                                        </p:attrNameLst>
                                      </p:cBhvr>
                                      <p:to>
                                        <p:strVal val="visible"/>
                                      </p:to>
                                    </p:set>
                                    <p:animEffect transition="in" filter="blinds(vertical)">
                                      <p:cBhvr>
                                        <p:cTn id="27" dur="500"/>
                                        <p:tgtEl>
                                          <p:spTgt spid="99330">
                                            <p:txEl>
                                              <p:pRg st="5" end="5"/>
                                            </p:txEl>
                                          </p:spTgt>
                                        </p:tgtEl>
                                      </p:cBhvr>
                                    </p:animEffect>
                                  </p:childTnLst>
                                </p:cTn>
                              </p:par>
                            </p:childTnLst>
                          </p:cTn>
                        </p:par>
                        <p:par>
                          <p:cTn id="28" fill="hold" nodeType="afterGroup">
                            <p:stCondLst>
                              <p:cond delay="9000"/>
                            </p:stCondLst>
                            <p:childTnLst>
                              <p:par>
                                <p:cTn id="29" presetID="3" presetClass="entr" presetSubtype="5" dur="500" fill="hold" grpId="0" nodeType="afterEffect">
                                  <p:stCondLst>
                                    <p:cond delay="1000"/>
                                  </p:stCondLst>
                                  <p:childTnLst>
                                    <p:set>
                                      <p:cBhvr>
                                        <p:cTn id="30" dur="1" fill="hold">
                                          <p:stCondLst>
                                            <p:cond delay="0"/>
                                          </p:stCondLst>
                                        </p:cTn>
                                        <p:tgtEl>
                                          <p:spTgt spid="99330">
                                            <p:txEl>
                                              <p:pRg st="6" end="6"/>
                                            </p:txEl>
                                          </p:spTgt>
                                        </p:tgtEl>
                                        <p:attrNameLst>
                                          <p:attrName>style.visibility</p:attrName>
                                        </p:attrNameLst>
                                      </p:cBhvr>
                                      <p:to>
                                        <p:strVal val="visible"/>
                                      </p:to>
                                    </p:set>
                                    <p:animEffect transition="in" filter="blinds(vertical)">
                                      <p:cBhvr>
                                        <p:cTn id="31" dur="500"/>
                                        <p:tgtEl>
                                          <p:spTgt spid="99330">
                                            <p:txEl>
                                              <p:pRg st="6" end="6"/>
                                            </p:txEl>
                                          </p:spTgt>
                                        </p:tgtEl>
                                      </p:cBhvr>
                                    </p:animEffect>
                                  </p:childTnLst>
                                </p:cTn>
                              </p:par>
                            </p:childTnLst>
                          </p:cTn>
                        </p:par>
                        <p:par>
                          <p:cTn id="32" fill="hold" nodeType="afterGroup">
                            <p:stCondLst>
                              <p:cond delay="10500"/>
                            </p:stCondLst>
                            <p:childTnLst>
                              <p:par>
                                <p:cTn id="33" presetID="3" presetClass="entr" presetSubtype="5" dur="500" fill="hold" grpId="0" nodeType="afterEffect">
                                  <p:stCondLst>
                                    <p:cond delay="1000"/>
                                  </p:stCondLst>
                                  <p:childTnLst>
                                    <p:set>
                                      <p:cBhvr>
                                        <p:cTn id="34" dur="1" fill="hold">
                                          <p:stCondLst>
                                            <p:cond delay="0"/>
                                          </p:stCondLst>
                                        </p:cTn>
                                        <p:tgtEl>
                                          <p:spTgt spid="99330">
                                            <p:txEl>
                                              <p:pRg st="7" end="7"/>
                                            </p:txEl>
                                          </p:spTgt>
                                        </p:tgtEl>
                                        <p:attrNameLst>
                                          <p:attrName>style.visibility</p:attrName>
                                        </p:attrNameLst>
                                      </p:cBhvr>
                                      <p:to>
                                        <p:strVal val="visible"/>
                                      </p:to>
                                    </p:set>
                                    <p:animEffect transition="in" filter="blinds(vertical)">
                                      <p:cBhvr>
                                        <p:cTn id="35" dur="500"/>
                                        <p:tgtEl>
                                          <p:spTgt spid="99330">
                                            <p:txEl>
                                              <p:pRg st="7" end="7"/>
                                            </p:txEl>
                                          </p:spTgt>
                                        </p:tgtEl>
                                      </p:cBhvr>
                                    </p:animEffect>
                                  </p:childTnLst>
                                </p:cTn>
                              </p:par>
                            </p:childTnLst>
                          </p:cTn>
                        </p:par>
                        <p:par>
                          <p:cTn id="36" fill="hold" nodeType="afterGroup">
                            <p:stCondLst>
                              <p:cond delay="12000"/>
                            </p:stCondLst>
                            <p:childTnLst>
                              <p:par>
                                <p:cTn id="37" presetID="3" presetClass="entr" presetSubtype="5" dur="500" fill="hold" grpId="0" nodeType="afterEffect">
                                  <p:stCondLst>
                                    <p:cond delay="1000"/>
                                  </p:stCondLst>
                                  <p:childTnLst>
                                    <p:set>
                                      <p:cBhvr>
                                        <p:cTn id="38" dur="1" fill="hold">
                                          <p:stCondLst>
                                            <p:cond delay="0"/>
                                          </p:stCondLst>
                                        </p:cTn>
                                        <p:tgtEl>
                                          <p:spTgt spid="99330">
                                            <p:txEl>
                                              <p:pRg st="8" end="8"/>
                                            </p:txEl>
                                          </p:spTgt>
                                        </p:tgtEl>
                                        <p:attrNameLst>
                                          <p:attrName>style.visibility</p:attrName>
                                        </p:attrNameLst>
                                      </p:cBhvr>
                                      <p:to>
                                        <p:strVal val="visible"/>
                                      </p:to>
                                    </p:set>
                                    <p:animEffect transition="in" filter="blinds(vertical)">
                                      <p:cBhvr>
                                        <p:cTn id="39" dur="500"/>
                                        <p:tgtEl>
                                          <p:spTgt spid="99330">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0" grpId="0" uiExpand="1" build="p" advAuto="100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354" name="矩形 100353"/>
          <p:cNvSpPr/>
          <p:nvPr/>
        </p:nvSpPr>
        <p:spPr>
          <a:xfrm>
            <a:off x="0" y="908050"/>
            <a:ext cx="9144000" cy="6985000"/>
          </a:xfrm>
          <a:prstGeom prst="rect">
            <a:avLst/>
          </a:prstGeom>
          <a:noFill/>
          <a:ln w="9525">
            <a:noFill/>
          </a:ln>
        </p:spPr>
        <p:txBody>
          <a:bodyPr>
            <a:spAutoFit/>
          </a:bodyPr>
          <a:lstStyle>
            <a:defPPr>
              <a:defRPr lang="zh-CN"/>
            </a:defPPr>
            <a:lvl1pPr marL="0" lvl="0"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1pPr>
            <a:lvl2pPr marL="457200" lvl="1"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2pPr>
            <a:lvl3pPr marL="914400" lvl="2"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3pPr>
            <a:lvl4pPr marL="1371600" lvl="3"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4pPr>
            <a:lvl5pPr marL="1828800" lvl="4"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5pPr>
            <a:lvl6pPr marL="2286000" lvl="5"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6pPr>
            <a:lvl7pPr marL="2743200" lvl="6"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7pPr>
            <a:lvl8pPr marL="3200400" lvl="7"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8pPr>
            <a:lvl9pPr marL="3657600" lvl="8" indent="0" algn="ctr" defTabSz="914400" rtl="0" eaLnBrk="1" fontAlgn="base" latinLnBrk="0" hangingPunct="1">
              <a:lnSpc>
                <a:spcPct val="100000"/>
              </a:lnSpc>
              <a:spcBef>
                <a:spcPct val="0"/>
              </a:spcBef>
              <a:spcAft>
                <a:spcPct val="0"/>
              </a:spcAft>
              <a:buNone/>
              <a:defRPr sz="2800" b="1" i="0" u="none" kern="1200" baseline="0">
                <a:solidFill>
                  <a:schemeClr val="hlink"/>
                </a:solidFill>
                <a:latin typeface="Times New Roman" panose="02020603050405020304" pitchFamily="18" charset="0"/>
                <a:ea typeface="楷体_GB2312" pitchFamily="49" charset="-122"/>
                <a:cs typeface="+mn-cs"/>
              </a:defRPr>
            </a:lvl9pPr>
          </a:lstStyle>
          <a:p>
            <a:pPr algn="just">
              <a:buFont typeface="Wingdings" panose="05000000000000000000" pitchFamily="2" charset="2"/>
              <a:buChar char="n"/>
            </a:pPr>
            <a:r>
              <a:rPr lang="en-US" altLang="zh-CN" sz="3200">
                <a:solidFill>
                  <a:schemeClr val="tx1"/>
                </a:solidFill>
                <a:latin typeface="Times New Roman" panose="02020603050405020304" pitchFamily="18" charset="0"/>
                <a:ea typeface="楷体_GB2312" pitchFamily="49" charset="-122"/>
              </a:rPr>
              <a:t> 《</a:t>
            </a:r>
            <a:r>
              <a:rPr lang="zh-CN" altLang="en-US" sz="3200">
                <a:solidFill>
                  <a:schemeClr val="tx1"/>
                </a:solidFill>
                <a:latin typeface="Times New Roman" panose="02020603050405020304" pitchFamily="18" charset="0"/>
                <a:ea typeface="楷体_GB2312" pitchFamily="49" charset="-122"/>
              </a:rPr>
              <a:t>课程标准</a:t>
            </a:r>
            <a:r>
              <a:rPr lang="en-US" altLang="zh-CN" sz="3200">
                <a:solidFill>
                  <a:schemeClr val="tx1"/>
                </a:solidFill>
                <a:latin typeface="Times New Roman" panose="02020603050405020304" pitchFamily="18" charset="0"/>
                <a:ea typeface="楷体_GB2312" pitchFamily="49" charset="-122"/>
              </a:rPr>
              <a:t>》</a:t>
            </a:r>
            <a:r>
              <a:rPr lang="zh-CN" altLang="en-US" sz="3200">
                <a:solidFill>
                  <a:schemeClr val="tx1"/>
                </a:solidFill>
                <a:latin typeface="Times New Roman" panose="02020603050405020304" pitchFamily="18" charset="0"/>
                <a:ea typeface="楷体_GB2312" pitchFamily="49" charset="-122"/>
              </a:rPr>
              <a:t>中的“教学原则”</a:t>
            </a:r>
            <a:endParaRPr lang="zh-CN" altLang="en-US" sz="3200">
              <a:solidFill>
                <a:schemeClr val="tx1"/>
              </a:solidFill>
              <a:latin typeface="Times New Roman" panose="02020603050405020304" pitchFamily="18" charset="0"/>
              <a:ea typeface="楷体_GB2312" pitchFamily="49" charset="-122"/>
            </a:endParaRPr>
          </a:p>
          <a:p>
            <a:pPr algn="l"/>
            <a:r>
              <a:rPr lang="zh-CN" altLang="en-US" b="0">
                <a:solidFill>
                  <a:schemeClr val="tx1"/>
                </a:solidFill>
                <a:latin typeface="Times New Roman" panose="02020603050405020304" pitchFamily="18" charset="0"/>
                <a:ea typeface="楷体_GB2312" pitchFamily="49" charset="-122"/>
              </a:rPr>
              <a:t>　</a:t>
            </a:r>
            <a:endParaRPr lang="zh-CN" altLang="en-US" b="0">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1.</a:t>
            </a:r>
            <a:r>
              <a:rPr lang="zh-CN" altLang="en-US">
                <a:solidFill>
                  <a:schemeClr val="tx1"/>
                </a:solidFill>
                <a:latin typeface="Times New Roman" panose="02020603050405020304" pitchFamily="18" charset="0"/>
                <a:ea typeface="楷体_GB2312" pitchFamily="49" charset="-122"/>
              </a:rPr>
              <a:t>面向全体学生，为学生终身发展奠定共同基础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2.</a:t>
            </a:r>
            <a:r>
              <a:rPr lang="zh-CN" altLang="en-US">
                <a:solidFill>
                  <a:schemeClr val="tx1"/>
                </a:solidFill>
                <a:latin typeface="Times New Roman" panose="02020603050405020304" pitchFamily="18" charset="0"/>
                <a:ea typeface="楷体_GB2312" pitchFamily="49" charset="-122"/>
              </a:rPr>
              <a:t>鼓励学生学习选修课程，加强对选修课的指导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3.</a:t>
            </a:r>
            <a:r>
              <a:rPr lang="zh-CN" altLang="en-US">
                <a:solidFill>
                  <a:schemeClr val="tx1"/>
                </a:solidFill>
                <a:latin typeface="Times New Roman" panose="02020603050405020304" pitchFamily="18" charset="0"/>
                <a:ea typeface="楷体_GB2312" pitchFamily="49" charset="-122"/>
              </a:rPr>
              <a:t>关注学生的情感，营造宽松、民主、和谐的教学氛围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4.</a:t>
            </a:r>
            <a:r>
              <a:rPr lang="zh-CN" altLang="en-US">
                <a:solidFill>
                  <a:schemeClr val="tx1"/>
                </a:solidFill>
                <a:latin typeface="Times New Roman" panose="02020603050405020304" pitchFamily="18" charset="0"/>
                <a:ea typeface="楷体_GB2312" pitchFamily="49" charset="-122"/>
              </a:rPr>
              <a:t>加强对学生学习策略的指导，帮助他们形成自主学习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能力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5.</a:t>
            </a:r>
            <a:r>
              <a:rPr lang="zh-CN" altLang="en-US">
                <a:solidFill>
                  <a:schemeClr val="tx1"/>
                </a:solidFill>
                <a:latin typeface="Times New Roman" panose="02020603050405020304" pitchFamily="18" charset="0"/>
                <a:ea typeface="楷体_GB2312" pitchFamily="49" charset="-122"/>
              </a:rPr>
              <a:t>树立符合新课程要求的教学观念，优化教育教学方式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6.</a:t>
            </a:r>
            <a:r>
              <a:rPr lang="zh-CN" altLang="en-US">
                <a:solidFill>
                  <a:schemeClr val="tx1"/>
                </a:solidFill>
                <a:latin typeface="Times New Roman" panose="02020603050405020304" pitchFamily="18" charset="0"/>
                <a:ea typeface="楷体_GB2312" pitchFamily="49" charset="-122"/>
              </a:rPr>
              <a:t>利用现代教育技术，拓宽学习和运用英语的渠道 </a:t>
            </a:r>
            <a:endParaRPr lang="zh-CN" altLang="en-US">
              <a:solidFill>
                <a:schemeClr val="tx1"/>
              </a:solidFill>
              <a:latin typeface="Times New Roman" panose="02020603050405020304" pitchFamily="18" charset="0"/>
              <a:ea typeface="楷体_GB2312" pitchFamily="49" charset="-122"/>
            </a:endParaRPr>
          </a:p>
          <a:p>
            <a:pPr algn="l"/>
            <a:r>
              <a:rPr lang="zh-CN" altLang="en-US">
                <a:solidFill>
                  <a:schemeClr val="tx1"/>
                </a:solidFill>
                <a:latin typeface="Times New Roman" panose="02020603050405020304" pitchFamily="18" charset="0"/>
                <a:ea typeface="楷体_GB2312" pitchFamily="49" charset="-122"/>
              </a:rPr>
              <a:t>　</a:t>
            </a:r>
            <a:r>
              <a:rPr lang="en-US" altLang="zh-CN">
                <a:solidFill>
                  <a:schemeClr val="tx1"/>
                </a:solidFill>
                <a:latin typeface="Times New Roman" panose="02020603050405020304" pitchFamily="18" charset="0"/>
                <a:ea typeface="楷体_GB2312" pitchFamily="49" charset="-122"/>
              </a:rPr>
              <a:t>7.</a:t>
            </a:r>
            <a:r>
              <a:rPr lang="zh-CN" altLang="en-US">
                <a:solidFill>
                  <a:schemeClr val="tx1"/>
                </a:solidFill>
                <a:latin typeface="Times New Roman" panose="02020603050405020304" pitchFamily="18" charset="0"/>
                <a:ea typeface="楷体_GB2312" pitchFamily="49" charset="-122"/>
              </a:rPr>
              <a:t>教师要不断提高专业化水平，与新课程同步发展</a:t>
            </a:r>
            <a:r>
              <a:rPr lang="zh-CN" altLang="en-US">
                <a:latin typeface="Times New Roman" panose="02020603050405020304" pitchFamily="18" charset="0"/>
                <a:ea typeface="楷体_GB2312" pitchFamily="49" charset="-122"/>
              </a:rPr>
              <a:t> </a:t>
            </a:r>
            <a:endParaRPr lang="zh-CN" altLang="en-US">
              <a:latin typeface="Times New Roman" panose="02020603050405020304" pitchFamily="18" charset="0"/>
              <a:ea typeface="楷体_GB2312" pitchFamily="49" charset="-122"/>
            </a:endParaRPr>
          </a:p>
          <a:p>
            <a:pPr algn="l"/>
            <a:endParaRPr lang="zh-CN" altLang="en-US">
              <a:latin typeface="Times New Roman" panose="02020603050405020304" pitchFamily="18" charset="0"/>
              <a:ea typeface="楷体_GB2312" pitchFamily="49"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a:p>
            <a:pPr algn="l"/>
            <a:endParaRPr lang="zh-CN" altLang="en-US" b="0">
              <a:solidFill>
                <a:schemeClr val="tx1"/>
              </a:solidFill>
              <a:latin typeface="Times New Roman" panose="02020603050405020304" pitchFamily="18" charset="0"/>
              <a:ea typeface="宋体" panose="02010600030101010101" pitchFamily="2" charset="-122"/>
            </a:endParaRPr>
          </a:p>
        </p:txBody>
      </p:sp>
    </p:spTree>
  </p:cSld>
  <p:clrMapOvr>
    <a:masterClrMapping/>
  </p:clrMapOvr>
  <p:transition spd="slow">
    <p:wipe dir="d"/>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4337"/>
          <p:cNvSpPr>
            <a:spLocks noGrp="1"/>
          </p:cNvSpPr>
          <p:nvPr>
            <p:ph type="title"/>
          </p:nvPr>
        </p:nvSpPr>
        <p:spPr>
          <a:xfrm>
            <a:off x="381000" y="549275"/>
            <a:ext cx="7620000" cy="935038"/>
          </a:xfrm>
          <a:gradFill rotWithShape="0">
            <a:gsLst>
              <a:gs pos="0">
                <a:srgbClr val="4D0808">
                  <a:alpha val="100000"/>
                </a:srgbClr>
              </a:gs>
              <a:gs pos="30000">
                <a:srgbClr val="FF0300">
                  <a:alpha val="100000"/>
                </a:srgbClr>
              </a:gs>
              <a:gs pos="55000">
                <a:srgbClr val="FF7A00">
                  <a:alpha val="100000"/>
                </a:srgbClr>
              </a:gs>
              <a:gs pos="100000">
                <a:srgbClr val="FFF200">
                  <a:alpha val="100000"/>
                </a:srgbClr>
              </a:gs>
            </a:gsLst>
            <a:lin ang="5400000" scaled="1"/>
          </a:gradFill>
        </p:spPr>
        <p:txBody>
          <a:bodyPr vert="horz" wrap="square" lIns="91440" tIns="45720" rIns="91440" bIns="45720" anchor="ctr" anchorCtr="0"/>
          <a:lstStyle/>
          <a:p>
            <a:pPr algn="l"/>
            <a:r>
              <a:rPr lang="en-US" altLang="zh-CN" b="1">
                <a:solidFill>
                  <a:schemeClr val="tx1"/>
                </a:solidFill>
                <a:effectLst>
                  <a:outerShdw blurRad="38100" dist="38100" dir="2700000">
                    <a:srgbClr val="C0C0C0"/>
                  </a:outerShdw>
                </a:effectLst>
                <a:ea typeface="楷体_GB2312" pitchFamily="49" charset="-122"/>
              </a:rPr>
              <a:t>《</a:t>
            </a:r>
            <a:r>
              <a:rPr lang="zh-CN" altLang="en-US" b="1">
                <a:solidFill>
                  <a:schemeClr val="tx1"/>
                </a:solidFill>
                <a:effectLst>
                  <a:outerShdw blurRad="38100" dist="38100" dir="2700000">
                    <a:srgbClr val="C0C0C0"/>
                  </a:outerShdw>
                </a:effectLst>
                <a:ea typeface="楷体_GB2312" pitchFamily="49" charset="-122"/>
              </a:rPr>
              <a:t>课程标准</a:t>
            </a:r>
            <a:r>
              <a:rPr lang="en-US" altLang="zh-CN" b="1">
                <a:solidFill>
                  <a:schemeClr val="tx1"/>
                </a:solidFill>
                <a:effectLst>
                  <a:outerShdw blurRad="38100" dist="38100" dir="2700000">
                    <a:srgbClr val="C0C0C0"/>
                  </a:outerShdw>
                </a:effectLst>
                <a:ea typeface="楷体_GB2312" pitchFamily="49" charset="-122"/>
              </a:rPr>
              <a:t>》“</a:t>
            </a:r>
            <a:r>
              <a:rPr lang="zh-CN" altLang="en-US" b="1">
                <a:solidFill>
                  <a:schemeClr val="tx1"/>
                </a:solidFill>
                <a:effectLst>
                  <a:outerShdw blurRad="38100" dist="38100" dir="2700000">
                    <a:srgbClr val="C0C0C0"/>
                  </a:outerShdw>
                </a:effectLst>
                <a:ea typeface="楷体_GB2312" pitchFamily="49" charset="-122"/>
              </a:rPr>
              <a:t>新”在何处</a:t>
            </a:r>
            <a:endParaRPr lang="zh-CN" altLang="en-US" b="1">
              <a:solidFill>
                <a:schemeClr val="tx1"/>
              </a:solidFill>
              <a:effectLst>
                <a:outerShdw blurRad="38100" dist="38100" dir="2700000">
                  <a:srgbClr val="C0C0C0"/>
                </a:outerShdw>
              </a:effectLst>
              <a:ea typeface="楷体_GB2312" pitchFamily="49" charset="-122"/>
            </a:endParaRPr>
          </a:p>
        </p:txBody>
      </p:sp>
      <p:sp>
        <p:nvSpPr>
          <p:cNvPr id="14347" name="文本占位符 14346"/>
          <p:cNvSpPr>
            <a:spLocks noGrp="1"/>
          </p:cNvSpPr>
          <p:nvPr>
            <p:ph type="body" idx="1"/>
          </p:nvPr>
        </p:nvSpPr>
        <p:spPr>
          <a:xfrm>
            <a:off x="685800" y="1981200"/>
            <a:ext cx="7772400" cy="4114800"/>
          </a:xfrm>
        </p:spPr>
        <p:txBody>
          <a:bodyPr/>
          <a:lstStyle/>
          <a:p>
            <a:pPr>
              <a:buFont typeface="Wingdings" panose="05000000000000000000" pitchFamily="2" charset="2"/>
              <a:buChar char="n"/>
            </a:pPr>
            <a:r>
              <a:rPr lang="zh-CN" altLang="en-US" b="1"/>
              <a:t>新的基本理念</a:t>
            </a:r>
            <a:endParaRPr lang="zh-CN" altLang="en-US" b="1"/>
          </a:p>
          <a:p>
            <a:pPr>
              <a:buFont typeface="Wingdings" panose="05000000000000000000" pitchFamily="2" charset="2"/>
              <a:buChar char="n"/>
            </a:pPr>
            <a:r>
              <a:rPr lang="zh-CN" altLang="en-US" b="1"/>
              <a:t>新的课程目标</a:t>
            </a:r>
            <a:endParaRPr lang="zh-CN" altLang="en-US" b="1"/>
          </a:p>
          <a:p>
            <a:pPr>
              <a:buFont typeface="Wingdings" panose="05000000000000000000" pitchFamily="2" charset="2"/>
              <a:buChar char="n"/>
            </a:pPr>
            <a:r>
              <a:rPr lang="zh-CN" altLang="en-US" b="1"/>
              <a:t>新的课程设计</a:t>
            </a:r>
            <a:endParaRPr lang="zh-CN" altLang="en-US" b="1"/>
          </a:p>
          <a:p>
            <a:pPr>
              <a:buFont typeface="Wingdings" panose="05000000000000000000" pitchFamily="2" charset="2"/>
              <a:buChar char="n"/>
            </a:pPr>
            <a:r>
              <a:rPr lang="zh-CN" altLang="en-US" b="1"/>
              <a:t>新的课程内容</a:t>
            </a:r>
            <a:endParaRPr lang="zh-CN" altLang="en-US" b="1"/>
          </a:p>
          <a:p>
            <a:pPr>
              <a:buFont typeface="Wingdings" panose="05000000000000000000" pitchFamily="2" charset="2"/>
              <a:buChar char="n"/>
            </a:pPr>
            <a:r>
              <a:rPr lang="zh-CN" altLang="en-US" b="1"/>
              <a:t>新的教学方式</a:t>
            </a:r>
            <a:endParaRPr lang="zh-CN" altLang="en-US" b="1"/>
          </a:p>
          <a:p>
            <a:pPr>
              <a:buFont typeface="Wingdings" panose="05000000000000000000" pitchFamily="2" charset="2"/>
              <a:buChar char="n"/>
            </a:pPr>
            <a:r>
              <a:rPr lang="zh-CN" altLang="en-US" b="1"/>
              <a:t>新的教材体系</a:t>
            </a:r>
            <a:endParaRPr lang="zh-CN" altLang="en-US" b="1"/>
          </a:p>
          <a:p>
            <a:pPr>
              <a:buFont typeface="Wingdings" panose="05000000000000000000" pitchFamily="2" charset="2"/>
              <a:buChar char="n"/>
            </a:pPr>
            <a:r>
              <a:rPr lang="zh-CN" altLang="en-US" b="1"/>
              <a:t>新的评价体系</a:t>
            </a:r>
            <a:endParaRPr lang="zh-CN" altLang="en-US" b="1"/>
          </a:p>
          <a:p>
            <a:endParaRPr lang="zh-CN" altLang="en-US" b="1">
              <a:ea typeface="楷体_GB2312" pitchFamily="49" charset="-122"/>
            </a:endParaRPr>
          </a:p>
        </p:txBody>
      </p:sp>
    </p:spTree>
  </p:cSld>
  <p:clrMapOvr>
    <a:masterClrMapping/>
  </p:clrMapOvr>
  <p:transition spd="slow">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4347">
                                            <p:txEl>
                                              <p:pRg st="0" end="0"/>
                                            </p:txEl>
                                          </p:spTgt>
                                        </p:tgtEl>
                                        <p:attrNameLst>
                                          <p:attrName>style.visibility</p:attrName>
                                        </p:attrNameLst>
                                      </p:cBhvr>
                                      <p:to>
                                        <p:strVal val="visible"/>
                                      </p:to>
                                    </p:set>
                                    <p:anim calcmode="lin" valueType="num">
                                      <p:cBhvr additive="base">
                                        <p:cTn id="7" dur="500" fill="hold"/>
                                        <p:tgtEl>
                                          <p:spTgt spid="143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434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14347">
                                            <p:txEl>
                                              <p:pRg st="1" end="1"/>
                                            </p:txEl>
                                          </p:spTgt>
                                        </p:tgtEl>
                                        <p:attrNameLst>
                                          <p:attrName>style.visibility</p:attrName>
                                        </p:attrNameLst>
                                      </p:cBhvr>
                                      <p:to>
                                        <p:strVal val="visible"/>
                                      </p:to>
                                    </p:set>
                                    <p:anim calcmode="lin" valueType="num">
                                      <p:cBhvr additive="base">
                                        <p:cTn id="13" dur="500" fill="hold"/>
                                        <p:tgtEl>
                                          <p:spTgt spid="143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434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14347">
                                            <p:txEl>
                                              <p:pRg st="2" end="2"/>
                                            </p:txEl>
                                          </p:spTgt>
                                        </p:tgtEl>
                                        <p:attrNameLst>
                                          <p:attrName>style.visibility</p:attrName>
                                        </p:attrNameLst>
                                      </p:cBhvr>
                                      <p:to>
                                        <p:strVal val="visible"/>
                                      </p:to>
                                    </p:set>
                                    <p:anim calcmode="lin" valueType="num">
                                      <p:cBhvr additive="base">
                                        <p:cTn id="19" dur="500" fill="hold"/>
                                        <p:tgtEl>
                                          <p:spTgt spid="143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43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14347">
                                            <p:txEl>
                                              <p:pRg st="3" end="3"/>
                                            </p:txEl>
                                          </p:spTgt>
                                        </p:tgtEl>
                                        <p:attrNameLst>
                                          <p:attrName>style.visibility</p:attrName>
                                        </p:attrNameLst>
                                      </p:cBhvr>
                                      <p:to>
                                        <p:strVal val="visible"/>
                                      </p:to>
                                    </p:set>
                                    <p:anim calcmode="lin" valueType="num">
                                      <p:cBhvr additive="base">
                                        <p:cTn id="25" dur="500" fill="hold"/>
                                        <p:tgtEl>
                                          <p:spTgt spid="14347">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434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8" dur="500" fill="hold" grpId="0" nodeType="clickEffect">
                                  <p:stCondLst>
                                    <p:cond delay="0"/>
                                  </p:stCondLst>
                                  <p:childTnLst>
                                    <p:set>
                                      <p:cBhvr>
                                        <p:cTn id="30" dur="1" fill="hold">
                                          <p:stCondLst>
                                            <p:cond delay="0"/>
                                          </p:stCondLst>
                                        </p:cTn>
                                        <p:tgtEl>
                                          <p:spTgt spid="14347">
                                            <p:txEl>
                                              <p:pRg st="4" end="4"/>
                                            </p:txEl>
                                          </p:spTgt>
                                        </p:tgtEl>
                                        <p:attrNameLst>
                                          <p:attrName>style.visibility</p:attrName>
                                        </p:attrNameLst>
                                      </p:cBhvr>
                                      <p:to>
                                        <p:strVal val="visible"/>
                                      </p:to>
                                    </p:set>
                                    <p:anim calcmode="lin" valueType="num">
                                      <p:cBhvr additive="base">
                                        <p:cTn id="31" dur="500" fill="hold"/>
                                        <p:tgtEl>
                                          <p:spTgt spid="14347">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434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8" dur="500" fill="hold" grpId="0" nodeType="clickEffect">
                                  <p:stCondLst>
                                    <p:cond delay="0"/>
                                  </p:stCondLst>
                                  <p:childTnLst>
                                    <p:set>
                                      <p:cBhvr>
                                        <p:cTn id="36" dur="1" fill="hold">
                                          <p:stCondLst>
                                            <p:cond delay="0"/>
                                          </p:stCondLst>
                                        </p:cTn>
                                        <p:tgtEl>
                                          <p:spTgt spid="14347">
                                            <p:txEl>
                                              <p:pRg st="5" end="5"/>
                                            </p:txEl>
                                          </p:spTgt>
                                        </p:tgtEl>
                                        <p:attrNameLst>
                                          <p:attrName>style.visibility</p:attrName>
                                        </p:attrNameLst>
                                      </p:cBhvr>
                                      <p:to>
                                        <p:strVal val="visible"/>
                                      </p:to>
                                    </p:set>
                                    <p:anim calcmode="lin" valueType="num">
                                      <p:cBhvr additive="base">
                                        <p:cTn id="37" dur="500" fill="hold"/>
                                        <p:tgtEl>
                                          <p:spTgt spid="14347">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434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8" dur="500" fill="hold" grpId="0" nodeType="clickEffect">
                                  <p:stCondLst>
                                    <p:cond delay="0"/>
                                  </p:stCondLst>
                                  <p:childTnLst>
                                    <p:set>
                                      <p:cBhvr>
                                        <p:cTn id="42" dur="1" fill="hold">
                                          <p:stCondLst>
                                            <p:cond delay="0"/>
                                          </p:stCondLst>
                                        </p:cTn>
                                        <p:tgtEl>
                                          <p:spTgt spid="14347">
                                            <p:txEl>
                                              <p:pRg st="6" end="6"/>
                                            </p:txEl>
                                          </p:spTgt>
                                        </p:tgtEl>
                                        <p:attrNameLst>
                                          <p:attrName>style.visibility</p:attrName>
                                        </p:attrNameLst>
                                      </p:cBhvr>
                                      <p:to>
                                        <p:strVal val="visible"/>
                                      </p:to>
                                    </p:set>
                                    <p:anim calcmode="lin" valueType="num">
                                      <p:cBhvr additive="base">
                                        <p:cTn id="43" dur="500" fill="hold"/>
                                        <p:tgtEl>
                                          <p:spTgt spid="14347">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434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7" grpId="0" uiExpand="1" build="p"/>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https://d.book118.com/007061121046006031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冲动型模板">
  <a:themeElements>
    <a:clrScheme name="">
      <a:dk1>
        <a:srgbClr val="FFFFFF"/>
      </a:dk1>
      <a:lt1>
        <a:srgbClr val="000066"/>
      </a:lt1>
      <a:dk2>
        <a:srgbClr val="FFCC66"/>
      </a:dk2>
      <a:lt2>
        <a:srgbClr val="000000"/>
      </a:lt2>
      <a:accent1>
        <a:srgbClr val="FF9900"/>
      </a:accent1>
      <a:accent2>
        <a:srgbClr val="000044"/>
      </a:accent2>
      <a:accent3>
        <a:srgbClr val="AAAAB9"/>
      </a:accent3>
      <a:accent4>
        <a:srgbClr val="DCDCDC"/>
      </a:accent4>
      <a:accent5>
        <a:srgbClr val="FFCAAA"/>
      </a:accent5>
      <a:accent6>
        <a:srgbClr val="00003C"/>
      </a:accent6>
      <a:hlink>
        <a:srgbClr val="3366FF"/>
      </a:hlink>
      <a:folHlink>
        <a:srgbClr val="FFFF00"/>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CCECFF"/>
        </a:lt1>
        <a:dk2>
          <a:srgbClr val="000066"/>
        </a:dk2>
        <a:lt2>
          <a:srgbClr val="6699FF"/>
        </a:lt2>
        <a:accent1>
          <a:srgbClr val="33CCCC"/>
        </a:accent1>
        <a:accent2>
          <a:srgbClr val="0099FF"/>
        </a:accent2>
        <a:accent3>
          <a:srgbClr val="E2F4FF"/>
        </a:accent3>
        <a:accent4>
          <a:srgbClr val="000000"/>
        </a:accent4>
        <a:accent5>
          <a:srgbClr val="ADE2E2"/>
        </a:accent5>
        <a:accent6>
          <a:srgbClr val="0089E5"/>
        </a:accent6>
        <a:hlink>
          <a:srgbClr val="FFFFFF"/>
        </a:hlink>
        <a:folHlink>
          <a:srgbClr val="3366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CC66"/>
        </a:dk2>
        <a:lt2>
          <a:srgbClr val="000000"/>
        </a:lt2>
        <a:accent1>
          <a:srgbClr val="FF9900"/>
        </a:accent1>
        <a:accent2>
          <a:srgbClr val="000044"/>
        </a:accent2>
        <a:accent3>
          <a:srgbClr val="AAAAB9"/>
        </a:accent3>
        <a:accent4>
          <a:srgbClr val="DCDCDC"/>
        </a:accent4>
        <a:accent5>
          <a:srgbClr val="FFCAAA"/>
        </a:accent5>
        <a:accent6>
          <a:srgbClr val="00003C"/>
        </a:accent6>
        <a:hlink>
          <a:srgbClr val="3366FF"/>
        </a:hlink>
        <a:folHlink>
          <a:srgbClr val="FFFF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DDDDDD"/>
        </a:lt2>
        <a:accent1>
          <a:srgbClr val="CBCBCB"/>
        </a:accent1>
        <a:accent2>
          <a:srgbClr val="C0C0C0"/>
        </a:accent2>
        <a:accent3>
          <a:srgbClr val="FFFFFF"/>
        </a:accent3>
        <a:accent4>
          <a:srgbClr val="000000"/>
        </a:accent4>
        <a:accent5>
          <a:srgbClr val="E1E1E1"/>
        </a:accent5>
        <a:accent6>
          <a:srgbClr val="ACACAC"/>
        </a:accent6>
        <a:hlink>
          <a:srgbClr val="4D4D4D"/>
        </a:hlink>
        <a:folHlink>
          <a:srgbClr val="868686"/>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CC66"/>
        </a:dk2>
        <a:lt2>
          <a:srgbClr val="000000"/>
        </a:lt2>
        <a:accent1>
          <a:srgbClr val="FF9900"/>
        </a:accent1>
        <a:accent2>
          <a:srgbClr val="440022"/>
        </a:accent2>
        <a:accent3>
          <a:srgbClr val="B9AAAD"/>
        </a:accent3>
        <a:accent4>
          <a:srgbClr val="DCDCDC"/>
        </a:accent4>
        <a:accent5>
          <a:srgbClr val="FFCAAA"/>
        </a:accent5>
        <a:accent6>
          <a:srgbClr val="3C001E"/>
        </a:accent6>
        <a:hlink>
          <a:srgbClr val="B20059"/>
        </a:hlink>
        <a:folHlink>
          <a:srgbClr val="FF6699"/>
        </a:folHlink>
      </a:clrScheme>
      <a:clrMap bg1="lt1" tx1="dk1" bg2="lt2" tx2="dk2" accent1="accent1" accent2="accent2" accent3="accent3" accent4="accent4" accent5="accent5" accent6="accent6" hlink="hlink" folHlink="folHlink"/>
    </a:extraClrScheme>
    <a:extraClrScheme>
      <a:clrScheme name="">
        <a:dk1>
          <a:srgbClr val="FFFFFF"/>
        </a:dk1>
        <a:lt1>
          <a:srgbClr val="663300"/>
        </a:lt1>
        <a:dk2>
          <a:srgbClr val="FFCC66"/>
        </a:dk2>
        <a:lt2>
          <a:srgbClr val="000000"/>
        </a:lt2>
        <a:accent1>
          <a:srgbClr val="FF9900"/>
        </a:accent1>
        <a:accent2>
          <a:srgbClr val="361B00"/>
        </a:accent2>
        <a:accent3>
          <a:srgbClr val="B9ADAA"/>
        </a:accent3>
        <a:accent4>
          <a:srgbClr val="DCDCDC"/>
        </a:accent4>
        <a:accent5>
          <a:srgbClr val="FFCAAA"/>
        </a:accent5>
        <a:accent6>
          <a:srgbClr val="301700"/>
        </a:accent6>
        <a:hlink>
          <a:srgbClr val="996633"/>
        </a:hlink>
        <a:folHlink>
          <a:srgbClr val="FF6699"/>
        </a:folHlink>
      </a:clrScheme>
      <a:clrMap bg1="lt1" tx1="dk1" bg2="lt2" tx2="dk2" accent1="accent1" accent2="accent2" accent3="accent3" accent4="accent4" accent5="accent5" accent6="accent6" hlink="hlink" folHlink="folHlink"/>
    </a:extraClrScheme>
    <a:extraClrScheme>
      <a:clrScheme name="">
        <a:dk1>
          <a:srgbClr val="FFFFFF"/>
        </a:dk1>
        <a:lt1>
          <a:srgbClr val="003300"/>
        </a:lt1>
        <a:dk2>
          <a:srgbClr val="FFCC66"/>
        </a:dk2>
        <a:lt2>
          <a:srgbClr val="000000"/>
        </a:lt2>
        <a:accent1>
          <a:srgbClr val="CC9900"/>
        </a:accent1>
        <a:accent2>
          <a:srgbClr val="001600"/>
        </a:accent2>
        <a:accent3>
          <a:srgbClr val="AAADAA"/>
        </a:accent3>
        <a:accent4>
          <a:srgbClr val="DCDCDC"/>
        </a:accent4>
        <a:accent5>
          <a:srgbClr val="E2CAAA"/>
        </a:accent5>
        <a:accent6>
          <a:srgbClr val="001300"/>
        </a:accent6>
        <a:hlink>
          <a:srgbClr val="006600"/>
        </a:hlink>
        <a:folHlink>
          <a:srgbClr val="0099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37</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37</vt:i4>
      </vt:variant>
    </vt:vector>
  </HeadingPairs>
  <TitlesOfParts>
    <vt:vector baseType="lpstr" size="46">
      <vt:lpstr>Arial</vt:lpstr>
      <vt:lpstr>Calibri</vt:lpstr>
      <vt:lpstr>Times New Roman</vt:lpstr>
      <vt:lpstr>宋体</vt:lpstr>
      <vt:lpstr>楷体_GB2312</vt:lpstr>
      <vt:lpstr>Cambria</vt:lpstr>
      <vt:lpstr>Wingdings</vt:lpstr>
      <vt:lpstr>仿宋_GB2312</vt:lpstr>
      <vt:lpstr>Office Theme</vt:lpstr>
      <vt:lpstr>从教学大纲到课程标准的转变：解读与启示</vt:lpstr>
      <vt:lpstr>一. 《英语课程标准》产生的背景</vt:lpstr>
      <vt:lpstr>PowerPoint Presentation</vt:lpstr>
      <vt:lpstr>PowerPoint Presentation</vt:lpstr>
      <vt:lpstr>《英语课程标准》的研制背景</vt:lpstr>
      <vt:lpstr>2.原有高中英语课程的课程目标单一，忽视外语课程在发展学生思维能力、培养情感态度价值观等方面所起的重要作用。因此，原有课程既不能满足社会的需求，也不能满足学生自身发展的需求。</vt:lpstr>
      <vt:lpstr>3.原有的高中英语教育理念落后，受应试教育影响太深；教学内容陈旧、单一，不能激发学生的学习积极性；课程设计缺乏多样性和选择性，不能满足不同学生的学习需求。</vt:lpstr>
      <vt:lpstr>4.原有的高中英语教学方式过于强调语言知识的教学，过于强调知识的系统性和完整性，而忽视实际语言运用能力的培养。 </vt:lpstr>
      <vt:lpstr>5.原有高中英语教学过多地采用接受式学习方式，不利于学生优化学习方式，不利于学生形成自主学习的能力。</vt:lpstr>
      <vt:lpstr>6.原有的课程评价过于强调对知识的掌握情况的评价，忽视对语言能力的评价；过于强调评价的甄别作用，而忽视评价的其他功能，特别是对教学的促进作用。</vt:lpstr>
      <vt:lpstr>《英语课程标准》体现的语言观</vt:lpstr>
      <vt:lpstr>2．外语学习对个人和社会的意义    学习外语有利于促进个人的发展。语言既是人们在学习、生活、工作中的重要交流工具，也是重要的思维工具。学习母语以外的语言，不仅能够拓宽交流渠道，而且有利于心智的发展，特别是思维能力和认知能力的发展。  在经济日益全球化的当今社会，能用外语进行交流是公民必备的技能之一。目前世界上除了以英语为官方语言的国家以外，还有很多非英语国家把英语列为主要外语语种。积极推进外语教育将有利于促进本国公民参与国际经济贸易活动和文化交流活动。 </vt:lpstr>
      <vt:lpstr>《英语课程标准》体现的语言学习观</vt:lpstr>
      <vt:lpstr>《英语课程标准》体现的语言教学观</vt:lpstr>
      <vt:lpstr>PowerPoint Presentation</vt:lpstr>
      <vt:lpstr>1999年6月，英语课程标准研制小组正式成立，国内知名的课程专家、高校外语教研人员、有经验的教材编写人员、教研员和英语特级教师承担了英语课程改革项目。在前期国内外外语课程比较分析、社会需求调查、课程现状调查的基础上，经过反复讨论，着手制定新课程标准。新课程标准体现了外语教育的发展趋势，吸收了近年来外语教育研究的新成果，从教学观念、课程目标与内容、策略、手段、评估等方面进行改革，取得了突破性进展。</vt:lpstr>
      <vt:lpstr>《国家基础教育英语课程标准(3-12年级)》的研制是新一轮国家基础教育课程改革的重要组成部分。在教育部基础教育司和教育部基础教育课程教材发展中心的直接组织和领导下，英语课程标准研制工作组在前期理论研究、现状调查和专家研讨的基础上，起草了关于义务教育阶段英语课程标准的设想。经过近两年的时间，通过多次全国范围的征求意见和反复的研讨和不断的修改，形成了《国家基础教育英语课程标准(3-12年级)》(实验稿，为简便计，称《标准》)。</vt:lpstr>
      <vt:lpstr>二、《英语课程标准》的构架与特点</vt:lpstr>
      <vt:lpstr>二、《英语课程标准》的构架与特点</vt:lpstr>
      <vt:lpstr>二、《英语课程标准》的构架与特点</vt:lpstr>
      <vt:lpstr>二、《英语课程标准》的构架与特点</vt:lpstr>
      <vt:lpstr>二、《英语课程标准》的构架与特点</vt:lpstr>
      <vt:lpstr>PowerPoint Presentation</vt:lpstr>
      <vt:lpstr>PowerPoint Presentation</vt:lpstr>
      <vt:lpstr>PowerPoint Presentation</vt:lpstr>
      <vt:lpstr>PowerPoint Presentation</vt:lpstr>
      <vt:lpstr>二、《英语课程标准》的构架与特点</vt:lpstr>
      <vt:lpstr>PowerPoint Presentation</vt:lpstr>
      <vt:lpstr>PowerPoint Presentation</vt:lpstr>
      <vt:lpstr>（一）框架结构比较</vt:lpstr>
      <vt:lpstr>PowerPoint Presentation</vt:lpstr>
      <vt:lpstr>（二）课程目标比较</vt:lpstr>
      <vt:lpstr>PowerPoint Presentation</vt:lpstr>
      <vt:lpstr>（三）教学建议比较</vt:lpstr>
      <vt:lpstr>PowerPoint Presentation</vt:lpstr>
      <vt:lpstr>《课程标准》“新”在何处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2024-09-03T10:08:51.022</cp:lastPrinted>
  <dcterms:created xsi:type="dcterms:W3CDTF">2024-09-03T02:08:51Z</dcterms:created>
  <dcterms:modified xsi:type="dcterms:W3CDTF">2024-09-03T02:08:52Z</dcterms:modified>
</cp:coreProperties>
</file>