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9540F-B42E-4930-85D5-2906575C8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1621A-81F7-41CD-94E9-5225FF2DA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F9E06-61C3-40E3-A7DC-86249119B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43506-43CF-445F-9005-FDF1CB663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B30A58-87E1-4009-884B-32C687864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07471-6879-4751-AA2A-B617EF09E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0E1F55-19CF-4BA8-BFB5-7C34B4A94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B9C52-ABB0-42AE-94B5-19452C6F7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6B95E-72AC-4E5A-AF19-F3DADC76C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BC19C-CB14-4651-814B-EA4F55EF4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D6532-5967-48CA-A7B5-1DCF3EFAC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7E7E7E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7E7E7E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7E7E7E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7E7E7E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800" b="0" i="0">
                <a:solidFill>
                  <a:srgbClr val="7E7E7E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568446" y="813942"/>
            <a:ext cx="5055107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86180" y="3075177"/>
            <a:ext cx="10419638" cy="30079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730402" y="6363795"/>
            <a:ext cx="1616710" cy="1612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00" b="0" i="0">
                <a:solidFill>
                  <a:srgbClr val="7E7E7E"/>
                </a:solidFill>
                <a:latin typeface="宋体"/>
                <a:cs typeface="宋体"/>
              </a:defRPr>
            </a:lvl1pPr>
          </a:lstStyle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hyperlink" Target="https://www.baogaoting.com/" TargetMode="External" /><Relationship Id="rId5" Type="http://schemas.openxmlformats.org/officeDocument/2006/relationships/image" Target="../media/image4.png" /><Relationship Id="rId6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131010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262628" y="0"/>
            <a:ext cx="7929372" cy="685799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270247" y="0"/>
            <a:ext cx="7922259" cy="6858000"/>
          </a:xfrm>
          <a:custGeom>
            <a:rect l="l" t="t" r="r" b="b"/>
            <a:pathLst>
              <a:path w="7922259" h="6858000">
                <a:moveTo>
                  <a:pt x="7921752" y="6857998"/>
                </a:moveTo>
                <a:lnTo>
                  <a:pt x="7921752" y="0"/>
                </a:lnTo>
                <a:lnTo>
                  <a:pt x="0" y="0"/>
                </a:lnTo>
                <a:lnTo>
                  <a:pt x="0" y="6857998"/>
                </a:lnTo>
                <a:lnTo>
                  <a:pt x="7921752" y="6857998"/>
                </a:lnTo>
                <a:close/>
              </a:path>
            </a:pathLst>
          </a:custGeom>
          <a:solidFill>
            <a:srgbClr val="F9F3EB">
              <a:alpha val="32156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905052" y="1459433"/>
            <a:ext cx="185420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hlinkClick r:id="rId4"/>
              </a:rPr>
              <a:t>抖音电商</a:t>
            </a:r>
          </a:p>
        </p:txBody>
      </p:sp>
      <p:sp>
        <p:nvSpPr>
          <p:cNvPr id="6" name="object 6"/>
          <p:cNvSpPr/>
          <p:nvPr/>
        </p:nvSpPr>
        <p:spPr>
          <a:xfrm>
            <a:off x="1933955" y="5704332"/>
            <a:ext cx="1171956" cy="29108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61060" y="5716523"/>
            <a:ext cx="800100" cy="26822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872744" y="3873830"/>
            <a:ext cx="2693035" cy="21126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3735"/>
              </a:lnSpc>
              <a:spcBef>
                <a:spcPts val="105"/>
              </a:spcBef>
            </a:pPr>
            <a:r>
              <a:rPr sz="2000" spc="-90">
                <a:solidFill>
                  <a:srgbClr val="404040"/>
                </a:solidFill>
                <a:latin typeface="宋体"/>
                <a:cs typeface="宋体"/>
                <a:hlinkClick r:id="rId4"/>
              </a:rPr>
              <a:t>2023</a:t>
            </a:r>
            <a:r>
              <a:rPr sz="3200" spc="-90">
                <a:solidFill>
                  <a:srgbClr val="404040"/>
                </a:solidFill>
                <a:latin typeface="宋体"/>
                <a:cs typeface="宋体"/>
                <a:hlinkClick r:id="rId4"/>
              </a:rPr>
              <a:t>/12</a:t>
            </a:r>
            <a:endParaRPr sz="3200">
              <a:latin typeface="宋体"/>
              <a:cs typeface="宋体"/>
            </a:endParaRPr>
          </a:p>
          <a:p>
            <a:pPr marL="19050">
              <a:lnSpc>
                <a:spcPts val="2295"/>
              </a:lnSpc>
            </a:pPr>
            <a:r>
              <a:rPr sz="2000" spc="270">
                <a:solidFill>
                  <a:srgbClr val="404040"/>
                </a:solidFill>
                <a:latin typeface="宋体"/>
                <a:cs typeface="宋体"/>
                <a:hlinkClick r:id="rId4"/>
              </a:rPr>
              <a:t>DEC</a:t>
            </a:r>
            <a:endParaRPr sz="2000">
              <a:latin typeface="宋体"/>
              <a:cs typeface="宋体"/>
            </a:endParaRPr>
          </a:p>
          <a:p>
            <a:pPr marL="22225" marR="1656080">
              <a:lnSpc>
                <a:spcPct val="100000"/>
              </a:lnSpc>
              <a:spcBef>
                <a:spcPts val="370"/>
              </a:spcBef>
            </a:pPr>
            <a:r>
              <a:rPr sz="1400" b="1">
                <a:solidFill>
                  <a:srgbClr val="404040"/>
                </a:solidFill>
                <a:latin typeface="微软雅黑"/>
                <a:cs typeface="微软雅黑"/>
                <a:hlinkClick r:id="rId4"/>
              </a:rPr>
              <a:t>C</a:t>
            </a:r>
            <a:r>
              <a:rPr sz="1400" b="1" spc="-190">
                <a:solidFill>
                  <a:srgbClr val="404040"/>
                </a:solidFill>
                <a:latin typeface="微软雅黑"/>
                <a:cs typeface="微软雅黑"/>
                <a:hlinkClick r:id="rId4"/>
              </a:rPr>
              <a:t>HAN</a:t>
            </a:r>
            <a:r>
              <a:rPr sz="1400" b="1" spc="-250">
                <a:solidFill>
                  <a:srgbClr val="404040"/>
                </a:solidFill>
                <a:latin typeface="微软雅黑"/>
                <a:cs typeface="微软雅黑"/>
                <a:hlinkClick r:id="rId4"/>
              </a:rPr>
              <a:t>M</a:t>
            </a:r>
            <a:r>
              <a:rPr sz="1400" b="1" spc="-180">
                <a:solidFill>
                  <a:srgbClr val="404040"/>
                </a:solidFill>
                <a:latin typeface="微软雅黑"/>
                <a:cs typeface="微软雅黑"/>
                <a:hlinkClick r:id="rId4"/>
              </a:rPr>
              <a:t>A</a:t>
            </a:r>
            <a:r>
              <a:rPr sz="1400" b="1" spc="-145">
                <a:solidFill>
                  <a:srgbClr val="404040"/>
                </a:solidFill>
                <a:latin typeface="微软雅黑"/>
                <a:cs typeface="微软雅黑"/>
                <a:hlinkClick r:id="rId4"/>
              </a:rPr>
              <a:t>MA  </a:t>
            </a:r>
            <a:r>
              <a:rPr sz="1400" b="1" spc="-130">
                <a:solidFill>
                  <a:srgbClr val="404040"/>
                </a:solidFill>
                <a:latin typeface="微软雅黑"/>
                <a:cs typeface="微软雅黑"/>
                <a:hlinkClick r:id="rId4"/>
              </a:rPr>
              <a:t>DATA  </a:t>
            </a:r>
            <a:r>
              <a:rPr sz="1400" b="1" spc="-80">
                <a:solidFill>
                  <a:srgbClr val="404040"/>
                </a:solidFill>
                <a:latin typeface="微软雅黑"/>
                <a:cs typeface="微软雅黑"/>
                <a:hlinkClick r:id="rId4"/>
              </a:rPr>
              <a:t>REPORT</a:t>
            </a:r>
            <a:endParaRPr sz="1400">
              <a:latin typeface="微软雅黑"/>
              <a:cs typeface="微软雅黑"/>
            </a:endParaRPr>
          </a:p>
          <a:p>
            <a:pPr marL="19050">
              <a:lnSpc>
                <a:spcPct val="100000"/>
              </a:lnSpc>
              <a:spcBef>
                <a:spcPts val="325"/>
              </a:spcBef>
            </a:pPr>
            <a:r>
              <a:rPr sz="1200" b="1" spc="-70">
                <a:solidFill>
                  <a:srgbClr val="0D0D0D"/>
                </a:solidFill>
                <a:latin typeface="微软雅黑"/>
                <a:cs typeface="微软雅黑"/>
                <a:hlinkClick r:id="rId4"/>
              </a:rPr>
              <a:t>©2023 </a:t>
            </a:r>
            <a:r>
              <a:rPr sz="1200" b="1" spc="-80">
                <a:solidFill>
                  <a:srgbClr val="0D0D0D"/>
                </a:solidFill>
                <a:latin typeface="微软雅黑"/>
                <a:cs typeface="微软雅黑"/>
                <a:hlinkClick r:id="rId4"/>
              </a:rPr>
              <a:t>chanmama </a:t>
            </a:r>
            <a:r>
              <a:rPr sz="1200" b="1" spc="-110">
                <a:solidFill>
                  <a:srgbClr val="0D0D0D"/>
                </a:solidFill>
                <a:latin typeface="微软雅黑"/>
                <a:cs typeface="微软雅黑"/>
                <a:hlinkClick r:id="rId4"/>
              </a:rPr>
              <a:t>All </a:t>
            </a:r>
            <a:r>
              <a:rPr sz="1200" b="1" spc="-95">
                <a:solidFill>
                  <a:srgbClr val="0D0D0D"/>
                </a:solidFill>
                <a:latin typeface="微软雅黑"/>
                <a:cs typeface="微软雅黑"/>
                <a:hlinkClick r:id="rId4"/>
              </a:rPr>
              <a:t>Rights</a:t>
            </a:r>
            <a:r>
              <a:rPr sz="1200" b="1" spc="130">
                <a:solidFill>
                  <a:srgbClr val="0D0D0D"/>
                </a:solidFill>
                <a:latin typeface="微软雅黑"/>
                <a:cs typeface="微软雅黑"/>
                <a:hlinkClick r:id="rId4"/>
              </a:rPr>
              <a:t> </a:t>
            </a:r>
            <a:r>
              <a:rPr sz="1200" b="1" spc="-70">
                <a:solidFill>
                  <a:srgbClr val="0D0D0D"/>
                </a:solidFill>
                <a:latin typeface="微软雅黑"/>
                <a:cs typeface="微软雅黑"/>
                <a:hlinkClick r:id="rId4"/>
              </a:rPr>
              <a:t>Reserved</a:t>
            </a:r>
            <a:endParaRPr sz="1200">
              <a:latin typeface="微软雅黑"/>
              <a:cs typeface="微软雅黑"/>
            </a:endParaRPr>
          </a:p>
          <a:p>
            <a:pPr marR="705485" algn="ctr">
              <a:lnSpc>
                <a:spcPct val="100000"/>
              </a:lnSpc>
              <a:spcBef>
                <a:spcPts val="1300"/>
              </a:spcBef>
            </a:pPr>
            <a:r>
              <a:rPr sz="1600" spc="155">
                <a:latin typeface="宋体"/>
                <a:cs typeface="宋体"/>
                <a:hlinkClick r:id="rId4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20013" y="2023363"/>
            <a:ext cx="5914390" cy="90931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800" b="1" spc="-5">
                <a:latin typeface="微软雅黑"/>
                <a:cs typeface="微软雅黑"/>
                <a:hlinkClick r:id="rId4"/>
              </a:rPr>
              <a:t>视频带货爆单指南</a:t>
            </a:r>
            <a:endParaRPr sz="5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6858000"/>
                </a:moveTo>
                <a:lnTo>
                  <a:pt x="12192000" y="6858000"/>
                </a:lnTo>
                <a:lnTo>
                  <a:pt x="121920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F7D5C5">
              <a:alpha val="6705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86810" y="1223543"/>
            <a:ext cx="8140065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300" spc="-5">
                <a:latin typeface="宋体"/>
                <a:cs typeface="宋体"/>
              </a:rPr>
              <a:t>视</a:t>
            </a:r>
            <a:r>
              <a:rPr sz="1300" spc="5">
                <a:latin typeface="宋体"/>
                <a:cs typeface="宋体"/>
              </a:rPr>
              <a:t>频带货</a:t>
            </a:r>
            <a:r>
              <a:rPr sz="1300" spc="-5">
                <a:latin typeface="宋体"/>
                <a:cs typeface="宋体"/>
              </a:rPr>
              <a:t>成</a:t>
            </a:r>
            <a:r>
              <a:rPr sz="1300" spc="5">
                <a:latin typeface="宋体"/>
                <a:cs typeface="宋体"/>
              </a:rPr>
              <a:t>本</a:t>
            </a:r>
            <a:r>
              <a:rPr sz="1300" spc="10">
                <a:latin typeface="宋体"/>
                <a:cs typeface="宋体"/>
              </a:rPr>
              <a:t>低</a:t>
            </a:r>
            <a:r>
              <a:rPr sz="1300" spc="-5">
                <a:latin typeface="宋体"/>
                <a:cs typeface="宋体"/>
              </a:rPr>
              <a:t>，</a:t>
            </a:r>
            <a:r>
              <a:rPr sz="1300" spc="5">
                <a:latin typeface="宋体"/>
                <a:cs typeface="宋体"/>
              </a:rPr>
              <a:t>既</a:t>
            </a:r>
            <a:r>
              <a:rPr sz="1300" spc="-5">
                <a:latin typeface="宋体"/>
                <a:cs typeface="宋体"/>
              </a:rPr>
              <a:t>能</a:t>
            </a:r>
            <a:r>
              <a:rPr sz="1300" spc="5">
                <a:latin typeface="宋体"/>
                <a:cs typeface="宋体"/>
              </a:rPr>
              <a:t>在较短</a:t>
            </a:r>
            <a:r>
              <a:rPr sz="1300" spc="-5">
                <a:latin typeface="宋体"/>
                <a:cs typeface="宋体"/>
              </a:rPr>
              <a:t>时</a:t>
            </a:r>
            <a:r>
              <a:rPr sz="1300" spc="5">
                <a:latin typeface="宋体"/>
                <a:cs typeface="宋体"/>
              </a:rPr>
              <a:t>间内</a:t>
            </a:r>
            <a:r>
              <a:rPr sz="1300" spc="-5">
                <a:latin typeface="宋体"/>
                <a:cs typeface="宋体"/>
              </a:rPr>
              <a:t>汇</a:t>
            </a:r>
            <a:r>
              <a:rPr sz="1300" spc="5">
                <a:latin typeface="宋体"/>
                <a:cs typeface="宋体"/>
              </a:rPr>
              <a:t>集</a:t>
            </a:r>
            <a:r>
              <a:rPr sz="1300" spc="-5">
                <a:latin typeface="宋体"/>
                <a:cs typeface="宋体"/>
              </a:rPr>
              <a:t>更</a:t>
            </a:r>
            <a:r>
              <a:rPr sz="1300" spc="5">
                <a:latin typeface="宋体"/>
                <a:cs typeface="宋体"/>
              </a:rPr>
              <a:t>多商品</a:t>
            </a:r>
            <a:r>
              <a:rPr sz="1300" spc="-5">
                <a:latin typeface="宋体"/>
                <a:cs typeface="宋体"/>
              </a:rPr>
              <a:t>信</a:t>
            </a:r>
            <a:r>
              <a:rPr sz="1300" spc="25">
                <a:latin typeface="宋体"/>
                <a:cs typeface="宋体"/>
              </a:rPr>
              <a:t>息</a:t>
            </a:r>
            <a:r>
              <a:rPr sz="1300" spc="5">
                <a:latin typeface="宋体"/>
                <a:cs typeface="宋体"/>
              </a:rPr>
              <a:t>，</a:t>
            </a:r>
            <a:r>
              <a:rPr sz="1300" spc="-5">
                <a:latin typeface="宋体"/>
                <a:cs typeface="宋体"/>
              </a:rPr>
              <a:t>也</a:t>
            </a:r>
            <a:r>
              <a:rPr sz="1300" spc="5">
                <a:latin typeface="宋体"/>
                <a:cs typeface="宋体"/>
              </a:rPr>
              <a:t>能</a:t>
            </a:r>
            <a:r>
              <a:rPr sz="1300" spc="-5">
                <a:latin typeface="宋体"/>
                <a:cs typeface="宋体"/>
              </a:rPr>
              <a:t>在</a:t>
            </a:r>
            <a:r>
              <a:rPr sz="1300" spc="5">
                <a:latin typeface="宋体"/>
                <a:cs typeface="宋体"/>
              </a:rPr>
              <a:t>更多场</a:t>
            </a:r>
            <a:r>
              <a:rPr sz="1300" spc="-5">
                <a:latin typeface="宋体"/>
                <a:cs typeface="宋体"/>
              </a:rPr>
              <a:t>景</a:t>
            </a:r>
            <a:r>
              <a:rPr sz="1300" spc="5">
                <a:latin typeface="宋体"/>
                <a:cs typeface="宋体"/>
              </a:rPr>
              <a:t>下触</a:t>
            </a:r>
            <a:r>
              <a:rPr sz="1300" spc="-5">
                <a:latin typeface="宋体"/>
                <a:cs typeface="宋体"/>
              </a:rPr>
              <a:t>达</a:t>
            </a:r>
            <a:r>
              <a:rPr sz="1300" spc="5">
                <a:latin typeface="宋体"/>
                <a:cs typeface="宋体"/>
              </a:rPr>
              <a:t>消</a:t>
            </a:r>
            <a:r>
              <a:rPr sz="1300" spc="-5">
                <a:latin typeface="宋体"/>
                <a:cs typeface="宋体"/>
              </a:rPr>
              <a:t>费</a:t>
            </a:r>
            <a:r>
              <a:rPr sz="1300" spc="20">
                <a:latin typeface="宋体"/>
                <a:cs typeface="宋体"/>
              </a:rPr>
              <a:t>者</a:t>
            </a:r>
            <a:r>
              <a:rPr sz="1300" spc="5">
                <a:latin typeface="宋体"/>
                <a:cs typeface="宋体"/>
              </a:rPr>
              <a:t>，因</a:t>
            </a:r>
            <a:r>
              <a:rPr sz="1300" spc="-5">
                <a:latin typeface="宋体"/>
                <a:cs typeface="宋体"/>
              </a:rPr>
              <a:t>而</a:t>
            </a:r>
            <a:r>
              <a:rPr sz="1300" spc="5">
                <a:latin typeface="宋体"/>
                <a:cs typeface="宋体"/>
              </a:rPr>
              <a:t>越来</a:t>
            </a:r>
            <a:r>
              <a:rPr sz="1300" spc="-5">
                <a:latin typeface="宋体"/>
                <a:cs typeface="宋体"/>
              </a:rPr>
              <a:t>越</a:t>
            </a:r>
            <a:r>
              <a:rPr sz="1300" spc="5">
                <a:latin typeface="宋体"/>
                <a:cs typeface="宋体"/>
              </a:rPr>
              <a:t>多</a:t>
            </a:r>
            <a:r>
              <a:rPr sz="1300" spc="-5">
                <a:latin typeface="宋体"/>
                <a:cs typeface="宋体"/>
              </a:rPr>
              <a:t>的</a:t>
            </a:r>
            <a:r>
              <a:rPr sz="1300" spc="5">
                <a:latin typeface="宋体"/>
                <a:cs typeface="宋体"/>
              </a:rPr>
              <a:t>达人</a:t>
            </a:r>
            <a:r>
              <a:rPr sz="1300" spc="-5">
                <a:latin typeface="宋体"/>
                <a:cs typeface="宋体"/>
              </a:rPr>
              <a:t>开 启</a:t>
            </a:r>
            <a:r>
              <a:rPr sz="1300" spc="5">
                <a:latin typeface="宋体"/>
                <a:cs typeface="宋体"/>
              </a:rPr>
              <a:t>视频带</a:t>
            </a:r>
            <a:r>
              <a:rPr sz="1300" spc="-5">
                <a:latin typeface="宋体"/>
                <a:cs typeface="宋体"/>
              </a:rPr>
              <a:t>货</a:t>
            </a:r>
            <a:r>
              <a:rPr sz="1300" spc="5">
                <a:latin typeface="宋体"/>
                <a:cs typeface="宋体"/>
              </a:rPr>
              <a:t>。那</a:t>
            </a:r>
            <a:r>
              <a:rPr sz="1300" spc="-5">
                <a:latin typeface="宋体"/>
                <a:cs typeface="宋体"/>
              </a:rPr>
              <a:t>么</a:t>
            </a:r>
            <a:r>
              <a:rPr sz="1300" spc="5">
                <a:latin typeface="宋体"/>
                <a:cs typeface="宋体"/>
              </a:rPr>
              <a:t>什</a:t>
            </a:r>
            <a:r>
              <a:rPr sz="1300" spc="-5">
                <a:latin typeface="宋体"/>
                <a:cs typeface="宋体"/>
              </a:rPr>
              <a:t>么</a:t>
            </a:r>
            <a:r>
              <a:rPr sz="1300" spc="5">
                <a:latin typeface="宋体"/>
                <a:cs typeface="宋体"/>
              </a:rPr>
              <a:t>样的达</a:t>
            </a:r>
            <a:r>
              <a:rPr sz="1300" spc="-5">
                <a:latin typeface="宋体"/>
                <a:cs typeface="宋体"/>
              </a:rPr>
              <a:t>人</a:t>
            </a:r>
            <a:r>
              <a:rPr sz="1300" spc="5">
                <a:latin typeface="宋体"/>
                <a:cs typeface="宋体"/>
              </a:rPr>
              <a:t>更适</a:t>
            </a:r>
            <a:r>
              <a:rPr sz="1300" spc="-5">
                <a:latin typeface="宋体"/>
                <a:cs typeface="宋体"/>
              </a:rPr>
              <a:t>合</a:t>
            </a:r>
            <a:r>
              <a:rPr sz="1300" spc="5">
                <a:latin typeface="宋体"/>
                <a:cs typeface="宋体"/>
              </a:rPr>
              <a:t>视</a:t>
            </a:r>
            <a:r>
              <a:rPr sz="1300" spc="-5">
                <a:latin typeface="宋体"/>
                <a:cs typeface="宋体"/>
              </a:rPr>
              <a:t>频</a:t>
            </a:r>
            <a:r>
              <a:rPr sz="1300" spc="5">
                <a:latin typeface="宋体"/>
                <a:cs typeface="宋体"/>
              </a:rPr>
              <a:t>带</a:t>
            </a:r>
            <a:r>
              <a:rPr sz="1300" spc="20">
                <a:latin typeface="宋体"/>
                <a:cs typeface="宋体"/>
              </a:rPr>
              <a:t>货</a:t>
            </a:r>
            <a:r>
              <a:rPr sz="1300" spc="5">
                <a:latin typeface="宋体"/>
                <a:cs typeface="宋体"/>
              </a:rPr>
              <a:t>？</a:t>
            </a:r>
            <a:r>
              <a:rPr sz="1300" spc="-5">
                <a:latin typeface="宋体"/>
                <a:cs typeface="宋体"/>
              </a:rPr>
              <a:t>什</a:t>
            </a:r>
            <a:r>
              <a:rPr sz="1300" spc="5">
                <a:latin typeface="宋体"/>
                <a:cs typeface="宋体"/>
              </a:rPr>
              <a:t>么行</a:t>
            </a:r>
            <a:r>
              <a:rPr sz="1300" spc="-5">
                <a:latin typeface="宋体"/>
                <a:cs typeface="宋体"/>
              </a:rPr>
              <a:t>业</a:t>
            </a:r>
            <a:r>
              <a:rPr sz="1300" spc="5">
                <a:latin typeface="宋体"/>
                <a:cs typeface="宋体"/>
              </a:rPr>
              <a:t>适</a:t>
            </a:r>
            <a:r>
              <a:rPr sz="1300" spc="-5">
                <a:latin typeface="宋体"/>
                <a:cs typeface="宋体"/>
              </a:rPr>
              <a:t>合</a:t>
            </a:r>
            <a:r>
              <a:rPr sz="1300" spc="5">
                <a:latin typeface="宋体"/>
                <a:cs typeface="宋体"/>
              </a:rPr>
              <a:t>入</a:t>
            </a:r>
            <a:r>
              <a:rPr sz="1300" spc="15">
                <a:latin typeface="宋体"/>
                <a:cs typeface="宋体"/>
              </a:rPr>
              <a:t>局</a:t>
            </a:r>
            <a:r>
              <a:rPr sz="1300" spc="5">
                <a:latin typeface="宋体"/>
                <a:cs typeface="宋体"/>
              </a:rPr>
              <a:t>？</a:t>
            </a:r>
            <a:r>
              <a:rPr sz="1300" spc="-5">
                <a:latin typeface="宋体"/>
                <a:cs typeface="宋体"/>
              </a:rPr>
              <a:t>该</a:t>
            </a:r>
            <a:r>
              <a:rPr sz="1300" spc="5">
                <a:latin typeface="宋体"/>
                <a:cs typeface="宋体"/>
              </a:rPr>
              <a:t>选哪</a:t>
            </a:r>
            <a:r>
              <a:rPr sz="1300" spc="-5">
                <a:latin typeface="宋体"/>
                <a:cs typeface="宋体"/>
              </a:rPr>
              <a:t>些</a:t>
            </a:r>
            <a:r>
              <a:rPr sz="1300" spc="10">
                <a:latin typeface="宋体"/>
                <a:cs typeface="宋体"/>
              </a:rPr>
              <a:t>品</a:t>
            </a:r>
            <a:r>
              <a:rPr sz="1300" spc="-5">
                <a:latin typeface="宋体"/>
                <a:cs typeface="宋体"/>
              </a:rPr>
              <a:t>？</a:t>
            </a:r>
            <a:r>
              <a:rPr sz="1300" spc="5">
                <a:latin typeface="宋体"/>
                <a:cs typeface="宋体"/>
              </a:rPr>
              <a:t>该从哪</a:t>
            </a:r>
            <a:r>
              <a:rPr sz="1300" spc="-5">
                <a:latin typeface="宋体"/>
                <a:cs typeface="宋体"/>
              </a:rPr>
              <a:t>些</a:t>
            </a:r>
            <a:r>
              <a:rPr sz="1300" spc="5">
                <a:latin typeface="宋体"/>
                <a:cs typeface="宋体"/>
              </a:rPr>
              <a:t>角度</a:t>
            </a:r>
            <a:r>
              <a:rPr sz="1300" spc="-5">
                <a:latin typeface="宋体"/>
                <a:cs typeface="宋体"/>
              </a:rPr>
              <a:t>提</a:t>
            </a:r>
            <a:r>
              <a:rPr sz="1300" spc="5">
                <a:latin typeface="宋体"/>
                <a:cs typeface="宋体"/>
              </a:rPr>
              <a:t>高</a:t>
            </a:r>
            <a:r>
              <a:rPr sz="1300" spc="-5">
                <a:latin typeface="宋体"/>
                <a:cs typeface="宋体"/>
              </a:rPr>
              <a:t>转</a:t>
            </a:r>
            <a:r>
              <a:rPr sz="1300" spc="5">
                <a:latin typeface="宋体"/>
                <a:cs typeface="宋体"/>
              </a:rPr>
              <a:t>化</a:t>
            </a:r>
            <a:r>
              <a:rPr sz="1300" spc="20">
                <a:latin typeface="宋体"/>
                <a:cs typeface="宋体"/>
              </a:rPr>
              <a:t>率</a:t>
            </a:r>
            <a:r>
              <a:rPr sz="1300" spc="-5">
                <a:latin typeface="宋体"/>
                <a:cs typeface="宋体"/>
              </a:rPr>
              <a:t>？ 本报告以</a:t>
            </a:r>
            <a:r>
              <a:rPr sz="1300" spc="95">
                <a:latin typeface="宋体"/>
                <a:cs typeface="宋体"/>
              </a:rPr>
              <a:t>2023</a:t>
            </a:r>
            <a:r>
              <a:rPr sz="1300" spc="-5">
                <a:latin typeface="宋体"/>
                <a:cs typeface="宋体"/>
              </a:rPr>
              <a:t>年</a:t>
            </a:r>
            <a:r>
              <a:rPr sz="1300" spc="-175">
                <a:latin typeface="宋体"/>
                <a:cs typeface="宋体"/>
              </a:rPr>
              <a:t>1</a:t>
            </a:r>
            <a:r>
              <a:rPr sz="1300" spc="-5">
                <a:latin typeface="宋体"/>
                <a:cs typeface="宋体"/>
              </a:rPr>
              <a:t>月至</a:t>
            </a:r>
            <a:r>
              <a:rPr sz="1300" spc="95">
                <a:latin typeface="宋体"/>
                <a:cs typeface="宋体"/>
              </a:rPr>
              <a:t>2023</a:t>
            </a:r>
            <a:r>
              <a:rPr sz="1300" spc="5">
                <a:latin typeface="宋体"/>
                <a:cs typeface="宋体"/>
              </a:rPr>
              <a:t>年</a:t>
            </a:r>
            <a:r>
              <a:rPr sz="1300" spc="-50">
                <a:latin typeface="宋体"/>
                <a:cs typeface="宋体"/>
              </a:rPr>
              <a:t>12</a:t>
            </a:r>
            <a:r>
              <a:rPr sz="1300" spc="-5">
                <a:latin typeface="宋体"/>
                <a:cs typeface="宋体"/>
              </a:rPr>
              <a:t>月为</a:t>
            </a:r>
            <a:r>
              <a:rPr sz="1300" spc="5">
                <a:latin typeface="宋体"/>
                <a:cs typeface="宋体"/>
              </a:rPr>
              <a:t>分</a:t>
            </a:r>
            <a:r>
              <a:rPr sz="1300" spc="-5">
                <a:latin typeface="宋体"/>
                <a:cs typeface="宋体"/>
              </a:rPr>
              <a:t>析时</a:t>
            </a:r>
            <a:r>
              <a:rPr sz="1300" spc="5">
                <a:latin typeface="宋体"/>
                <a:cs typeface="宋体"/>
              </a:rPr>
              <a:t>间</a:t>
            </a:r>
            <a:r>
              <a:rPr sz="1300" spc="-5">
                <a:latin typeface="宋体"/>
                <a:cs typeface="宋体"/>
              </a:rPr>
              <a:t>窗口</a:t>
            </a:r>
            <a:r>
              <a:rPr sz="1300" spc="5">
                <a:latin typeface="宋体"/>
                <a:cs typeface="宋体"/>
              </a:rPr>
              <a:t>，</a:t>
            </a:r>
            <a:r>
              <a:rPr sz="1300" spc="-5">
                <a:latin typeface="宋体"/>
                <a:cs typeface="宋体"/>
              </a:rPr>
              <a:t>分析</a:t>
            </a:r>
            <a:r>
              <a:rPr sz="1300" spc="5">
                <a:latin typeface="宋体"/>
                <a:cs typeface="宋体"/>
              </a:rPr>
              <a:t>当</a:t>
            </a:r>
            <a:r>
              <a:rPr sz="1300" spc="-5">
                <a:latin typeface="宋体"/>
                <a:cs typeface="宋体"/>
              </a:rPr>
              <a:t>前抖</a:t>
            </a:r>
            <a:r>
              <a:rPr sz="1300" spc="5">
                <a:latin typeface="宋体"/>
                <a:cs typeface="宋体"/>
              </a:rPr>
              <a:t>音</a:t>
            </a:r>
            <a:r>
              <a:rPr sz="1300" spc="-5">
                <a:latin typeface="宋体"/>
                <a:cs typeface="宋体"/>
              </a:rPr>
              <a:t>电商</a:t>
            </a:r>
            <a:r>
              <a:rPr sz="1300" spc="5">
                <a:latin typeface="宋体"/>
                <a:cs typeface="宋体"/>
              </a:rPr>
              <a:t>视</a:t>
            </a:r>
            <a:r>
              <a:rPr sz="1300" spc="-5">
                <a:latin typeface="宋体"/>
                <a:cs typeface="宋体"/>
              </a:rPr>
              <a:t>频带</a:t>
            </a:r>
            <a:r>
              <a:rPr sz="1300" spc="5">
                <a:latin typeface="宋体"/>
                <a:cs typeface="宋体"/>
              </a:rPr>
              <a:t>货</a:t>
            </a:r>
            <a:r>
              <a:rPr sz="1300" spc="-5">
                <a:latin typeface="宋体"/>
                <a:cs typeface="宋体"/>
              </a:rPr>
              <a:t>的发</a:t>
            </a:r>
            <a:r>
              <a:rPr sz="1300" spc="5">
                <a:latin typeface="宋体"/>
                <a:cs typeface="宋体"/>
              </a:rPr>
              <a:t>展</a:t>
            </a:r>
            <a:r>
              <a:rPr sz="1300" spc="-5">
                <a:latin typeface="宋体"/>
                <a:cs typeface="宋体"/>
              </a:rPr>
              <a:t>情</a:t>
            </a:r>
            <a:r>
              <a:rPr sz="1300" spc="5">
                <a:latin typeface="宋体"/>
                <a:cs typeface="宋体"/>
              </a:rPr>
              <a:t>况，</a:t>
            </a:r>
            <a:r>
              <a:rPr sz="1300" spc="-5">
                <a:latin typeface="宋体"/>
                <a:cs typeface="宋体"/>
              </a:rPr>
              <a:t>视频</a:t>
            </a:r>
            <a:r>
              <a:rPr sz="1300" spc="5">
                <a:latin typeface="宋体"/>
                <a:cs typeface="宋体"/>
              </a:rPr>
              <a:t>爆</a:t>
            </a:r>
            <a:r>
              <a:rPr sz="1300" spc="-5">
                <a:latin typeface="宋体"/>
                <a:cs typeface="宋体"/>
              </a:rPr>
              <a:t>单攻</a:t>
            </a:r>
            <a:r>
              <a:rPr sz="1300" spc="10">
                <a:latin typeface="宋体"/>
                <a:cs typeface="宋体"/>
              </a:rPr>
              <a:t>略</a:t>
            </a:r>
            <a:r>
              <a:rPr sz="1300" spc="-5">
                <a:latin typeface="宋体"/>
                <a:cs typeface="宋体"/>
              </a:rPr>
              <a:t>。</a:t>
            </a:r>
            <a:endParaRPr sz="13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04210" y="4716548"/>
            <a:ext cx="3465829" cy="875665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55"/>
              </a:spcBef>
            </a:pPr>
            <a:r>
              <a:rPr sz="1600" b="1" spc="-5">
                <a:latin typeface="微软雅黑"/>
                <a:cs typeface="微软雅黑"/>
              </a:rPr>
              <a:t>爆单带货视频攻略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30000"/>
              </a:lnSpc>
              <a:spcBef>
                <a:spcPts val="60"/>
              </a:spcBef>
            </a:pPr>
            <a:r>
              <a:rPr sz="1300" spc="-5">
                <a:latin typeface="宋体"/>
                <a:cs typeface="宋体"/>
              </a:rPr>
              <a:t>周日至周二、</a:t>
            </a:r>
            <a:r>
              <a:rPr sz="1300" spc="-80">
                <a:latin typeface="宋体"/>
                <a:cs typeface="宋体"/>
              </a:rPr>
              <a:t>17-19</a:t>
            </a:r>
            <a:r>
              <a:rPr sz="1300" spc="-5">
                <a:latin typeface="宋体"/>
                <a:cs typeface="宋体"/>
              </a:rPr>
              <a:t>点发布的</a:t>
            </a:r>
            <a:r>
              <a:rPr sz="1300" spc="5">
                <a:latin typeface="宋体"/>
                <a:cs typeface="宋体"/>
              </a:rPr>
              <a:t>带</a:t>
            </a:r>
            <a:r>
              <a:rPr sz="1300" spc="-5">
                <a:latin typeface="宋体"/>
                <a:cs typeface="宋体"/>
              </a:rPr>
              <a:t>货视</a:t>
            </a:r>
            <a:r>
              <a:rPr sz="1300" spc="5">
                <a:latin typeface="宋体"/>
                <a:cs typeface="宋体"/>
              </a:rPr>
              <a:t>频</a:t>
            </a:r>
            <a:r>
              <a:rPr sz="1300" spc="-5">
                <a:latin typeface="宋体"/>
                <a:cs typeface="宋体"/>
              </a:rPr>
              <a:t>转化</a:t>
            </a:r>
            <a:r>
              <a:rPr sz="1300" spc="5">
                <a:latin typeface="宋体"/>
                <a:cs typeface="宋体"/>
              </a:rPr>
              <a:t>更</a:t>
            </a:r>
            <a:r>
              <a:rPr sz="1300" spc="-5">
                <a:latin typeface="宋体"/>
                <a:cs typeface="宋体"/>
              </a:rPr>
              <a:t>高 视频带货公式</a:t>
            </a:r>
            <a:r>
              <a:rPr sz="1300" spc="-200">
                <a:latin typeface="宋体"/>
                <a:cs typeface="宋体"/>
              </a:rPr>
              <a:t> </a:t>
            </a:r>
            <a:r>
              <a:rPr sz="1300" spc="100">
                <a:latin typeface="宋体"/>
                <a:cs typeface="宋体"/>
              </a:rPr>
              <a:t>=</a:t>
            </a:r>
            <a:r>
              <a:rPr sz="1300" spc="-215">
                <a:latin typeface="宋体"/>
                <a:cs typeface="宋体"/>
              </a:rPr>
              <a:t> </a:t>
            </a:r>
            <a:r>
              <a:rPr sz="1300" spc="-5">
                <a:latin typeface="宋体"/>
                <a:cs typeface="宋体"/>
              </a:rPr>
              <a:t>黄金</a:t>
            </a:r>
            <a:r>
              <a:rPr sz="1300" spc="25">
                <a:latin typeface="宋体"/>
                <a:cs typeface="宋体"/>
              </a:rPr>
              <a:t>3s</a:t>
            </a:r>
            <a:r>
              <a:rPr sz="1300" spc="-215">
                <a:latin typeface="宋体"/>
                <a:cs typeface="宋体"/>
              </a:rPr>
              <a:t> </a:t>
            </a:r>
            <a:r>
              <a:rPr sz="1300" spc="100">
                <a:latin typeface="宋体"/>
                <a:cs typeface="宋体"/>
              </a:rPr>
              <a:t>+</a:t>
            </a:r>
            <a:r>
              <a:rPr sz="1300" spc="-215">
                <a:latin typeface="宋体"/>
                <a:cs typeface="宋体"/>
              </a:rPr>
              <a:t> </a:t>
            </a:r>
            <a:r>
              <a:rPr sz="1300" spc="-5">
                <a:latin typeface="宋体"/>
                <a:cs typeface="宋体"/>
              </a:rPr>
              <a:t>商品描述</a:t>
            </a:r>
            <a:r>
              <a:rPr sz="1300" spc="-195">
                <a:latin typeface="宋体"/>
                <a:cs typeface="宋体"/>
              </a:rPr>
              <a:t> </a:t>
            </a:r>
            <a:r>
              <a:rPr sz="1300" spc="100">
                <a:latin typeface="宋体"/>
                <a:cs typeface="宋体"/>
              </a:rPr>
              <a:t>+</a:t>
            </a:r>
            <a:r>
              <a:rPr sz="1300" spc="-215">
                <a:latin typeface="宋体"/>
                <a:cs typeface="宋体"/>
              </a:rPr>
              <a:t> </a:t>
            </a:r>
            <a:r>
              <a:rPr sz="1300" spc="-5">
                <a:latin typeface="宋体"/>
                <a:cs typeface="宋体"/>
              </a:rPr>
              <a:t>促单转化</a:t>
            </a:r>
            <a:endParaRPr sz="13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04210" y="3610124"/>
            <a:ext cx="6238875" cy="618490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55"/>
              </a:spcBef>
            </a:pPr>
            <a:r>
              <a:rPr sz="1600" b="1" spc="-5">
                <a:latin typeface="微软雅黑"/>
                <a:cs typeface="微软雅黑"/>
              </a:rPr>
              <a:t>图书教育、宠物用品、汽配摩托行</a:t>
            </a:r>
            <a:r>
              <a:rPr sz="1600" b="1" spc="5">
                <a:latin typeface="微软雅黑"/>
                <a:cs typeface="微软雅黑"/>
              </a:rPr>
              <a:t>业</a:t>
            </a:r>
            <a:r>
              <a:rPr sz="1600" b="1" spc="-5">
                <a:latin typeface="微软雅黑"/>
                <a:cs typeface="微软雅黑"/>
              </a:rPr>
              <a:t>视频</a:t>
            </a:r>
            <a:r>
              <a:rPr sz="1600" b="1" spc="5">
                <a:latin typeface="微软雅黑"/>
                <a:cs typeface="微软雅黑"/>
              </a:rPr>
              <a:t>带</a:t>
            </a:r>
            <a:r>
              <a:rPr sz="1600" b="1" spc="-5">
                <a:latin typeface="微软雅黑"/>
                <a:cs typeface="微软雅黑"/>
              </a:rPr>
              <a:t>货销</a:t>
            </a:r>
            <a:r>
              <a:rPr sz="1600" b="1" spc="5">
                <a:latin typeface="微软雅黑"/>
                <a:cs typeface="微软雅黑"/>
              </a:rPr>
              <a:t>售</a:t>
            </a:r>
            <a:r>
              <a:rPr sz="1600" b="1" spc="-5">
                <a:latin typeface="微软雅黑"/>
                <a:cs typeface="微软雅黑"/>
              </a:rPr>
              <a:t>额占</a:t>
            </a:r>
            <a:r>
              <a:rPr sz="1600" b="1" spc="5">
                <a:latin typeface="微软雅黑"/>
                <a:cs typeface="微软雅黑"/>
              </a:rPr>
              <a:t>比</a:t>
            </a:r>
            <a:r>
              <a:rPr sz="1600" b="1" spc="-5">
                <a:latin typeface="微软雅黑"/>
                <a:cs typeface="微软雅黑"/>
              </a:rPr>
              <a:t>高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1300" spc="-5">
                <a:latin typeface="宋体"/>
                <a:cs typeface="宋体"/>
              </a:rPr>
              <a:t>这三个行业均为今年高爆发行业，</a:t>
            </a:r>
            <a:r>
              <a:rPr sz="1300" spc="5">
                <a:latin typeface="宋体"/>
                <a:cs typeface="宋体"/>
              </a:rPr>
              <a:t>目</a:t>
            </a:r>
            <a:r>
              <a:rPr sz="1300" spc="-5">
                <a:latin typeface="宋体"/>
                <a:cs typeface="宋体"/>
              </a:rPr>
              <a:t>前行</a:t>
            </a:r>
            <a:r>
              <a:rPr sz="1300" spc="5">
                <a:latin typeface="宋体"/>
                <a:cs typeface="宋体"/>
              </a:rPr>
              <a:t>业</a:t>
            </a:r>
            <a:r>
              <a:rPr sz="1300" spc="-5">
                <a:latin typeface="宋体"/>
                <a:cs typeface="宋体"/>
              </a:rPr>
              <a:t>内视</a:t>
            </a:r>
            <a:r>
              <a:rPr sz="1300" spc="5">
                <a:latin typeface="宋体"/>
                <a:cs typeface="宋体"/>
              </a:rPr>
              <a:t>频</a:t>
            </a:r>
            <a:r>
              <a:rPr sz="1300" spc="-5">
                <a:latin typeface="宋体"/>
                <a:cs typeface="宋体"/>
              </a:rPr>
              <a:t>带货</a:t>
            </a:r>
            <a:r>
              <a:rPr sz="1300" spc="5">
                <a:latin typeface="宋体"/>
                <a:cs typeface="宋体"/>
              </a:rPr>
              <a:t>达</a:t>
            </a:r>
            <a:r>
              <a:rPr sz="1300" spc="-5">
                <a:latin typeface="宋体"/>
                <a:cs typeface="宋体"/>
              </a:rPr>
              <a:t>人数</a:t>
            </a:r>
            <a:r>
              <a:rPr sz="1300" spc="5">
                <a:latin typeface="宋体"/>
                <a:cs typeface="宋体"/>
              </a:rPr>
              <a:t>量</a:t>
            </a:r>
            <a:r>
              <a:rPr sz="1300" spc="-5">
                <a:latin typeface="宋体"/>
                <a:cs typeface="宋体"/>
              </a:rPr>
              <a:t>较少</a:t>
            </a:r>
            <a:r>
              <a:rPr sz="1300" spc="5">
                <a:latin typeface="宋体"/>
                <a:cs typeface="宋体"/>
              </a:rPr>
              <a:t>，</a:t>
            </a:r>
            <a:r>
              <a:rPr sz="1300" spc="-5">
                <a:latin typeface="宋体"/>
                <a:cs typeface="宋体"/>
              </a:rPr>
              <a:t>赛道</a:t>
            </a:r>
            <a:r>
              <a:rPr sz="1300" spc="5">
                <a:latin typeface="宋体"/>
                <a:cs typeface="宋体"/>
              </a:rPr>
              <a:t>尚</a:t>
            </a:r>
            <a:r>
              <a:rPr sz="1300" spc="-5">
                <a:latin typeface="宋体"/>
                <a:cs typeface="宋体"/>
              </a:rPr>
              <a:t>未</a:t>
            </a:r>
            <a:r>
              <a:rPr sz="1300" spc="5">
                <a:latin typeface="宋体"/>
                <a:cs typeface="宋体"/>
              </a:rPr>
              <a:t>开</a:t>
            </a:r>
            <a:r>
              <a:rPr sz="1300" spc="-575">
                <a:latin typeface="宋体"/>
                <a:cs typeface="宋体"/>
              </a:rPr>
              <a:t>“卷”</a:t>
            </a:r>
            <a:endParaRPr sz="1300">
              <a:latin typeface="宋体"/>
              <a:cs typeface="宋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830681" y="841755"/>
            <a:ext cx="6658609" cy="212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800"/>
              <a:t>序</a:t>
            </a:r>
            <a:r>
              <a:rPr sz="13800" spc="695"/>
              <a:t> </a:t>
            </a:r>
            <a:r>
              <a:rPr sz="1600" spc="-5"/>
              <a:t>小达人表现亮眼，中腰部达人视频</a:t>
            </a:r>
            <a:r>
              <a:rPr sz="1600" spc="5"/>
              <a:t>带</a:t>
            </a:r>
            <a:r>
              <a:rPr sz="1600" spc="-5"/>
              <a:t>货转</a:t>
            </a:r>
            <a:r>
              <a:rPr sz="1600" spc="5"/>
              <a:t>化</a:t>
            </a:r>
            <a:r>
              <a:rPr sz="1600" spc="-5"/>
              <a:t>率高</a:t>
            </a:r>
            <a:endParaRPr sz="1600"/>
          </a:p>
        </p:txBody>
      </p:sp>
      <p:sp>
        <p:nvSpPr>
          <p:cNvPr id="7" name="object 7"/>
          <p:cNvSpPr txBox="1"/>
          <p:nvPr/>
        </p:nvSpPr>
        <p:spPr>
          <a:xfrm>
            <a:off x="3204210" y="2637623"/>
            <a:ext cx="7776209" cy="502284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15"/>
              </a:spcBef>
            </a:pPr>
            <a:r>
              <a:rPr sz="1300" spc="-10">
                <a:latin typeface="宋体"/>
                <a:cs typeface="宋体"/>
              </a:rPr>
              <a:t>小达人在视频带货上表现亮眼，发</a:t>
            </a:r>
            <a:r>
              <a:rPr sz="1300">
                <a:latin typeface="宋体"/>
                <a:cs typeface="宋体"/>
              </a:rPr>
              <a:t>布</a:t>
            </a:r>
            <a:r>
              <a:rPr sz="1300" spc="-10">
                <a:latin typeface="宋体"/>
                <a:cs typeface="宋体"/>
              </a:rPr>
              <a:t>带货</a:t>
            </a:r>
            <a:r>
              <a:rPr sz="1300">
                <a:latin typeface="宋体"/>
                <a:cs typeface="宋体"/>
              </a:rPr>
              <a:t>视</a:t>
            </a:r>
            <a:r>
              <a:rPr sz="1300" spc="-10">
                <a:latin typeface="宋体"/>
                <a:cs typeface="宋体"/>
              </a:rPr>
              <a:t>频数</a:t>
            </a:r>
            <a:r>
              <a:rPr sz="1300">
                <a:latin typeface="宋体"/>
                <a:cs typeface="宋体"/>
              </a:rPr>
              <a:t>量</a:t>
            </a:r>
            <a:r>
              <a:rPr sz="1300" spc="-10">
                <a:latin typeface="宋体"/>
                <a:cs typeface="宋体"/>
              </a:rPr>
              <a:t>最多</a:t>
            </a:r>
            <a:r>
              <a:rPr sz="1300">
                <a:latin typeface="宋体"/>
                <a:cs typeface="宋体"/>
              </a:rPr>
              <a:t>，</a:t>
            </a:r>
            <a:r>
              <a:rPr sz="1300" spc="-10">
                <a:latin typeface="宋体"/>
                <a:cs typeface="宋体"/>
              </a:rPr>
              <a:t>销售</a:t>
            </a:r>
            <a:r>
              <a:rPr sz="1300">
                <a:latin typeface="宋体"/>
                <a:cs typeface="宋体"/>
              </a:rPr>
              <a:t>额</a:t>
            </a:r>
            <a:r>
              <a:rPr sz="1300" spc="-10">
                <a:latin typeface="宋体"/>
                <a:cs typeface="宋体"/>
              </a:rPr>
              <a:t>最高</a:t>
            </a:r>
            <a:endParaRPr sz="13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15"/>
              </a:spcBef>
            </a:pPr>
            <a:r>
              <a:rPr sz="1300" spc="-5">
                <a:latin typeface="宋体"/>
                <a:cs typeface="宋体"/>
              </a:rPr>
              <a:t>中腰部达人中，目前尝试视频带货</a:t>
            </a:r>
            <a:r>
              <a:rPr sz="1300" spc="5">
                <a:latin typeface="宋体"/>
                <a:cs typeface="宋体"/>
              </a:rPr>
              <a:t>的</a:t>
            </a:r>
            <a:r>
              <a:rPr sz="1300" spc="-5">
                <a:latin typeface="宋体"/>
                <a:cs typeface="宋体"/>
              </a:rPr>
              <a:t>达人</a:t>
            </a:r>
            <a:r>
              <a:rPr sz="1300" spc="5">
                <a:latin typeface="宋体"/>
                <a:cs typeface="宋体"/>
              </a:rPr>
              <a:t>较</a:t>
            </a:r>
            <a:r>
              <a:rPr sz="1300" spc="-5">
                <a:latin typeface="宋体"/>
                <a:cs typeface="宋体"/>
              </a:rPr>
              <a:t>少，</a:t>
            </a:r>
            <a:r>
              <a:rPr sz="1300" spc="5">
                <a:latin typeface="宋体"/>
                <a:cs typeface="宋体"/>
              </a:rPr>
              <a:t>发</a:t>
            </a:r>
            <a:r>
              <a:rPr sz="1300" spc="-5">
                <a:latin typeface="宋体"/>
                <a:cs typeface="宋体"/>
              </a:rPr>
              <a:t>布的</a:t>
            </a:r>
            <a:r>
              <a:rPr sz="1300" spc="5">
                <a:latin typeface="宋体"/>
                <a:cs typeface="宋体"/>
              </a:rPr>
              <a:t>带</a:t>
            </a:r>
            <a:r>
              <a:rPr sz="1300" spc="-5">
                <a:latin typeface="宋体"/>
                <a:cs typeface="宋体"/>
              </a:rPr>
              <a:t>货视</a:t>
            </a:r>
            <a:r>
              <a:rPr sz="1300" spc="5">
                <a:latin typeface="宋体"/>
                <a:cs typeface="宋体"/>
              </a:rPr>
              <a:t>频</a:t>
            </a:r>
            <a:r>
              <a:rPr sz="1300" spc="-5">
                <a:latin typeface="宋体"/>
                <a:cs typeface="宋体"/>
              </a:rPr>
              <a:t>数量</a:t>
            </a:r>
            <a:r>
              <a:rPr sz="1300" spc="5">
                <a:latin typeface="宋体"/>
                <a:cs typeface="宋体"/>
              </a:rPr>
              <a:t>也</a:t>
            </a:r>
            <a:r>
              <a:rPr sz="1300" spc="-5">
                <a:latin typeface="宋体"/>
                <a:cs typeface="宋体"/>
              </a:rPr>
              <a:t>较低</a:t>
            </a:r>
            <a:r>
              <a:rPr sz="1300" spc="5">
                <a:latin typeface="宋体"/>
                <a:cs typeface="宋体"/>
              </a:rPr>
              <a:t>，</a:t>
            </a:r>
            <a:r>
              <a:rPr sz="1300" spc="-5">
                <a:latin typeface="宋体"/>
                <a:cs typeface="宋体"/>
              </a:rPr>
              <a:t>但却</a:t>
            </a:r>
            <a:r>
              <a:rPr sz="1300" spc="5">
                <a:latin typeface="宋体"/>
                <a:cs typeface="宋体"/>
              </a:rPr>
              <a:t>拥</a:t>
            </a:r>
            <a:r>
              <a:rPr sz="1300" spc="-5">
                <a:latin typeface="宋体"/>
                <a:cs typeface="宋体"/>
              </a:rPr>
              <a:t>有高</a:t>
            </a:r>
            <a:r>
              <a:rPr sz="1300" spc="5">
                <a:latin typeface="宋体"/>
                <a:cs typeface="宋体"/>
              </a:rPr>
              <a:t>播</a:t>
            </a:r>
            <a:r>
              <a:rPr sz="1300" spc="-5">
                <a:latin typeface="宋体"/>
                <a:cs typeface="宋体"/>
              </a:rPr>
              <a:t>放量</a:t>
            </a:r>
            <a:r>
              <a:rPr sz="1300" spc="5">
                <a:latin typeface="宋体"/>
                <a:cs typeface="宋体"/>
              </a:rPr>
              <a:t>与</a:t>
            </a:r>
            <a:r>
              <a:rPr sz="1300" spc="-5">
                <a:latin typeface="宋体"/>
                <a:cs typeface="宋体"/>
              </a:rPr>
              <a:t>高销</a:t>
            </a:r>
            <a:r>
              <a:rPr sz="1300" spc="5">
                <a:latin typeface="宋体"/>
                <a:cs typeface="宋体"/>
              </a:rPr>
              <a:t>售</a:t>
            </a:r>
            <a:r>
              <a:rPr sz="1300" spc="-5">
                <a:latin typeface="宋体"/>
                <a:cs typeface="宋体"/>
              </a:rPr>
              <a:t>额</a:t>
            </a:r>
            <a:endParaRPr sz="1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1999" cy="685799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95300" y="1950720"/>
            <a:ext cx="10947400" cy="0"/>
          </a:xfrm>
          <a:custGeom>
            <a:rect l="l" t="t" r="r" b="b"/>
            <a:pathLst>
              <a:path w="10947400">
                <a:moveTo>
                  <a:pt x="0" y="0"/>
                </a:moveTo>
                <a:lnTo>
                  <a:pt x="10947146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91744" y="509727"/>
            <a:ext cx="5951220" cy="1397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0" spc="-170">
                <a:solidFill>
                  <a:srgbClr val="252525"/>
                </a:solidFill>
                <a:latin typeface="Verdana"/>
                <a:cs typeface="Verdana"/>
              </a:rPr>
              <a:t>CONTENT</a:t>
            </a:r>
            <a:endParaRPr sz="9000">
              <a:latin typeface="Verdana"/>
              <a:cs typeface="Verdan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371600" y="3058667"/>
            <a:ext cx="516890" cy="516890"/>
          </a:xfrm>
          <a:custGeom>
            <a:rect l="l" t="t" r="r" b="b"/>
            <a:pathLst>
              <a:path w="516889" h="516889">
                <a:moveTo>
                  <a:pt x="258318" y="0"/>
                </a:moveTo>
                <a:lnTo>
                  <a:pt x="211896" y="4163"/>
                </a:lnTo>
                <a:lnTo>
                  <a:pt x="168200" y="16166"/>
                </a:lnTo>
                <a:lnTo>
                  <a:pt x="127959" y="35277"/>
                </a:lnTo>
                <a:lnTo>
                  <a:pt x="91905" y="60767"/>
                </a:lnTo>
                <a:lnTo>
                  <a:pt x="60767" y="91905"/>
                </a:lnTo>
                <a:lnTo>
                  <a:pt x="35277" y="127959"/>
                </a:lnTo>
                <a:lnTo>
                  <a:pt x="16166" y="168200"/>
                </a:lnTo>
                <a:lnTo>
                  <a:pt x="4163" y="211896"/>
                </a:lnTo>
                <a:lnTo>
                  <a:pt x="0" y="258318"/>
                </a:lnTo>
                <a:lnTo>
                  <a:pt x="4163" y="304739"/>
                </a:lnTo>
                <a:lnTo>
                  <a:pt x="16166" y="348435"/>
                </a:lnTo>
                <a:lnTo>
                  <a:pt x="35277" y="388676"/>
                </a:lnTo>
                <a:lnTo>
                  <a:pt x="60767" y="424730"/>
                </a:lnTo>
                <a:lnTo>
                  <a:pt x="91905" y="455868"/>
                </a:lnTo>
                <a:lnTo>
                  <a:pt x="127959" y="481358"/>
                </a:lnTo>
                <a:lnTo>
                  <a:pt x="168200" y="500469"/>
                </a:lnTo>
                <a:lnTo>
                  <a:pt x="211896" y="512472"/>
                </a:lnTo>
                <a:lnTo>
                  <a:pt x="258318" y="516636"/>
                </a:lnTo>
                <a:lnTo>
                  <a:pt x="304739" y="512472"/>
                </a:lnTo>
                <a:lnTo>
                  <a:pt x="348435" y="500469"/>
                </a:lnTo>
                <a:lnTo>
                  <a:pt x="388676" y="481358"/>
                </a:lnTo>
                <a:lnTo>
                  <a:pt x="424730" y="455868"/>
                </a:lnTo>
                <a:lnTo>
                  <a:pt x="455868" y="424730"/>
                </a:lnTo>
                <a:lnTo>
                  <a:pt x="481358" y="388676"/>
                </a:lnTo>
                <a:lnTo>
                  <a:pt x="500469" y="348435"/>
                </a:lnTo>
                <a:lnTo>
                  <a:pt x="512472" y="304739"/>
                </a:lnTo>
                <a:lnTo>
                  <a:pt x="516636" y="258318"/>
                </a:lnTo>
                <a:lnTo>
                  <a:pt x="512472" y="211896"/>
                </a:lnTo>
                <a:lnTo>
                  <a:pt x="500469" y="168200"/>
                </a:lnTo>
                <a:lnTo>
                  <a:pt x="481358" y="127959"/>
                </a:lnTo>
                <a:lnTo>
                  <a:pt x="455868" y="91905"/>
                </a:lnTo>
                <a:lnTo>
                  <a:pt x="424730" y="60767"/>
                </a:lnTo>
                <a:lnTo>
                  <a:pt x="388676" y="35277"/>
                </a:lnTo>
                <a:lnTo>
                  <a:pt x="348435" y="16166"/>
                </a:lnTo>
                <a:lnTo>
                  <a:pt x="304739" y="4163"/>
                </a:lnTo>
                <a:lnTo>
                  <a:pt x="258318" y="0"/>
                </a:lnTo>
                <a:close/>
              </a:path>
            </a:pathLst>
          </a:custGeom>
          <a:solidFill>
            <a:srgbClr val="DF44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1541525" y="3222498"/>
            <a:ext cx="1752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3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109597" y="3086480"/>
            <a:ext cx="3378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252525"/>
                </a:solidFill>
                <a:latin typeface="微软雅黑"/>
                <a:cs typeface="微软雅黑"/>
              </a:rPr>
              <a:t>抖音电商短视频带货趋势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356360" y="3046476"/>
            <a:ext cx="516890" cy="516890"/>
          </a:xfrm>
          <a:custGeom>
            <a:rect l="l" t="t" r="r" b="b"/>
            <a:pathLst>
              <a:path w="516889" h="516889">
                <a:moveTo>
                  <a:pt x="258318" y="0"/>
                </a:moveTo>
                <a:lnTo>
                  <a:pt x="211896" y="4163"/>
                </a:lnTo>
                <a:lnTo>
                  <a:pt x="168200" y="16166"/>
                </a:lnTo>
                <a:lnTo>
                  <a:pt x="127959" y="35277"/>
                </a:lnTo>
                <a:lnTo>
                  <a:pt x="91905" y="60767"/>
                </a:lnTo>
                <a:lnTo>
                  <a:pt x="60767" y="91905"/>
                </a:lnTo>
                <a:lnTo>
                  <a:pt x="35277" y="127959"/>
                </a:lnTo>
                <a:lnTo>
                  <a:pt x="16166" y="168200"/>
                </a:lnTo>
                <a:lnTo>
                  <a:pt x="4163" y="211896"/>
                </a:lnTo>
                <a:lnTo>
                  <a:pt x="0" y="258318"/>
                </a:lnTo>
                <a:lnTo>
                  <a:pt x="4163" y="304739"/>
                </a:lnTo>
                <a:lnTo>
                  <a:pt x="16166" y="348435"/>
                </a:lnTo>
                <a:lnTo>
                  <a:pt x="35277" y="388676"/>
                </a:lnTo>
                <a:lnTo>
                  <a:pt x="60767" y="424730"/>
                </a:lnTo>
                <a:lnTo>
                  <a:pt x="91905" y="455868"/>
                </a:lnTo>
                <a:lnTo>
                  <a:pt x="127959" y="481358"/>
                </a:lnTo>
                <a:lnTo>
                  <a:pt x="168200" y="500469"/>
                </a:lnTo>
                <a:lnTo>
                  <a:pt x="211896" y="512472"/>
                </a:lnTo>
                <a:lnTo>
                  <a:pt x="258318" y="516636"/>
                </a:lnTo>
                <a:lnTo>
                  <a:pt x="304739" y="512472"/>
                </a:lnTo>
                <a:lnTo>
                  <a:pt x="348435" y="500469"/>
                </a:lnTo>
                <a:lnTo>
                  <a:pt x="388676" y="481358"/>
                </a:lnTo>
                <a:lnTo>
                  <a:pt x="424730" y="455868"/>
                </a:lnTo>
                <a:lnTo>
                  <a:pt x="455868" y="424730"/>
                </a:lnTo>
                <a:lnTo>
                  <a:pt x="481358" y="388676"/>
                </a:lnTo>
                <a:lnTo>
                  <a:pt x="500469" y="348435"/>
                </a:lnTo>
                <a:lnTo>
                  <a:pt x="512472" y="304739"/>
                </a:lnTo>
                <a:lnTo>
                  <a:pt x="516635" y="258318"/>
                </a:lnTo>
                <a:lnTo>
                  <a:pt x="512472" y="211896"/>
                </a:lnTo>
                <a:lnTo>
                  <a:pt x="500469" y="168200"/>
                </a:lnTo>
                <a:lnTo>
                  <a:pt x="481358" y="127959"/>
                </a:lnTo>
                <a:lnTo>
                  <a:pt x="455868" y="91905"/>
                </a:lnTo>
                <a:lnTo>
                  <a:pt x="424730" y="60767"/>
                </a:lnTo>
                <a:lnTo>
                  <a:pt x="388676" y="35277"/>
                </a:lnTo>
                <a:lnTo>
                  <a:pt x="348435" y="16166"/>
                </a:lnTo>
                <a:lnTo>
                  <a:pt x="304739" y="4163"/>
                </a:lnTo>
                <a:lnTo>
                  <a:pt x="258318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7006843" y="4524502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252525"/>
                </a:solidFill>
                <a:latin typeface="微软雅黑"/>
                <a:cs typeface="微软雅黑"/>
              </a:rPr>
              <a:t>短视频带货爆单攻略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324600" y="4483608"/>
            <a:ext cx="518159" cy="518159"/>
          </a:xfrm>
          <a:custGeom>
            <a:rect l="l" t="t" r="r" b="b"/>
            <a:pathLst>
              <a:path w="518159" h="518159">
                <a:moveTo>
                  <a:pt x="259079" y="0"/>
                </a:moveTo>
                <a:lnTo>
                  <a:pt x="212498" y="4172"/>
                </a:lnTo>
                <a:lnTo>
                  <a:pt x="168661" y="16203"/>
                </a:lnTo>
                <a:lnTo>
                  <a:pt x="128298" y="35362"/>
                </a:lnTo>
                <a:lnTo>
                  <a:pt x="92140" y="60918"/>
                </a:lnTo>
                <a:lnTo>
                  <a:pt x="60918" y="92140"/>
                </a:lnTo>
                <a:lnTo>
                  <a:pt x="35362" y="128298"/>
                </a:lnTo>
                <a:lnTo>
                  <a:pt x="16203" y="168661"/>
                </a:lnTo>
                <a:lnTo>
                  <a:pt x="4172" y="212498"/>
                </a:lnTo>
                <a:lnTo>
                  <a:pt x="0" y="259080"/>
                </a:lnTo>
                <a:lnTo>
                  <a:pt x="4172" y="305661"/>
                </a:lnTo>
                <a:lnTo>
                  <a:pt x="16203" y="349498"/>
                </a:lnTo>
                <a:lnTo>
                  <a:pt x="35362" y="389861"/>
                </a:lnTo>
                <a:lnTo>
                  <a:pt x="60918" y="426019"/>
                </a:lnTo>
                <a:lnTo>
                  <a:pt x="92140" y="457241"/>
                </a:lnTo>
                <a:lnTo>
                  <a:pt x="128298" y="482797"/>
                </a:lnTo>
                <a:lnTo>
                  <a:pt x="168661" y="501956"/>
                </a:lnTo>
                <a:lnTo>
                  <a:pt x="212498" y="513987"/>
                </a:lnTo>
                <a:lnTo>
                  <a:pt x="259079" y="518160"/>
                </a:lnTo>
                <a:lnTo>
                  <a:pt x="305661" y="513987"/>
                </a:lnTo>
                <a:lnTo>
                  <a:pt x="349498" y="501956"/>
                </a:lnTo>
                <a:lnTo>
                  <a:pt x="389861" y="482797"/>
                </a:lnTo>
                <a:lnTo>
                  <a:pt x="426019" y="457241"/>
                </a:lnTo>
                <a:lnTo>
                  <a:pt x="457241" y="426019"/>
                </a:lnTo>
                <a:lnTo>
                  <a:pt x="482797" y="389861"/>
                </a:lnTo>
                <a:lnTo>
                  <a:pt x="501956" y="349498"/>
                </a:lnTo>
                <a:lnTo>
                  <a:pt x="513987" y="305661"/>
                </a:lnTo>
                <a:lnTo>
                  <a:pt x="518159" y="259080"/>
                </a:lnTo>
                <a:lnTo>
                  <a:pt x="513987" y="212498"/>
                </a:lnTo>
                <a:lnTo>
                  <a:pt x="501956" y="168661"/>
                </a:lnTo>
                <a:lnTo>
                  <a:pt x="482797" y="128298"/>
                </a:lnTo>
                <a:lnTo>
                  <a:pt x="457241" y="92140"/>
                </a:lnTo>
                <a:lnTo>
                  <a:pt x="426019" y="60918"/>
                </a:lnTo>
                <a:lnTo>
                  <a:pt x="389861" y="35362"/>
                </a:lnTo>
                <a:lnTo>
                  <a:pt x="349498" y="16203"/>
                </a:lnTo>
                <a:lnTo>
                  <a:pt x="305661" y="4172"/>
                </a:lnTo>
                <a:lnTo>
                  <a:pt x="259079" y="0"/>
                </a:lnTo>
                <a:close/>
              </a:path>
            </a:pathLst>
          </a:custGeom>
          <a:solidFill>
            <a:srgbClr val="DF44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309359" y="4472940"/>
            <a:ext cx="518159" cy="516890"/>
          </a:xfrm>
          <a:custGeom>
            <a:rect l="l" t="t" r="r" b="b"/>
            <a:pathLst>
              <a:path w="518159" h="516889">
                <a:moveTo>
                  <a:pt x="259080" y="0"/>
                </a:moveTo>
                <a:lnTo>
                  <a:pt x="212498" y="4163"/>
                </a:lnTo>
                <a:lnTo>
                  <a:pt x="168661" y="16166"/>
                </a:lnTo>
                <a:lnTo>
                  <a:pt x="128298" y="35277"/>
                </a:lnTo>
                <a:lnTo>
                  <a:pt x="92140" y="60767"/>
                </a:lnTo>
                <a:lnTo>
                  <a:pt x="60918" y="91905"/>
                </a:lnTo>
                <a:lnTo>
                  <a:pt x="35362" y="127959"/>
                </a:lnTo>
                <a:lnTo>
                  <a:pt x="16203" y="168200"/>
                </a:lnTo>
                <a:lnTo>
                  <a:pt x="4172" y="211896"/>
                </a:lnTo>
                <a:lnTo>
                  <a:pt x="0" y="258318"/>
                </a:lnTo>
                <a:lnTo>
                  <a:pt x="4172" y="304739"/>
                </a:lnTo>
                <a:lnTo>
                  <a:pt x="16203" y="348435"/>
                </a:lnTo>
                <a:lnTo>
                  <a:pt x="35362" y="388676"/>
                </a:lnTo>
                <a:lnTo>
                  <a:pt x="60918" y="424730"/>
                </a:lnTo>
                <a:lnTo>
                  <a:pt x="92140" y="455868"/>
                </a:lnTo>
                <a:lnTo>
                  <a:pt x="128298" y="481358"/>
                </a:lnTo>
                <a:lnTo>
                  <a:pt x="168661" y="500469"/>
                </a:lnTo>
                <a:lnTo>
                  <a:pt x="212498" y="512472"/>
                </a:lnTo>
                <a:lnTo>
                  <a:pt x="259080" y="516636"/>
                </a:lnTo>
                <a:lnTo>
                  <a:pt x="305661" y="512472"/>
                </a:lnTo>
                <a:lnTo>
                  <a:pt x="349498" y="500469"/>
                </a:lnTo>
                <a:lnTo>
                  <a:pt x="389861" y="481358"/>
                </a:lnTo>
                <a:lnTo>
                  <a:pt x="426019" y="455868"/>
                </a:lnTo>
                <a:lnTo>
                  <a:pt x="457241" y="424730"/>
                </a:lnTo>
                <a:lnTo>
                  <a:pt x="482797" y="388676"/>
                </a:lnTo>
                <a:lnTo>
                  <a:pt x="501956" y="348435"/>
                </a:lnTo>
                <a:lnTo>
                  <a:pt x="513987" y="304739"/>
                </a:lnTo>
                <a:lnTo>
                  <a:pt x="518160" y="258318"/>
                </a:lnTo>
                <a:lnTo>
                  <a:pt x="513987" y="211896"/>
                </a:lnTo>
                <a:lnTo>
                  <a:pt x="501956" y="168200"/>
                </a:lnTo>
                <a:lnTo>
                  <a:pt x="482797" y="127959"/>
                </a:lnTo>
                <a:lnTo>
                  <a:pt x="457241" y="91905"/>
                </a:lnTo>
                <a:lnTo>
                  <a:pt x="426019" y="60767"/>
                </a:lnTo>
                <a:lnTo>
                  <a:pt x="389861" y="35277"/>
                </a:lnTo>
                <a:lnTo>
                  <a:pt x="349498" y="16166"/>
                </a:lnTo>
                <a:lnTo>
                  <a:pt x="305661" y="4163"/>
                </a:lnTo>
                <a:lnTo>
                  <a:pt x="259080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6488048" y="4648961"/>
            <a:ext cx="19177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70">
                <a:solidFill>
                  <a:srgbClr val="FFFFFF"/>
                </a:solidFill>
                <a:latin typeface="微软雅黑"/>
                <a:cs typeface="微软雅黑"/>
              </a:rPr>
              <a:t>0</a:t>
            </a:r>
            <a:r>
              <a:rPr sz="1500" b="1" spc="-757" baseline="555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00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1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1999" cy="685799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4240" y="314705"/>
            <a:ext cx="12744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-65">
                <a:solidFill>
                  <a:srgbClr val="252525"/>
                </a:solidFill>
                <a:latin typeface="微软雅黑"/>
                <a:cs typeface="微软雅黑"/>
              </a:rPr>
              <a:t>Chanmama Data</a:t>
            </a:r>
            <a:r>
              <a:rPr sz="900" b="1" spc="-90">
                <a:solidFill>
                  <a:srgbClr val="252525"/>
                </a:solidFill>
                <a:latin typeface="微软雅黑"/>
                <a:cs typeface="微软雅黑"/>
              </a:rPr>
              <a:t> </a:t>
            </a:r>
            <a:r>
              <a:rPr sz="900" b="1" spc="-70">
                <a:solidFill>
                  <a:srgbClr val="252525"/>
                </a:solidFill>
                <a:latin typeface="微软雅黑"/>
                <a:cs typeface="微软雅黑"/>
              </a:rPr>
              <a:t>Report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04240" y="653237"/>
            <a:ext cx="429260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5">
                <a:solidFill>
                  <a:srgbClr val="252525"/>
                </a:solidFill>
              </a:rPr>
              <a:t>短视频带货趋势</a:t>
            </a:r>
            <a:endParaRPr sz="4800"/>
          </a:p>
        </p:txBody>
      </p:sp>
      <p:sp>
        <p:nvSpPr>
          <p:cNvPr id="5" name="object 5"/>
          <p:cNvSpPr txBox="1"/>
          <p:nvPr/>
        </p:nvSpPr>
        <p:spPr>
          <a:xfrm>
            <a:off x="477418" y="5136641"/>
            <a:ext cx="2691765" cy="10807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529715">
              <a:lnSpc>
                <a:spcPct val="100000"/>
              </a:lnSpc>
              <a:spcBef>
                <a:spcPts val="95"/>
              </a:spcBef>
            </a:pPr>
            <a:r>
              <a:rPr sz="1600" b="1" spc="-105">
                <a:solidFill>
                  <a:srgbClr val="404040"/>
                </a:solidFill>
                <a:latin typeface="微软雅黑"/>
                <a:cs typeface="微软雅黑"/>
              </a:rPr>
              <a:t>C</a:t>
            </a:r>
            <a:r>
              <a:rPr sz="1600" b="1" spc="-130">
                <a:solidFill>
                  <a:srgbClr val="404040"/>
                </a:solidFill>
                <a:latin typeface="微软雅黑"/>
                <a:cs typeface="微软雅黑"/>
              </a:rPr>
              <a:t>H</a:t>
            </a:r>
            <a:r>
              <a:rPr sz="1600" b="1" spc="-204">
                <a:solidFill>
                  <a:srgbClr val="404040"/>
                </a:solidFill>
                <a:latin typeface="微软雅黑"/>
                <a:cs typeface="微软雅黑"/>
              </a:rPr>
              <a:t>ANMAMA  </a:t>
            </a:r>
            <a:r>
              <a:rPr sz="1600" b="1" spc="-150">
                <a:solidFill>
                  <a:srgbClr val="404040"/>
                </a:solidFill>
                <a:latin typeface="微软雅黑"/>
                <a:cs typeface="微软雅黑"/>
              </a:rPr>
              <a:t>DATA  </a:t>
            </a:r>
            <a:r>
              <a:rPr sz="1600" b="1" spc="-100">
                <a:solidFill>
                  <a:srgbClr val="404040"/>
                </a:solidFill>
                <a:latin typeface="微软雅黑"/>
                <a:cs typeface="微软雅黑"/>
              </a:rPr>
              <a:t>REPORT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110"/>
              </a:spcBef>
            </a:pPr>
            <a:r>
              <a:rPr sz="1200" b="1" spc="-65">
                <a:solidFill>
                  <a:srgbClr val="404040"/>
                </a:solidFill>
                <a:latin typeface="微软雅黑"/>
                <a:cs typeface="微软雅黑"/>
              </a:rPr>
              <a:t>©2023 </a:t>
            </a:r>
            <a:r>
              <a:rPr sz="1200" b="1" spc="-80">
                <a:solidFill>
                  <a:srgbClr val="404040"/>
                </a:solidFill>
                <a:latin typeface="微软雅黑"/>
                <a:cs typeface="微软雅黑"/>
              </a:rPr>
              <a:t>chanmama </a:t>
            </a:r>
            <a:r>
              <a:rPr sz="1200" b="1" spc="-110">
                <a:solidFill>
                  <a:srgbClr val="404040"/>
                </a:solidFill>
                <a:latin typeface="微软雅黑"/>
                <a:cs typeface="微软雅黑"/>
              </a:rPr>
              <a:t>All </a:t>
            </a:r>
            <a:r>
              <a:rPr sz="1200" b="1" spc="-95">
                <a:solidFill>
                  <a:srgbClr val="404040"/>
                </a:solidFill>
                <a:latin typeface="微软雅黑"/>
                <a:cs typeface="微软雅黑"/>
              </a:rPr>
              <a:t>Rights</a:t>
            </a:r>
            <a:r>
              <a:rPr sz="1200" b="1" spc="13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200" b="1" spc="-70">
                <a:solidFill>
                  <a:srgbClr val="404040"/>
                </a:solidFill>
                <a:latin typeface="微软雅黑"/>
                <a:cs typeface="微软雅黑"/>
              </a:rPr>
              <a:t>Reserved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318250" y="2643492"/>
            <a:ext cx="2473960" cy="3975100"/>
          </a:xfrm>
          <a:custGeom>
            <a:rect l="l" t="t" r="r" b="b"/>
            <a:pathLst>
              <a:path w="2473959" h="3975100">
                <a:moveTo>
                  <a:pt x="1432774" y="3962400"/>
                </a:moveTo>
                <a:lnTo>
                  <a:pt x="1037434" y="3962400"/>
                </a:lnTo>
                <a:lnTo>
                  <a:pt x="1085141" y="3975100"/>
                </a:lnTo>
                <a:lnTo>
                  <a:pt x="1384697" y="3975100"/>
                </a:lnTo>
                <a:lnTo>
                  <a:pt x="1432774" y="3962400"/>
                </a:lnTo>
                <a:close/>
              </a:path>
              <a:path w="2473959" h="3975100">
                <a:moveTo>
                  <a:pt x="1432774" y="12700"/>
                </a:moveTo>
                <a:lnTo>
                  <a:pt x="1037434" y="12700"/>
                </a:lnTo>
                <a:lnTo>
                  <a:pt x="945043" y="38100"/>
                </a:lnTo>
                <a:lnTo>
                  <a:pt x="814016" y="76200"/>
                </a:lnTo>
                <a:lnTo>
                  <a:pt x="772356" y="101600"/>
                </a:lnTo>
                <a:lnTo>
                  <a:pt x="731703" y="114300"/>
                </a:lnTo>
                <a:lnTo>
                  <a:pt x="692059" y="139700"/>
                </a:lnTo>
                <a:lnTo>
                  <a:pt x="653422" y="165100"/>
                </a:lnTo>
                <a:lnTo>
                  <a:pt x="615792" y="190500"/>
                </a:lnTo>
                <a:lnTo>
                  <a:pt x="579170" y="215900"/>
                </a:lnTo>
                <a:lnTo>
                  <a:pt x="543555" y="254000"/>
                </a:lnTo>
                <a:lnTo>
                  <a:pt x="508947" y="279400"/>
                </a:lnTo>
                <a:lnTo>
                  <a:pt x="475347" y="317500"/>
                </a:lnTo>
                <a:lnTo>
                  <a:pt x="442754" y="355600"/>
                </a:lnTo>
                <a:lnTo>
                  <a:pt x="411168" y="393700"/>
                </a:lnTo>
                <a:lnTo>
                  <a:pt x="380589" y="431800"/>
                </a:lnTo>
                <a:lnTo>
                  <a:pt x="351017" y="469900"/>
                </a:lnTo>
                <a:lnTo>
                  <a:pt x="322452" y="520700"/>
                </a:lnTo>
                <a:lnTo>
                  <a:pt x="301310" y="546100"/>
                </a:lnTo>
                <a:lnTo>
                  <a:pt x="280885" y="584200"/>
                </a:lnTo>
                <a:lnTo>
                  <a:pt x="261176" y="622300"/>
                </a:lnTo>
                <a:lnTo>
                  <a:pt x="242185" y="660400"/>
                </a:lnTo>
                <a:lnTo>
                  <a:pt x="223910" y="698500"/>
                </a:lnTo>
                <a:lnTo>
                  <a:pt x="206353" y="736600"/>
                </a:lnTo>
                <a:lnTo>
                  <a:pt x="189513" y="787400"/>
                </a:lnTo>
                <a:lnTo>
                  <a:pt x="173389" y="825500"/>
                </a:lnTo>
                <a:lnTo>
                  <a:pt x="157983" y="863600"/>
                </a:lnTo>
                <a:lnTo>
                  <a:pt x="143293" y="914400"/>
                </a:lnTo>
                <a:lnTo>
                  <a:pt x="129320" y="952500"/>
                </a:lnTo>
                <a:lnTo>
                  <a:pt x="116064" y="1003300"/>
                </a:lnTo>
                <a:lnTo>
                  <a:pt x="103525" y="1054100"/>
                </a:lnTo>
                <a:lnTo>
                  <a:pt x="91703" y="1092200"/>
                </a:lnTo>
                <a:lnTo>
                  <a:pt x="80597" y="1143000"/>
                </a:lnTo>
                <a:lnTo>
                  <a:pt x="70208" y="1193800"/>
                </a:lnTo>
                <a:lnTo>
                  <a:pt x="60535" y="1244600"/>
                </a:lnTo>
                <a:lnTo>
                  <a:pt x="51580" y="1295400"/>
                </a:lnTo>
                <a:lnTo>
                  <a:pt x="43341" y="1346200"/>
                </a:lnTo>
                <a:lnTo>
                  <a:pt x="35818" y="1397000"/>
                </a:lnTo>
                <a:lnTo>
                  <a:pt x="29012" y="1460500"/>
                </a:lnTo>
                <a:lnTo>
                  <a:pt x="22923" y="1511300"/>
                </a:lnTo>
                <a:lnTo>
                  <a:pt x="17550" y="1574800"/>
                </a:lnTo>
                <a:lnTo>
                  <a:pt x="12894" y="1625600"/>
                </a:lnTo>
                <a:lnTo>
                  <a:pt x="8954" y="1689100"/>
                </a:lnTo>
                <a:lnTo>
                  <a:pt x="5730" y="1739900"/>
                </a:lnTo>
                <a:lnTo>
                  <a:pt x="3223" y="1803400"/>
                </a:lnTo>
                <a:lnTo>
                  <a:pt x="1432" y="1866900"/>
                </a:lnTo>
                <a:lnTo>
                  <a:pt x="358" y="1930400"/>
                </a:lnTo>
                <a:lnTo>
                  <a:pt x="0" y="1993900"/>
                </a:lnTo>
                <a:lnTo>
                  <a:pt x="358" y="2057400"/>
                </a:lnTo>
                <a:lnTo>
                  <a:pt x="1432" y="2120900"/>
                </a:lnTo>
                <a:lnTo>
                  <a:pt x="3223" y="2171700"/>
                </a:lnTo>
                <a:lnTo>
                  <a:pt x="5730" y="2235200"/>
                </a:lnTo>
                <a:lnTo>
                  <a:pt x="8954" y="2298700"/>
                </a:lnTo>
                <a:lnTo>
                  <a:pt x="12894" y="2349500"/>
                </a:lnTo>
                <a:lnTo>
                  <a:pt x="17550" y="2413000"/>
                </a:lnTo>
                <a:lnTo>
                  <a:pt x="22923" y="2463800"/>
                </a:lnTo>
                <a:lnTo>
                  <a:pt x="29012" y="2527300"/>
                </a:lnTo>
                <a:lnTo>
                  <a:pt x="35818" y="2578100"/>
                </a:lnTo>
                <a:lnTo>
                  <a:pt x="43341" y="2628900"/>
                </a:lnTo>
                <a:lnTo>
                  <a:pt x="51580" y="2679700"/>
                </a:lnTo>
                <a:lnTo>
                  <a:pt x="60535" y="2730500"/>
                </a:lnTo>
                <a:lnTo>
                  <a:pt x="70208" y="2781300"/>
                </a:lnTo>
                <a:lnTo>
                  <a:pt x="80597" y="2832100"/>
                </a:lnTo>
                <a:lnTo>
                  <a:pt x="91703" y="2882900"/>
                </a:lnTo>
                <a:lnTo>
                  <a:pt x="103525" y="2933700"/>
                </a:lnTo>
                <a:lnTo>
                  <a:pt x="116064" y="2984500"/>
                </a:lnTo>
                <a:lnTo>
                  <a:pt x="129320" y="3022600"/>
                </a:lnTo>
                <a:lnTo>
                  <a:pt x="143293" y="3073400"/>
                </a:lnTo>
                <a:lnTo>
                  <a:pt x="157983" y="3111500"/>
                </a:lnTo>
                <a:lnTo>
                  <a:pt x="173389" y="3162300"/>
                </a:lnTo>
                <a:lnTo>
                  <a:pt x="189513" y="3200400"/>
                </a:lnTo>
                <a:lnTo>
                  <a:pt x="206353" y="3238500"/>
                </a:lnTo>
                <a:lnTo>
                  <a:pt x="223910" y="3276600"/>
                </a:lnTo>
                <a:lnTo>
                  <a:pt x="242185" y="3314700"/>
                </a:lnTo>
                <a:lnTo>
                  <a:pt x="261176" y="3352800"/>
                </a:lnTo>
                <a:lnTo>
                  <a:pt x="280885" y="3390900"/>
                </a:lnTo>
                <a:lnTo>
                  <a:pt x="301310" y="3429000"/>
                </a:lnTo>
                <a:lnTo>
                  <a:pt x="322452" y="3467100"/>
                </a:lnTo>
                <a:lnTo>
                  <a:pt x="351017" y="3505200"/>
                </a:lnTo>
                <a:lnTo>
                  <a:pt x="380589" y="3543300"/>
                </a:lnTo>
                <a:lnTo>
                  <a:pt x="411168" y="3594100"/>
                </a:lnTo>
                <a:lnTo>
                  <a:pt x="442754" y="3632200"/>
                </a:lnTo>
                <a:lnTo>
                  <a:pt x="475347" y="3670300"/>
                </a:lnTo>
                <a:lnTo>
                  <a:pt x="508947" y="3695700"/>
                </a:lnTo>
                <a:lnTo>
                  <a:pt x="543555" y="3733800"/>
                </a:lnTo>
                <a:lnTo>
                  <a:pt x="579170" y="3759200"/>
                </a:lnTo>
                <a:lnTo>
                  <a:pt x="615792" y="3784600"/>
                </a:lnTo>
                <a:lnTo>
                  <a:pt x="653422" y="3810000"/>
                </a:lnTo>
                <a:lnTo>
                  <a:pt x="692059" y="3835400"/>
                </a:lnTo>
                <a:lnTo>
                  <a:pt x="731703" y="3860800"/>
                </a:lnTo>
                <a:lnTo>
                  <a:pt x="772356" y="3886200"/>
                </a:lnTo>
                <a:lnTo>
                  <a:pt x="814016" y="3898900"/>
                </a:lnTo>
                <a:lnTo>
                  <a:pt x="856684" y="3924300"/>
                </a:lnTo>
                <a:lnTo>
                  <a:pt x="990734" y="3962400"/>
                </a:lnTo>
                <a:lnTo>
                  <a:pt x="1479824" y="3962400"/>
                </a:lnTo>
                <a:lnTo>
                  <a:pt x="1614818" y="3924300"/>
                </a:lnTo>
                <a:lnTo>
                  <a:pt x="1657763" y="3898900"/>
                </a:lnTo>
                <a:lnTo>
                  <a:pt x="1699681" y="3886200"/>
                </a:lnTo>
                <a:lnTo>
                  <a:pt x="1740572" y="3860800"/>
                </a:lnTo>
                <a:lnTo>
                  <a:pt x="1780436" y="3835400"/>
                </a:lnTo>
                <a:lnTo>
                  <a:pt x="1819273" y="3822700"/>
                </a:lnTo>
                <a:lnTo>
                  <a:pt x="1857083" y="3784600"/>
                </a:lnTo>
                <a:lnTo>
                  <a:pt x="1893865" y="3759200"/>
                </a:lnTo>
                <a:lnTo>
                  <a:pt x="1929620" y="3733800"/>
                </a:lnTo>
                <a:lnTo>
                  <a:pt x="1952772" y="3708400"/>
                </a:lnTo>
                <a:lnTo>
                  <a:pt x="1185810" y="3708400"/>
                </a:lnTo>
                <a:lnTo>
                  <a:pt x="1138517" y="3695700"/>
                </a:lnTo>
                <a:lnTo>
                  <a:pt x="1092431" y="3695700"/>
                </a:lnTo>
                <a:lnTo>
                  <a:pt x="1003884" y="3670300"/>
                </a:lnTo>
                <a:lnTo>
                  <a:pt x="920168" y="3644900"/>
                </a:lnTo>
                <a:lnTo>
                  <a:pt x="880120" y="3619500"/>
                </a:lnTo>
                <a:lnTo>
                  <a:pt x="841279" y="3594100"/>
                </a:lnTo>
                <a:lnTo>
                  <a:pt x="803645" y="3568700"/>
                </a:lnTo>
                <a:lnTo>
                  <a:pt x="767217" y="3543300"/>
                </a:lnTo>
                <a:lnTo>
                  <a:pt x="731995" y="3505200"/>
                </a:lnTo>
                <a:lnTo>
                  <a:pt x="697978" y="3479800"/>
                </a:lnTo>
                <a:lnTo>
                  <a:pt x="665167" y="3441700"/>
                </a:lnTo>
                <a:lnTo>
                  <a:pt x="633561" y="3403600"/>
                </a:lnTo>
                <a:lnTo>
                  <a:pt x="603160" y="3352800"/>
                </a:lnTo>
                <a:lnTo>
                  <a:pt x="573964" y="3314700"/>
                </a:lnTo>
                <a:lnTo>
                  <a:pt x="545973" y="3263900"/>
                </a:lnTo>
                <a:lnTo>
                  <a:pt x="527390" y="3225800"/>
                </a:lnTo>
                <a:lnTo>
                  <a:pt x="509536" y="3187700"/>
                </a:lnTo>
                <a:lnTo>
                  <a:pt x="492412" y="3149600"/>
                </a:lnTo>
                <a:lnTo>
                  <a:pt x="476017" y="3111500"/>
                </a:lnTo>
                <a:lnTo>
                  <a:pt x="460351" y="3073400"/>
                </a:lnTo>
                <a:lnTo>
                  <a:pt x="445414" y="3035300"/>
                </a:lnTo>
                <a:lnTo>
                  <a:pt x="431206" y="2997200"/>
                </a:lnTo>
                <a:lnTo>
                  <a:pt x="417727" y="2959100"/>
                </a:lnTo>
                <a:lnTo>
                  <a:pt x="404978" y="2908300"/>
                </a:lnTo>
                <a:lnTo>
                  <a:pt x="392957" y="2870200"/>
                </a:lnTo>
                <a:lnTo>
                  <a:pt x="381665" y="2819400"/>
                </a:lnTo>
                <a:lnTo>
                  <a:pt x="371101" y="2768600"/>
                </a:lnTo>
                <a:lnTo>
                  <a:pt x="361267" y="2717800"/>
                </a:lnTo>
                <a:lnTo>
                  <a:pt x="352161" y="2667000"/>
                </a:lnTo>
                <a:lnTo>
                  <a:pt x="343784" y="2616200"/>
                </a:lnTo>
                <a:lnTo>
                  <a:pt x="336136" y="2565400"/>
                </a:lnTo>
                <a:lnTo>
                  <a:pt x="329216" y="2514600"/>
                </a:lnTo>
                <a:lnTo>
                  <a:pt x="323025" y="2463800"/>
                </a:lnTo>
                <a:lnTo>
                  <a:pt x="317562" y="2413000"/>
                </a:lnTo>
                <a:lnTo>
                  <a:pt x="312828" y="2349500"/>
                </a:lnTo>
                <a:lnTo>
                  <a:pt x="308823" y="2298700"/>
                </a:lnTo>
                <a:lnTo>
                  <a:pt x="305545" y="2235200"/>
                </a:lnTo>
                <a:lnTo>
                  <a:pt x="302997" y="2171700"/>
                </a:lnTo>
                <a:lnTo>
                  <a:pt x="301176" y="2120900"/>
                </a:lnTo>
                <a:lnTo>
                  <a:pt x="300084" y="2057400"/>
                </a:lnTo>
                <a:lnTo>
                  <a:pt x="299720" y="1993900"/>
                </a:lnTo>
                <a:lnTo>
                  <a:pt x="300084" y="1930400"/>
                </a:lnTo>
                <a:lnTo>
                  <a:pt x="301176" y="1866900"/>
                </a:lnTo>
                <a:lnTo>
                  <a:pt x="302997" y="1803400"/>
                </a:lnTo>
                <a:lnTo>
                  <a:pt x="305545" y="1739900"/>
                </a:lnTo>
                <a:lnTo>
                  <a:pt x="308823" y="1689100"/>
                </a:lnTo>
                <a:lnTo>
                  <a:pt x="312828" y="1625600"/>
                </a:lnTo>
                <a:lnTo>
                  <a:pt x="317562" y="1574800"/>
                </a:lnTo>
                <a:lnTo>
                  <a:pt x="323025" y="1524000"/>
                </a:lnTo>
                <a:lnTo>
                  <a:pt x="329216" y="1460500"/>
                </a:lnTo>
                <a:lnTo>
                  <a:pt x="336136" y="1409700"/>
                </a:lnTo>
                <a:lnTo>
                  <a:pt x="343784" y="1358900"/>
                </a:lnTo>
                <a:lnTo>
                  <a:pt x="352161" y="1308100"/>
                </a:lnTo>
                <a:lnTo>
                  <a:pt x="361267" y="1257300"/>
                </a:lnTo>
                <a:lnTo>
                  <a:pt x="371101" y="1219200"/>
                </a:lnTo>
                <a:lnTo>
                  <a:pt x="381665" y="1168400"/>
                </a:lnTo>
                <a:lnTo>
                  <a:pt x="392957" y="1117600"/>
                </a:lnTo>
                <a:lnTo>
                  <a:pt x="404978" y="1079500"/>
                </a:lnTo>
                <a:lnTo>
                  <a:pt x="417727" y="1028700"/>
                </a:lnTo>
                <a:lnTo>
                  <a:pt x="431206" y="990600"/>
                </a:lnTo>
                <a:lnTo>
                  <a:pt x="445414" y="952500"/>
                </a:lnTo>
                <a:lnTo>
                  <a:pt x="460351" y="901700"/>
                </a:lnTo>
                <a:lnTo>
                  <a:pt x="476017" y="863600"/>
                </a:lnTo>
                <a:lnTo>
                  <a:pt x="492412" y="825500"/>
                </a:lnTo>
                <a:lnTo>
                  <a:pt x="509536" y="787400"/>
                </a:lnTo>
                <a:lnTo>
                  <a:pt x="527390" y="749300"/>
                </a:lnTo>
                <a:lnTo>
                  <a:pt x="545973" y="723900"/>
                </a:lnTo>
                <a:lnTo>
                  <a:pt x="573964" y="673100"/>
                </a:lnTo>
                <a:lnTo>
                  <a:pt x="603160" y="622300"/>
                </a:lnTo>
                <a:lnTo>
                  <a:pt x="633561" y="584200"/>
                </a:lnTo>
                <a:lnTo>
                  <a:pt x="665167" y="546100"/>
                </a:lnTo>
                <a:lnTo>
                  <a:pt x="697978" y="508000"/>
                </a:lnTo>
                <a:lnTo>
                  <a:pt x="731995" y="469900"/>
                </a:lnTo>
                <a:lnTo>
                  <a:pt x="767217" y="444500"/>
                </a:lnTo>
                <a:lnTo>
                  <a:pt x="803645" y="406400"/>
                </a:lnTo>
                <a:lnTo>
                  <a:pt x="841279" y="381000"/>
                </a:lnTo>
                <a:lnTo>
                  <a:pt x="880120" y="355600"/>
                </a:lnTo>
                <a:lnTo>
                  <a:pt x="920168" y="342900"/>
                </a:lnTo>
                <a:lnTo>
                  <a:pt x="961422" y="317500"/>
                </a:lnTo>
                <a:lnTo>
                  <a:pt x="1047554" y="292100"/>
                </a:lnTo>
                <a:lnTo>
                  <a:pt x="1092431" y="292100"/>
                </a:lnTo>
                <a:lnTo>
                  <a:pt x="1138517" y="279400"/>
                </a:lnTo>
                <a:lnTo>
                  <a:pt x="1964348" y="279400"/>
                </a:lnTo>
                <a:lnTo>
                  <a:pt x="1929620" y="254000"/>
                </a:lnTo>
                <a:lnTo>
                  <a:pt x="1893865" y="215900"/>
                </a:lnTo>
                <a:lnTo>
                  <a:pt x="1857083" y="190500"/>
                </a:lnTo>
                <a:lnTo>
                  <a:pt x="1819273" y="165100"/>
                </a:lnTo>
                <a:lnTo>
                  <a:pt x="1780436" y="139700"/>
                </a:lnTo>
                <a:lnTo>
                  <a:pt x="1740572" y="114300"/>
                </a:lnTo>
                <a:lnTo>
                  <a:pt x="1699681" y="101600"/>
                </a:lnTo>
                <a:lnTo>
                  <a:pt x="1657763" y="76200"/>
                </a:lnTo>
                <a:lnTo>
                  <a:pt x="1570846" y="50800"/>
                </a:lnTo>
                <a:lnTo>
                  <a:pt x="1432774" y="12700"/>
                </a:lnTo>
                <a:close/>
              </a:path>
              <a:path w="2473959" h="3975100">
                <a:moveTo>
                  <a:pt x="1964348" y="279400"/>
                </a:moveTo>
                <a:lnTo>
                  <a:pt x="1331152" y="279400"/>
                </a:lnTo>
                <a:lnTo>
                  <a:pt x="1377716" y="292100"/>
                </a:lnTo>
                <a:lnTo>
                  <a:pt x="1423043" y="292100"/>
                </a:lnTo>
                <a:lnTo>
                  <a:pt x="1509982" y="317500"/>
                </a:lnTo>
                <a:lnTo>
                  <a:pt x="1551596" y="342900"/>
                </a:lnTo>
                <a:lnTo>
                  <a:pt x="1591971" y="355600"/>
                </a:lnTo>
                <a:lnTo>
                  <a:pt x="1631108" y="381000"/>
                </a:lnTo>
                <a:lnTo>
                  <a:pt x="1669007" y="406400"/>
                </a:lnTo>
                <a:lnTo>
                  <a:pt x="1705668" y="444500"/>
                </a:lnTo>
                <a:lnTo>
                  <a:pt x="1741090" y="469900"/>
                </a:lnTo>
                <a:lnTo>
                  <a:pt x="1775273" y="508000"/>
                </a:lnTo>
                <a:lnTo>
                  <a:pt x="1808217" y="546100"/>
                </a:lnTo>
                <a:lnTo>
                  <a:pt x="1839923" y="584200"/>
                </a:lnTo>
                <a:lnTo>
                  <a:pt x="1870390" y="622300"/>
                </a:lnTo>
                <a:lnTo>
                  <a:pt x="1899617" y="673100"/>
                </a:lnTo>
                <a:lnTo>
                  <a:pt x="1927605" y="723900"/>
                </a:lnTo>
                <a:lnTo>
                  <a:pt x="1946189" y="749300"/>
                </a:lnTo>
                <a:lnTo>
                  <a:pt x="1964044" y="787400"/>
                </a:lnTo>
                <a:lnTo>
                  <a:pt x="1981171" y="825500"/>
                </a:lnTo>
                <a:lnTo>
                  <a:pt x="1997569" y="863600"/>
                </a:lnTo>
                <a:lnTo>
                  <a:pt x="2013239" y="901700"/>
                </a:lnTo>
                <a:lnTo>
                  <a:pt x="2028181" y="952500"/>
                </a:lnTo>
                <a:lnTo>
                  <a:pt x="2042394" y="990600"/>
                </a:lnTo>
                <a:lnTo>
                  <a:pt x="2055879" y="1028700"/>
                </a:lnTo>
                <a:lnTo>
                  <a:pt x="2068636" y="1079500"/>
                </a:lnTo>
                <a:lnTo>
                  <a:pt x="2080663" y="1117600"/>
                </a:lnTo>
                <a:lnTo>
                  <a:pt x="2091962" y="1168400"/>
                </a:lnTo>
                <a:lnTo>
                  <a:pt x="2102533" y="1219200"/>
                </a:lnTo>
                <a:lnTo>
                  <a:pt x="2112375" y="1257300"/>
                </a:lnTo>
                <a:lnTo>
                  <a:pt x="2121488" y="1308100"/>
                </a:lnTo>
                <a:lnTo>
                  <a:pt x="2129872" y="1358900"/>
                </a:lnTo>
                <a:lnTo>
                  <a:pt x="2137527" y="1409700"/>
                </a:lnTo>
                <a:lnTo>
                  <a:pt x="2144454" y="1460500"/>
                </a:lnTo>
                <a:lnTo>
                  <a:pt x="2150651" y="1524000"/>
                </a:lnTo>
                <a:lnTo>
                  <a:pt x="2156120" y="1574800"/>
                </a:lnTo>
                <a:lnTo>
                  <a:pt x="2160859" y="1625600"/>
                </a:lnTo>
                <a:lnTo>
                  <a:pt x="2164870" y="1689100"/>
                </a:lnTo>
                <a:lnTo>
                  <a:pt x="2168151" y="1739900"/>
                </a:lnTo>
                <a:lnTo>
                  <a:pt x="2170704" y="1803400"/>
                </a:lnTo>
                <a:lnTo>
                  <a:pt x="2172527" y="1866900"/>
                </a:lnTo>
                <a:lnTo>
                  <a:pt x="2173621" y="1930400"/>
                </a:lnTo>
                <a:lnTo>
                  <a:pt x="2173985" y="1993900"/>
                </a:lnTo>
                <a:lnTo>
                  <a:pt x="2173621" y="2057400"/>
                </a:lnTo>
                <a:lnTo>
                  <a:pt x="2172527" y="2120900"/>
                </a:lnTo>
                <a:lnTo>
                  <a:pt x="2170704" y="2171700"/>
                </a:lnTo>
                <a:lnTo>
                  <a:pt x="2168151" y="2235200"/>
                </a:lnTo>
                <a:lnTo>
                  <a:pt x="2164870" y="2298700"/>
                </a:lnTo>
                <a:lnTo>
                  <a:pt x="2160859" y="2349500"/>
                </a:lnTo>
                <a:lnTo>
                  <a:pt x="2156120" y="2413000"/>
                </a:lnTo>
                <a:lnTo>
                  <a:pt x="2150651" y="2463800"/>
                </a:lnTo>
                <a:lnTo>
                  <a:pt x="2144454" y="2514600"/>
                </a:lnTo>
                <a:lnTo>
                  <a:pt x="2137527" y="2565400"/>
                </a:lnTo>
                <a:lnTo>
                  <a:pt x="2129872" y="2616200"/>
                </a:lnTo>
                <a:lnTo>
                  <a:pt x="2121488" y="2667000"/>
                </a:lnTo>
                <a:lnTo>
                  <a:pt x="2112375" y="2717800"/>
                </a:lnTo>
                <a:lnTo>
                  <a:pt x="2102533" y="2768600"/>
                </a:lnTo>
                <a:lnTo>
                  <a:pt x="2091962" y="2819400"/>
                </a:lnTo>
                <a:lnTo>
                  <a:pt x="2080663" y="2870200"/>
                </a:lnTo>
                <a:lnTo>
                  <a:pt x="2068636" y="2908300"/>
                </a:lnTo>
                <a:lnTo>
                  <a:pt x="2055879" y="2959100"/>
                </a:lnTo>
                <a:lnTo>
                  <a:pt x="2042394" y="2997200"/>
                </a:lnTo>
                <a:lnTo>
                  <a:pt x="2028181" y="3035300"/>
                </a:lnTo>
                <a:lnTo>
                  <a:pt x="2013239" y="3073400"/>
                </a:lnTo>
                <a:lnTo>
                  <a:pt x="1997569" y="3111500"/>
                </a:lnTo>
                <a:lnTo>
                  <a:pt x="1981171" y="3149600"/>
                </a:lnTo>
                <a:lnTo>
                  <a:pt x="1964044" y="3187700"/>
                </a:lnTo>
                <a:lnTo>
                  <a:pt x="1946189" y="3225800"/>
                </a:lnTo>
                <a:lnTo>
                  <a:pt x="1927605" y="3263900"/>
                </a:lnTo>
                <a:lnTo>
                  <a:pt x="1899617" y="3314700"/>
                </a:lnTo>
                <a:lnTo>
                  <a:pt x="1870390" y="3352800"/>
                </a:lnTo>
                <a:lnTo>
                  <a:pt x="1839923" y="3403600"/>
                </a:lnTo>
                <a:lnTo>
                  <a:pt x="1808217" y="3441700"/>
                </a:lnTo>
                <a:lnTo>
                  <a:pt x="1775273" y="3479800"/>
                </a:lnTo>
                <a:lnTo>
                  <a:pt x="1741090" y="3505200"/>
                </a:lnTo>
                <a:lnTo>
                  <a:pt x="1705668" y="3543300"/>
                </a:lnTo>
                <a:lnTo>
                  <a:pt x="1669007" y="3568700"/>
                </a:lnTo>
                <a:lnTo>
                  <a:pt x="1631108" y="3594100"/>
                </a:lnTo>
                <a:lnTo>
                  <a:pt x="1591971" y="3619500"/>
                </a:lnTo>
                <a:lnTo>
                  <a:pt x="1551596" y="3644900"/>
                </a:lnTo>
                <a:lnTo>
                  <a:pt x="1467131" y="3670300"/>
                </a:lnTo>
                <a:lnTo>
                  <a:pt x="1377716" y="3695700"/>
                </a:lnTo>
                <a:lnTo>
                  <a:pt x="1331152" y="3695700"/>
                </a:lnTo>
                <a:lnTo>
                  <a:pt x="1283351" y="3708400"/>
                </a:lnTo>
                <a:lnTo>
                  <a:pt x="1952772" y="3708400"/>
                </a:lnTo>
                <a:lnTo>
                  <a:pt x="1964348" y="3695700"/>
                </a:lnTo>
                <a:lnTo>
                  <a:pt x="1998047" y="3670300"/>
                </a:lnTo>
                <a:lnTo>
                  <a:pt x="2030719" y="3632200"/>
                </a:lnTo>
                <a:lnTo>
                  <a:pt x="2062363" y="3594100"/>
                </a:lnTo>
                <a:lnTo>
                  <a:pt x="2092979" y="3556000"/>
                </a:lnTo>
                <a:lnTo>
                  <a:pt x="2122566" y="3505200"/>
                </a:lnTo>
                <a:lnTo>
                  <a:pt x="2151126" y="3467100"/>
                </a:lnTo>
                <a:lnTo>
                  <a:pt x="2172268" y="3429000"/>
                </a:lnTo>
                <a:lnTo>
                  <a:pt x="2192695" y="3390900"/>
                </a:lnTo>
                <a:lnTo>
                  <a:pt x="2212405" y="3352800"/>
                </a:lnTo>
                <a:lnTo>
                  <a:pt x="2231399" y="3314700"/>
                </a:lnTo>
                <a:lnTo>
                  <a:pt x="2249677" y="3276600"/>
                </a:lnTo>
                <a:lnTo>
                  <a:pt x="2267238" y="3238500"/>
                </a:lnTo>
                <a:lnTo>
                  <a:pt x="2284083" y="3200400"/>
                </a:lnTo>
                <a:lnTo>
                  <a:pt x="2300211" y="3162300"/>
                </a:lnTo>
                <a:lnTo>
                  <a:pt x="2315623" y="3111500"/>
                </a:lnTo>
                <a:lnTo>
                  <a:pt x="2330318" y="3073400"/>
                </a:lnTo>
                <a:lnTo>
                  <a:pt x="2344296" y="3022600"/>
                </a:lnTo>
                <a:lnTo>
                  <a:pt x="2357558" y="2984500"/>
                </a:lnTo>
                <a:lnTo>
                  <a:pt x="2370104" y="2933700"/>
                </a:lnTo>
                <a:lnTo>
                  <a:pt x="2381933" y="2882900"/>
                </a:lnTo>
                <a:lnTo>
                  <a:pt x="2393045" y="2844800"/>
                </a:lnTo>
                <a:lnTo>
                  <a:pt x="2403440" y="2794000"/>
                </a:lnTo>
                <a:lnTo>
                  <a:pt x="2413119" y="2743200"/>
                </a:lnTo>
                <a:lnTo>
                  <a:pt x="2422081" y="2692400"/>
                </a:lnTo>
                <a:lnTo>
                  <a:pt x="2430326" y="2628900"/>
                </a:lnTo>
                <a:lnTo>
                  <a:pt x="2437854" y="2578100"/>
                </a:lnTo>
                <a:lnTo>
                  <a:pt x="2444665" y="2527300"/>
                </a:lnTo>
                <a:lnTo>
                  <a:pt x="2450760" y="2476500"/>
                </a:lnTo>
                <a:lnTo>
                  <a:pt x="2456138" y="2413000"/>
                </a:lnTo>
                <a:lnTo>
                  <a:pt x="2460798" y="2362200"/>
                </a:lnTo>
                <a:lnTo>
                  <a:pt x="2464742" y="2298700"/>
                </a:lnTo>
                <a:lnTo>
                  <a:pt x="2467969" y="2235200"/>
                </a:lnTo>
                <a:lnTo>
                  <a:pt x="2470479" y="2171700"/>
                </a:lnTo>
                <a:lnTo>
                  <a:pt x="2472271" y="2120900"/>
                </a:lnTo>
                <a:lnTo>
                  <a:pt x="2473347" y="2057400"/>
                </a:lnTo>
                <a:lnTo>
                  <a:pt x="2473705" y="1993900"/>
                </a:lnTo>
                <a:lnTo>
                  <a:pt x="2473347" y="1930400"/>
                </a:lnTo>
                <a:lnTo>
                  <a:pt x="2472271" y="1866900"/>
                </a:lnTo>
                <a:lnTo>
                  <a:pt x="2470479" y="1803400"/>
                </a:lnTo>
                <a:lnTo>
                  <a:pt x="2467969" y="1739900"/>
                </a:lnTo>
                <a:lnTo>
                  <a:pt x="2464742" y="1676400"/>
                </a:lnTo>
                <a:lnTo>
                  <a:pt x="2460798" y="1625600"/>
                </a:lnTo>
                <a:lnTo>
                  <a:pt x="2456138" y="1562100"/>
                </a:lnTo>
                <a:lnTo>
                  <a:pt x="2450760" y="1511300"/>
                </a:lnTo>
                <a:lnTo>
                  <a:pt x="2444665" y="1460500"/>
                </a:lnTo>
                <a:lnTo>
                  <a:pt x="2437854" y="1397000"/>
                </a:lnTo>
                <a:lnTo>
                  <a:pt x="2430326" y="1346200"/>
                </a:lnTo>
                <a:lnTo>
                  <a:pt x="2422081" y="1295400"/>
                </a:lnTo>
                <a:lnTo>
                  <a:pt x="2413119" y="1244600"/>
                </a:lnTo>
                <a:lnTo>
                  <a:pt x="2403440" y="1193800"/>
                </a:lnTo>
                <a:lnTo>
                  <a:pt x="2393045" y="1143000"/>
                </a:lnTo>
                <a:lnTo>
                  <a:pt x="2381933" y="1092200"/>
                </a:lnTo>
                <a:lnTo>
                  <a:pt x="2370104" y="1041400"/>
                </a:lnTo>
                <a:lnTo>
                  <a:pt x="2357558" y="1003300"/>
                </a:lnTo>
                <a:lnTo>
                  <a:pt x="2344296" y="952500"/>
                </a:lnTo>
                <a:lnTo>
                  <a:pt x="2330318" y="901700"/>
                </a:lnTo>
                <a:lnTo>
                  <a:pt x="2315623" y="863600"/>
                </a:lnTo>
                <a:lnTo>
                  <a:pt x="2300211" y="825500"/>
                </a:lnTo>
                <a:lnTo>
                  <a:pt x="2284083" y="774700"/>
                </a:lnTo>
                <a:lnTo>
                  <a:pt x="2267238" y="736600"/>
                </a:lnTo>
                <a:lnTo>
                  <a:pt x="2249677" y="698500"/>
                </a:lnTo>
                <a:lnTo>
                  <a:pt x="2231399" y="660400"/>
                </a:lnTo>
                <a:lnTo>
                  <a:pt x="2212405" y="622300"/>
                </a:lnTo>
                <a:lnTo>
                  <a:pt x="2192695" y="584200"/>
                </a:lnTo>
                <a:lnTo>
                  <a:pt x="2172268" y="546100"/>
                </a:lnTo>
                <a:lnTo>
                  <a:pt x="2151126" y="520700"/>
                </a:lnTo>
                <a:lnTo>
                  <a:pt x="2122566" y="469900"/>
                </a:lnTo>
                <a:lnTo>
                  <a:pt x="2092979" y="431800"/>
                </a:lnTo>
                <a:lnTo>
                  <a:pt x="2062363" y="393700"/>
                </a:lnTo>
                <a:lnTo>
                  <a:pt x="2030719" y="355600"/>
                </a:lnTo>
                <a:lnTo>
                  <a:pt x="1998047" y="317500"/>
                </a:lnTo>
                <a:lnTo>
                  <a:pt x="1964348" y="279400"/>
                </a:lnTo>
                <a:close/>
              </a:path>
              <a:path w="2473959" h="3975100">
                <a:moveTo>
                  <a:pt x="1335595" y="0"/>
                </a:moveTo>
                <a:lnTo>
                  <a:pt x="1133857" y="0"/>
                </a:lnTo>
                <a:lnTo>
                  <a:pt x="1085141" y="12700"/>
                </a:lnTo>
                <a:lnTo>
                  <a:pt x="1384697" y="12700"/>
                </a:lnTo>
                <a:lnTo>
                  <a:pt x="1335595" y="0"/>
                </a:lnTo>
                <a:close/>
              </a:path>
            </a:pathLst>
          </a:custGeom>
          <a:solidFill>
            <a:srgbClr val="25252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9329673" y="2707385"/>
            <a:ext cx="1061720" cy="3840479"/>
          </a:xfrm>
          <a:custGeom>
            <a:rect l="l" t="t" r="r" b="b"/>
            <a:pathLst>
              <a:path w="1061720" h="3840479">
                <a:moveTo>
                  <a:pt x="1061593" y="350519"/>
                </a:moveTo>
                <a:lnTo>
                  <a:pt x="761873" y="350519"/>
                </a:lnTo>
                <a:lnTo>
                  <a:pt x="761873" y="3840099"/>
                </a:lnTo>
                <a:lnTo>
                  <a:pt x="1061593" y="3840099"/>
                </a:lnTo>
                <a:lnTo>
                  <a:pt x="1061593" y="350519"/>
                </a:lnTo>
                <a:close/>
              </a:path>
              <a:path w="1061720" h="3840479">
                <a:moveTo>
                  <a:pt x="1061593" y="0"/>
                </a:moveTo>
                <a:lnTo>
                  <a:pt x="838073" y="0"/>
                </a:lnTo>
                <a:lnTo>
                  <a:pt x="0" y="452119"/>
                </a:lnTo>
                <a:lnTo>
                  <a:pt x="0" y="766952"/>
                </a:lnTo>
                <a:lnTo>
                  <a:pt x="761873" y="350519"/>
                </a:lnTo>
                <a:lnTo>
                  <a:pt x="1061593" y="350519"/>
                </a:lnTo>
                <a:lnTo>
                  <a:pt x="1061593" y="0"/>
                </a:lnTo>
                <a:close/>
              </a:path>
            </a:pathLst>
          </a:custGeom>
          <a:solidFill>
            <a:srgbClr val="25252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0302240" y="291084"/>
            <a:ext cx="1171955" cy="29108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9229343" y="303275"/>
            <a:ext cx="800100" cy="26822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0157586" y="302133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5300" y="609600"/>
            <a:ext cx="10947400" cy="0"/>
          </a:xfrm>
          <a:custGeom>
            <a:rect l="l" t="t" r="r" b="b"/>
            <a:pathLst>
              <a:path w="10947400">
                <a:moveTo>
                  <a:pt x="0" y="0"/>
                </a:moveTo>
                <a:lnTo>
                  <a:pt x="10947146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23900" y="69037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30402" y="32257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585858"/>
                </a:solidFill>
                <a:latin typeface="微软雅黑"/>
                <a:cs typeface="微软雅黑"/>
              </a:rPr>
              <a:t>平台概况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94944" y="627583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89254" y="839215"/>
            <a:ext cx="58229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252525"/>
                </a:solidFill>
              </a:rPr>
              <a:t>视频带货发展趋势良好，更多达人入局尝试</a:t>
            </a:r>
            <a:endParaRPr sz="2400"/>
          </a:p>
        </p:txBody>
      </p:sp>
      <p:sp>
        <p:nvSpPr>
          <p:cNvPr id="6" name="object 6"/>
          <p:cNvSpPr txBox="1"/>
          <p:nvPr/>
        </p:nvSpPr>
        <p:spPr>
          <a:xfrm>
            <a:off x="774293" y="1368297"/>
            <a:ext cx="10561320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30000"/>
              </a:lnSpc>
              <a:spcBef>
                <a:spcPts val="10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观察抖音电商带货视频销售额变化趋势可以发现，在曝光量波动较大的情况下，销售额整体呈现逐月上升的情况，说明视频带货发展趋势良好。相较于直播 带货，视频带货能在较短时间内汇集更多商品信息，也能够在更多场景下触达消费者。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43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更多达人入局视频带货。相较于去年，开始视频带货的达人数量明显增加。视频带货操作成本低，是低粉达人带货尝试方式首选。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 flipH="1">
            <a:off x="1266444" y="5094732"/>
            <a:ext cx="0" cy="474345"/>
          </a:xfrm>
          <a:custGeom>
            <a:rect l="l" t="t" r="r" b="b"/>
            <a:pathLst>
              <a:path h="474345">
                <a:moveTo>
                  <a:pt x="0" y="0"/>
                </a:moveTo>
                <a:lnTo>
                  <a:pt x="0" y="473964"/>
                </a:lnTo>
              </a:path>
            </a:pathLst>
          </a:custGeom>
          <a:ln w="85343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1537716" y="5105400"/>
            <a:ext cx="0" cy="463550"/>
          </a:xfrm>
          <a:custGeom>
            <a:rect l="l" t="t" r="r" b="b"/>
            <a:pathLst>
              <a:path h="463550">
                <a:moveTo>
                  <a:pt x="0" y="0"/>
                </a:moveTo>
                <a:lnTo>
                  <a:pt x="0" y="463296"/>
                </a:lnTo>
              </a:path>
            </a:pathLst>
          </a:custGeom>
          <a:ln w="85343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1808988" y="4829555"/>
            <a:ext cx="0" cy="739140"/>
          </a:xfrm>
          <a:custGeom>
            <a:rect l="l" t="t" r="r" b="b"/>
            <a:pathLst>
              <a:path h="739139">
                <a:moveTo>
                  <a:pt x="0" y="0"/>
                </a:moveTo>
                <a:lnTo>
                  <a:pt x="0" y="739140"/>
                </a:lnTo>
              </a:path>
            </a:pathLst>
          </a:custGeom>
          <a:ln w="85343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2081022" y="4512564"/>
            <a:ext cx="0" cy="1056640"/>
          </a:xfrm>
          <a:custGeom>
            <a:rect l="l" t="t" r="r" b="b"/>
            <a:pathLst>
              <a:path h="1056639">
                <a:moveTo>
                  <a:pt x="0" y="0"/>
                </a:moveTo>
                <a:lnTo>
                  <a:pt x="0" y="1056132"/>
                </a:lnTo>
              </a:path>
            </a:pathLst>
          </a:custGeom>
          <a:ln w="83819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2353055" y="4602479"/>
            <a:ext cx="0" cy="966469"/>
          </a:xfrm>
          <a:custGeom>
            <a:rect l="l" t="t" r="r" b="b"/>
            <a:pathLst>
              <a:path h="966469">
                <a:moveTo>
                  <a:pt x="0" y="0"/>
                </a:moveTo>
                <a:lnTo>
                  <a:pt x="0" y="966216"/>
                </a:lnTo>
              </a:path>
            </a:pathLst>
          </a:custGeom>
          <a:ln w="85343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 flipH="1">
            <a:off x="2624327" y="4613147"/>
            <a:ext cx="0" cy="955675"/>
          </a:xfrm>
          <a:custGeom>
            <a:rect l="l" t="t" r="r" b="b"/>
            <a:pathLst>
              <a:path h="955675">
                <a:moveTo>
                  <a:pt x="0" y="0"/>
                </a:moveTo>
                <a:lnTo>
                  <a:pt x="0" y="955547"/>
                </a:lnTo>
              </a:path>
            </a:pathLst>
          </a:custGeom>
          <a:ln w="85343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2895600" y="4956047"/>
            <a:ext cx="0" cy="612775"/>
          </a:xfrm>
          <a:custGeom>
            <a:rect l="l" t="t" r="r" b="b"/>
            <a:pathLst>
              <a:path h="612775">
                <a:moveTo>
                  <a:pt x="0" y="0"/>
                </a:moveTo>
                <a:lnTo>
                  <a:pt x="0" y="612647"/>
                </a:lnTo>
              </a:path>
            </a:pathLst>
          </a:custGeom>
          <a:ln w="85344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3166872" y="4814315"/>
            <a:ext cx="0" cy="754380"/>
          </a:xfrm>
          <a:custGeom>
            <a:rect l="l" t="t" r="r" b="b"/>
            <a:pathLst>
              <a:path h="754379">
                <a:moveTo>
                  <a:pt x="0" y="0"/>
                </a:moveTo>
                <a:lnTo>
                  <a:pt x="0" y="754379"/>
                </a:lnTo>
              </a:path>
            </a:pathLst>
          </a:custGeom>
          <a:ln w="85343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3438144" y="4539996"/>
            <a:ext cx="0" cy="1028700"/>
          </a:xfrm>
          <a:custGeom>
            <a:rect l="l" t="t" r="r" b="b"/>
            <a:pathLst>
              <a:path h="1028700">
                <a:moveTo>
                  <a:pt x="0" y="0"/>
                </a:moveTo>
                <a:lnTo>
                  <a:pt x="0" y="1028699"/>
                </a:lnTo>
              </a:path>
            </a:pathLst>
          </a:custGeom>
          <a:ln w="85343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3709415" y="4472940"/>
            <a:ext cx="0" cy="1096010"/>
          </a:xfrm>
          <a:custGeom>
            <a:rect l="l" t="t" r="r" b="b"/>
            <a:pathLst>
              <a:path h="1096010">
                <a:moveTo>
                  <a:pt x="0" y="0"/>
                </a:moveTo>
                <a:lnTo>
                  <a:pt x="0" y="1095756"/>
                </a:lnTo>
              </a:path>
            </a:pathLst>
          </a:custGeom>
          <a:ln w="85343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3981450" y="4447032"/>
            <a:ext cx="0" cy="1122045"/>
          </a:xfrm>
          <a:custGeom>
            <a:rect l="l" t="t" r="r" b="b"/>
            <a:pathLst>
              <a:path h="1122045">
                <a:moveTo>
                  <a:pt x="0" y="0"/>
                </a:moveTo>
                <a:lnTo>
                  <a:pt x="0" y="1121664"/>
                </a:lnTo>
              </a:path>
            </a:pathLst>
          </a:custGeom>
          <a:ln w="8382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 flipH="1">
            <a:off x="4252721" y="4349496"/>
            <a:ext cx="0" cy="1219200"/>
          </a:xfrm>
          <a:custGeom>
            <a:rect l="l" t="t" r="r" b="b"/>
            <a:pathLst>
              <a:path h="1219200">
                <a:moveTo>
                  <a:pt x="0" y="0"/>
                </a:moveTo>
                <a:lnTo>
                  <a:pt x="0" y="1219199"/>
                </a:lnTo>
              </a:path>
            </a:pathLst>
          </a:custGeom>
          <a:ln w="8382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4524755" y="4070603"/>
            <a:ext cx="0" cy="1498600"/>
          </a:xfrm>
          <a:custGeom>
            <a:rect l="l" t="t" r="r" b="b"/>
            <a:pathLst>
              <a:path h="1498600">
                <a:moveTo>
                  <a:pt x="0" y="0"/>
                </a:moveTo>
                <a:lnTo>
                  <a:pt x="0" y="1498092"/>
                </a:lnTo>
              </a:path>
            </a:pathLst>
          </a:custGeom>
          <a:ln w="85343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4796028" y="4166615"/>
            <a:ext cx="0" cy="1402080"/>
          </a:xfrm>
          <a:custGeom>
            <a:rect l="l" t="t" r="r" b="b"/>
            <a:pathLst>
              <a:path h="1402079">
                <a:moveTo>
                  <a:pt x="0" y="0"/>
                </a:moveTo>
                <a:lnTo>
                  <a:pt x="0" y="1402079"/>
                </a:lnTo>
              </a:path>
            </a:pathLst>
          </a:custGeom>
          <a:ln w="85344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 flipH="1">
            <a:off x="5067300" y="4043171"/>
            <a:ext cx="0" cy="1525905"/>
          </a:xfrm>
          <a:custGeom>
            <a:rect l="l" t="t" r="r" b="b"/>
            <a:pathLst>
              <a:path h="1525904">
                <a:moveTo>
                  <a:pt x="0" y="0"/>
                </a:moveTo>
                <a:lnTo>
                  <a:pt x="0" y="1525523"/>
                </a:lnTo>
              </a:path>
            </a:pathLst>
          </a:custGeom>
          <a:ln w="85344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 flipH="1">
            <a:off x="5338571" y="3884676"/>
            <a:ext cx="0" cy="1684020"/>
          </a:xfrm>
          <a:custGeom>
            <a:rect l="l" t="t" r="r" b="b"/>
            <a:pathLst>
              <a:path h="1684020">
                <a:moveTo>
                  <a:pt x="0" y="0"/>
                </a:moveTo>
                <a:lnTo>
                  <a:pt x="0" y="1684020"/>
                </a:lnTo>
              </a:path>
            </a:pathLst>
          </a:custGeom>
          <a:ln w="85344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 flipH="1">
            <a:off x="5609844" y="3560064"/>
            <a:ext cx="0" cy="2009139"/>
          </a:xfrm>
          <a:custGeom>
            <a:rect l="l" t="t" r="r" b="b"/>
            <a:pathLst>
              <a:path h="2009139">
                <a:moveTo>
                  <a:pt x="0" y="0"/>
                </a:moveTo>
                <a:lnTo>
                  <a:pt x="0" y="2008632"/>
                </a:lnTo>
              </a:path>
            </a:pathLst>
          </a:custGeom>
          <a:ln w="85343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1130808" y="5568696"/>
            <a:ext cx="4615180" cy="0"/>
          </a:xfrm>
          <a:custGeom>
            <a:rect l="l" t="t" r="r" b="b"/>
            <a:pathLst>
              <a:path w="4615180">
                <a:moveTo>
                  <a:pt x="0" y="0"/>
                </a:moveTo>
                <a:lnTo>
                  <a:pt x="4614671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 flipH="1">
            <a:off x="1130808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 flipH="1">
            <a:off x="1402080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1673351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 flipH="1">
            <a:off x="1944623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2217420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 flipH="1">
            <a:off x="2488692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 flipH="1">
            <a:off x="2759964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 flipH="1">
            <a:off x="3031235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 flipH="1">
            <a:off x="3302508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 flipH="1">
            <a:off x="3573779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 flipH="1">
            <a:off x="3845052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 flipH="1">
            <a:off x="4117847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 flipH="1">
            <a:off x="4389120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 flipH="1">
            <a:off x="4660391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4931664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 flipH="1">
            <a:off x="5202935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 flipH="1">
            <a:off x="5474208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 flipH="1">
            <a:off x="5745479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5823203" y="5510784"/>
            <a:ext cx="45720" cy="102235"/>
          </a:xfrm>
          <a:custGeom>
            <a:rect l="l" t="t" r="r" b="b"/>
            <a:pathLst>
              <a:path w="45720" h="102235">
                <a:moveTo>
                  <a:pt x="0" y="102108"/>
                </a:moveTo>
                <a:lnTo>
                  <a:pt x="45720" y="102108"/>
                </a:lnTo>
                <a:lnTo>
                  <a:pt x="45720" y="0"/>
                </a:lnTo>
                <a:lnTo>
                  <a:pt x="0" y="0"/>
                </a:lnTo>
                <a:lnTo>
                  <a:pt x="0" y="102108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013078" y="5686933"/>
            <a:ext cx="4620006" cy="30464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5823203" y="5510784"/>
            <a:ext cx="45720" cy="102235"/>
          </a:xfrm>
          <a:custGeom>
            <a:rect l="l" t="t" r="r" b="b"/>
            <a:pathLst>
              <a:path w="45720" h="102235">
                <a:moveTo>
                  <a:pt x="0" y="102108"/>
                </a:moveTo>
                <a:lnTo>
                  <a:pt x="45720" y="102108"/>
                </a:lnTo>
                <a:lnTo>
                  <a:pt x="45720" y="0"/>
                </a:lnTo>
                <a:lnTo>
                  <a:pt x="0" y="0"/>
                </a:lnTo>
                <a:lnTo>
                  <a:pt x="0" y="102108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5823203" y="5244084"/>
            <a:ext cx="233679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3810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30"/>
              </a:spcBef>
            </a:pPr>
            <a:r>
              <a:rPr sz="600" spc="45">
                <a:solidFill>
                  <a:srgbClr val="F9F3EB"/>
                </a:solidFill>
                <a:latin typeface="宋体"/>
                <a:cs typeface="宋体"/>
              </a:rPr>
              <a:t>9</a:t>
            </a:r>
            <a:endParaRPr sz="600">
              <a:latin typeface="宋体"/>
              <a:cs typeface="宋体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5823203" y="4975859"/>
            <a:ext cx="222885" cy="100965"/>
          </a:xfrm>
          <a:custGeom>
            <a:rect l="l" t="t" r="r" b="b"/>
            <a:pathLst>
              <a:path w="222885" h="100964">
                <a:moveTo>
                  <a:pt x="0" y="100583"/>
                </a:moveTo>
                <a:lnTo>
                  <a:pt x="222503" y="100583"/>
                </a:lnTo>
                <a:lnTo>
                  <a:pt x="222503" y="0"/>
                </a:lnTo>
                <a:lnTo>
                  <a:pt x="0" y="0"/>
                </a:lnTo>
                <a:lnTo>
                  <a:pt x="0" y="10058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5823203" y="4709159"/>
            <a:ext cx="224154" cy="100965"/>
          </a:xfrm>
          <a:custGeom>
            <a:rect l="l" t="t" r="r" b="b"/>
            <a:pathLst>
              <a:path w="224152" h="100964">
                <a:moveTo>
                  <a:pt x="0" y="100583"/>
                </a:moveTo>
                <a:lnTo>
                  <a:pt x="224027" y="100583"/>
                </a:lnTo>
                <a:lnTo>
                  <a:pt x="224027" y="0"/>
                </a:lnTo>
                <a:lnTo>
                  <a:pt x="0" y="0"/>
                </a:lnTo>
                <a:lnTo>
                  <a:pt x="0" y="10058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5823203" y="4440935"/>
            <a:ext cx="226060" cy="100965"/>
          </a:xfrm>
          <a:custGeom>
            <a:rect l="l" t="t" r="r" b="b"/>
            <a:pathLst>
              <a:path w="226060" h="100964">
                <a:moveTo>
                  <a:pt x="0" y="100583"/>
                </a:moveTo>
                <a:lnTo>
                  <a:pt x="225551" y="100583"/>
                </a:lnTo>
                <a:lnTo>
                  <a:pt x="225551" y="0"/>
                </a:lnTo>
                <a:lnTo>
                  <a:pt x="0" y="0"/>
                </a:lnTo>
                <a:lnTo>
                  <a:pt x="0" y="10058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5823203" y="4172711"/>
            <a:ext cx="192405" cy="102235"/>
          </a:xfrm>
          <a:custGeom>
            <a:rect l="l" t="t" r="r" b="b"/>
            <a:pathLst>
              <a:path w="192404" h="102235">
                <a:moveTo>
                  <a:pt x="0" y="102107"/>
                </a:moveTo>
                <a:lnTo>
                  <a:pt x="192024" y="102107"/>
                </a:lnTo>
                <a:lnTo>
                  <a:pt x="192024" y="0"/>
                </a:lnTo>
                <a:lnTo>
                  <a:pt x="0" y="0"/>
                </a:lnTo>
                <a:lnTo>
                  <a:pt x="0" y="102107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5823203" y="3906011"/>
            <a:ext cx="251460" cy="100965"/>
          </a:xfrm>
          <a:custGeom>
            <a:rect l="l" t="t" r="r" b="b"/>
            <a:pathLst>
              <a:path w="251460" h="100964">
                <a:moveTo>
                  <a:pt x="0" y="100583"/>
                </a:moveTo>
                <a:lnTo>
                  <a:pt x="251460" y="100583"/>
                </a:lnTo>
                <a:lnTo>
                  <a:pt x="251460" y="0"/>
                </a:lnTo>
                <a:lnTo>
                  <a:pt x="0" y="0"/>
                </a:lnTo>
                <a:lnTo>
                  <a:pt x="0" y="10058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5823203" y="3637788"/>
            <a:ext cx="253365" cy="100965"/>
          </a:xfrm>
          <a:custGeom>
            <a:rect l="l" t="t" r="r" b="b"/>
            <a:pathLst>
              <a:path w="253364" h="100964">
                <a:moveTo>
                  <a:pt x="0" y="100583"/>
                </a:moveTo>
                <a:lnTo>
                  <a:pt x="252984" y="100583"/>
                </a:lnTo>
                <a:lnTo>
                  <a:pt x="252984" y="0"/>
                </a:lnTo>
                <a:lnTo>
                  <a:pt x="0" y="0"/>
                </a:lnTo>
                <a:lnTo>
                  <a:pt x="0" y="10058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5823203" y="3369564"/>
            <a:ext cx="254635" cy="102235"/>
          </a:xfrm>
          <a:custGeom>
            <a:rect l="l" t="t" r="r" b="b"/>
            <a:pathLst>
              <a:path w="254635" h="102235">
                <a:moveTo>
                  <a:pt x="0" y="102108"/>
                </a:moveTo>
                <a:lnTo>
                  <a:pt x="254508" y="102108"/>
                </a:lnTo>
                <a:lnTo>
                  <a:pt x="254508" y="0"/>
                </a:lnTo>
                <a:lnTo>
                  <a:pt x="0" y="0"/>
                </a:lnTo>
                <a:lnTo>
                  <a:pt x="0" y="102108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1103375" y="3142488"/>
            <a:ext cx="76200" cy="76200"/>
          </a:xfrm>
          <a:custGeom>
            <a:rect l="l" t="t" r="r" b="b"/>
            <a:pathLst>
              <a:path w="76200" h="76200">
                <a:moveTo>
                  <a:pt x="0" y="76200"/>
                </a:moveTo>
                <a:lnTo>
                  <a:pt x="76200" y="76200"/>
                </a:lnTo>
                <a:lnTo>
                  <a:pt x="76200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 txBox="1"/>
          <p:nvPr/>
        </p:nvSpPr>
        <p:spPr>
          <a:xfrm>
            <a:off x="1050747" y="2727451"/>
            <a:ext cx="2696845" cy="5302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抖音电商带货视频销售</a:t>
            </a:r>
            <a:r>
              <a:rPr sz="1400" b="1" spc="-15">
                <a:latin typeface="微软雅黑"/>
                <a:cs typeface="微软雅黑"/>
              </a:rPr>
              <a:t>额</a:t>
            </a:r>
            <a:r>
              <a:rPr sz="1400" b="1">
                <a:latin typeface="微软雅黑"/>
                <a:cs typeface="微软雅黑"/>
              </a:rPr>
              <a:t>变化</a:t>
            </a:r>
            <a:r>
              <a:rPr sz="1400" b="1" spc="-15">
                <a:latin typeface="微软雅黑"/>
                <a:cs typeface="微软雅黑"/>
              </a:rPr>
              <a:t>趋</a:t>
            </a:r>
            <a:r>
              <a:rPr sz="1400" b="1">
                <a:latin typeface="微软雅黑"/>
                <a:cs typeface="微软雅黑"/>
              </a:rPr>
              <a:t>势</a:t>
            </a:r>
            <a:endParaRPr sz="1400">
              <a:latin typeface="微软雅黑"/>
              <a:cs typeface="微软雅黑"/>
            </a:endParaRPr>
          </a:p>
          <a:p>
            <a:pPr marL="161925">
              <a:lnSpc>
                <a:spcPct val="100000"/>
              </a:lnSpc>
              <a:spcBef>
                <a:spcPts val="1090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销售额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11119104" y="5050535"/>
            <a:ext cx="90170" cy="0"/>
          </a:xfrm>
          <a:custGeom>
            <a:rect l="l" t="t" r="r" b="b"/>
            <a:pathLst>
              <a:path w="90170">
                <a:moveTo>
                  <a:pt x="0" y="0"/>
                </a:moveTo>
                <a:lnTo>
                  <a:pt x="89916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10858500" y="5050535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10596371" y="5050535"/>
            <a:ext cx="180340" cy="0"/>
          </a:xfrm>
          <a:custGeom>
            <a:rect l="l" t="t" r="r" b="b"/>
            <a:pathLst>
              <a:path w="180340">
                <a:moveTo>
                  <a:pt x="0" y="0"/>
                </a:moveTo>
                <a:lnTo>
                  <a:pt x="1798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10335768" y="5050535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10075164" y="5050535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9813035" y="5050535"/>
            <a:ext cx="180340" cy="0"/>
          </a:xfrm>
          <a:custGeom>
            <a:rect l="l" t="t" r="r" b="b"/>
            <a:pathLst>
              <a:path w="180340">
                <a:moveTo>
                  <a:pt x="0" y="0"/>
                </a:moveTo>
                <a:lnTo>
                  <a:pt x="1798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9552431" y="5050535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9290304" y="5050535"/>
            <a:ext cx="180340" cy="0"/>
          </a:xfrm>
          <a:custGeom>
            <a:rect l="l" t="t" r="r" b="b"/>
            <a:pathLst>
              <a:path w="180340">
                <a:moveTo>
                  <a:pt x="0" y="0"/>
                </a:moveTo>
                <a:lnTo>
                  <a:pt x="1798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9029700" y="5050535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8769095" y="5050535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8506968" y="5050535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8246364" y="5050535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7984235" y="5050535"/>
            <a:ext cx="180340" cy="0"/>
          </a:xfrm>
          <a:custGeom>
            <a:rect l="l" t="t" r="r" b="b"/>
            <a:pathLst>
              <a:path w="180340">
                <a:moveTo>
                  <a:pt x="0" y="0"/>
                </a:moveTo>
                <a:lnTo>
                  <a:pt x="1798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7723631" y="5050535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7463028" y="5050535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7200900" y="5050535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6940295" y="5050535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6768083" y="5050535"/>
            <a:ext cx="90170" cy="0"/>
          </a:xfrm>
          <a:custGeom>
            <a:rect l="l" t="t" r="r" b="b"/>
            <a:pathLst>
              <a:path w="90170">
                <a:moveTo>
                  <a:pt x="0" y="0"/>
                </a:moveTo>
                <a:lnTo>
                  <a:pt x="89916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11119104" y="4511040"/>
            <a:ext cx="90170" cy="0"/>
          </a:xfrm>
          <a:custGeom>
            <a:rect l="l" t="t" r="r" b="b"/>
            <a:pathLst>
              <a:path w="90170">
                <a:moveTo>
                  <a:pt x="0" y="0"/>
                </a:moveTo>
                <a:lnTo>
                  <a:pt x="89916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10858500" y="4511040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10596371" y="4511040"/>
            <a:ext cx="180340" cy="0"/>
          </a:xfrm>
          <a:custGeom>
            <a:rect l="l" t="t" r="r" b="b"/>
            <a:pathLst>
              <a:path w="180340">
                <a:moveTo>
                  <a:pt x="0" y="0"/>
                </a:moveTo>
                <a:lnTo>
                  <a:pt x="1798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10335768" y="4511040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10075164" y="4511040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9813035" y="4511040"/>
            <a:ext cx="180340" cy="0"/>
          </a:xfrm>
          <a:custGeom>
            <a:rect l="l" t="t" r="r" b="b"/>
            <a:pathLst>
              <a:path w="180340">
                <a:moveTo>
                  <a:pt x="0" y="0"/>
                </a:moveTo>
                <a:lnTo>
                  <a:pt x="1798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9552431" y="4511040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9290304" y="4511040"/>
            <a:ext cx="180340" cy="0"/>
          </a:xfrm>
          <a:custGeom>
            <a:rect l="l" t="t" r="r" b="b"/>
            <a:pathLst>
              <a:path w="180340">
                <a:moveTo>
                  <a:pt x="0" y="0"/>
                </a:moveTo>
                <a:lnTo>
                  <a:pt x="1798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9029700" y="4511040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8769095" y="4511040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8506968" y="4511040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8246364" y="4511040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7984235" y="4511040"/>
            <a:ext cx="180340" cy="0"/>
          </a:xfrm>
          <a:custGeom>
            <a:rect l="l" t="t" r="r" b="b"/>
            <a:pathLst>
              <a:path w="180340">
                <a:moveTo>
                  <a:pt x="0" y="0"/>
                </a:moveTo>
                <a:lnTo>
                  <a:pt x="1798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6768083" y="4511040"/>
            <a:ext cx="1134110" cy="0"/>
          </a:xfrm>
          <a:custGeom>
            <a:rect l="l" t="t" r="r" b="b"/>
            <a:pathLst>
              <a:path w="1134109">
                <a:moveTo>
                  <a:pt x="0" y="0"/>
                </a:moveTo>
                <a:lnTo>
                  <a:pt x="1133856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11119104" y="3973067"/>
            <a:ext cx="90170" cy="0"/>
          </a:xfrm>
          <a:custGeom>
            <a:rect l="l" t="t" r="r" b="b"/>
            <a:pathLst>
              <a:path w="90170">
                <a:moveTo>
                  <a:pt x="0" y="0"/>
                </a:moveTo>
                <a:lnTo>
                  <a:pt x="89916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10858500" y="3973067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10596371" y="3973067"/>
            <a:ext cx="180340" cy="0"/>
          </a:xfrm>
          <a:custGeom>
            <a:rect l="l" t="t" r="r" b="b"/>
            <a:pathLst>
              <a:path w="180340">
                <a:moveTo>
                  <a:pt x="0" y="0"/>
                </a:moveTo>
                <a:lnTo>
                  <a:pt x="1798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10335768" y="3973067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10075164" y="3973067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9813035" y="3973067"/>
            <a:ext cx="180340" cy="0"/>
          </a:xfrm>
          <a:custGeom>
            <a:rect l="l" t="t" r="r" b="b"/>
            <a:pathLst>
              <a:path w="180340">
                <a:moveTo>
                  <a:pt x="0" y="0"/>
                </a:moveTo>
                <a:lnTo>
                  <a:pt x="1798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9552431" y="3973067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9290304" y="3973067"/>
            <a:ext cx="180340" cy="0"/>
          </a:xfrm>
          <a:custGeom>
            <a:rect l="l" t="t" r="r" b="b"/>
            <a:pathLst>
              <a:path w="180340">
                <a:moveTo>
                  <a:pt x="0" y="0"/>
                </a:moveTo>
                <a:lnTo>
                  <a:pt x="1798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9029700" y="3973067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>
            <a:off x="8769095" y="3973067"/>
            <a:ext cx="178435" cy="0"/>
          </a:xfrm>
          <a:custGeom>
            <a:rect l="l" t="t" r="r" b="b"/>
            <a:pathLst>
              <a:path w="178434">
                <a:moveTo>
                  <a:pt x="0" y="0"/>
                </a:moveTo>
                <a:lnTo>
                  <a:pt x="1783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8246364" y="3973067"/>
            <a:ext cx="439420" cy="0"/>
          </a:xfrm>
          <a:custGeom>
            <a:rect l="l" t="t" r="r" b="b"/>
            <a:pathLst>
              <a:path w="439420">
                <a:moveTo>
                  <a:pt x="0" y="0"/>
                </a:moveTo>
                <a:lnTo>
                  <a:pt x="438912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>
            <a:off x="7984235" y="3973067"/>
            <a:ext cx="180340" cy="0"/>
          </a:xfrm>
          <a:custGeom>
            <a:rect l="l" t="t" r="r" b="b"/>
            <a:pathLst>
              <a:path w="180340">
                <a:moveTo>
                  <a:pt x="0" y="0"/>
                </a:moveTo>
                <a:lnTo>
                  <a:pt x="1798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>
            <a:off x="6768083" y="3973067"/>
            <a:ext cx="1134110" cy="0"/>
          </a:xfrm>
          <a:custGeom>
            <a:rect l="l" t="t" r="r" b="b"/>
            <a:pathLst>
              <a:path w="1134109">
                <a:moveTo>
                  <a:pt x="0" y="0"/>
                </a:moveTo>
                <a:lnTo>
                  <a:pt x="1133856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>
            <a:off x="6768083" y="3433571"/>
            <a:ext cx="4441190" cy="0"/>
          </a:xfrm>
          <a:custGeom>
            <a:rect l="l" t="t" r="r" b="b"/>
            <a:pathLst>
              <a:path w="4441190">
                <a:moveTo>
                  <a:pt x="0" y="0"/>
                </a:moveTo>
                <a:lnTo>
                  <a:pt x="4440936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/>
          <p:nvPr/>
        </p:nvSpPr>
        <p:spPr>
          <a:xfrm flipH="1">
            <a:off x="6899147" y="4969764"/>
            <a:ext cx="0" cy="620395"/>
          </a:xfrm>
          <a:custGeom>
            <a:rect l="l" t="t" r="r" b="b"/>
            <a:pathLst>
              <a:path h="620395">
                <a:moveTo>
                  <a:pt x="0" y="0"/>
                </a:moveTo>
                <a:lnTo>
                  <a:pt x="0" y="620268"/>
                </a:lnTo>
              </a:path>
            </a:pathLst>
          </a:custGeom>
          <a:ln w="82296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/>
          <p:nvPr/>
        </p:nvSpPr>
        <p:spPr>
          <a:xfrm flipH="1">
            <a:off x="7159752" y="5026152"/>
            <a:ext cx="0" cy="563880"/>
          </a:xfrm>
          <a:custGeom>
            <a:rect l="l" t="t" r="r" b="b"/>
            <a:pathLst>
              <a:path h="563879">
                <a:moveTo>
                  <a:pt x="0" y="0"/>
                </a:moveTo>
                <a:lnTo>
                  <a:pt x="0" y="563880"/>
                </a:lnTo>
              </a:path>
            </a:pathLst>
          </a:custGeom>
          <a:ln w="82296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/>
          <p:nvPr/>
        </p:nvSpPr>
        <p:spPr>
          <a:xfrm flipH="1">
            <a:off x="7421118" y="4949952"/>
            <a:ext cx="0" cy="640080"/>
          </a:xfrm>
          <a:custGeom>
            <a:rect l="l" t="t" r="r" b="b"/>
            <a:pathLst>
              <a:path h="640079">
                <a:moveTo>
                  <a:pt x="0" y="0"/>
                </a:moveTo>
                <a:lnTo>
                  <a:pt x="0" y="640080"/>
                </a:lnTo>
              </a:path>
            </a:pathLst>
          </a:custGeom>
          <a:ln w="8382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/>
          <p:nvPr/>
        </p:nvSpPr>
        <p:spPr>
          <a:xfrm flipH="1">
            <a:off x="7682483" y="4524755"/>
            <a:ext cx="0" cy="1065530"/>
          </a:xfrm>
          <a:custGeom>
            <a:rect l="l" t="t" r="r" b="b"/>
            <a:pathLst>
              <a:path h="1065529">
                <a:moveTo>
                  <a:pt x="0" y="0"/>
                </a:moveTo>
                <a:lnTo>
                  <a:pt x="0" y="1065276"/>
                </a:lnTo>
              </a:path>
            </a:pathLst>
          </a:custGeom>
          <a:ln w="82296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/>
          <p:nvPr/>
        </p:nvSpPr>
        <p:spPr>
          <a:xfrm flipH="1">
            <a:off x="7943088" y="3762755"/>
            <a:ext cx="0" cy="1827530"/>
          </a:xfrm>
          <a:custGeom>
            <a:rect l="l" t="t" r="r" b="b"/>
            <a:pathLst>
              <a:path h="1827529">
                <a:moveTo>
                  <a:pt x="0" y="0"/>
                </a:moveTo>
                <a:lnTo>
                  <a:pt x="0" y="1827276"/>
                </a:lnTo>
              </a:path>
            </a:pathLst>
          </a:custGeom>
          <a:ln w="82295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7" name="object 107"/>
          <p:cNvSpPr/>
          <p:nvPr/>
        </p:nvSpPr>
        <p:spPr>
          <a:xfrm flipH="1">
            <a:off x="8205216" y="3720084"/>
            <a:ext cx="0" cy="1870075"/>
          </a:xfrm>
          <a:custGeom>
            <a:rect l="l" t="t" r="r" b="b"/>
            <a:pathLst>
              <a:path h="1870075">
                <a:moveTo>
                  <a:pt x="0" y="0"/>
                </a:moveTo>
                <a:lnTo>
                  <a:pt x="0" y="1869948"/>
                </a:lnTo>
              </a:path>
            </a:pathLst>
          </a:custGeom>
          <a:ln w="82296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8" name="object 108"/>
          <p:cNvSpPr/>
          <p:nvPr/>
        </p:nvSpPr>
        <p:spPr>
          <a:xfrm flipH="1">
            <a:off x="8465819" y="4015740"/>
            <a:ext cx="0" cy="1574800"/>
          </a:xfrm>
          <a:custGeom>
            <a:rect l="l" t="t" r="r" b="b"/>
            <a:pathLst>
              <a:path h="1574800">
                <a:moveTo>
                  <a:pt x="0" y="0"/>
                </a:moveTo>
                <a:lnTo>
                  <a:pt x="0" y="1574292"/>
                </a:lnTo>
              </a:path>
            </a:pathLst>
          </a:custGeom>
          <a:ln w="82296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/>
          <p:nvPr/>
        </p:nvSpPr>
        <p:spPr>
          <a:xfrm flipH="1">
            <a:off x="8727185" y="3883152"/>
            <a:ext cx="0" cy="1706880"/>
          </a:xfrm>
          <a:custGeom>
            <a:rect l="l" t="t" r="r" b="b"/>
            <a:pathLst>
              <a:path h="1706879">
                <a:moveTo>
                  <a:pt x="0" y="0"/>
                </a:moveTo>
                <a:lnTo>
                  <a:pt x="0" y="1706880"/>
                </a:lnTo>
              </a:path>
            </a:pathLst>
          </a:custGeom>
          <a:ln w="8382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0" name="object 110"/>
          <p:cNvSpPr/>
          <p:nvPr/>
        </p:nvSpPr>
        <p:spPr>
          <a:xfrm flipH="1">
            <a:off x="8988552" y="3659123"/>
            <a:ext cx="0" cy="1931035"/>
          </a:xfrm>
          <a:custGeom>
            <a:rect l="l" t="t" r="r" b="b"/>
            <a:pathLst>
              <a:path h="1931035">
                <a:moveTo>
                  <a:pt x="0" y="0"/>
                </a:moveTo>
                <a:lnTo>
                  <a:pt x="0" y="1930908"/>
                </a:lnTo>
              </a:path>
            </a:pathLst>
          </a:custGeom>
          <a:ln w="82296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/>
          <p:nvPr/>
        </p:nvSpPr>
        <p:spPr>
          <a:xfrm flipH="1">
            <a:off x="9249156" y="3678935"/>
            <a:ext cx="0" cy="1911350"/>
          </a:xfrm>
          <a:custGeom>
            <a:rect l="l" t="t" r="r" b="b"/>
            <a:pathLst>
              <a:path h="1911350">
                <a:moveTo>
                  <a:pt x="0" y="0"/>
                </a:moveTo>
                <a:lnTo>
                  <a:pt x="0" y="1911095"/>
                </a:lnTo>
              </a:path>
            </a:pathLst>
          </a:custGeom>
          <a:ln w="82296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2" name="object 112"/>
          <p:cNvSpPr/>
          <p:nvPr/>
        </p:nvSpPr>
        <p:spPr>
          <a:xfrm flipH="1">
            <a:off x="9511283" y="3855720"/>
            <a:ext cx="0" cy="1734820"/>
          </a:xfrm>
          <a:custGeom>
            <a:rect l="l" t="t" r="r" b="b"/>
            <a:pathLst>
              <a:path h="1734820">
                <a:moveTo>
                  <a:pt x="0" y="0"/>
                </a:moveTo>
                <a:lnTo>
                  <a:pt x="0" y="1734311"/>
                </a:lnTo>
              </a:path>
            </a:pathLst>
          </a:custGeom>
          <a:ln w="82296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3" name="object 113"/>
          <p:cNvSpPr/>
          <p:nvPr/>
        </p:nvSpPr>
        <p:spPr>
          <a:xfrm flipH="1">
            <a:off x="9771888" y="3953255"/>
            <a:ext cx="0" cy="1637030"/>
          </a:xfrm>
          <a:custGeom>
            <a:rect l="l" t="t" r="r" b="b"/>
            <a:pathLst>
              <a:path h="1637029">
                <a:moveTo>
                  <a:pt x="0" y="0"/>
                </a:moveTo>
                <a:lnTo>
                  <a:pt x="0" y="1636776"/>
                </a:lnTo>
              </a:path>
            </a:pathLst>
          </a:custGeom>
          <a:ln w="82295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4" name="object 114"/>
          <p:cNvSpPr/>
          <p:nvPr/>
        </p:nvSpPr>
        <p:spPr>
          <a:xfrm flipH="1">
            <a:off x="10034016" y="3811523"/>
            <a:ext cx="0" cy="1778635"/>
          </a:xfrm>
          <a:custGeom>
            <a:rect l="l" t="t" r="r" b="b"/>
            <a:pathLst>
              <a:path h="1778635">
                <a:moveTo>
                  <a:pt x="0" y="0"/>
                </a:moveTo>
                <a:lnTo>
                  <a:pt x="0" y="1778508"/>
                </a:lnTo>
              </a:path>
            </a:pathLst>
          </a:custGeom>
          <a:ln w="82296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5" name="object 115"/>
          <p:cNvSpPr/>
          <p:nvPr/>
        </p:nvSpPr>
        <p:spPr>
          <a:xfrm flipH="1">
            <a:off x="10294619" y="3777996"/>
            <a:ext cx="0" cy="1812289"/>
          </a:xfrm>
          <a:custGeom>
            <a:rect l="l" t="t" r="r" b="b"/>
            <a:pathLst>
              <a:path h="1812289">
                <a:moveTo>
                  <a:pt x="0" y="0"/>
                </a:moveTo>
                <a:lnTo>
                  <a:pt x="0" y="1812035"/>
                </a:lnTo>
              </a:path>
            </a:pathLst>
          </a:custGeom>
          <a:ln w="82296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6" name="object 116"/>
          <p:cNvSpPr/>
          <p:nvPr/>
        </p:nvSpPr>
        <p:spPr>
          <a:xfrm flipH="1">
            <a:off x="10555223" y="3755135"/>
            <a:ext cx="0" cy="1835150"/>
          </a:xfrm>
          <a:custGeom>
            <a:rect l="l" t="t" r="r" b="b"/>
            <a:pathLst>
              <a:path h="1835150">
                <a:moveTo>
                  <a:pt x="0" y="0"/>
                </a:moveTo>
                <a:lnTo>
                  <a:pt x="0" y="1834895"/>
                </a:lnTo>
              </a:path>
            </a:pathLst>
          </a:custGeom>
          <a:ln w="82296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7" name="object 117"/>
          <p:cNvSpPr/>
          <p:nvPr/>
        </p:nvSpPr>
        <p:spPr>
          <a:xfrm flipH="1">
            <a:off x="10817352" y="3678935"/>
            <a:ext cx="0" cy="1911350"/>
          </a:xfrm>
          <a:custGeom>
            <a:rect l="l" t="t" r="r" b="b"/>
            <a:pathLst>
              <a:path h="1911350">
                <a:moveTo>
                  <a:pt x="0" y="0"/>
                </a:moveTo>
                <a:lnTo>
                  <a:pt x="0" y="1911095"/>
                </a:lnTo>
              </a:path>
            </a:pathLst>
          </a:custGeom>
          <a:ln w="82296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8" name="object 118"/>
          <p:cNvSpPr/>
          <p:nvPr/>
        </p:nvSpPr>
        <p:spPr>
          <a:xfrm flipH="1">
            <a:off x="11077956" y="3579876"/>
            <a:ext cx="0" cy="2010410"/>
          </a:xfrm>
          <a:custGeom>
            <a:rect l="l" t="t" r="r" b="b"/>
            <a:pathLst>
              <a:path h="2010410">
                <a:moveTo>
                  <a:pt x="0" y="0"/>
                </a:moveTo>
                <a:lnTo>
                  <a:pt x="0" y="2010156"/>
                </a:lnTo>
              </a:path>
            </a:pathLst>
          </a:custGeom>
          <a:ln w="82296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9" name="object 119"/>
          <p:cNvSpPr/>
          <p:nvPr/>
        </p:nvSpPr>
        <p:spPr>
          <a:xfrm>
            <a:off x="6768083" y="5590032"/>
            <a:ext cx="4441190" cy="0"/>
          </a:xfrm>
          <a:custGeom>
            <a:rect l="l" t="t" r="r" b="b"/>
            <a:pathLst>
              <a:path w="4441190">
                <a:moveTo>
                  <a:pt x="0" y="0"/>
                </a:moveTo>
                <a:lnTo>
                  <a:pt x="4440936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 txBox="1"/>
          <p:nvPr/>
        </p:nvSpPr>
        <p:spPr>
          <a:xfrm>
            <a:off x="6550279" y="5489549"/>
            <a:ext cx="10287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5">
                <a:solidFill>
                  <a:srgbClr val="585858"/>
                </a:solidFill>
                <a:latin typeface="宋体"/>
                <a:cs typeface="宋体"/>
              </a:rPr>
              <a:t>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21" name="object 121"/>
          <p:cNvSpPr txBox="1"/>
          <p:nvPr/>
        </p:nvSpPr>
        <p:spPr>
          <a:xfrm>
            <a:off x="6479794" y="4950333"/>
            <a:ext cx="17335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75">
                <a:solidFill>
                  <a:srgbClr val="585858"/>
                </a:solidFill>
                <a:latin typeface="宋体"/>
                <a:cs typeface="宋体"/>
              </a:rPr>
              <a:t>20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22" name="object 122"/>
          <p:cNvSpPr txBox="1"/>
          <p:nvPr/>
        </p:nvSpPr>
        <p:spPr>
          <a:xfrm>
            <a:off x="6477127" y="4410913"/>
            <a:ext cx="1765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0">
                <a:solidFill>
                  <a:srgbClr val="585858"/>
                </a:solidFill>
                <a:latin typeface="宋体"/>
                <a:cs typeface="宋体"/>
              </a:rPr>
              <a:t>40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23" name="object 123"/>
          <p:cNvSpPr txBox="1"/>
          <p:nvPr/>
        </p:nvSpPr>
        <p:spPr>
          <a:xfrm>
            <a:off x="6475221" y="3872229"/>
            <a:ext cx="1778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5">
                <a:solidFill>
                  <a:srgbClr val="585858"/>
                </a:solidFill>
                <a:latin typeface="宋体"/>
                <a:cs typeface="宋体"/>
              </a:rPr>
              <a:t>60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24" name="object 124"/>
          <p:cNvSpPr txBox="1"/>
          <p:nvPr/>
        </p:nvSpPr>
        <p:spPr>
          <a:xfrm>
            <a:off x="6472809" y="3333115"/>
            <a:ext cx="1816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10">
                <a:solidFill>
                  <a:srgbClr val="585858"/>
                </a:solidFill>
                <a:latin typeface="宋体"/>
                <a:cs typeface="宋体"/>
              </a:rPr>
              <a:t>80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25" name="object 125"/>
          <p:cNvSpPr/>
          <p:nvPr/>
        </p:nvSpPr>
        <p:spPr>
          <a:xfrm>
            <a:off x="6645147" y="5708205"/>
            <a:ext cx="4456049" cy="30464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6" name="object 126"/>
          <p:cNvSpPr/>
          <p:nvPr/>
        </p:nvSpPr>
        <p:spPr>
          <a:xfrm>
            <a:off x="6444996" y="3072383"/>
            <a:ext cx="76200" cy="74930"/>
          </a:xfrm>
          <a:custGeom>
            <a:rect l="l" t="t" r="r" b="b"/>
            <a:pathLst>
              <a:path w="76200" h="74930">
                <a:moveTo>
                  <a:pt x="0" y="74675"/>
                </a:moveTo>
                <a:lnTo>
                  <a:pt x="76200" y="74675"/>
                </a:lnTo>
                <a:lnTo>
                  <a:pt x="76200" y="0"/>
                </a:lnTo>
                <a:lnTo>
                  <a:pt x="0" y="0"/>
                </a:lnTo>
                <a:lnTo>
                  <a:pt x="0" y="74675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 txBox="1"/>
          <p:nvPr/>
        </p:nvSpPr>
        <p:spPr>
          <a:xfrm>
            <a:off x="6343269" y="2602263"/>
            <a:ext cx="2875915" cy="596265"/>
          </a:xfrm>
          <a:prstGeom prst="rect">
            <a:avLst/>
          </a:prstGeom>
        </p:spPr>
        <p:txBody>
          <a:bodyPr vert="horz" wrap="square" lIns="0" tIns="1327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45"/>
              </a:spcBef>
            </a:pPr>
            <a:r>
              <a:rPr sz="1400" b="1">
                <a:latin typeface="微软雅黑"/>
                <a:cs typeface="微软雅黑"/>
              </a:rPr>
              <a:t>抖音电商视频带货达人</a:t>
            </a:r>
            <a:r>
              <a:rPr sz="1400" b="1" spc="-15">
                <a:latin typeface="微软雅黑"/>
                <a:cs typeface="微软雅黑"/>
              </a:rPr>
              <a:t>数</a:t>
            </a:r>
            <a:r>
              <a:rPr sz="1400" b="1">
                <a:latin typeface="微软雅黑"/>
                <a:cs typeface="微软雅黑"/>
              </a:rPr>
              <a:t>量变</a:t>
            </a:r>
            <a:r>
              <a:rPr sz="1400" b="1" spc="-15">
                <a:latin typeface="微软雅黑"/>
                <a:cs typeface="微软雅黑"/>
              </a:rPr>
              <a:t>化</a:t>
            </a:r>
            <a:r>
              <a:rPr sz="1400" b="1">
                <a:latin typeface="微软雅黑"/>
                <a:cs typeface="微软雅黑"/>
              </a:rPr>
              <a:t>趋势</a:t>
            </a:r>
            <a:endParaRPr sz="1400">
              <a:latin typeface="微软雅黑"/>
              <a:cs typeface="微软雅黑"/>
            </a:endParaRPr>
          </a:p>
          <a:p>
            <a:pPr marL="210820">
              <a:lnSpc>
                <a:spcPct val="100000"/>
              </a:lnSpc>
              <a:spcBef>
                <a:spcPts val="670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达人数量（万）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28" name="object 128"/>
          <p:cNvSpPr/>
          <p:nvPr/>
        </p:nvSpPr>
        <p:spPr>
          <a:xfrm>
            <a:off x="10302240" y="291084"/>
            <a:ext cx="1171955" cy="29108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9" name="object 129"/>
          <p:cNvSpPr/>
          <p:nvPr/>
        </p:nvSpPr>
        <p:spPr>
          <a:xfrm>
            <a:off x="9229343" y="303275"/>
            <a:ext cx="800100" cy="26822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 txBox="1"/>
          <p:nvPr/>
        </p:nvSpPr>
        <p:spPr>
          <a:xfrm>
            <a:off x="10157586" y="302133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23900" y="69037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30402" y="32257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585858"/>
                </a:solidFill>
                <a:latin typeface="微软雅黑"/>
                <a:cs typeface="微软雅黑"/>
              </a:rPr>
              <a:t>平台概况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94944" y="627583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730402" y="6364325"/>
            <a:ext cx="853821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数据来源：蝉妈妈</a:t>
            </a:r>
            <a:r>
              <a:rPr sz="800" spc="-8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 spc="80">
                <a:solidFill>
                  <a:srgbClr val="7E7E7E"/>
                </a:solidFill>
                <a:latin typeface="宋体"/>
                <a:cs typeface="宋体"/>
              </a:rPr>
              <a:t>chanmama.com</a:t>
            </a:r>
            <a:r>
              <a:rPr sz="800" spc="29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 spc="-45">
                <a:solidFill>
                  <a:srgbClr val="7E7E7E"/>
                </a:solidFill>
                <a:latin typeface="宋体"/>
                <a:cs typeface="宋体"/>
              </a:rPr>
              <a:t>*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粉丝量超过</a:t>
            </a:r>
            <a:r>
              <a:rPr sz="800" spc="85">
                <a:solidFill>
                  <a:srgbClr val="7E7E7E"/>
                </a:solidFill>
                <a:latin typeface="宋体"/>
                <a:cs typeface="宋体"/>
              </a:rPr>
              <a:t>500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万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的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为头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部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达人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粉丝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量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介于</a:t>
            </a:r>
            <a:r>
              <a:rPr sz="800" spc="35">
                <a:solidFill>
                  <a:srgbClr val="7E7E7E"/>
                </a:solidFill>
                <a:latin typeface="宋体"/>
                <a:cs typeface="宋体"/>
              </a:rPr>
              <a:t>100-500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万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为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肩部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达人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粉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丝量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介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于10-100万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为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中腰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部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达人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粉丝</a:t>
            </a:r>
            <a:r>
              <a:rPr sz="800" spc="-10">
                <a:solidFill>
                  <a:srgbClr val="7E7E7E"/>
                </a:solidFill>
                <a:latin typeface="宋体"/>
                <a:cs typeface="宋体"/>
              </a:rPr>
              <a:t>量</a:t>
            </a:r>
            <a:r>
              <a:rPr sz="800" spc="-45">
                <a:solidFill>
                  <a:srgbClr val="7E7E7E"/>
                </a:solidFill>
                <a:latin typeface="宋体"/>
                <a:cs typeface="宋体"/>
              </a:rPr>
              <a:t>1-10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万为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小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达人</a:t>
            </a:r>
            <a:r>
              <a:rPr sz="800" spc="-50">
                <a:solidFill>
                  <a:srgbClr val="7E7E7E"/>
                </a:solidFill>
                <a:latin typeface="宋体"/>
                <a:cs typeface="宋体"/>
              </a:rPr>
              <a:t>，1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万及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以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下为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尾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部达人</a:t>
            </a:r>
            <a:endParaRPr sz="800">
              <a:latin typeface="宋体"/>
              <a:cs typeface="宋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689254" y="839215"/>
            <a:ext cx="79508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252525"/>
                </a:solidFill>
              </a:rPr>
              <a:t>销售额最主要来源于小达</a:t>
            </a:r>
            <a:r>
              <a:rPr sz="2400" spc="-25">
                <a:solidFill>
                  <a:srgbClr val="252525"/>
                </a:solidFill>
              </a:rPr>
              <a:t>人</a:t>
            </a:r>
            <a:r>
              <a:rPr sz="2400">
                <a:solidFill>
                  <a:srgbClr val="252525"/>
                </a:solidFill>
              </a:rPr>
              <a:t>，中腰部达人视频带货收益最高</a:t>
            </a:r>
            <a:endParaRPr sz="2400"/>
          </a:p>
        </p:txBody>
      </p:sp>
      <p:sp>
        <p:nvSpPr>
          <p:cNvPr id="7" name="object 7"/>
          <p:cNvSpPr txBox="1"/>
          <p:nvPr/>
        </p:nvSpPr>
        <p:spPr>
          <a:xfrm>
            <a:off x="774293" y="1368297"/>
            <a:ext cx="10561320" cy="73914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53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中腰部、小达人和尾部达人贡献了绝大多数的视频带货销售额，其中</a:t>
            </a:r>
            <a:r>
              <a:rPr sz="1200" spc="5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小达人在视频带货上表现最为亮眼，发布带货视频数量最多，且销售额最高。</a:t>
            </a:r>
            <a:endParaRPr sz="1200">
              <a:latin typeface="宋体"/>
              <a:cs typeface="宋体"/>
            </a:endParaRPr>
          </a:p>
          <a:p>
            <a:pPr marL="184785" marR="5080" indent="-172720">
              <a:lnSpc>
                <a:spcPct val="130000"/>
              </a:lnSpc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中腰部达人中，目前尝试视频带货的达人较少，发布的带货视频数量也较低，但却拥有排名第二的销售额，由此可见，中腰部达人视频带货收益最高，应多 利用好自身影响力去尝试视频带货，实现价值。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424939" y="5408676"/>
            <a:ext cx="239395" cy="160020"/>
          </a:xfrm>
          <a:custGeom>
            <a:rect l="l" t="t" r="r" b="b"/>
            <a:pathLst>
              <a:path w="239394" h="160020">
                <a:moveTo>
                  <a:pt x="239267" y="0"/>
                </a:moveTo>
                <a:lnTo>
                  <a:pt x="0" y="0"/>
                </a:lnTo>
                <a:lnTo>
                  <a:pt x="0" y="160020"/>
                </a:lnTo>
                <a:lnTo>
                  <a:pt x="239267" y="160020"/>
                </a:lnTo>
                <a:lnTo>
                  <a:pt x="239267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354579" y="5202935"/>
            <a:ext cx="241300" cy="365760"/>
          </a:xfrm>
          <a:custGeom>
            <a:rect l="l" t="t" r="r" b="b"/>
            <a:pathLst>
              <a:path w="241300" h="365760">
                <a:moveTo>
                  <a:pt x="240792" y="0"/>
                </a:moveTo>
                <a:lnTo>
                  <a:pt x="0" y="0"/>
                </a:lnTo>
                <a:lnTo>
                  <a:pt x="0" y="365759"/>
                </a:lnTo>
                <a:lnTo>
                  <a:pt x="240792" y="365759"/>
                </a:lnTo>
                <a:lnTo>
                  <a:pt x="240792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284220" y="4378452"/>
            <a:ext cx="241300" cy="1190625"/>
          </a:xfrm>
          <a:custGeom>
            <a:rect l="l" t="t" r="r" b="b"/>
            <a:pathLst>
              <a:path w="241300" h="1190625">
                <a:moveTo>
                  <a:pt x="240791" y="0"/>
                </a:moveTo>
                <a:lnTo>
                  <a:pt x="0" y="0"/>
                </a:lnTo>
                <a:lnTo>
                  <a:pt x="0" y="1190244"/>
                </a:lnTo>
                <a:lnTo>
                  <a:pt x="240791" y="1190244"/>
                </a:lnTo>
                <a:lnTo>
                  <a:pt x="240791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215384" y="3677411"/>
            <a:ext cx="241300" cy="1891664"/>
          </a:xfrm>
          <a:custGeom>
            <a:rect l="l" t="t" r="r" b="b"/>
            <a:pathLst>
              <a:path w="241300" h="1891664">
                <a:moveTo>
                  <a:pt x="240791" y="0"/>
                </a:moveTo>
                <a:lnTo>
                  <a:pt x="0" y="0"/>
                </a:lnTo>
                <a:lnTo>
                  <a:pt x="0" y="1891284"/>
                </a:lnTo>
                <a:lnTo>
                  <a:pt x="240791" y="1891284"/>
                </a:lnTo>
                <a:lnTo>
                  <a:pt x="240791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5145023" y="4664964"/>
            <a:ext cx="241300" cy="904240"/>
          </a:xfrm>
          <a:custGeom>
            <a:rect l="l" t="t" r="r" b="b"/>
            <a:pathLst>
              <a:path w="241300" h="904239">
                <a:moveTo>
                  <a:pt x="240791" y="0"/>
                </a:moveTo>
                <a:lnTo>
                  <a:pt x="0" y="0"/>
                </a:lnTo>
                <a:lnTo>
                  <a:pt x="0" y="903732"/>
                </a:lnTo>
                <a:lnTo>
                  <a:pt x="240791" y="903732"/>
                </a:lnTo>
                <a:lnTo>
                  <a:pt x="240791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078991" y="5568696"/>
            <a:ext cx="4651375" cy="0"/>
          </a:xfrm>
          <a:custGeom>
            <a:rect l="l" t="t" r="r" b="b"/>
            <a:pathLst>
              <a:path w="4651375">
                <a:moveTo>
                  <a:pt x="0" y="0"/>
                </a:moveTo>
                <a:lnTo>
                  <a:pt x="4651248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1078991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2010155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2939795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3869435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 flipH="1">
            <a:off x="4800600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5730240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807964" y="5510784"/>
            <a:ext cx="45720" cy="102235"/>
          </a:xfrm>
          <a:custGeom>
            <a:rect l="l" t="t" r="r" b="b"/>
            <a:pathLst>
              <a:path w="45720" h="102235">
                <a:moveTo>
                  <a:pt x="0" y="102108"/>
                </a:moveTo>
                <a:lnTo>
                  <a:pt x="45720" y="102108"/>
                </a:lnTo>
                <a:lnTo>
                  <a:pt x="45720" y="0"/>
                </a:lnTo>
                <a:lnTo>
                  <a:pt x="0" y="0"/>
                </a:lnTo>
                <a:lnTo>
                  <a:pt x="0" y="102108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1405255" y="5677306"/>
            <a:ext cx="278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头部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2335529" y="5677306"/>
            <a:ext cx="278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肩部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202051" y="5677306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中腰部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132326" y="5677306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小达人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126863" y="5677306"/>
            <a:ext cx="278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尾部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5807964" y="5510784"/>
            <a:ext cx="45720" cy="102235"/>
          </a:xfrm>
          <a:custGeom>
            <a:rect l="l" t="t" r="r" b="b"/>
            <a:pathLst>
              <a:path w="45720" h="102235">
                <a:moveTo>
                  <a:pt x="0" y="102108"/>
                </a:moveTo>
                <a:lnTo>
                  <a:pt x="45720" y="102108"/>
                </a:lnTo>
                <a:lnTo>
                  <a:pt x="45720" y="0"/>
                </a:lnTo>
                <a:lnTo>
                  <a:pt x="0" y="0"/>
                </a:lnTo>
                <a:lnTo>
                  <a:pt x="0" y="102108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5795898" y="5502655"/>
            <a:ext cx="72390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6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807964" y="5205984"/>
            <a:ext cx="236854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3810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30"/>
              </a:spcBef>
            </a:pPr>
            <a:r>
              <a:rPr sz="600" spc="45">
                <a:solidFill>
                  <a:srgbClr val="F9F3EB"/>
                </a:solidFill>
                <a:latin typeface="宋体"/>
                <a:cs typeface="宋体"/>
              </a:rPr>
              <a:t>9</a:t>
            </a:r>
            <a:endParaRPr sz="6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807964" y="4899659"/>
            <a:ext cx="192405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3810" rIns="0" bIns="0" rtlCol="0">
            <a:spAutoFit/>
          </a:bodyPr>
          <a:lstStyle/>
          <a:p>
            <a:pPr marL="635">
              <a:lnSpc>
                <a:spcPct val="100000"/>
              </a:lnSpc>
              <a:spcBef>
                <a:spcPts val="30"/>
              </a:spcBef>
            </a:pPr>
            <a:r>
              <a:rPr sz="600" spc="-80">
                <a:solidFill>
                  <a:srgbClr val="F9F3EB"/>
                </a:solidFill>
                <a:latin typeface="宋体"/>
                <a:cs typeface="宋体"/>
              </a:rPr>
              <a:t>1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807964" y="4593335"/>
            <a:ext cx="253365" cy="10223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4445" rIns="0" bIns="0" rtlCol="0">
            <a:spAutoFit/>
          </a:bodyPr>
          <a:lstStyle/>
          <a:p>
            <a:pPr marL="635">
              <a:lnSpc>
                <a:spcPct val="100000"/>
              </a:lnSpc>
              <a:spcBef>
                <a:spcPts val="35"/>
              </a:spcBef>
            </a:pPr>
            <a:r>
              <a:rPr sz="600" spc="-80">
                <a:solidFill>
                  <a:srgbClr val="F9F3EB"/>
                </a:solidFill>
                <a:latin typeface="宋体"/>
                <a:cs typeface="宋体"/>
              </a:rPr>
              <a:t>1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5807964" y="4288535"/>
            <a:ext cx="205740" cy="100965"/>
          </a:xfrm>
          <a:custGeom>
            <a:rect l="l" t="t" r="r" b="b"/>
            <a:pathLst>
              <a:path w="205739" h="100964">
                <a:moveTo>
                  <a:pt x="0" y="100583"/>
                </a:moveTo>
                <a:lnTo>
                  <a:pt x="205739" y="100583"/>
                </a:lnTo>
                <a:lnTo>
                  <a:pt x="205739" y="0"/>
                </a:lnTo>
                <a:lnTo>
                  <a:pt x="0" y="0"/>
                </a:lnTo>
                <a:lnTo>
                  <a:pt x="0" y="10058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5807964" y="3982211"/>
            <a:ext cx="266700" cy="100965"/>
          </a:xfrm>
          <a:custGeom>
            <a:rect l="l" t="t" r="r" b="b"/>
            <a:pathLst>
              <a:path w="266700" h="100964">
                <a:moveTo>
                  <a:pt x="0" y="100583"/>
                </a:moveTo>
                <a:lnTo>
                  <a:pt x="266700" y="100583"/>
                </a:lnTo>
                <a:lnTo>
                  <a:pt x="266700" y="0"/>
                </a:lnTo>
                <a:lnTo>
                  <a:pt x="0" y="0"/>
                </a:lnTo>
                <a:lnTo>
                  <a:pt x="0" y="10058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5807964" y="3675888"/>
            <a:ext cx="220345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3810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30"/>
              </a:spcBef>
            </a:pPr>
            <a:r>
              <a:rPr sz="600" spc="6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5807964" y="3369564"/>
            <a:ext cx="269875" cy="102235"/>
          </a:xfrm>
          <a:custGeom>
            <a:rect l="l" t="t" r="r" b="b"/>
            <a:pathLst>
              <a:path w="269875" h="102235">
                <a:moveTo>
                  <a:pt x="0" y="102108"/>
                </a:moveTo>
                <a:lnTo>
                  <a:pt x="269748" y="102108"/>
                </a:lnTo>
                <a:lnTo>
                  <a:pt x="269748" y="0"/>
                </a:lnTo>
                <a:lnTo>
                  <a:pt x="0" y="0"/>
                </a:lnTo>
                <a:lnTo>
                  <a:pt x="0" y="102108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213103" y="3142488"/>
            <a:ext cx="76200" cy="76200"/>
          </a:xfrm>
          <a:custGeom>
            <a:rect l="l" t="t" r="r" b="b"/>
            <a:pathLst>
              <a:path w="76200" h="76200">
                <a:moveTo>
                  <a:pt x="0" y="76200"/>
                </a:moveTo>
                <a:lnTo>
                  <a:pt x="76200" y="76200"/>
                </a:lnTo>
                <a:lnTo>
                  <a:pt x="76200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1050747" y="2727451"/>
            <a:ext cx="3634740" cy="5302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2023年</a:t>
            </a:r>
            <a:r>
              <a:rPr sz="1400" b="1" spc="-180">
                <a:latin typeface="微软雅黑"/>
                <a:cs typeface="微软雅黑"/>
              </a:rPr>
              <a:t>1-11</a:t>
            </a:r>
            <a:r>
              <a:rPr sz="1400" b="1">
                <a:latin typeface="微软雅黑"/>
                <a:cs typeface="微软雅黑"/>
              </a:rPr>
              <a:t>月各粉丝量级达人视</a:t>
            </a:r>
            <a:r>
              <a:rPr sz="1400" b="1" spc="-15">
                <a:latin typeface="微软雅黑"/>
                <a:cs typeface="微软雅黑"/>
              </a:rPr>
              <a:t>频</a:t>
            </a:r>
            <a:r>
              <a:rPr sz="1400" b="1">
                <a:latin typeface="微软雅黑"/>
                <a:cs typeface="微软雅黑"/>
              </a:rPr>
              <a:t>带货</a:t>
            </a:r>
            <a:r>
              <a:rPr sz="1400" b="1" spc="-15">
                <a:latin typeface="微软雅黑"/>
                <a:cs typeface="微软雅黑"/>
              </a:rPr>
              <a:t>销</a:t>
            </a:r>
            <a:r>
              <a:rPr sz="1400" b="1">
                <a:latin typeface="微软雅黑"/>
                <a:cs typeface="微软雅黑"/>
              </a:rPr>
              <a:t>售额</a:t>
            </a:r>
            <a:endParaRPr sz="1400">
              <a:latin typeface="微软雅黑"/>
              <a:cs typeface="微软雅黑"/>
            </a:endParaRPr>
          </a:p>
          <a:p>
            <a:pPr marL="271145">
              <a:lnSpc>
                <a:spcPct val="100000"/>
              </a:lnSpc>
              <a:spcBef>
                <a:spcPts val="1090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销售额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6367271" y="5554979"/>
            <a:ext cx="4617720" cy="0"/>
          </a:xfrm>
          <a:custGeom>
            <a:rect l="l" t="t" r="r" b="b"/>
            <a:pathLst>
              <a:path w="4617720">
                <a:moveTo>
                  <a:pt x="0" y="0"/>
                </a:moveTo>
                <a:lnTo>
                  <a:pt x="4617720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0642092" y="5250179"/>
            <a:ext cx="342900" cy="0"/>
          </a:xfrm>
          <a:custGeom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9718547" y="5250179"/>
            <a:ext cx="684530" cy="0"/>
          </a:xfrm>
          <a:custGeom>
            <a:rect l="l" t="t" r="r" b="b"/>
            <a:pathLst>
              <a:path w="684529">
                <a:moveTo>
                  <a:pt x="0" y="0"/>
                </a:moveTo>
                <a:lnTo>
                  <a:pt x="684276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6367271" y="5250179"/>
            <a:ext cx="3114040" cy="0"/>
          </a:xfrm>
          <a:custGeom>
            <a:rect l="l" t="t" r="r" b="b"/>
            <a:pathLst>
              <a:path w="3114040">
                <a:moveTo>
                  <a:pt x="0" y="0"/>
                </a:moveTo>
                <a:lnTo>
                  <a:pt x="31135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10642092" y="4943855"/>
            <a:ext cx="342900" cy="0"/>
          </a:xfrm>
          <a:custGeom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6367271" y="4943855"/>
            <a:ext cx="4036060" cy="0"/>
          </a:xfrm>
          <a:custGeom>
            <a:rect l="l" t="t" r="r" b="b"/>
            <a:pathLst>
              <a:path w="4036059">
                <a:moveTo>
                  <a:pt x="0" y="0"/>
                </a:moveTo>
                <a:lnTo>
                  <a:pt x="4035552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0642092" y="4637532"/>
            <a:ext cx="342900" cy="0"/>
          </a:xfrm>
          <a:custGeom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6367271" y="4637532"/>
            <a:ext cx="4036060" cy="0"/>
          </a:xfrm>
          <a:custGeom>
            <a:rect l="l" t="t" r="r" b="b"/>
            <a:pathLst>
              <a:path w="4036059">
                <a:moveTo>
                  <a:pt x="0" y="0"/>
                </a:moveTo>
                <a:lnTo>
                  <a:pt x="4035552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0642092" y="4331208"/>
            <a:ext cx="342900" cy="0"/>
          </a:xfrm>
          <a:custGeom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6367271" y="4331208"/>
            <a:ext cx="4036060" cy="0"/>
          </a:xfrm>
          <a:custGeom>
            <a:rect l="l" t="t" r="r" b="b"/>
            <a:pathLst>
              <a:path w="4036059">
                <a:moveTo>
                  <a:pt x="0" y="0"/>
                </a:moveTo>
                <a:lnTo>
                  <a:pt x="4035552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10642092" y="4026408"/>
            <a:ext cx="342900" cy="0"/>
          </a:xfrm>
          <a:custGeom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6367271" y="4026408"/>
            <a:ext cx="4036060" cy="0"/>
          </a:xfrm>
          <a:custGeom>
            <a:rect l="l" t="t" r="r" b="b"/>
            <a:pathLst>
              <a:path w="4036059">
                <a:moveTo>
                  <a:pt x="0" y="0"/>
                </a:moveTo>
                <a:lnTo>
                  <a:pt x="4035552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10642092" y="3720084"/>
            <a:ext cx="342900" cy="0"/>
          </a:xfrm>
          <a:custGeom>
            <a:rect l="l" t="t" r="r" b="b"/>
            <a:pathLst>
              <a:path w="342900">
                <a:moveTo>
                  <a:pt x="0" y="0"/>
                </a:moveTo>
                <a:lnTo>
                  <a:pt x="342900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6367271" y="3720084"/>
            <a:ext cx="4036060" cy="0"/>
          </a:xfrm>
          <a:custGeom>
            <a:rect l="l" t="t" r="r" b="b"/>
            <a:pathLst>
              <a:path w="4036059">
                <a:moveTo>
                  <a:pt x="0" y="0"/>
                </a:moveTo>
                <a:lnTo>
                  <a:pt x="4035552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7633716" y="5543550"/>
            <a:ext cx="238125" cy="0"/>
          </a:xfrm>
          <a:custGeom>
            <a:rect l="l" t="t" r="r" b="b"/>
            <a:pathLst>
              <a:path w="238125">
                <a:moveTo>
                  <a:pt x="0" y="0"/>
                </a:moveTo>
                <a:lnTo>
                  <a:pt x="237743" y="0"/>
                </a:lnTo>
              </a:path>
            </a:pathLst>
          </a:custGeom>
          <a:ln w="2286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8557259" y="5390388"/>
            <a:ext cx="238125" cy="165100"/>
          </a:xfrm>
          <a:custGeom>
            <a:rect l="l" t="t" r="r" b="b"/>
            <a:pathLst>
              <a:path w="238125" h="165100">
                <a:moveTo>
                  <a:pt x="237744" y="0"/>
                </a:moveTo>
                <a:lnTo>
                  <a:pt x="0" y="0"/>
                </a:lnTo>
                <a:lnTo>
                  <a:pt x="0" y="164592"/>
                </a:lnTo>
                <a:lnTo>
                  <a:pt x="237744" y="164592"/>
                </a:lnTo>
                <a:lnTo>
                  <a:pt x="237744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9480804" y="4972811"/>
            <a:ext cx="238125" cy="582295"/>
          </a:xfrm>
          <a:custGeom>
            <a:rect l="l" t="t" r="r" b="b"/>
            <a:pathLst>
              <a:path w="238125" h="582295">
                <a:moveTo>
                  <a:pt x="237744" y="0"/>
                </a:moveTo>
                <a:lnTo>
                  <a:pt x="0" y="0"/>
                </a:lnTo>
                <a:lnTo>
                  <a:pt x="0" y="582168"/>
                </a:lnTo>
                <a:lnTo>
                  <a:pt x="237744" y="582168"/>
                </a:lnTo>
                <a:lnTo>
                  <a:pt x="237744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10402823" y="3557015"/>
            <a:ext cx="239395" cy="1998345"/>
          </a:xfrm>
          <a:custGeom>
            <a:rect l="l" t="t" r="r" b="b"/>
            <a:pathLst>
              <a:path w="239395" h="1998345">
                <a:moveTo>
                  <a:pt x="239268" y="0"/>
                </a:moveTo>
                <a:lnTo>
                  <a:pt x="0" y="0"/>
                </a:lnTo>
                <a:lnTo>
                  <a:pt x="0" y="1997964"/>
                </a:lnTo>
                <a:lnTo>
                  <a:pt x="239268" y="1997964"/>
                </a:lnTo>
                <a:lnTo>
                  <a:pt x="239268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11061192" y="5498591"/>
            <a:ext cx="47625" cy="100965"/>
          </a:xfrm>
          <a:custGeom>
            <a:rect l="l" t="t" r="r" b="b"/>
            <a:pathLst>
              <a:path w="47625" h="100964">
                <a:moveTo>
                  <a:pt x="0" y="100584"/>
                </a:moveTo>
                <a:lnTo>
                  <a:pt x="47244" y="100584"/>
                </a:lnTo>
                <a:lnTo>
                  <a:pt x="47244" y="0"/>
                </a:lnTo>
                <a:lnTo>
                  <a:pt x="0" y="0"/>
                </a:lnTo>
                <a:lnTo>
                  <a:pt x="0" y="100584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6367271" y="5554979"/>
            <a:ext cx="4617720" cy="0"/>
          </a:xfrm>
          <a:custGeom>
            <a:rect l="l" t="t" r="r" b="b"/>
            <a:pathLst>
              <a:path w="4617720">
                <a:moveTo>
                  <a:pt x="0" y="0"/>
                </a:moveTo>
                <a:lnTo>
                  <a:pt x="461772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6829806" y="3772439"/>
            <a:ext cx="3693160" cy="1771014"/>
          </a:xfrm>
          <a:custGeom>
            <a:rect l="l" t="t" r="r" b="b"/>
            <a:pathLst>
              <a:path w="3693159" h="1771014">
                <a:moveTo>
                  <a:pt x="0" y="1770475"/>
                </a:moveTo>
                <a:lnTo>
                  <a:pt x="51286" y="1766485"/>
                </a:lnTo>
                <a:lnTo>
                  <a:pt x="102573" y="1763410"/>
                </a:lnTo>
                <a:lnTo>
                  <a:pt x="153860" y="1761067"/>
                </a:lnTo>
                <a:lnTo>
                  <a:pt x="205147" y="1759273"/>
                </a:lnTo>
                <a:lnTo>
                  <a:pt x="256434" y="1757845"/>
                </a:lnTo>
                <a:lnTo>
                  <a:pt x="307720" y="1756599"/>
                </a:lnTo>
                <a:lnTo>
                  <a:pt x="359007" y="1755352"/>
                </a:lnTo>
                <a:lnTo>
                  <a:pt x="410294" y="1753921"/>
                </a:lnTo>
                <a:lnTo>
                  <a:pt x="461581" y="1752123"/>
                </a:lnTo>
                <a:lnTo>
                  <a:pt x="512868" y="1749775"/>
                </a:lnTo>
                <a:lnTo>
                  <a:pt x="564155" y="1746693"/>
                </a:lnTo>
                <a:lnTo>
                  <a:pt x="615441" y="1742695"/>
                </a:lnTo>
                <a:lnTo>
                  <a:pt x="666728" y="1737596"/>
                </a:lnTo>
                <a:lnTo>
                  <a:pt x="718015" y="1731215"/>
                </a:lnTo>
                <a:lnTo>
                  <a:pt x="769302" y="1723367"/>
                </a:lnTo>
                <a:lnTo>
                  <a:pt x="820589" y="1713870"/>
                </a:lnTo>
                <a:lnTo>
                  <a:pt x="871876" y="1702540"/>
                </a:lnTo>
                <a:lnTo>
                  <a:pt x="923163" y="1689195"/>
                </a:lnTo>
                <a:lnTo>
                  <a:pt x="967123" y="1676905"/>
                </a:lnTo>
                <a:lnTo>
                  <a:pt x="1011083" y="1664620"/>
                </a:lnTo>
                <a:lnTo>
                  <a:pt x="1055043" y="1652204"/>
                </a:lnTo>
                <a:lnTo>
                  <a:pt x="1099003" y="1639521"/>
                </a:lnTo>
                <a:lnTo>
                  <a:pt x="1142963" y="1626437"/>
                </a:lnTo>
                <a:lnTo>
                  <a:pt x="1186923" y="1612815"/>
                </a:lnTo>
                <a:lnTo>
                  <a:pt x="1230883" y="1598521"/>
                </a:lnTo>
                <a:lnTo>
                  <a:pt x="1274844" y="1583419"/>
                </a:lnTo>
                <a:lnTo>
                  <a:pt x="1318804" y="1567373"/>
                </a:lnTo>
                <a:lnTo>
                  <a:pt x="1362764" y="1550249"/>
                </a:lnTo>
                <a:lnTo>
                  <a:pt x="1406724" y="1531910"/>
                </a:lnTo>
                <a:lnTo>
                  <a:pt x="1450684" y="1512221"/>
                </a:lnTo>
                <a:lnTo>
                  <a:pt x="1494644" y="1491047"/>
                </a:lnTo>
                <a:lnTo>
                  <a:pt x="1538604" y="1468252"/>
                </a:lnTo>
                <a:lnTo>
                  <a:pt x="1582565" y="1443701"/>
                </a:lnTo>
                <a:lnTo>
                  <a:pt x="1626525" y="1417259"/>
                </a:lnTo>
                <a:lnTo>
                  <a:pt x="1670485" y="1388790"/>
                </a:lnTo>
                <a:lnTo>
                  <a:pt x="1714445" y="1358158"/>
                </a:lnTo>
                <a:lnTo>
                  <a:pt x="1758405" y="1325228"/>
                </a:lnTo>
                <a:lnTo>
                  <a:pt x="1802365" y="1289865"/>
                </a:lnTo>
                <a:lnTo>
                  <a:pt x="1846326" y="1251934"/>
                </a:lnTo>
                <a:lnTo>
                  <a:pt x="1876105" y="1223795"/>
                </a:lnTo>
                <a:lnTo>
                  <a:pt x="1905884" y="1192725"/>
                </a:lnTo>
                <a:lnTo>
                  <a:pt x="1935664" y="1158951"/>
                </a:lnTo>
                <a:lnTo>
                  <a:pt x="1965443" y="1122700"/>
                </a:lnTo>
                <a:lnTo>
                  <a:pt x="1995223" y="1084201"/>
                </a:lnTo>
                <a:lnTo>
                  <a:pt x="2025002" y="1043681"/>
                </a:lnTo>
                <a:lnTo>
                  <a:pt x="2054782" y="1001369"/>
                </a:lnTo>
                <a:lnTo>
                  <a:pt x="2084561" y="957491"/>
                </a:lnTo>
                <a:lnTo>
                  <a:pt x="2114341" y="912276"/>
                </a:lnTo>
                <a:lnTo>
                  <a:pt x="2144120" y="865952"/>
                </a:lnTo>
                <a:lnTo>
                  <a:pt x="2173899" y="818746"/>
                </a:lnTo>
                <a:lnTo>
                  <a:pt x="2203679" y="770886"/>
                </a:lnTo>
                <a:lnTo>
                  <a:pt x="2233458" y="722601"/>
                </a:lnTo>
                <a:lnTo>
                  <a:pt x="2263238" y="674117"/>
                </a:lnTo>
                <a:lnTo>
                  <a:pt x="2293017" y="625664"/>
                </a:lnTo>
                <a:lnTo>
                  <a:pt x="2322797" y="577467"/>
                </a:lnTo>
                <a:lnTo>
                  <a:pt x="2352576" y="529757"/>
                </a:lnTo>
                <a:lnTo>
                  <a:pt x="2382356" y="482759"/>
                </a:lnTo>
                <a:lnTo>
                  <a:pt x="2412135" y="436702"/>
                </a:lnTo>
                <a:lnTo>
                  <a:pt x="2441915" y="391815"/>
                </a:lnTo>
                <a:lnTo>
                  <a:pt x="2471694" y="348324"/>
                </a:lnTo>
                <a:lnTo>
                  <a:pt x="2501473" y="306457"/>
                </a:lnTo>
                <a:lnTo>
                  <a:pt x="2531253" y="266443"/>
                </a:lnTo>
                <a:lnTo>
                  <a:pt x="2561032" y="228509"/>
                </a:lnTo>
                <a:lnTo>
                  <a:pt x="2590812" y="192883"/>
                </a:lnTo>
                <a:lnTo>
                  <a:pt x="2620591" y="159793"/>
                </a:lnTo>
                <a:lnTo>
                  <a:pt x="2650371" y="129467"/>
                </a:lnTo>
                <a:lnTo>
                  <a:pt x="2680150" y="102132"/>
                </a:lnTo>
                <a:lnTo>
                  <a:pt x="2709930" y="78016"/>
                </a:lnTo>
                <a:lnTo>
                  <a:pt x="2769489" y="40354"/>
                </a:lnTo>
                <a:lnTo>
                  <a:pt x="2811450" y="22091"/>
                </a:lnTo>
                <a:lnTo>
                  <a:pt x="2853412" y="9557"/>
                </a:lnTo>
                <a:lnTo>
                  <a:pt x="2895374" y="2333"/>
                </a:lnTo>
                <a:lnTo>
                  <a:pt x="2937336" y="0"/>
                </a:lnTo>
                <a:lnTo>
                  <a:pt x="2979298" y="2137"/>
                </a:lnTo>
                <a:lnTo>
                  <a:pt x="3021260" y="8327"/>
                </a:lnTo>
                <a:lnTo>
                  <a:pt x="3063222" y="18150"/>
                </a:lnTo>
                <a:lnTo>
                  <a:pt x="3105184" y="31187"/>
                </a:lnTo>
                <a:lnTo>
                  <a:pt x="3147146" y="47019"/>
                </a:lnTo>
                <a:lnTo>
                  <a:pt x="3189108" y="65227"/>
                </a:lnTo>
                <a:lnTo>
                  <a:pt x="3231070" y="85391"/>
                </a:lnTo>
                <a:lnTo>
                  <a:pt x="3273032" y="107092"/>
                </a:lnTo>
                <a:lnTo>
                  <a:pt x="3314994" y="129912"/>
                </a:lnTo>
                <a:lnTo>
                  <a:pt x="3356956" y="153431"/>
                </a:lnTo>
                <a:lnTo>
                  <a:pt x="3398918" y="177230"/>
                </a:lnTo>
                <a:lnTo>
                  <a:pt x="3440880" y="200889"/>
                </a:lnTo>
                <a:lnTo>
                  <a:pt x="3482842" y="223990"/>
                </a:lnTo>
                <a:lnTo>
                  <a:pt x="3524804" y="246114"/>
                </a:lnTo>
                <a:lnTo>
                  <a:pt x="3566766" y="266841"/>
                </a:lnTo>
                <a:lnTo>
                  <a:pt x="3608728" y="285753"/>
                </a:lnTo>
                <a:lnTo>
                  <a:pt x="3650690" y="302429"/>
                </a:lnTo>
                <a:lnTo>
                  <a:pt x="3692652" y="316452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11061192" y="5498591"/>
            <a:ext cx="47625" cy="100965"/>
          </a:xfrm>
          <a:custGeom>
            <a:rect l="l" t="t" r="r" b="b"/>
            <a:pathLst>
              <a:path w="47625" h="100964">
                <a:moveTo>
                  <a:pt x="0" y="100584"/>
                </a:moveTo>
                <a:lnTo>
                  <a:pt x="47244" y="100584"/>
                </a:lnTo>
                <a:lnTo>
                  <a:pt x="47244" y="0"/>
                </a:lnTo>
                <a:lnTo>
                  <a:pt x="0" y="0"/>
                </a:lnTo>
                <a:lnTo>
                  <a:pt x="0" y="100584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 txBox="1"/>
          <p:nvPr/>
        </p:nvSpPr>
        <p:spPr>
          <a:xfrm>
            <a:off x="11050016" y="5490464"/>
            <a:ext cx="7239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6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11061192" y="5285232"/>
            <a:ext cx="260985" cy="100965"/>
          </a:xfrm>
          <a:custGeom>
            <a:rect l="l" t="t" r="r" b="b"/>
            <a:pathLst>
              <a:path w="260984" h="100964">
                <a:moveTo>
                  <a:pt x="0" y="100584"/>
                </a:moveTo>
                <a:lnTo>
                  <a:pt x="260603" y="100584"/>
                </a:lnTo>
                <a:lnTo>
                  <a:pt x="260603" y="0"/>
                </a:lnTo>
                <a:lnTo>
                  <a:pt x="0" y="0"/>
                </a:lnTo>
                <a:lnTo>
                  <a:pt x="0" y="100584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11061192" y="5070347"/>
            <a:ext cx="276225" cy="100965"/>
          </a:xfrm>
          <a:custGeom>
            <a:rect l="l" t="t" r="r" b="b"/>
            <a:pathLst>
              <a:path w="276225" h="100964">
                <a:moveTo>
                  <a:pt x="0" y="100583"/>
                </a:moveTo>
                <a:lnTo>
                  <a:pt x="275844" y="100583"/>
                </a:lnTo>
                <a:lnTo>
                  <a:pt x="275844" y="0"/>
                </a:lnTo>
                <a:lnTo>
                  <a:pt x="0" y="0"/>
                </a:lnTo>
                <a:lnTo>
                  <a:pt x="0" y="10058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 txBox="1"/>
          <p:nvPr/>
        </p:nvSpPr>
        <p:spPr>
          <a:xfrm>
            <a:off x="11061192" y="4856988"/>
            <a:ext cx="290195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3175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25"/>
              </a:spcBef>
            </a:pPr>
            <a:r>
              <a:rPr sz="600" spc="6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11061192" y="4642103"/>
            <a:ext cx="290195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4445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35"/>
              </a:spcBef>
            </a:pPr>
            <a:r>
              <a:rPr sz="600" spc="6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11061192" y="4428744"/>
            <a:ext cx="290195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3175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25"/>
              </a:spcBef>
            </a:pPr>
            <a:r>
              <a:rPr sz="600" spc="6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11061192" y="4213859"/>
            <a:ext cx="290195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3810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30"/>
              </a:spcBef>
            </a:pPr>
            <a:r>
              <a:rPr sz="600" spc="6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6" name="object 66"/>
          <p:cNvSpPr/>
          <p:nvPr/>
        </p:nvSpPr>
        <p:spPr>
          <a:xfrm>
            <a:off x="11061192" y="4000500"/>
            <a:ext cx="271780" cy="100965"/>
          </a:xfrm>
          <a:custGeom>
            <a:rect l="l" t="t" r="r" b="b"/>
            <a:pathLst>
              <a:path w="271779" h="100964">
                <a:moveTo>
                  <a:pt x="0" y="100583"/>
                </a:moveTo>
                <a:lnTo>
                  <a:pt x="271272" y="100583"/>
                </a:lnTo>
                <a:lnTo>
                  <a:pt x="271272" y="0"/>
                </a:lnTo>
                <a:lnTo>
                  <a:pt x="0" y="0"/>
                </a:lnTo>
                <a:lnTo>
                  <a:pt x="0" y="10058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 txBox="1"/>
          <p:nvPr/>
        </p:nvSpPr>
        <p:spPr>
          <a:xfrm>
            <a:off x="11061192" y="3785615"/>
            <a:ext cx="292100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3810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30"/>
              </a:spcBef>
            </a:pPr>
            <a:r>
              <a:rPr sz="600" spc="6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11061192" y="3572255"/>
            <a:ext cx="290195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3175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25"/>
              </a:spcBef>
            </a:pPr>
            <a:r>
              <a:rPr sz="600" spc="6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11061192" y="3357371"/>
            <a:ext cx="307975" cy="100965"/>
          </a:xfrm>
          <a:custGeom>
            <a:rect l="l" t="t" r="r" b="b"/>
            <a:pathLst>
              <a:path w="307975" h="100964">
                <a:moveTo>
                  <a:pt x="0" y="100584"/>
                </a:moveTo>
                <a:lnTo>
                  <a:pt x="307848" y="100584"/>
                </a:lnTo>
                <a:lnTo>
                  <a:pt x="307848" y="0"/>
                </a:lnTo>
                <a:lnTo>
                  <a:pt x="0" y="0"/>
                </a:lnTo>
                <a:lnTo>
                  <a:pt x="0" y="100584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 txBox="1"/>
          <p:nvPr/>
        </p:nvSpPr>
        <p:spPr>
          <a:xfrm>
            <a:off x="6330822" y="5536183"/>
            <a:ext cx="3302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6697471" y="5536183"/>
            <a:ext cx="2647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51460"/>
              </a:tabLst>
            </a:pPr>
            <a:r>
              <a:rPr sz="100" u="sng" spc="-20">
                <a:solidFill>
                  <a:srgbClr val="F9F3EB"/>
                </a:solidFill>
                <a:uFill>
                  <a:solidFill>
                    <a:srgbClr val="E7614D"/>
                  </a:solidFill>
                </a:uFill>
                <a:latin typeface="宋体"/>
                <a:cs typeface="宋体"/>
              </a:rPr>
              <a:t> 	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6278626" y="5230114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5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6273800" y="4924171"/>
            <a:ext cx="9080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10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1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6274053" y="4618482"/>
            <a:ext cx="8953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15,000,000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6271386" y="4312411"/>
            <a:ext cx="9271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20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6271640" y="4006341"/>
            <a:ext cx="9271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2</a:t>
            </a: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5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1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6271005" y="3700398"/>
            <a:ext cx="9271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30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6733031" y="5638381"/>
            <a:ext cx="152400" cy="30416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头 部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7656321" y="5638368"/>
            <a:ext cx="152400" cy="30416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肩 部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8579866" y="5638063"/>
            <a:ext cx="152400" cy="43053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中 腰 部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9503156" y="5638063"/>
            <a:ext cx="152400" cy="43053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小 达 人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10426700" y="5638368"/>
            <a:ext cx="152400" cy="30416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尾 部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3" name="object 83"/>
          <p:cNvSpPr/>
          <p:nvPr/>
        </p:nvSpPr>
        <p:spPr>
          <a:xfrm>
            <a:off x="6545580" y="3167633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4675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7425690" y="3167633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 txBox="1"/>
          <p:nvPr/>
        </p:nvSpPr>
        <p:spPr>
          <a:xfrm>
            <a:off x="6271386" y="2722245"/>
            <a:ext cx="4951730" cy="712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84455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2023年</a:t>
            </a:r>
            <a:r>
              <a:rPr sz="1400" b="1" spc="-180">
                <a:latin typeface="微软雅黑"/>
                <a:cs typeface="微软雅黑"/>
              </a:rPr>
              <a:t>1-11</a:t>
            </a:r>
            <a:r>
              <a:rPr sz="1400" b="1">
                <a:latin typeface="微软雅黑"/>
                <a:cs typeface="微软雅黑"/>
              </a:rPr>
              <a:t>月各粉丝量级视频带</a:t>
            </a:r>
            <a:r>
              <a:rPr sz="1400" b="1" spc="-15">
                <a:latin typeface="微软雅黑"/>
                <a:cs typeface="微软雅黑"/>
              </a:rPr>
              <a:t>货</a:t>
            </a:r>
            <a:r>
              <a:rPr sz="1400" b="1">
                <a:latin typeface="微软雅黑"/>
                <a:cs typeface="微软雅黑"/>
              </a:rPr>
              <a:t>达人</a:t>
            </a:r>
            <a:r>
              <a:rPr sz="1400" b="1" spc="-15">
                <a:latin typeface="微软雅黑"/>
                <a:cs typeface="微软雅黑"/>
              </a:rPr>
              <a:t>数</a:t>
            </a:r>
            <a:r>
              <a:rPr sz="1400" b="1">
                <a:latin typeface="微软雅黑"/>
                <a:cs typeface="微软雅黑"/>
              </a:rPr>
              <a:t>量及</a:t>
            </a:r>
            <a:r>
              <a:rPr sz="1400" b="1" spc="-15">
                <a:latin typeface="微软雅黑"/>
                <a:cs typeface="微软雅黑"/>
              </a:rPr>
              <a:t>发</a:t>
            </a:r>
            <a:r>
              <a:rPr sz="1400" b="1">
                <a:latin typeface="微软雅黑"/>
                <a:cs typeface="微软雅黑"/>
              </a:rPr>
              <a:t>布带</a:t>
            </a:r>
            <a:r>
              <a:rPr sz="1400" b="1" spc="-15">
                <a:latin typeface="微软雅黑"/>
                <a:cs typeface="微软雅黑"/>
              </a:rPr>
              <a:t>货</a:t>
            </a:r>
            <a:r>
              <a:rPr sz="1400" b="1">
                <a:latin typeface="微软雅黑"/>
                <a:cs typeface="微软雅黑"/>
              </a:rPr>
              <a:t>视频数</a:t>
            </a:r>
            <a:endParaRPr sz="1400">
              <a:latin typeface="微软雅黑"/>
              <a:cs typeface="微软雅黑"/>
            </a:endParaRPr>
          </a:p>
          <a:p>
            <a:pPr marL="543560">
              <a:lnSpc>
                <a:spcPct val="100000"/>
              </a:lnSpc>
              <a:spcBef>
                <a:spcPts val="1030"/>
              </a:spcBef>
              <a:tabLst>
                <a:tab pos="1423670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达人数量	带货视频数量</a:t>
            </a:r>
            <a:endParaRPr sz="1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4712970"/>
              </a:tabLst>
            </a:pPr>
            <a:r>
              <a:rPr sz="100">
                <a:solidFill>
                  <a:srgbClr val="F9F3EB"/>
                </a:solidFill>
                <a:latin typeface="宋体"/>
                <a:cs typeface="宋体"/>
              </a:rPr>
              <a:t>35,000,000  </a:t>
            </a:r>
            <a:r>
              <a:rPr sz="100" spc="-25">
                <a:solidFill>
                  <a:srgbClr val="F9F3EB"/>
                </a:solidFill>
                <a:latin typeface="宋体"/>
                <a:cs typeface="宋体"/>
              </a:rPr>
              <a:t> </a:t>
            </a:r>
            <a:r>
              <a:rPr sz="100" u="sng" spc="-20">
                <a:solidFill>
                  <a:srgbClr val="F9F3EB"/>
                </a:solidFill>
                <a:uFill>
                  <a:solidFill>
                    <a:srgbClr val="D0CECE"/>
                  </a:solidFill>
                </a:uFill>
                <a:latin typeface="宋体"/>
                <a:cs typeface="宋体"/>
              </a:rPr>
              <a:t> </a:t>
            </a:r>
            <a:r>
              <a:rPr sz="100" u="sng">
                <a:solidFill>
                  <a:srgbClr val="F9F3EB"/>
                </a:solidFill>
                <a:uFill>
                  <a:solidFill>
                    <a:srgbClr val="D0CECE"/>
                  </a:solidFill>
                </a:uFill>
                <a:latin typeface="宋体"/>
                <a:cs typeface="宋体"/>
              </a:rPr>
              <a:t>	</a:t>
            </a:r>
            <a:endParaRPr sz="100">
              <a:latin typeface="宋体"/>
              <a:cs typeface="宋体"/>
            </a:endParaRPr>
          </a:p>
        </p:txBody>
      </p:sp>
      <p:sp>
        <p:nvSpPr>
          <p:cNvPr id="86" name="object 86"/>
          <p:cNvSpPr/>
          <p:nvPr/>
        </p:nvSpPr>
        <p:spPr>
          <a:xfrm>
            <a:off x="10302240" y="291084"/>
            <a:ext cx="1171955" cy="29108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9229343" y="303275"/>
            <a:ext cx="800100" cy="2682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 txBox="1"/>
          <p:nvPr/>
        </p:nvSpPr>
        <p:spPr>
          <a:xfrm>
            <a:off x="10157586" y="302133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23900" y="69037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30402" y="32257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585858"/>
                </a:solidFill>
                <a:latin typeface="微软雅黑"/>
                <a:cs typeface="微软雅黑"/>
              </a:rPr>
              <a:t>平台概况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94944" y="627583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89254" y="839215"/>
            <a:ext cx="70434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252525"/>
                </a:solidFill>
              </a:rPr>
              <a:t>图书教育、宠物用品、汽配摩托行业视频带货空间大</a:t>
            </a:r>
            <a:endParaRPr sz="2400"/>
          </a:p>
        </p:txBody>
      </p:sp>
      <p:sp>
        <p:nvSpPr>
          <p:cNvPr id="6" name="object 6"/>
          <p:cNvSpPr txBox="1"/>
          <p:nvPr/>
        </p:nvSpPr>
        <p:spPr>
          <a:xfrm>
            <a:off x="774293" y="1368297"/>
            <a:ext cx="10653395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30000"/>
              </a:lnSpc>
              <a:spcBef>
                <a:spcPts val="10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图书教育、日用百货、宠物用品、汽配摩托、食品饮料为视频带货销售额占</a:t>
            </a:r>
            <a:r>
              <a:rPr sz="1200" spc="5">
                <a:solidFill>
                  <a:srgbClr val="7E7E7E"/>
                </a:solidFill>
                <a:latin typeface="宋体"/>
                <a:cs typeface="宋体"/>
              </a:rPr>
              <a:t>比</a:t>
            </a:r>
            <a:r>
              <a:rPr sz="1200" spc="195">
                <a:solidFill>
                  <a:srgbClr val="7E7E7E"/>
                </a:solidFill>
                <a:latin typeface="宋体"/>
                <a:cs typeface="宋体"/>
              </a:rPr>
              <a:t>TOP</a:t>
            </a:r>
            <a:r>
              <a:rPr sz="1200" spc="114">
                <a:solidFill>
                  <a:srgbClr val="7E7E7E"/>
                </a:solidFill>
                <a:latin typeface="宋体"/>
                <a:cs typeface="宋体"/>
              </a:rPr>
              <a:t>5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行业。其中，食品饮料、日用百货行业体量大，且食品饮料行业容易通过 视频展示商品的色香味，日用百货行业通过视频展示其商品的用途、优势，从而触达消费者。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43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 spc="-30">
                <a:solidFill>
                  <a:srgbClr val="7E7E7E"/>
                </a:solidFill>
                <a:latin typeface="宋体"/>
                <a:cs typeface="宋体"/>
              </a:rPr>
              <a:t>图书教育、宠物用品、汽配摩托行业为今年高爆发行业，目前行业内视频带货达人数量较少，赛道尚未开“卷”，适合尽早切入。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883140" y="4980432"/>
            <a:ext cx="978535" cy="0"/>
          </a:xfrm>
          <a:custGeom>
            <a:rect l="l" t="t" r="r" b="b"/>
            <a:pathLst>
              <a:path w="978534">
                <a:moveTo>
                  <a:pt x="0" y="0"/>
                </a:moveTo>
                <a:lnTo>
                  <a:pt x="97840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9700259" y="4980432"/>
            <a:ext cx="125095" cy="0"/>
          </a:xfrm>
          <a:custGeom>
            <a:rect l="l" t="t" r="r" b="b"/>
            <a:pathLst>
              <a:path w="125095">
                <a:moveTo>
                  <a:pt x="0" y="0"/>
                </a:moveTo>
                <a:lnTo>
                  <a:pt x="12496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9334500" y="4980432"/>
            <a:ext cx="307975" cy="0"/>
          </a:xfrm>
          <a:custGeom>
            <a:rect l="l" t="t" r="r" b="b"/>
            <a:pathLst>
              <a:path w="307975">
                <a:moveTo>
                  <a:pt x="0" y="0"/>
                </a:moveTo>
                <a:lnTo>
                  <a:pt x="30784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9150095" y="4980432"/>
            <a:ext cx="127000" cy="0"/>
          </a:xfrm>
          <a:custGeom>
            <a:rect l="l" t="t" r="r" b="b"/>
            <a:pathLst>
              <a:path w="127000">
                <a:moveTo>
                  <a:pt x="0" y="0"/>
                </a:moveTo>
                <a:lnTo>
                  <a:pt x="126492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967216" y="4980432"/>
            <a:ext cx="125095" cy="0"/>
          </a:xfrm>
          <a:custGeom>
            <a:rect l="l" t="t" r="r" b="b"/>
            <a:pathLst>
              <a:path w="125095">
                <a:moveTo>
                  <a:pt x="0" y="0"/>
                </a:moveTo>
                <a:lnTo>
                  <a:pt x="12496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8784335" y="4980432"/>
            <a:ext cx="125095" cy="0"/>
          </a:xfrm>
          <a:custGeom>
            <a:rect l="l" t="t" r="r" b="b"/>
            <a:pathLst>
              <a:path w="125095">
                <a:moveTo>
                  <a:pt x="0" y="0"/>
                </a:moveTo>
                <a:lnTo>
                  <a:pt x="12496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8417052" y="4980432"/>
            <a:ext cx="309880" cy="0"/>
          </a:xfrm>
          <a:custGeom>
            <a:rect l="l" t="t" r="r" b="b"/>
            <a:pathLst>
              <a:path w="309879">
                <a:moveTo>
                  <a:pt x="0" y="0"/>
                </a:moveTo>
                <a:lnTo>
                  <a:pt x="309372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685531" y="4980432"/>
            <a:ext cx="675640" cy="0"/>
          </a:xfrm>
          <a:custGeom>
            <a:rect l="l" t="t" r="r" b="b"/>
            <a:pathLst>
              <a:path w="675640">
                <a:moveTo>
                  <a:pt x="0" y="0"/>
                </a:moveTo>
                <a:lnTo>
                  <a:pt x="67513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7501128" y="4980432"/>
            <a:ext cx="127000" cy="0"/>
          </a:xfrm>
          <a:custGeom>
            <a:rect l="l" t="t" r="r" b="b"/>
            <a:pathLst>
              <a:path w="127000">
                <a:moveTo>
                  <a:pt x="0" y="0"/>
                </a:moveTo>
                <a:lnTo>
                  <a:pt x="12649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952488" y="4980432"/>
            <a:ext cx="492759" cy="0"/>
          </a:xfrm>
          <a:custGeom>
            <a:rect l="l" t="t" r="r" b="b"/>
            <a:pathLst>
              <a:path w="492759">
                <a:moveTo>
                  <a:pt x="0" y="0"/>
                </a:moveTo>
                <a:lnTo>
                  <a:pt x="49225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6769607" y="4980432"/>
            <a:ext cx="125095" cy="0"/>
          </a:xfrm>
          <a:custGeom>
            <a:rect l="l" t="t" r="r" b="b"/>
            <a:pathLst>
              <a:path w="125095">
                <a:moveTo>
                  <a:pt x="0" y="0"/>
                </a:moveTo>
                <a:lnTo>
                  <a:pt x="12496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649211" y="4980432"/>
            <a:ext cx="62865" cy="0"/>
          </a:xfrm>
          <a:custGeom>
            <a:rect l="l" t="t" r="r" b="b"/>
            <a:pathLst>
              <a:path w="62865">
                <a:moveTo>
                  <a:pt x="0" y="0"/>
                </a:moveTo>
                <a:lnTo>
                  <a:pt x="62484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501128" y="4465320"/>
            <a:ext cx="3360420" cy="0"/>
          </a:xfrm>
          <a:custGeom>
            <a:rect l="l" t="t" r="r" b="b"/>
            <a:pathLst>
              <a:path w="3360420">
                <a:moveTo>
                  <a:pt x="0" y="0"/>
                </a:moveTo>
                <a:lnTo>
                  <a:pt x="3360419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6952488" y="4465320"/>
            <a:ext cx="492759" cy="0"/>
          </a:xfrm>
          <a:custGeom>
            <a:rect l="l" t="t" r="r" b="b"/>
            <a:pathLst>
              <a:path w="492759">
                <a:moveTo>
                  <a:pt x="0" y="0"/>
                </a:moveTo>
                <a:lnTo>
                  <a:pt x="49225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6649211" y="4465320"/>
            <a:ext cx="245745" cy="0"/>
          </a:xfrm>
          <a:custGeom>
            <a:rect l="l" t="t" r="r" b="b"/>
            <a:pathLst>
              <a:path w="245745">
                <a:moveTo>
                  <a:pt x="0" y="0"/>
                </a:moveTo>
                <a:lnTo>
                  <a:pt x="245364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952488" y="3948684"/>
            <a:ext cx="3909060" cy="0"/>
          </a:xfrm>
          <a:custGeom>
            <a:rect l="l" t="t" r="r" b="b"/>
            <a:pathLst>
              <a:path w="3909059">
                <a:moveTo>
                  <a:pt x="0" y="0"/>
                </a:moveTo>
                <a:lnTo>
                  <a:pt x="3909059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6649211" y="3948684"/>
            <a:ext cx="245745" cy="0"/>
          </a:xfrm>
          <a:custGeom>
            <a:rect l="l" t="t" r="r" b="b"/>
            <a:pathLst>
              <a:path w="245745">
                <a:moveTo>
                  <a:pt x="0" y="0"/>
                </a:moveTo>
                <a:lnTo>
                  <a:pt x="245364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6649211" y="3433571"/>
            <a:ext cx="4212590" cy="0"/>
          </a:xfrm>
          <a:custGeom>
            <a:rect l="l" t="t" r="r" b="b"/>
            <a:pathLst>
              <a:path w="4212590">
                <a:moveTo>
                  <a:pt x="0" y="0"/>
                </a:moveTo>
                <a:lnTo>
                  <a:pt x="4212336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 flipH="1">
            <a:off x="6740652" y="4895088"/>
            <a:ext cx="0" cy="600710"/>
          </a:xfrm>
          <a:custGeom>
            <a:rect l="l" t="t" r="r" b="b"/>
            <a:pathLst>
              <a:path h="600710">
                <a:moveTo>
                  <a:pt x="0" y="0"/>
                </a:moveTo>
                <a:lnTo>
                  <a:pt x="0" y="600456"/>
                </a:lnTo>
              </a:path>
            </a:pathLst>
          </a:custGeom>
          <a:ln w="5791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 flipH="1">
            <a:off x="6923531" y="3692652"/>
            <a:ext cx="0" cy="1803400"/>
          </a:xfrm>
          <a:custGeom>
            <a:rect l="l" t="t" r="r" b="b"/>
            <a:pathLst>
              <a:path h="1803400">
                <a:moveTo>
                  <a:pt x="0" y="0"/>
                </a:moveTo>
                <a:lnTo>
                  <a:pt x="0" y="1802892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7106411" y="5396484"/>
            <a:ext cx="0" cy="99060"/>
          </a:xfrm>
          <a:custGeom>
            <a:rect l="l" t="t" r="r" b="b"/>
            <a:pathLst>
              <a:path h="99060">
                <a:moveTo>
                  <a:pt x="0" y="0"/>
                </a:moveTo>
                <a:lnTo>
                  <a:pt x="0" y="99059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 flipH="1">
            <a:off x="7289292" y="5007864"/>
            <a:ext cx="0" cy="487680"/>
          </a:xfrm>
          <a:custGeom>
            <a:rect l="l" t="t" r="r" b="b"/>
            <a:pathLst>
              <a:path h="487679">
                <a:moveTo>
                  <a:pt x="0" y="0"/>
                </a:moveTo>
                <a:lnTo>
                  <a:pt x="0" y="487680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7472933" y="4011167"/>
            <a:ext cx="0" cy="1484630"/>
          </a:xfrm>
          <a:custGeom>
            <a:rect l="l" t="t" r="r" b="b"/>
            <a:pathLst>
              <a:path h="1484629">
                <a:moveTo>
                  <a:pt x="0" y="0"/>
                </a:moveTo>
                <a:lnTo>
                  <a:pt x="0" y="1484375"/>
                </a:lnTo>
              </a:path>
            </a:pathLst>
          </a:custGeom>
          <a:ln w="56387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 flipH="1">
            <a:off x="7656576" y="4969764"/>
            <a:ext cx="0" cy="525780"/>
          </a:xfrm>
          <a:custGeom>
            <a:rect l="l" t="t" r="r" b="b"/>
            <a:pathLst>
              <a:path h="525779">
                <a:moveTo>
                  <a:pt x="0" y="0"/>
                </a:moveTo>
                <a:lnTo>
                  <a:pt x="0" y="525780"/>
                </a:lnTo>
              </a:path>
            </a:pathLst>
          </a:custGeom>
          <a:ln w="5791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 flipH="1">
            <a:off x="7839456" y="5087111"/>
            <a:ext cx="0" cy="408940"/>
          </a:xfrm>
          <a:custGeom>
            <a:rect l="l" t="t" r="r" b="b"/>
            <a:pathLst>
              <a:path h="408939">
                <a:moveTo>
                  <a:pt x="0" y="0"/>
                </a:moveTo>
                <a:lnTo>
                  <a:pt x="0" y="408431"/>
                </a:lnTo>
              </a:path>
            </a:pathLst>
          </a:custGeom>
          <a:ln w="5791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 flipH="1">
            <a:off x="8022335" y="5106923"/>
            <a:ext cx="0" cy="388620"/>
          </a:xfrm>
          <a:custGeom>
            <a:rect l="l" t="t" r="r" b="b"/>
            <a:pathLst>
              <a:path h="388620">
                <a:moveTo>
                  <a:pt x="0" y="0"/>
                </a:moveTo>
                <a:lnTo>
                  <a:pt x="0" y="388619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 flipH="1">
            <a:off x="8205216" y="5198364"/>
            <a:ext cx="0" cy="297180"/>
          </a:xfrm>
          <a:custGeom>
            <a:rect l="l" t="t" r="r" b="b"/>
            <a:pathLst>
              <a:path h="297179">
                <a:moveTo>
                  <a:pt x="0" y="0"/>
                </a:moveTo>
                <a:lnTo>
                  <a:pt x="0" y="297180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 flipH="1">
            <a:off x="8388857" y="4671059"/>
            <a:ext cx="0" cy="824865"/>
          </a:xfrm>
          <a:custGeom>
            <a:rect l="l" t="t" r="r" b="b"/>
            <a:pathLst>
              <a:path h="824864">
                <a:moveTo>
                  <a:pt x="0" y="0"/>
                </a:moveTo>
                <a:lnTo>
                  <a:pt x="0" y="824483"/>
                </a:lnTo>
              </a:path>
            </a:pathLst>
          </a:custGeom>
          <a:ln w="56387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 flipH="1">
            <a:off x="8572500" y="5042915"/>
            <a:ext cx="0" cy="452755"/>
          </a:xfrm>
          <a:custGeom>
            <a:rect l="l" t="t" r="r" b="b"/>
            <a:pathLst>
              <a:path h="452754">
                <a:moveTo>
                  <a:pt x="0" y="0"/>
                </a:moveTo>
                <a:lnTo>
                  <a:pt x="0" y="452627"/>
                </a:lnTo>
              </a:path>
            </a:pathLst>
          </a:custGeom>
          <a:ln w="5791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 flipH="1">
            <a:off x="8755380" y="4757928"/>
            <a:ext cx="0" cy="737870"/>
          </a:xfrm>
          <a:custGeom>
            <a:rect l="l" t="t" r="r" b="b"/>
            <a:pathLst>
              <a:path h="737870">
                <a:moveTo>
                  <a:pt x="0" y="0"/>
                </a:moveTo>
                <a:lnTo>
                  <a:pt x="0" y="737616"/>
                </a:lnTo>
              </a:path>
            </a:pathLst>
          </a:custGeom>
          <a:ln w="5791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 flipH="1">
            <a:off x="8938259" y="4852415"/>
            <a:ext cx="0" cy="643255"/>
          </a:xfrm>
          <a:custGeom>
            <a:rect l="l" t="t" r="r" b="b"/>
            <a:pathLst>
              <a:path h="643254">
                <a:moveTo>
                  <a:pt x="0" y="0"/>
                </a:moveTo>
                <a:lnTo>
                  <a:pt x="0" y="643127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 flipH="1">
            <a:off x="9121140" y="4928615"/>
            <a:ext cx="0" cy="567055"/>
          </a:xfrm>
          <a:custGeom>
            <a:rect l="l" t="t" r="r" b="b"/>
            <a:pathLst>
              <a:path h="567054">
                <a:moveTo>
                  <a:pt x="0" y="0"/>
                </a:moveTo>
                <a:lnTo>
                  <a:pt x="0" y="566927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9305543" y="4911852"/>
            <a:ext cx="0" cy="584200"/>
          </a:xfrm>
          <a:custGeom>
            <a:rect l="l" t="t" r="r" b="b"/>
            <a:pathLst>
              <a:path h="584200">
                <a:moveTo>
                  <a:pt x="0" y="0"/>
                </a:moveTo>
                <a:lnTo>
                  <a:pt x="0" y="583692"/>
                </a:lnTo>
              </a:path>
            </a:pathLst>
          </a:custGeom>
          <a:ln w="5791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9459468" y="5462015"/>
            <a:ext cx="58419" cy="33655"/>
          </a:xfrm>
          <a:custGeom>
            <a:rect l="l" t="t" r="r" b="b"/>
            <a:pathLst>
              <a:path w="58419" h="33654">
                <a:moveTo>
                  <a:pt x="57911" y="0"/>
                </a:moveTo>
                <a:lnTo>
                  <a:pt x="0" y="0"/>
                </a:lnTo>
                <a:lnTo>
                  <a:pt x="0" y="33528"/>
                </a:lnTo>
                <a:lnTo>
                  <a:pt x="57911" y="33528"/>
                </a:lnTo>
                <a:lnTo>
                  <a:pt x="57911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 flipH="1">
            <a:off x="9671304" y="4520184"/>
            <a:ext cx="0" cy="975360"/>
          </a:xfrm>
          <a:custGeom>
            <a:rect l="l" t="t" r="r" b="b"/>
            <a:pathLst>
              <a:path h="975360">
                <a:moveTo>
                  <a:pt x="0" y="0"/>
                </a:moveTo>
                <a:lnTo>
                  <a:pt x="0" y="975360"/>
                </a:lnTo>
              </a:path>
            </a:pathLst>
          </a:custGeom>
          <a:ln w="5791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 flipH="1">
            <a:off x="9854183" y="4916423"/>
            <a:ext cx="0" cy="579120"/>
          </a:xfrm>
          <a:custGeom>
            <a:rect l="l" t="t" r="r" b="b"/>
            <a:pathLst>
              <a:path h="579120">
                <a:moveTo>
                  <a:pt x="0" y="0"/>
                </a:moveTo>
                <a:lnTo>
                  <a:pt x="0" y="579119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 flipH="1">
            <a:off x="10037064" y="5119115"/>
            <a:ext cx="0" cy="376555"/>
          </a:xfrm>
          <a:custGeom>
            <a:rect l="l" t="t" r="r" b="b"/>
            <a:pathLst>
              <a:path h="376554">
                <a:moveTo>
                  <a:pt x="0" y="0"/>
                </a:moveTo>
                <a:lnTo>
                  <a:pt x="0" y="376427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 flipH="1">
            <a:off x="10221468" y="5315711"/>
            <a:ext cx="0" cy="180340"/>
          </a:xfrm>
          <a:custGeom>
            <a:rect l="l" t="t" r="r" b="b"/>
            <a:pathLst>
              <a:path h="180339">
                <a:moveTo>
                  <a:pt x="0" y="0"/>
                </a:moveTo>
                <a:lnTo>
                  <a:pt x="0" y="179831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 flipH="1">
            <a:off x="10404347" y="5074920"/>
            <a:ext cx="0" cy="421005"/>
          </a:xfrm>
          <a:custGeom>
            <a:rect l="l" t="t" r="r" b="b"/>
            <a:pathLst>
              <a:path h="421004">
                <a:moveTo>
                  <a:pt x="0" y="0"/>
                </a:moveTo>
                <a:lnTo>
                  <a:pt x="0" y="420623"/>
                </a:lnTo>
              </a:path>
            </a:pathLst>
          </a:custGeom>
          <a:ln w="5791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 flipH="1">
            <a:off x="10587228" y="5146547"/>
            <a:ext cx="0" cy="349250"/>
          </a:xfrm>
          <a:custGeom>
            <a:rect l="l" t="t" r="r" b="b"/>
            <a:pathLst>
              <a:path h="349250">
                <a:moveTo>
                  <a:pt x="0" y="0"/>
                </a:moveTo>
                <a:lnTo>
                  <a:pt x="0" y="348995"/>
                </a:lnTo>
              </a:path>
            </a:pathLst>
          </a:custGeom>
          <a:ln w="5791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10741152" y="5494020"/>
            <a:ext cx="58419" cy="1905"/>
          </a:xfrm>
          <a:custGeom>
            <a:rect l="l" t="t" r="r" b="b"/>
            <a:pathLst>
              <a:path w="58419" h="1904">
                <a:moveTo>
                  <a:pt x="57912" y="0"/>
                </a:moveTo>
                <a:lnTo>
                  <a:pt x="0" y="0"/>
                </a:lnTo>
                <a:lnTo>
                  <a:pt x="0" y="1523"/>
                </a:lnTo>
                <a:lnTo>
                  <a:pt x="57912" y="1523"/>
                </a:lnTo>
                <a:lnTo>
                  <a:pt x="57912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6649211" y="5495544"/>
            <a:ext cx="4212590" cy="0"/>
          </a:xfrm>
          <a:custGeom>
            <a:rect l="l" t="t" r="r" b="b"/>
            <a:pathLst>
              <a:path w="4212590">
                <a:moveTo>
                  <a:pt x="0" y="0"/>
                </a:moveTo>
                <a:lnTo>
                  <a:pt x="4212336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6430771" y="5395976"/>
            <a:ext cx="10287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5">
                <a:solidFill>
                  <a:srgbClr val="585858"/>
                </a:solidFill>
                <a:latin typeface="宋体"/>
                <a:cs typeface="宋体"/>
              </a:rPr>
              <a:t>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6360414" y="4880228"/>
            <a:ext cx="17335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75">
                <a:solidFill>
                  <a:srgbClr val="585858"/>
                </a:solidFill>
                <a:latin typeface="宋体"/>
                <a:cs typeface="宋体"/>
              </a:rPr>
              <a:t>20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6357620" y="4364482"/>
            <a:ext cx="1765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0">
                <a:solidFill>
                  <a:srgbClr val="585858"/>
                </a:solidFill>
                <a:latin typeface="宋体"/>
                <a:cs typeface="宋体"/>
              </a:rPr>
              <a:t>40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6355841" y="3848861"/>
            <a:ext cx="1778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5">
                <a:solidFill>
                  <a:srgbClr val="585858"/>
                </a:solidFill>
                <a:latin typeface="宋体"/>
                <a:cs typeface="宋体"/>
              </a:rPr>
              <a:t>60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6353302" y="3333115"/>
            <a:ext cx="1816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10">
                <a:solidFill>
                  <a:srgbClr val="585858"/>
                </a:solidFill>
                <a:latin typeface="宋体"/>
                <a:cs typeface="宋体"/>
              </a:rPr>
              <a:t>80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9766443" y="5573395"/>
            <a:ext cx="193675" cy="18542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3C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6651752" y="5578640"/>
            <a:ext cx="4183379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310254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图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日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宠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汽</a:t>
            </a:r>
            <a:r>
              <a:rPr sz="1000" spc="-5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食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母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医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玩</a:t>
            </a:r>
            <a:r>
              <a:rPr sz="1000" spc="-5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鲜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厨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生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美</a:t>
            </a:r>
            <a:r>
              <a:rPr sz="1000" spc="-5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运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家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家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本</a:t>
            </a:r>
            <a:r>
              <a:rPr sz="1000" spc="-5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服	鞋 钟 礼 珠</a:t>
            </a:r>
            <a:r>
              <a:rPr sz="1000" spc="-29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二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6626352" y="5705131"/>
            <a:ext cx="42341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书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用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物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配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品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婴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药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具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花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卫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鲜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妆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动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具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居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地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饰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500" spc="-7" baseline="-13888">
                <a:solidFill>
                  <a:srgbClr val="585858"/>
                </a:solidFill>
                <a:latin typeface="宋体"/>
                <a:cs typeface="宋体"/>
              </a:rPr>
              <a:t>数</a:t>
            </a:r>
            <a:r>
              <a:rPr sz="1500" spc="-89" baseline="-13888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靴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表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品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宝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手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6626352" y="5831624"/>
            <a:ext cx="42341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教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百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用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摩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饮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用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保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乐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绿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家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蔬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护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户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建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家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生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内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500" spc="-7" baseline="-13888">
                <a:solidFill>
                  <a:srgbClr val="585858"/>
                </a:solidFill>
                <a:latin typeface="宋体"/>
                <a:cs typeface="宋体"/>
              </a:rPr>
              <a:t>码</a:t>
            </a:r>
            <a:r>
              <a:rPr sz="1500" spc="-89" baseline="-13888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箱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配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文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饰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商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6651752" y="5958116"/>
            <a:ext cx="4183379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310254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育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货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品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托</a:t>
            </a:r>
            <a:r>
              <a:rPr sz="1000" spc="-5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料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品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健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器</a:t>
            </a:r>
            <a:r>
              <a:rPr sz="1000" spc="-5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植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电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果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肤</a:t>
            </a:r>
            <a:r>
              <a:rPr sz="1000" spc="-5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外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材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纺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活</a:t>
            </a:r>
            <a:r>
              <a:rPr sz="1000" spc="-5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衣	包 饰 创 品</a:t>
            </a:r>
            <a:r>
              <a:rPr sz="1000" spc="-29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9" name="object 59"/>
          <p:cNvSpPr/>
          <p:nvPr/>
        </p:nvSpPr>
        <p:spPr>
          <a:xfrm>
            <a:off x="6444996" y="3072383"/>
            <a:ext cx="76200" cy="74930"/>
          </a:xfrm>
          <a:custGeom>
            <a:rect l="l" t="t" r="r" b="b"/>
            <a:pathLst>
              <a:path w="76200" h="74930">
                <a:moveTo>
                  <a:pt x="0" y="74675"/>
                </a:moveTo>
                <a:lnTo>
                  <a:pt x="76200" y="74675"/>
                </a:lnTo>
                <a:lnTo>
                  <a:pt x="76200" y="0"/>
                </a:lnTo>
                <a:lnTo>
                  <a:pt x="0" y="0"/>
                </a:lnTo>
                <a:lnTo>
                  <a:pt x="0" y="74675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6343269" y="2602263"/>
            <a:ext cx="3813175" cy="596265"/>
          </a:xfrm>
          <a:prstGeom prst="rect">
            <a:avLst/>
          </a:prstGeom>
        </p:spPr>
        <p:txBody>
          <a:bodyPr vert="horz" wrap="square" lIns="0" tIns="1327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45"/>
              </a:spcBef>
            </a:pPr>
            <a:r>
              <a:rPr sz="1400" b="1">
                <a:latin typeface="微软雅黑"/>
                <a:cs typeface="微软雅黑"/>
              </a:rPr>
              <a:t>2023年</a:t>
            </a:r>
            <a:r>
              <a:rPr sz="1400" b="1" spc="-180">
                <a:latin typeface="微软雅黑"/>
                <a:cs typeface="微软雅黑"/>
              </a:rPr>
              <a:t>1-11</a:t>
            </a:r>
            <a:r>
              <a:rPr sz="1400" b="1">
                <a:latin typeface="微软雅黑"/>
                <a:cs typeface="微软雅黑"/>
              </a:rPr>
              <a:t>月抖音电商各行业视</a:t>
            </a:r>
            <a:r>
              <a:rPr sz="1400" b="1" spc="-15">
                <a:latin typeface="微软雅黑"/>
                <a:cs typeface="微软雅黑"/>
              </a:rPr>
              <a:t>频</a:t>
            </a:r>
            <a:r>
              <a:rPr sz="1400" b="1">
                <a:latin typeface="微软雅黑"/>
                <a:cs typeface="微软雅黑"/>
              </a:rPr>
              <a:t>带货</a:t>
            </a:r>
            <a:r>
              <a:rPr sz="1400" b="1" spc="-15">
                <a:latin typeface="微软雅黑"/>
                <a:cs typeface="微软雅黑"/>
              </a:rPr>
              <a:t>达</a:t>
            </a:r>
            <a:r>
              <a:rPr sz="1400" b="1">
                <a:latin typeface="微软雅黑"/>
                <a:cs typeface="微软雅黑"/>
              </a:rPr>
              <a:t>人数量</a:t>
            </a:r>
            <a:endParaRPr sz="1400">
              <a:latin typeface="微软雅黑"/>
              <a:cs typeface="微软雅黑"/>
            </a:endParaRPr>
          </a:p>
          <a:p>
            <a:pPr marL="210820">
              <a:lnSpc>
                <a:spcPct val="100000"/>
              </a:lnSpc>
              <a:spcBef>
                <a:spcPts val="670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达人数量（万）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2119883" y="4466844"/>
            <a:ext cx="3533140" cy="0"/>
          </a:xfrm>
          <a:custGeom>
            <a:rect l="l" t="t" r="r" b="b"/>
            <a:pathLst>
              <a:path w="3533140">
                <a:moveTo>
                  <a:pt x="0" y="0"/>
                </a:moveTo>
                <a:lnTo>
                  <a:pt x="3532632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1937004" y="4466844"/>
            <a:ext cx="125095" cy="0"/>
          </a:xfrm>
          <a:custGeom>
            <a:rect l="l" t="t" r="r" b="b"/>
            <a:pathLst>
              <a:path w="125094">
                <a:moveTo>
                  <a:pt x="0" y="0"/>
                </a:moveTo>
                <a:lnTo>
                  <a:pt x="12496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1754123" y="4466844"/>
            <a:ext cx="125095" cy="0"/>
          </a:xfrm>
          <a:custGeom>
            <a:rect l="l" t="t" r="r" b="b"/>
            <a:pathLst>
              <a:path w="125094">
                <a:moveTo>
                  <a:pt x="0" y="0"/>
                </a:moveTo>
                <a:lnTo>
                  <a:pt x="12496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1571244" y="4466844"/>
            <a:ext cx="125095" cy="0"/>
          </a:xfrm>
          <a:custGeom>
            <a:rect l="l" t="t" r="r" b="b"/>
            <a:pathLst>
              <a:path w="125094">
                <a:moveTo>
                  <a:pt x="0" y="0"/>
                </a:moveTo>
                <a:lnTo>
                  <a:pt x="12496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1450847" y="4466844"/>
            <a:ext cx="62865" cy="0"/>
          </a:xfrm>
          <a:custGeom>
            <a:rect l="l" t="t" r="r" b="b"/>
            <a:pathLst>
              <a:path w="62865">
                <a:moveTo>
                  <a:pt x="0" y="0"/>
                </a:moveTo>
                <a:lnTo>
                  <a:pt x="62484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1450847" y="3445764"/>
            <a:ext cx="4201795" cy="0"/>
          </a:xfrm>
          <a:custGeom>
            <a:rect l="l" t="t" r="r" b="b"/>
            <a:pathLst>
              <a:path w="4201795">
                <a:moveTo>
                  <a:pt x="0" y="0"/>
                </a:moveTo>
                <a:lnTo>
                  <a:pt x="420166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 flipH="1">
            <a:off x="1542288" y="3639311"/>
            <a:ext cx="0" cy="1849120"/>
          </a:xfrm>
          <a:custGeom>
            <a:rect l="l" t="t" r="r" b="b"/>
            <a:pathLst>
              <a:path h="1849120">
                <a:moveTo>
                  <a:pt x="0" y="0"/>
                </a:moveTo>
                <a:lnTo>
                  <a:pt x="0" y="1848612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 flipH="1">
            <a:off x="1725167" y="4303776"/>
            <a:ext cx="0" cy="1184275"/>
          </a:xfrm>
          <a:custGeom>
            <a:rect l="l" t="t" r="r" b="b"/>
            <a:pathLst>
              <a:path h="1184275">
                <a:moveTo>
                  <a:pt x="0" y="0"/>
                </a:moveTo>
                <a:lnTo>
                  <a:pt x="0" y="1184148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 flipH="1">
            <a:off x="1908048" y="4398264"/>
            <a:ext cx="0" cy="1089660"/>
          </a:xfrm>
          <a:custGeom>
            <a:rect l="l" t="t" r="r" b="b"/>
            <a:pathLst>
              <a:path h="1089660">
                <a:moveTo>
                  <a:pt x="0" y="0"/>
                </a:moveTo>
                <a:lnTo>
                  <a:pt x="0" y="1089660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 flipH="1">
            <a:off x="2090927" y="4434840"/>
            <a:ext cx="0" cy="1053465"/>
          </a:xfrm>
          <a:custGeom>
            <a:rect l="l" t="t" r="r" b="b"/>
            <a:pathLst>
              <a:path h="1053464">
                <a:moveTo>
                  <a:pt x="0" y="0"/>
                </a:moveTo>
                <a:lnTo>
                  <a:pt x="0" y="1053084"/>
                </a:lnTo>
              </a:path>
            </a:pathLst>
          </a:custGeom>
          <a:ln w="5791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 flipH="1">
            <a:off x="2273807" y="4623815"/>
            <a:ext cx="0" cy="864235"/>
          </a:xfrm>
          <a:custGeom>
            <a:rect l="l" t="t" r="r" b="b"/>
            <a:pathLst>
              <a:path h="864235">
                <a:moveTo>
                  <a:pt x="0" y="0"/>
                </a:moveTo>
                <a:lnTo>
                  <a:pt x="0" y="864107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 flipH="1">
            <a:off x="2455926" y="4664964"/>
            <a:ext cx="0" cy="822960"/>
          </a:xfrm>
          <a:custGeom>
            <a:rect l="l" t="t" r="r" b="b"/>
            <a:pathLst>
              <a:path h="822960">
                <a:moveTo>
                  <a:pt x="0" y="0"/>
                </a:moveTo>
                <a:lnTo>
                  <a:pt x="0" y="822960"/>
                </a:lnTo>
              </a:path>
            </a:pathLst>
          </a:custGeom>
          <a:ln w="56387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 flipH="1">
            <a:off x="2638044" y="4680203"/>
            <a:ext cx="0" cy="807720"/>
          </a:xfrm>
          <a:custGeom>
            <a:rect l="l" t="t" r="r" b="b"/>
            <a:pathLst>
              <a:path h="807720">
                <a:moveTo>
                  <a:pt x="0" y="0"/>
                </a:moveTo>
                <a:lnTo>
                  <a:pt x="0" y="807720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 flipH="1">
            <a:off x="2820923" y="4843271"/>
            <a:ext cx="0" cy="645160"/>
          </a:xfrm>
          <a:custGeom>
            <a:rect l="l" t="t" r="r" b="b"/>
            <a:pathLst>
              <a:path h="645160">
                <a:moveTo>
                  <a:pt x="0" y="0"/>
                </a:moveTo>
                <a:lnTo>
                  <a:pt x="0" y="644651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 flipH="1">
            <a:off x="3003804" y="4995671"/>
            <a:ext cx="0" cy="492759"/>
          </a:xfrm>
          <a:custGeom>
            <a:rect l="l" t="t" r="r" b="b"/>
            <a:pathLst>
              <a:path h="492759">
                <a:moveTo>
                  <a:pt x="0" y="0"/>
                </a:moveTo>
                <a:lnTo>
                  <a:pt x="0" y="492251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 flipH="1">
            <a:off x="3186683" y="5012435"/>
            <a:ext cx="0" cy="475615"/>
          </a:xfrm>
          <a:custGeom>
            <a:rect l="l" t="t" r="r" b="b"/>
            <a:pathLst>
              <a:path h="475614">
                <a:moveTo>
                  <a:pt x="0" y="0"/>
                </a:moveTo>
                <a:lnTo>
                  <a:pt x="0" y="475488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 flipH="1">
            <a:off x="3369564" y="5017008"/>
            <a:ext cx="0" cy="471170"/>
          </a:xfrm>
          <a:custGeom>
            <a:rect l="l" t="t" r="r" b="b"/>
            <a:pathLst>
              <a:path h="471170">
                <a:moveTo>
                  <a:pt x="0" y="0"/>
                </a:moveTo>
                <a:lnTo>
                  <a:pt x="0" y="470916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 flipH="1">
            <a:off x="3551682" y="5076444"/>
            <a:ext cx="0" cy="411480"/>
          </a:xfrm>
          <a:custGeom>
            <a:rect l="l" t="t" r="r" b="b"/>
            <a:pathLst>
              <a:path h="411479">
                <a:moveTo>
                  <a:pt x="0" y="0"/>
                </a:moveTo>
                <a:lnTo>
                  <a:pt x="0" y="411479"/>
                </a:lnTo>
              </a:path>
            </a:pathLst>
          </a:custGeom>
          <a:ln w="56387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 flipH="1">
            <a:off x="3734561" y="5094732"/>
            <a:ext cx="0" cy="393700"/>
          </a:xfrm>
          <a:custGeom>
            <a:rect l="l" t="t" r="r" b="b"/>
            <a:pathLst>
              <a:path h="393700">
                <a:moveTo>
                  <a:pt x="0" y="0"/>
                </a:moveTo>
                <a:lnTo>
                  <a:pt x="0" y="393192"/>
                </a:lnTo>
              </a:path>
            </a:pathLst>
          </a:custGeom>
          <a:ln w="56387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 flipH="1">
            <a:off x="3916679" y="5099303"/>
            <a:ext cx="0" cy="388620"/>
          </a:xfrm>
          <a:custGeom>
            <a:rect l="l" t="t" r="r" b="b"/>
            <a:pathLst>
              <a:path h="388620">
                <a:moveTo>
                  <a:pt x="0" y="0"/>
                </a:moveTo>
                <a:lnTo>
                  <a:pt x="0" y="388620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 flipH="1">
            <a:off x="4099559" y="5195315"/>
            <a:ext cx="0" cy="292735"/>
          </a:xfrm>
          <a:custGeom>
            <a:rect l="l" t="t" r="r" b="b"/>
            <a:pathLst>
              <a:path h="292735">
                <a:moveTo>
                  <a:pt x="0" y="0"/>
                </a:moveTo>
                <a:lnTo>
                  <a:pt x="0" y="292607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 flipH="1">
            <a:off x="4282440" y="5234940"/>
            <a:ext cx="0" cy="253365"/>
          </a:xfrm>
          <a:custGeom>
            <a:rect l="l" t="t" r="r" b="b"/>
            <a:pathLst>
              <a:path h="253364">
                <a:moveTo>
                  <a:pt x="0" y="0"/>
                </a:moveTo>
                <a:lnTo>
                  <a:pt x="0" y="252984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 flipH="1">
            <a:off x="4465320" y="5256276"/>
            <a:ext cx="0" cy="231775"/>
          </a:xfrm>
          <a:custGeom>
            <a:rect l="l" t="t" r="r" b="b"/>
            <a:pathLst>
              <a:path h="231775">
                <a:moveTo>
                  <a:pt x="0" y="0"/>
                </a:moveTo>
                <a:lnTo>
                  <a:pt x="0" y="231648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 flipH="1">
            <a:off x="4648200" y="5260847"/>
            <a:ext cx="0" cy="227329"/>
          </a:xfrm>
          <a:custGeom>
            <a:rect l="l" t="t" r="r" b="b"/>
            <a:pathLst>
              <a:path h="227327">
                <a:moveTo>
                  <a:pt x="0" y="0"/>
                </a:moveTo>
                <a:lnTo>
                  <a:pt x="0" y="227075"/>
                </a:lnTo>
              </a:path>
            </a:pathLst>
          </a:custGeom>
          <a:ln w="5791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 flipH="1">
            <a:off x="4830317" y="5326379"/>
            <a:ext cx="0" cy="161925"/>
          </a:xfrm>
          <a:custGeom>
            <a:rect l="l" t="t" r="r" b="b"/>
            <a:pathLst>
              <a:path h="161925">
                <a:moveTo>
                  <a:pt x="0" y="0"/>
                </a:moveTo>
                <a:lnTo>
                  <a:pt x="0" y="161544"/>
                </a:lnTo>
              </a:path>
            </a:pathLst>
          </a:custGeom>
          <a:ln w="56387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 flipH="1">
            <a:off x="5012435" y="5330952"/>
            <a:ext cx="0" cy="157480"/>
          </a:xfrm>
          <a:custGeom>
            <a:rect l="l" t="t" r="r" b="b"/>
            <a:pathLst>
              <a:path h="157479">
                <a:moveTo>
                  <a:pt x="0" y="0"/>
                </a:moveTo>
                <a:lnTo>
                  <a:pt x="0" y="156972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 flipH="1">
            <a:off x="5195315" y="5379720"/>
            <a:ext cx="0" cy="108585"/>
          </a:xfrm>
          <a:custGeom>
            <a:rect l="l" t="t" r="r" b="b"/>
            <a:pathLst>
              <a:path h="108585">
                <a:moveTo>
                  <a:pt x="0" y="0"/>
                </a:moveTo>
                <a:lnTo>
                  <a:pt x="0" y="108203"/>
                </a:lnTo>
              </a:path>
            </a:pathLst>
          </a:custGeom>
          <a:ln w="5791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5349240" y="5455920"/>
            <a:ext cx="58419" cy="32384"/>
          </a:xfrm>
          <a:custGeom>
            <a:rect l="l" t="t" r="r" b="b"/>
            <a:pathLst>
              <a:path w="58419" h="32384">
                <a:moveTo>
                  <a:pt x="57912" y="0"/>
                </a:moveTo>
                <a:lnTo>
                  <a:pt x="0" y="0"/>
                </a:lnTo>
                <a:lnTo>
                  <a:pt x="0" y="32003"/>
                </a:lnTo>
                <a:lnTo>
                  <a:pt x="57912" y="32003"/>
                </a:lnTo>
                <a:lnTo>
                  <a:pt x="57912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5532120" y="5475732"/>
            <a:ext cx="58419" cy="12700"/>
          </a:xfrm>
          <a:custGeom>
            <a:rect l="l" t="t" r="r" b="b"/>
            <a:pathLst>
              <a:path w="58419" h="12700">
                <a:moveTo>
                  <a:pt x="57912" y="0"/>
                </a:moveTo>
                <a:lnTo>
                  <a:pt x="0" y="0"/>
                </a:lnTo>
                <a:lnTo>
                  <a:pt x="0" y="12192"/>
                </a:lnTo>
                <a:lnTo>
                  <a:pt x="57912" y="12192"/>
                </a:lnTo>
                <a:lnTo>
                  <a:pt x="57912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1450847" y="5487923"/>
            <a:ext cx="4201795" cy="0"/>
          </a:xfrm>
          <a:custGeom>
            <a:rect l="l" t="t" r="r" b="b"/>
            <a:pathLst>
              <a:path w="4201795">
                <a:moveTo>
                  <a:pt x="0" y="0"/>
                </a:moveTo>
                <a:lnTo>
                  <a:pt x="4201668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 txBox="1"/>
          <p:nvPr/>
        </p:nvSpPr>
        <p:spPr>
          <a:xfrm>
            <a:off x="1128775" y="5387466"/>
            <a:ext cx="2076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210">
                <a:solidFill>
                  <a:srgbClr val="585858"/>
                </a:solidFill>
                <a:latin typeface="宋体"/>
                <a:cs typeface="宋体"/>
              </a:rPr>
              <a:t>0%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1081836" y="4366386"/>
            <a:ext cx="2546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5">
                <a:solidFill>
                  <a:srgbClr val="585858"/>
                </a:solidFill>
                <a:latin typeface="宋体"/>
                <a:cs typeface="宋体"/>
              </a:rPr>
              <a:t>10%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1058672" y="3344926"/>
            <a:ext cx="276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75">
                <a:solidFill>
                  <a:srgbClr val="585858"/>
                </a:solidFill>
                <a:latin typeface="宋体"/>
                <a:cs typeface="宋体"/>
              </a:rPr>
              <a:t>20</a:t>
            </a:r>
            <a:r>
              <a:rPr sz="1000" spc="315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4559316" y="5563870"/>
            <a:ext cx="193675" cy="18542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3C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1454022" y="5570715"/>
            <a:ext cx="4170679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300095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图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日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宠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汽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食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母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医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玩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鲜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厨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生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美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运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家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家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本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服	鞋 钟 礼 珠</a:t>
            </a:r>
            <a:r>
              <a:rPr sz="1000" spc="-31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二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1428622" y="5697207"/>
            <a:ext cx="42214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书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用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物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配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品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婴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药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具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花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卫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鲜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妆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动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具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居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地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饰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500" spc="-7" baseline="-13888">
                <a:solidFill>
                  <a:srgbClr val="585858"/>
                </a:solidFill>
                <a:latin typeface="宋体"/>
                <a:cs typeface="宋体"/>
              </a:rPr>
              <a:t>数</a:t>
            </a:r>
            <a:r>
              <a:rPr sz="1500" spc="-97" baseline="-13888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靴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表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品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宝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手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1428622" y="5823699"/>
            <a:ext cx="42214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教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百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用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摩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饮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用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保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乐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绿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家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蔬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护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户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建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家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生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内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500" spc="-7" baseline="-13888">
                <a:solidFill>
                  <a:srgbClr val="585858"/>
                </a:solidFill>
                <a:latin typeface="宋体"/>
                <a:cs typeface="宋体"/>
              </a:rPr>
              <a:t>码</a:t>
            </a:r>
            <a:r>
              <a:rPr sz="1500" spc="-97" baseline="-13888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箱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配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文</a:t>
            </a:r>
            <a:r>
              <a:rPr sz="1000" spc="-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饰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商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1454022" y="5950191"/>
            <a:ext cx="4170679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300095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育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货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品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托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料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品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健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器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植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电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果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肤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外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材</a:t>
            </a:r>
            <a:r>
              <a:rPr sz="1000" spc="-5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纺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活</a:t>
            </a:r>
            <a:r>
              <a:rPr sz="1000" spc="-6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衣	包 饰 创 品</a:t>
            </a:r>
            <a:r>
              <a:rPr sz="1000" spc="-31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9" name="object 99"/>
          <p:cNvSpPr/>
          <p:nvPr/>
        </p:nvSpPr>
        <p:spPr>
          <a:xfrm>
            <a:off x="1996439" y="3119627"/>
            <a:ext cx="74930" cy="76200"/>
          </a:xfrm>
          <a:custGeom>
            <a:rect l="l" t="t" r="r" b="b"/>
            <a:pathLst>
              <a:path w="74930" h="76200">
                <a:moveTo>
                  <a:pt x="0" y="76200"/>
                </a:moveTo>
                <a:lnTo>
                  <a:pt x="74675" y="76200"/>
                </a:lnTo>
                <a:lnTo>
                  <a:pt x="74675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 txBox="1"/>
          <p:nvPr/>
        </p:nvSpPr>
        <p:spPr>
          <a:xfrm>
            <a:off x="1050747" y="2727451"/>
            <a:ext cx="3989704" cy="5080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2023年</a:t>
            </a:r>
            <a:r>
              <a:rPr sz="1400" b="1" spc="-180">
                <a:latin typeface="微软雅黑"/>
                <a:cs typeface="微软雅黑"/>
              </a:rPr>
              <a:t>1-11</a:t>
            </a:r>
            <a:r>
              <a:rPr sz="1400" b="1">
                <a:latin typeface="微软雅黑"/>
                <a:cs typeface="微软雅黑"/>
              </a:rPr>
              <a:t>月抖音电商各行业带</a:t>
            </a:r>
            <a:r>
              <a:rPr sz="1400" b="1" spc="-15">
                <a:latin typeface="微软雅黑"/>
                <a:cs typeface="微软雅黑"/>
              </a:rPr>
              <a:t>货</a:t>
            </a:r>
            <a:r>
              <a:rPr sz="1400" b="1">
                <a:latin typeface="微软雅黑"/>
                <a:cs typeface="微软雅黑"/>
              </a:rPr>
              <a:t>视频</a:t>
            </a:r>
            <a:r>
              <a:rPr sz="1400" b="1" spc="-15">
                <a:latin typeface="微软雅黑"/>
                <a:cs typeface="微软雅黑"/>
              </a:rPr>
              <a:t>销</a:t>
            </a:r>
            <a:r>
              <a:rPr sz="1400" b="1">
                <a:latin typeface="微软雅黑"/>
                <a:cs typeface="微软雅黑"/>
              </a:rPr>
              <a:t>售额</a:t>
            </a:r>
            <a:r>
              <a:rPr sz="1400" b="1" spc="-15">
                <a:latin typeface="微软雅黑"/>
                <a:cs typeface="微软雅黑"/>
              </a:rPr>
              <a:t>占</a:t>
            </a:r>
            <a:r>
              <a:rPr sz="1400" b="1">
                <a:latin typeface="微软雅黑"/>
                <a:cs typeface="微软雅黑"/>
              </a:rPr>
              <a:t>比</a:t>
            </a:r>
            <a:endParaRPr sz="1400">
              <a:latin typeface="微软雅黑"/>
              <a:cs typeface="微软雅黑"/>
            </a:endParaRPr>
          </a:p>
          <a:p>
            <a:pPr marL="1054100">
              <a:lnSpc>
                <a:spcPct val="100000"/>
              </a:lnSpc>
              <a:spcBef>
                <a:spcPts val="910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销售额占比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1" name="object 101"/>
          <p:cNvSpPr/>
          <p:nvPr/>
        </p:nvSpPr>
        <p:spPr>
          <a:xfrm>
            <a:off x="10302240" y="291084"/>
            <a:ext cx="1171955" cy="29108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/>
          <p:nvPr/>
        </p:nvSpPr>
        <p:spPr>
          <a:xfrm>
            <a:off x="9229343" y="303275"/>
            <a:ext cx="800100" cy="2682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 txBox="1"/>
          <p:nvPr/>
        </p:nvSpPr>
        <p:spPr>
          <a:xfrm>
            <a:off x="10157586" y="302133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04" name="object 10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6509766" y="5149596"/>
            <a:ext cx="0" cy="419100"/>
          </a:xfrm>
          <a:custGeom>
            <a:rect l="l" t="t" r="r" b="b"/>
            <a:pathLst>
              <a:path h="419100">
                <a:moveTo>
                  <a:pt x="0" y="0"/>
                </a:moveTo>
                <a:lnTo>
                  <a:pt x="0" y="419099"/>
                </a:lnTo>
              </a:path>
            </a:pathLst>
          </a:custGeom>
          <a:ln w="5029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 flipH="1">
            <a:off x="6703314" y="5407152"/>
            <a:ext cx="0" cy="161925"/>
          </a:xfrm>
          <a:custGeom>
            <a:rect l="l" t="t" r="r" b="b"/>
            <a:pathLst>
              <a:path h="161925">
                <a:moveTo>
                  <a:pt x="0" y="0"/>
                </a:moveTo>
                <a:lnTo>
                  <a:pt x="0" y="161544"/>
                </a:lnTo>
              </a:path>
            </a:pathLst>
          </a:custGeom>
          <a:ln w="5029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871716" y="5483352"/>
            <a:ext cx="50800" cy="85725"/>
          </a:xfrm>
          <a:custGeom>
            <a:rect l="l" t="t" r="r" b="b"/>
            <a:pathLst>
              <a:path w="50800" h="85725">
                <a:moveTo>
                  <a:pt x="50291" y="0"/>
                </a:moveTo>
                <a:lnTo>
                  <a:pt x="0" y="0"/>
                </a:lnTo>
                <a:lnTo>
                  <a:pt x="0" y="85344"/>
                </a:lnTo>
                <a:lnTo>
                  <a:pt x="50291" y="85344"/>
                </a:lnTo>
                <a:lnTo>
                  <a:pt x="50291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065264" y="5512308"/>
            <a:ext cx="50800" cy="56515"/>
          </a:xfrm>
          <a:custGeom>
            <a:rect l="l" t="t" r="r" b="b"/>
            <a:pathLst>
              <a:path w="50800" h="56514">
                <a:moveTo>
                  <a:pt x="50291" y="0"/>
                </a:moveTo>
                <a:lnTo>
                  <a:pt x="0" y="0"/>
                </a:lnTo>
                <a:lnTo>
                  <a:pt x="0" y="56387"/>
                </a:lnTo>
                <a:lnTo>
                  <a:pt x="50291" y="56387"/>
                </a:lnTo>
                <a:lnTo>
                  <a:pt x="50291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7258811" y="5507735"/>
            <a:ext cx="50800" cy="60960"/>
          </a:xfrm>
          <a:custGeom>
            <a:rect l="l" t="t" r="r" b="b"/>
            <a:pathLst>
              <a:path w="50800" h="60960">
                <a:moveTo>
                  <a:pt x="50292" y="0"/>
                </a:moveTo>
                <a:lnTo>
                  <a:pt x="0" y="0"/>
                </a:lnTo>
                <a:lnTo>
                  <a:pt x="0" y="60959"/>
                </a:lnTo>
                <a:lnTo>
                  <a:pt x="50292" y="60959"/>
                </a:lnTo>
                <a:lnTo>
                  <a:pt x="50292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 flipH="1">
            <a:off x="7478268" y="5378196"/>
            <a:ext cx="0" cy="190500"/>
          </a:xfrm>
          <a:custGeom>
            <a:rect l="l" t="t" r="r" b="b"/>
            <a:pathLst>
              <a:path h="190500">
                <a:moveTo>
                  <a:pt x="0" y="0"/>
                </a:moveTo>
                <a:lnTo>
                  <a:pt x="0" y="190499"/>
                </a:lnTo>
              </a:path>
            </a:pathLst>
          </a:custGeom>
          <a:ln w="48768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7672578" y="4988052"/>
            <a:ext cx="0" cy="581025"/>
          </a:xfrm>
          <a:custGeom>
            <a:rect l="l" t="t" r="r" b="b"/>
            <a:pathLst>
              <a:path h="581025">
                <a:moveTo>
                  <a:pt x="0" y="0"/>
                </a:moveTo>
                <a:lnTo>
                  <a:pt x="0" y="580644"/>
                </a:lnTo>
              </a:path>
            </a:pathLst>
          </a:custGeom>
          <a:ln w="5029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7866126" y="4828032"/>
            <a:ext cx="0" cy="741045"/>
          </a:xfrm>
          <a:custGeom>
            <a:rect l="l" t="t" r="r" b="b"/>
            <a:pathLst>
              <a:path h="741045">
                <a:moveTo>
                  <a:pt x="0" y="0"/>
                </a:moveTo>
                <a:lnTo>
                  <a:pt x="0" y="740664"/>
                </a:lnTo>
              </a:path>
            </a:pathLst>
          </a:custGeom>
          <a:ln w="5029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8059673" y="4735067"/>
            <a:ext cx="0" cy="833755"/>
          </a:xfrm>
          <a:custGeom>
            <a:rect l="l" t="t" r="r" b="b"/>
            <a:pathLst>
              <a:path h="833753">
                <a:moveTo>
                  <a:pt x="0" y="0"/>
                </a:moveTo>
                <a:lnTo>
                  <a:pt x="0" y="833627"/>
                </a:lnTo>
              </a:path>
            </a:pathLst>
          </a:custGeom>
          <a:ln w="5029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8253221" y="4520184"/>
            <a:ext cx="0" cy="1049020"/>
          </a:xfrm>
          <a:custGeom>
            <a:rect l="l" t="t" r="r" b="b"/>
            <a:pathLst>
              <a:path h="1049020">
                <a:moveTo>
                  <a:pt x="0" y="0"/>
                </a:moveTo>
                <a:lnTo>
                  <a:pt x="0" y="1048512"/>
                </a:lnTo>
              </a:path>
            </a:pathLst>
          </a:custGeom>
          <a:ln w="5029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 flipH="1">
            <a:off x="8446769" y="4319015"/>
            <a:ext cx="0" cy="1249680"/>
          </a:xfrm>
          <a:custGeom>
            <a:rect l="l" t="t" r="r" b="b"/>
            <a:pathLst>
              <a:path h="1249679">
                <a:moveTo>
                  <a:pt x="0" y="0"/>
                </a:moveTo>
                <a:lnTo>
                  <a:pt x="0" y="1249679"/>
                </a:lnTo>
              </a:path>
            </a:pathLst>
          </a:custGeom>
          <a:ln w="5029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8641080" y="4011167"/>
            <a:ext cx="0" cy="1557655"/>
          </a:xfrm>
          <a:custGeom>
            <a:rect l="l" t="t" r="r" b="b"/>
            <a:pathLst>
              <a:path h="1557654">
                <a:moveTo>
                  <a:pt x="0" y="0"/>
                </a:moveTo>
                <a:lnTo>
                  <a:pt x="0" y="1557527"/>
                </a:lnTo>
              </a:path>
            </a:pathLst>
          </a:custGeom>
          <a:ln w="48768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8835390" y="4347971"/>
            <a:ext cx="0" cy="1221105"/>
          </a:xfrm>
          <a:custGeom>
            <a:rect l="l" t="t" r="r" b="b"/>
            <a:pathLst>
              <a:path h="1221104">
                <a:moveTo>
                  <a:pt x="0" y="0"/>
                </a:moveTo>
                <a:lnTo>
                  <a:pt x="0" y="1220723"/>
                </a:lnTo>
              </a:path>
            </a:pathLst>
          </a:custGeom>
          <a:ln w="5029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 flipH="1">
            <a:off x="9028938" y="4532376"/>
            <a:ext cx="0" cy="1036319"/>
          </a:xfrm>
          <a:custGeom>
            <a:rect l="l" t="t" r="r" b="b"/>
            <a:pathLst>
              <a:path h="1036319">
                <a:moveTo>
                  <a:pt x="0" y="0"/>
                </a:moveTo>
                <a:lnTo>
                  <a:pt x="0" y="1036320"/>
                </a:lnTo>
              </a:path>
            </a:pathLst>
          </a:custGeom>
          <a:ln w="5029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 flipH="1">
            <a:off x="9222485" y="4411979"/>
            <a:ext cx="0" cy="1156970"/>
          </a:xfrm>
          <a:custGeom>
            <a:rect l="l" t="t" r="r" b="b"/>
            <a:pathLst>
              <a:path h="1156970">
                <a:moveTo>
                  <a:pt x="0" y="0"/>
                </a:moveTo>
                <a:lnTo>
                  <a:pt x="0" y="1156716"/>
                </a:lnTo>
              </a:path>
            </a:pathLst>
          </a:custGeom>
          <a:ln w="5029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 flipH="1">
            <a:off x="9416033" y="4256532"/>
            <a:ext cx="0" cy="1312545"/>
          </a:xfrm>
          <a:custGeom>
            <a:rect l="l" t="t" r="r" b="b"/>
            <a:pathLst>
              <a:path h="1312545">
                <a:moveTo>
                  <a:pt x="0" y="0"/>
                </a:moveTo>
                <a:lnTo>
                  <a:pt x="0" y="1312164"/>
                </a:lnTo>
              </a:path>
            </a:pathLst>
          </a:custGeom>
          <a:ln w="5029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 flipH="1">
            <a:off x="9609581" y="4059935"/>
            <a:ext cx="0" cy="1508760"/>
          </a:xfrm>
          <a:custGeom>
            <a:rect l="l" t="t" r="r" b="b"/>
            <a:pathLst>
              <a:path h="1508760">
                <a:moveTo>
                  <a:pt x="0" y="0"/>
                </a:moveTo>
                <a:lnTo>
                  <a:pt x="0" y="1508760"/>
                </a:lnTo>
              </a:path>
            </a:pathLst>
          </a:custGeom>
          <a:ln w="5029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 flipH="1">
            <a:off x="9804654" y="3549396"/>
            <a:ext cx="0" cy="2019300"/>
          </a:xfrm>
          <a:custGeom>
            <a:rect l="l" t="t" r="r" b="b"/>
            <a:pathLst>
              <a:path h="2019300">
                <a:moveTo>
                  <a:pt x="0" y="0"/>
                </a:moveTo>
                <a:lnTo>
                  <a:pt x="0" y="2019300"/>
                </a:lnTo>
              </a:path>
            </a:pathLst>
          </a:custGeom>
          <a:ln w="5029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 flipH="1">
            <a:off x="9998202" y="3625596"/>
            <a:ext cx="0" cy="1943100"/>
          </a:xfrm>
          <a:custGeom>
            <a:rect l="l" t="t" r="r" b="b"/>
            <a:pathLst>
              <a:path h="1943100">
                <a:moveTo>
                  <a:pt x="0" y="0"/>
                </a:moveTo>
                <a:lnTo>
                  <a:pt x="0" y="1943100"/>
                </a:lnTo>
              </a:path>
            </a:pathLst>
          </a:custGeom>
          <a:ln w="5029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 flipH="1">
            <a:off x="10191750" y="4134611"/>
            <a:ext cx="0" cy="1434465"/>
          </a:xfrm>
          <a:custGeom>
            <a:rect l="l" t="t" r="r" b="b"/>
            <a:pathLst>
              <a:path h="1434464">
                <a:moveTo>
                  <a:pt x="0" y="0"/>
                </a:moveTo>
                <a:lnTo>
                  <a:pt x="0" y="1434084"/>
                </a:lnTo>
              </a:path>
            </a:pathLst>
          </a:custGeom>
          <a:ln w="5029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 flipH="1">
            <a:off x="10385297" y="4363211"/>
            <a:ext cx="0" cy="1205865"/>
          </a:xfrm>
          <a:custGeom>
            <a:rect l="l" t="t" r="r" b="b"/>
            <a:pathLst>
              <a:path h="1205864">
                <a:moveTo>
                  <a:pt x="0" y="0"/>
                </a:moveTo>
                <a:lnTo>
                  <a:pt x="0" y="1205484"/>
                </a:lnTo>
              </a:path>
            </a:pathLst>
          </a:custGeom>
          <a:ln w="5029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 flipH="1">
            <a:off x="10578845" y="4681728"/>
            <a:ext cx="0" cy="887094"/>
          </a:xfrm>
          <a:custGeom>
            <a:rect l="l" t="t" r="r" b="b"/>
            <a:pathLst>
              <a:path h="887094">
                <a:moveTo>
                  <a:pt x="0" y="0"/>
                </a:moveTo>
                <a:lnTo>
                  <a:pt x="0" y="886968"/>
                </a:lnTo>
              </a:path>
            </a:pathLst>
          </a:custGeom>
          <a:ln w="50292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 flipH="1">
            <a:off x="10773156" y="4750308"/>
            <a:ext cx="0" cy="818515"/>
          </a:xfrm>
          <a:custGeom>
            <a:rect l="l" t="t" r="r" b="b"/>
            <a:pathLst>
              <a:path h="818514">
                <a:moveTo>
                  <a:pt x="0" y="0"/>
                </a:moveTo>
                <a:lnTo>
                  <a:pt x="0" y="818388"/>
                </a:lnTo>
              </a:path>
            </a:pathLst>
          </a:custGeom>
          <a:ln w="48768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 flipH="1">
            <a:off x="10967466" y="4988052"/>
            <a:ext cx="0" cy="581025"/>
          </a:xfrm>
          <a:custGeom>
            <a:rect l="l" t="t" r="r" b="b"/>
            <a:pathLst>
              <a:path h="581025">
                <a:moveTo>
                  <a:pt x="0" y="0"/>
                </a:moveTo>
                <a:lnTo>
                  <a:pt x="0" y="580644"/>
                </a:lnTo>
              </a:path>
            </a:pathLst>
          </a:custGeom>
          <a:ln w="50291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6412991" y="5568696"/>
            <a:ext cx="4651375" cy="0"/>
          </a:xfrm>
          <a:custGeom>
            <a:rect l="l" t="t" r="r" b="b"/>
            <a:pathLst>
              <a:path w="4651375">
                <a:moveTo>
                  <a:pt x="0" y="0"/>
                </a:moveTo>
                <a:lnTo>
                  <a:pt x="4651248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 flipH="1">
            <a:off x="6412991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 flipH="1">
            <a:off x="6606540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6800088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 flipH="1">
            <a:off x="6993635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 flipH="1">
            <a:off x="7187183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 flipH="1">
            <a:off x="7380731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 flipH="1">
            <a:off x="7575804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 flipH="1">
            <a:off x="7769352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 flipH="1">
            <a:off x="7962900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 flipH="1">
            <a:off x="8156447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 flipH="1">
            <a:off x="8349995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 flipH="1">
            <a:off x="8543543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 flipH="1">
            <a:off x="8738616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 flipH="1">
            <a:off x="8932164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 flipH="1">
            <a:off x="9125711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 flipH="1">
            <a:off x="9319259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 flipH="1">
            <a:off x="9512807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 flipH="1">
            <a:off x="9707880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 flipH="1">
            <a:off x="9901428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 flipH="1">
            <a:off x="10094976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 flipH="1">
            <a:off x="10288523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 flipH="1">
            <a:off x="10482071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 flipH="1">
            <a:off x="10675619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 flipH="1">
            <a:off x="10870692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 flipH="1">
            <a:off x="11064240" y="5568696"/>
            <a:ext cx="0" cy="44450"/>
          </a:xfrm>
          <a:custGeom>
            <a:rect l="l" t="t" r="r" b="b"/>
            <a:pathLst>
              <a:path h="44450">
                <a:moveTo>
                  <a:pt x="0" y="0"/>
                </a:moveTo>
                <a:lnTo>
                  <a:pt x="0" y="44195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11140440" y="5510784"/>
            <a:ext cx="47625" cy="102235"/>
          </a:xfrm>
          <a:custGeom>
            <a:rect l="l" t="t" r="r" b="b"/>
            <a:pathLst>
              <a:path w="47625" h="102235">
                <a:moveTo>
                  <a:pt x="0" y="102108"/>
                </a:moveTo>
                <a:lnTo>
                  <a:pt x="47244" y="102108"/>
                </a:lnTo>
                <a:lnTo>
                  <a:pt x="47244" y="0"/>
                </a:lnTo>
                <a:lnTo>
                  <a:pt x="0" y="0"/>
                </a:lnTo>
                <a:lnTo>
                  <a:pt x="0" y="102108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 txBox="1"/>
          <p:nvPr/>
        </p:nvSpPr>
        <p:spPr>
          <a:xfrm>
            <a:off x="6458458" y="5651398"/>
            <a:ext cx="45942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221615"/>
                <a:tab pos="403860"/>
              </a:tabLst>
            </a:pPr>
            <a:r>
              <a:rPr sz="1000" spc="105">
                <a:solidFill>
                  <a:srgbClr val="585858"/>
                </a:solidFill>
                <a:latin typeface="宋体"/>
                <a:cs typeface="宋体"/>
              </a:rPr>
              <a:t>0	</a:t>
            </a:r>
            <a:r>
              <a:rPr sz="1000" spc="-135">
                <a:solidFill>
                  <a:srgbClr val="585858"/>
                </a:solidFill>
                <a:latin typeface="宋体"/>
                <a:cs typeface="宋体"/>
              </a:rPr>
              <a:t>1	</a:t>
            </a:r>
            <a:r>
              <a:rPr sz="1000" spc="50">
                <a:solidFill>
                  <a:srgbClr val="585858"/>
                </a:solidFill>
                <a:latin typeface="宋体"/>
                <a:cs typeface="宋体"/>
              </a:rPr>
              <a:t>2 </a:t>
            </a:r>
            <a:r>
              <a:rPr sz="1000" spc="75">
                <a:solidFill>
                  <a:srgbClr val="585858"/>
                </a:solidFill>
                <a:latin typeface="宋体"/>
                <a:cs typeface="宋体"/>
              </a:rPr>
              <a:t>3 </a:t>
            </a:r>
            <a:r>
              <a:rPr sz="1000" spc="70">
                <a:solidFill>
                  <a:srgbClr val="585858"/>
                </a:solidFill>
                <a:latin typeface="宋体"/>
                <a:cs typeface="宋体"/>
              </a:rPr>
              <a:t>4 </a:t>
            </a:r>
            <a:r>
              <a:rPr sz="1000" spc="75">
                <a:solidFill>
                  <a:srgbClr val="585858"/>
                </a:solidFill>
                <a:latin typeface="宋体"/>
                <a:cs typeface="宋体"/>
              </a:rPr>
              <a:t>5 </a:t>
            </a:r>
            <a:r>
              <a:rPr sz="1000" spc="85">
                <a:solidFill>
                  <a:srgbClr val="585858"/>
                </a:solidFill>
                <a:latin typeface="宋体"/>
                <a:cs typeface="宋体"/>
              </a:rPr>
              <a:t>6 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7 </a:t>
            </a:r>
            <a:r>
              <a:rPr sz="1000" spc="105">
                <a:solidFill>
                  <a:srgbClr val="585858"/>
                </a:solidFill>
                <a:latin typeface="宋体"/>
                <a:cs typeface="宋体"/>
              </a:rPr>
              <a:t>8 </a:t>
            </a:r>
            <a:r>
              <a:rPr sz="1000" spc="80">
                <a:solidFill>
                  <a:srgbClr val="585858"/>
                </a:solidFill>
                <a:latin typeface="宋体"/>
                <a:cs typeface="宋体"/>
              </a:rPr>
              <a:t>9 </a:t>
            </a:r>
            <a:r>
              <a:rPr sz="1000" spc="-15">
                <a:solidFill>
                  <a:srgbClr val="585858"/>
                </a:solidFill>
                <a:latin typeface="宋体"/>
                <a:cs typeface="宋体"/>
              </a:rPr>
              <a:t>10 </a:t>
            </a:r>
            <a:r>
              <a:rPr sz="1000" spc="-135">
                <a:solidFill>
                  <a:srgbClr val="585858"/>
                </a:solidFill>
                <a:latin typeface="宋体"/>
                <a:cs typeface="宋体"/>
              </a:rPr>
              <a:t>11 </a:t>
            </a:r>
            <a:r>
              <a:rPr sz="1000" spc="-40">
                <a:solidFill>
                  <a:srgbClr val="585858"/>
                </a:solidFill>
                <a:latin typeface="宋体"/>
                <a:cs typeface="宋体"/>
              </a:rPr>
              <a:t>12 </a:t>
            </a:r>
            <a:r>
              <a:rPr sz="1000" spc="-30">
                <a:solidFill>
                  <a:srgbClr val="585858"/>
                </a:solidFill>
                <a:latin typeface="宋体"/>
                <a:cs typeface="宋体"/>
              </a:rPr>
              <a:t>13 14 15 </a:t>
            </a:r>
            <a:r>
              <a:rPr sz="1000" spc="-25">
                <a:solidFill>
                  <a:srgbClr val="585858"/>
                </a:solidFill>
                <a:latin typeface="宋体"/>
                <a:cs typeface="宋体"/>
              </a:rPr>
              <a:t>16 </a:t>
            </a:r>
            <a:r>
              <a:rPr sz="1000" spc="-70">
                <a:solidFill>
                  <a:srgbClr val="585858"/>
                </a:solidFill>
                <a:latin typeface="宋体"/>
                <a:cs typeface="宋体"/>
              </a:rPr>
              <a:t>17 </a:t>
            </a:r>
            <a:r>
              <a:rPr sz="1000" spc="-15">
                <a:solidFill>
                  <a:srgbClr val="585858"/>
                </a:solidFill>
                <a:latin typeface="宋体"/>
                <a:cs typeface="宋体"/>
              </a:rPr>
              <a:t>18 </a:t>
            </a:r>
            <a:r>
              <a:rPr sz="1000" spc="-25">
                <a:solidFill>
                  <a:srgbClr val="585858"/>
                </a:solidFill>
                <a:latin typeface="宋体"/>
                <a:cs typeface="宋体"/>
              </a:rPr>
              <a:t>19 </a:t>
            </a:r>
            <a:r>
              <a:rPr sz="1000" spc="75">
                <a:solidFill>
                  <a:srgbClr val="585858"/>
                </a:solidFill>
                <a:latin typeface="宋体"/>
                <a:cs typeface="宋体"/>
              </a:rPr>
              <a:t>20 </a:t>
            </a:r>
            <a:r>
              <a:rPr sz="1000" spc="-40">
                <a:solidFill>
                  <a:srgbClr val="585858"/>
                </a:solidFill>
                <a:latin typeface="宋体"/>
                <a:cs typeface="宋体"/>
              </a:rPr>
              <a:t>21 </a:t>
            </a:r>
            <a:r>
              <a:rPr sz="1000" spc="50">
                <a:solidFill>
                  <a:srgbClr val="585858"/>
                </a:solidFill>
                <a:latin typeface="宋体"/>
                <a:cs typeface="宋体"/>
              </a:rPr>
              <a:t>22</a:t>
            </a:r>
            <a:r>
              <a:rPr sz="1000" spc="-26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60">
                <a:solidFill>
                  <a:srgbClr val="585858"/>
                </a:solidFill>
                <a:latin typeface="宋体"/>
                <a:cs typeface="宋体"/>
              </a:rPr>
              <a:t>23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11140440" y="5510784"/>
            <a:ext cx="47625" cy="102235"/>
          </a:xfrm>
          <a:custGeom>
            <a:rect l="l" t="t" r="r" b="b"/>
            <a:pathLst>
              <a:path w="47625" h="102235">
                <a:moveTo>
                  <a:pt x="0" y="102108"/>
                </a:moveTo>
                <a:lnTo>
                  <a:pt x="47244" y="102108"/>
                </a:lnTo>
                <a:lnTo>
                  <a:pt x="47244" y="0"/>
                </a:lnTo>
                <a:lnTo>
                  <a:pt x="0" y="0"/>
                </a:lnTo>
                <a:lnTo>
                  <a:pt x="0" y="102108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 txBox="1"/>
          <p:nvPr/>
        </p:nvSpPr>
        <p:spPr>
          <a:xfrm>
            <a:off x="11129518" y="5502655"/>
            <a:ext cx="72390" cy="117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spc="6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6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11140440" y="5297423"/>
            <a:ext cx="208915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3810" rIns="0" bIns="0" rtlCol="0">
            <a:spAutoFit/>
          </a:bodyPr>
          <a:lstStyle/>
          <a:p>
            <a:pPr marL="1270">
              <a:lnSpc>
                <a:spcPct val="100000"/>
              </a:lnSpc>
              <a:spcBef>
                <a:spcPts val="30"/>
              </a:spcBef>
            </a:pPr>
            <a:r>
              <a:rPr sz="600" spc="-80">
                <a:solidFill>
                  <a:srgbClr val="F9F3EB"/>
                </a:solidFill>
                <a:latin typeface="宋体"/>
                <a:cs typeface="宋体"/>
              </a:rPr>
              <a:t>1</a:t>
            </a:r>
            <a:endParaRPr sz="600">
              <a:latin typeface="宋体"/>
              <a:cs typeface="宋体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11140440" y="5082540"/>
            <a:ext cx="235585" cy="10223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4445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35"/>
              </a:spcBef>
            </a:pPr>
            <a:r>
              <a:rPr sz="600" spc="45">
                <a:solidFill>
                  <a:srgbClr val="F9F3EB"/>
                </a:solidFill>
                <a:latin typeface="宋体"/>
                <a:cs typeface="宋体"/>
              </a:rPr>
              <a:t>9</a:t>
            </a:r>
            <a:endParaRPr sz="60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11140440" y="4869179"/>
            <a:ext cx="236854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3810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30"/>
              </a:spcBef>
            </a:pPr>
            <a:r>
              <a:rPr sz="600" spc="50">
                <a:solidFill>
                  <a:srgbClr val="F9F3EB"/>
                </a:solidFill>
                <a:latin typeface="宋体"/>
                <a:cs typeface="宋体"/>
              </a:rPr>
              <a:t>9</a:t>
            </a:r>
            <a:endParaRPr sz="600">
              <a:latin typeface="宋体"/>
              <a:cs typeface="宋体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11140440" y="4654296"/>
            <a:ext cx="236854" cy="10223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4445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35"/>
              </a:spcBef>
            </a:pPr>
            <a:r>
              <a:rPr sz="600" spc="45">
                <a:solidFill>
                  <a:srgbClr val="F9F3EB"/>
                </a:solidFill>
                <a:latin typeface="宋体"/>
                <a:cs typeface="宋体"/>
              </a:rPr>
              <a:t>9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11140440" y="4440935"/>
            <a:ext cx="236854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3810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30"/>
              </a:spcBef>
            </a:pPr>
            <a:r>
              <a:rPr sz="600" spc="45">
                <a:solidFill>
                  <a:srgbClr val="F9F3EB"/>
                </a:solidFill>
                <a:latin typeface="宋体"/>
                <a:cs typeface="宋体"/>
              </a:rPr>
              <a:t>9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11140440" y="4226052"/>
            <a:ext cx="238760" cy="10223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4445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35"/>
              </a:spcBef>
            </a:pPr>
            <a:r>
              <a:rPr sz="600" spc="50">
                <a:solidFill>
                  <a:srgbClr val="F9F3EB"/>
                </a:solidFill>
                <a:latin typeface="宋体"/>
                <a:cs typeface="宋体"/>
              </a:rPr>
              <a:t>9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11140440" y="4012691"/>
            <a:ext cx="218440" cy="100965"/>
          </a:xfrm>
          <a:custGeom>
            <a:rect l="l" t="t" r="r" b="b"/>
            <a:pathLst>
              <a:path w="218440" h="100964">
                <a:moveTo>
                  <a:pt x="0" y="100583"/>
                </a:moveTo>
                <a:lnTo>
                  <a:pt x="217931" y="100583"/>
                </a:lnTo>
                <a:lnTo>
                  <a:pt x="217931" y="0"/>
                </a:lnTo>
                <a:lnTo>
                  <a:pt x="0" y="0"/>
                </a:lnTo>
                <a:lnTo>
                  <a:pt x="0" y="10058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 txBox="1"/>
          <p:nvPr/>
        </p:nvSpPr>
        <p:spPr>
          <a:xfrm>
            <a:off x="11140440" y="3797808"/>
            <a:ext cx="238760" cy="10223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4445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35"/>
              </a:spcBef>
            </a:pPr>
            <a:r>
              <a:rPr sz="600" spc="45">
                <a:solidFill>
                  <a:srgbClr val="F9F3EB"/>
                </a:solidFill>
                <a:latin typeface="宋体"/>
                <a:cs typeface="宋体"/>
              </a:rPr>
              <a:t>9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11140440" y="3584447"/>
            <a:ext cx="236854" cy="10096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3175" rIns="0" bIns="0" rtlCol="0">
            <a:spAutoFit/>
          </a:bodyPr>
          <a:lstStyle/>
          <a:p>
            <a:pPr algn="r">
              <a:lnSpc>
                <a:spcPct val="100000"/>
              </a:lnSpc>
              <a:spcBef>
                <a:spcPts val="25"/>
              </a:spcBef>
            </a:pPr>
            <a:r>
              <a:rPr sz="600" spc="50">
                <a:solidFill>
                  <a:srgbClr val="F9F3EB"/>
                </a:solidFill>
                <a:latin typeface="宋体"/>
                <a:cs typeface="宋体"/>
              </a:rPr>
              <a:t>9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11140440" y="3369564"/>
            <a:ext cx="192405" cy="102235"/>
          </a:xfrm>
          <a:prstGeom prst="rect">
            <a:avLst/>
          </a:prstGeom>
          <a:solidFill>
            <a:srgbClr val="F9F3EB"/>
          </a:solidFill>
        </p:spPr>
        <p:txBody>
          <a:bodyPr vert="horz" wrap="square" lIns="0" tIns="4445" rIns="0" bIns="0" rtlCol="0">
            <a:spAutoFit/>
          </a:bodyPr>
          <a:lstStyle/>
          <a:p>
            <a:pPr marL="1270">
              <a:lnSpc>
                <a:spcPct val="100000"/>
              </a:lnSpc>
              <a:spcBef>
                <a:spcPts val="35"/>
              </a:spcBef>
            </a:pPr>
            <a:r>
              <a:rPr sz="600" spc="-80">
                <a:solidFill>
                  <a:srgbClr val="F9F3EB"/>
                </a:solidFill>
                <a:latin typeface="宋体"/>
                <a:cs typeface="宋体"/>
              </a:rPr>
              <a:t>1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6" name="object 66"/>
          <p:cNvSpPr/>
          <p:nvPr/>
        </p:nvSpPr>
        <p:spPr>
          <a:xfrm>
            <a:off x="6510528" y="3142488"/>
            <a:ext cx="76200" cy="76200"/>
          </a:xfrm>
          <a:custGeom>
            <a:rect l="l" t="t" r="r" b="b"/>
            <a:pathLst>
              <a:path w="76200" h="76200">
                <a:moveTo>
                  <a:pt x="0" y="76200"/>
                </a:moveTo>
                <a:lnTo>
                  <a:pt x="76200" y="76200"/>
                </a:lnTo>
                <a:lnTo>
                  <a:pt x="76200" y="0"/>
                </a:lnTo>
                <a:lnTo>
                  <a:pt x="0" y="0"/>
                </a:lnTo>
                <a:lnTo>
                  <a:pt x="0" y="7620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6509766" y="3582161"/>
            <a:ext cx="4457700" cy="1869439"/>
          </a:xfrm>
          <a:custGeom>
            <a:rect l="l" t="t" r="r" b="b"/>
            <a:pathLst>
              <a:path w="4457700" h="1869439">
                <a:moveTo>
                  <a:pt x="0" y="1402588"/>
                </a:moveTo>
                <a:lnTo>
                  <a:pt x="24235" y="1449748"/>
                </a:lnTo>
                <a:lnTo>
                  <a:pt x="48462" y="1499717"/>
                </a:lnTo>
                <a:lnTo>
                  <a:pt x="72683" y="1550814"/>
                </a:lnTo>
                <a:lnTo>
                  <a:pt x="96901" y="1601358"/>
                </a:lnTo>
                <a:lnTo>
                  <a:pt x="121118" y="1649671"/>
                </a:lnTo>
                <a:lnTo>
                  <a:pt x="145339" y="1694070"/>
                </a:lnTo>
                <a:lnTo>
                  <a:pt x="169566" y="1732877"/>
                </a:lnTo>
                <a:lnTo>
                  <a:pt x="193801" y="1764411"/>
                </a:lnTo>
                <a:lnTo>
                  <a:pt x="232574" y="1798676"/>
                </a:lnTo>
                <a:lnTo>
                  <a:pt x="271328" y="1817738"/>
                </a:lnTo>
                <a:lnTo>
                  <a:pt x="310077" y="1827211"/>
                </a:lnTo>
                <a:lnTo>
                  <a:pt x="348831" y="1832710"/>
                </a:lnTo>
                <a:lnTo>
                  <a:pt x="387603" y="1839849"/>
                </a:lnTo>
                <a:lnTo>
                  <a:pt x="436084" y="1850352"/>
                </a:lnTo>
                <a:lnTo>
                  <a:pt x="484552" y="1857486"/>
                </a:lnTo>
                <a:lnTo>
                  <a:pt x="532997" y="1861548"/>
                </a:lnTo>
                <a:lnTo>
                  <a:pt x="581405" y="1862836"/>
                </a:lnTo>
                <a:lnTo>
                  <a:pt x="629886" y="1865776"/>
                </a:lnTo>
                <a:lnTo>
                  <a:pt x="678354" y="1868836"/>
                </a:lnTo>
                <a:lnTo>
                  <a:pt x="726799" y="1863086"/>
                </a:lnTo>
                <a:lnTo>
                  <a:pt x="775207" y="1839595"/>
                </a:lnTo>
                <a:lnTo>
                  <a:pt x="827480" y="1798204"/>
                </a:lnTo>
                <a:lnTo>
                  <a:pt x="857057" y="1769658"/>
                </a:lnTo>
                <a:lnTo>
                  <a:pt x="887253" y="1734579"/>
                </a:lnTo>
                <a:lnTo>
                  <a:pt x="916814" y="1691991"/>
                </a:lnTo>
                <a:lnTo>
                  <a:pt x="944485" y="1640919"/>
                </a:lnTo>
                <a:lnTo>
                  <a:pt x="969009" y="1580388"/>
                </a:lnTo>
                <a:lnTo>
                  <a:pt x="990557" y="1506873"/>
                </a:lnTo>
                <a:lnTo>
                  <a:pt x="1001331" y="1462968"/>
                </a:lnTo>
                <a:lnTo>
                  <a:pt x="1012105" y="1415188"/>
                </a:lnTo>
                <a:lnTo>
                  <a:pt x="1022879" y="1364197"/>
                </a:lnTo>
                <a:lnTo>
                  <a:pt x="1033653" y="1310663"/>
                </a:lnTo>
                <a:lnTo>
                  <a:pt x="1044426" y="1255251"/>
                </a:lnTo>
                <a:lnTo>
                  <a:pt x="1055200" y="1198628"/>
                </a:lnTo>
                <a:lnTo>
                  <a:pt x="1065974" y="1141460"/>
                </a:lnTo>
                <a:lnTo>
                  <a:pt x="1076748" y="1084412"/>
                </a:lnTo>
                <a:lnTo>
                  <a:pt x="1087522" y="1028153"/>
                </a:lnTo>
                <a:lnTo>
                  <a:pt x="1098296" y="973346"/>
                </a:lnTo>
                <a:lnTo>
                  <a:pt x="1109069" y="920660"/>
                </a:lnTo>
                <a:lnTo>
                  <a:pt x="1119843" y="870759"/>
                </a:lnTo>
                <a:lnTo>
                  <a:pt x="1130617" y="824311"/>
                </a:lnTo>
                <a:lnTo>
                  <a:pt x="1141391" y="781982"/>
                </a:lnTo>
                <a:lnTo>
                  <a:pt x="1152165" y="744437"/>
                </a:lnTo>
                <a:lnTo>
                  <a:pt x="1190021" y="656902"/>
                </a:lnTo>
                <a:lnTo>
                  <a:pt x="1223343" y="613880"/>
                </a:lnTo>
                <a:lnTo>
                  <a:pt x="1259792" y="581532"/>
                </a:lnTo>
                <a:lnTo>
                  <a:pt x="1296251" y="558117"/>
                </a:lnTo>
                <a:lnTo>
                  <a:pt x="1356740" y="531113"/>
                </a:lnTo>
                <a:lnTo>
                  <a:pt x="1405149" y="527230"/>
                </a:lnTo>
                <a:lnTo>
                  <a:pt x="1453594" y="541861"/>
                </a:lnTo>
                <a:lnTo>
                  <a:pt x="1502062" y="560135"/>
                </a:lnTo>
                <a:lnTo>
                  <a:pt x="1550542" y="567182"/>
                </a:lnTo>
                <a:lnTo>
                  <a:pt x="1598951" y="558490"/>
                </a:lnTo>
                <a:lnTo>
                  <a:pt x="1647396" y="542131"/>
                </a:lnTo>
                <a:lnTo>
                  <a:pt x="1695864" y="522390"/>
                </a:lnTo>
                <a:lnTo>
                  <a:pt x="1744344" y="503555"/>
                </a:lnTo>
                <a:lnTo>
                  <a:pt x="1782678" y="495355"/>
                </a:lnTo>
                <a:lnTo>
                  <a:pt x="1821652" y="492064"/>
                </a:lnTo>
                <a:lnTo>
                  <a:pt x="1860839" y="485632"/>
                </a:lnTo>
                <a:lnTo>
                  <a:pt x="1899813" y="468015"/>
                </a:lnTo>
                <a:lnTo>
                  <a:pt x="1938147" y="431164"/>
                </a:lnTo>
                <a:lnTo>
                  <a:pt x="1976919" y="354380"/>
                </a:lnTo>
                <a:lnTo>
                  <a:pt x="1996298" y="301588"/>
                </a:lnTo>
                <a:lnTo>
                  <a:pt x="2015673" y="244007"/>
                </a:lnTo>
                <a:lnTo>
                  <a:pt x="2035048" y="185245"/>
                </a:lnTo>
                <a:lnTo>
                  <a:pt x="2054422" y="128910"/>
                </a:lnTo>
                <a:lnTo>
                  <a:pt x="2073797" y="78609"/>
                </a:lnTo>
                <a:lnTo>
                  <a:pt x="2093176" y="37952"/>
                </a:lnTo>
                <a:lnTo>
                  <a:pt x="2112559" y="10546"/>
                </a:lnTo>
                <a:lnTo>
                  <a:pt x="2131949" y="0"/>
                </a:lnTo>
                <a:lnTo>
                  <a:pt x="2151338" y="7606"/>
                </a:lnTo>
                <a:lnTo>
                  <a:pt x="2190100" y="65343"/>
                </a:lnTo>
                <a:lnTo>
                  <a:pt x="2209475" y="109736"/>
                </a:lnTo>
                <a:lnTo>
                  <a:pt x="2228850" y="160654"/>
                </a:lnTo>
                <a:lnTo>
                  <a:pt x="2248224" y="215231"/>
                </a:lnTo>
                <a:lnTo>
                  <a:pt x="2267599" y="270597"/>
                </a:lnTo>
                <a:lnTo>
                  <a:pt x="2286978" y="323884"/>
                </a:lnTo>
                <a:lnTo>
                  <a:pt x="2306361" y="372224"/>
                </a:lnTo>
                <a:lnTo>
                  <a:pt x="2325751" y="412750"/>
                </a:lnTo>
                <a:lnTo>
                  <a:pt x="2353448" y="464058"/>
                </a:lnTo>
                <a:lnTo>
                  <a:pt x="2381134" y="515011"/>
                </a:lnTo>
                <a:lnTo>
                  <a:pt x="2408813" y="564149"/>
                </a:lnTo>
                <a:lnTo>
                  <a:pt x="2436490" y="610012"/>
                </a:lnTo>
                <a:lnTo>
                  <a:pt x="2464169" y="651141"/>
                </a:lnTo>
                <a:lnTo>
                  <a:pt x="2491855" y="686076"/>
                </a:lnTo>
                <a:lnTo>
                  <a:pt x="2519553" y="713358"/>
                </a:lnTo>
                <a:lnTo>
                  <a:pt x="2568033" y="740233"/>
                </a:lnTo>
                <a:lnTo>
                  <a:pt x="2616501" y="746521"/>
                </a:lnTo>
                <a:lnTo>
                  <a:pt x="2664946" y="741594"/>
                </a:lnTo>
                <a:lnTo>
                  <a:pt x="2713354" y="734821"/>
                </a:lnTo>
                <a:lnTo>
                  <a:pt x="2761835" y="728049"/>
                </a:lnTo>
                <a:lnTo>
                  <a:pt x="2810303" y="716454"/>
                </a:lnTo>
                <a:lnTo>
                  <a:pt x="2858748" y="699692"/>
                </a:lnTo>
                <a:lnTo>
                  <a:pt x="2907156" y="677418"/>
                </a:lnTo>
                <a:lnTo>
                  <a:pt x="2945941" y="656697"/>
                </a:lnTo>
                <a:lnTo>
                  <a:pt x="2984720" y="633727"/>
                </a:lnTo>
                <a:lnTo>
                  <a:pt x="3023486" y="606716"/>
                </a:lnTo>
                <a:lnTo>
                  <a:pt x="3062235" y="573871"/>
                </a:lnTo>
                <a:lnTo>
                  <a:pt x="3100958" y="533400"/>
                </a:lnTo>
                <a:lnTo>
                  <a:pt x="3128662" y="494569"/>
                </a:lnTo>
                <a:lnTo>
                  <a:pt x="3156364" y="445620"/>
                </a:lnTo>
                <a:lnTo>
                  <a:pt x="3184061" y="391687"/>
                </a:lnTo>
                <a:lnTo>
                  <a:pt x="3211751" y="337908"/>
                </a:lnTo>
                <a:lnTo>
                  <a:pt x="3239433" y="289419"/>
                </a:lnTo>
                <a:lnTo>
                  <a:pt x="3267103" y="251355"/>
                </a:lnTo>
                <a:lnTo>
                  <a:pt x="3294760" y="228854"/>
                </a:lnTo>
                <a:lnTo>
                  <a:pt x="3333546" y="223419"/>
                </a:lnTo>
                <a:lnTo>
                  <a:pt x="3372332" y="239296"/>
                </a:lnTo>
                <a:lnTo>
                  <a:pt x="3411118" y="270120"/>
                </a:lnTo>
                <a:lnTo>
                  <a:pt x="3449904" y="309528"/>
                </a:lnTo>
                <a:lnTo>
                  <a:pt x="3488689" y="351155"/>
                </a:lnTo>
                <a:lnTo>
                  <a:pt x="3516347" y="384206"/>
                </a:lnTo>
                <a:lnTo>
                  <a:pt x="3544017" y="423819"/>
                </a:lnTo>
                <a:lnTo>
                  <a:pt x="3571699" y="467554"/>
                </a:lnTo>
                <a:lnTo>
                  <a:pt x="3599389" y="512968"/>
                </a:lnTo>
                <a:lnTo>
                  <a:pt x="3627086" y="557620"/>
                </a:lnTo>
                <a:lnTo>
                  <a:pt x="3654788" y="599069"/>
                </a:lnTo>
                <a:lnTo>
                  <a:pt x="3682491" y="634873"/>
                </a:lnTo>
                <a:lnTo>
                  <a:pt x="3721215" y="674281"/>
                </a:lnTo>
                <a:lnTo>
                  <a:pt x="3759964" y="705722"/>
                </a:lnTo>
                <a:lnTo>
                  <a:pt x="3798730" y="734121"/>
                </a:lnTo>
                <a:lnTo>
                  <a:pt x="3837509" y="764404"/>
                </a:lnTo>
                <a:lnTo>
                  <a:pt x="3876293" y="801496"/>
                </a:lnTo>
                <a:lnTo>
                  <a:pt x="3903951" y="836150"/>
                </a:lnTo>
                <a:lnTo>
                  <a:pt x="3931621" y="877402"/>
                </a:lnTo>
                <a:lnTo>
                  <a:pt x="3959303" y="921648"/>
                </a:lnTo>
                <a:lnTo>
                  <a:pt x="3986993" y="965286"/>
                </a:lnTo>
                <a:lnTo>
                  <a:pt x="4014690" y="1004711"/>
                </a:lnTo>
                <a:lnTo>
                  <a:pt x="4042392" y="1036321"/>
                </a:lnTo>
                <a:lnTo>
                  <a:pt x="4070095" y="1056513"/>
                </a:lnTo>
                <a:lnTo>
                  <a:pt x="4102408" y="1059625"/>
                </a:lnTo>
                <a:lnTo>
                  <a:pt x="4134706" y="1044203"/>
                </a:lnTo>
                <a:lnTo>
                  <a:pt x="4166997" y="1019778"/>
                </a:lnTo>
                <a:lnTo>
                  <a:pt x="4199287" y="995882"/>
                </a:lnTo>
                <a:lnTo>
                  <a:pt x="4231585" y="982047"/>
                </a:lnTo>
                <a:lnTo>
                  <a:pt x="4263898" y="987806"/>
                </a:lnTo>
                <a:lnTo>
                  <a:pt x="4291595" y="1010735"/>
                </a:lnTo>
                <a:lnTo>
                  <a:pt x="4319281" y="1045295"/>
                </a:lnTo>
                <a:lnTo>
                  <a:pt x="4346960" y="1088310"/>
                </a:lnTo>
                <a:lnTo>
                  <a:pt x="4374637" y="1136605"/>
                </a:lnTo>
                <a:lnTo>
                  <a:pt x="4402316" y="1187007"/>
                </a:lnTo>
                <a:lnTo>
                  <a:pt x="4430002" y="1236340"/>
                </a:lnTo>
                <a:lnTo>
                  <a:pt x="4457700" y="1281430"/>
                </a:lnTo>
              </a:path>
            </a:pathLst>
          </a:custGeom>
          <a:ln w="28575">
            <a:solidFill>
              <a:srgbClr val="FFD9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 txBox="1"/>
          <p:nvPr/>
        </p:nvSpPr>
        <p:spPr>
          <a:xfrm>
            <a:off x="6375653" y="5481320"/>
            <a:ext cx="3302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6325870" y="5183504"/>
            <a:ext cx="8318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1,000,000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6323457" y="4885690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2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6323203" y="4587621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3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6323203" y="4289805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4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6323203" y="3991736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5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6323203" y="3693922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6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6324346" y="3396234"/>
            <a:ext cx="850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7,000,0</a:t>
            </a:r>
            <a:r>
              <a:rPr sz="100" spc="-50">
                <a:solidFill>
                  <a:srgbClr val="F9F3EB"/>
                </a:solidFill>
                <a:latin typeface="宋体"/>
                <a:cs typeface="宋体"/>
              </a:rPr>
              <a:t> 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6" name="object 76"/>
          <p:cNvSpPr/>
          <p:nvPr/>
        </p:nvSpPr>
        <p:spPr>
          <a:xfrm>
            <a:off x="7270242" y="3175254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FFD96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723900" y="69037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 txBox="1"/>
          <p:nvPr/>
        </p:nvSpPr>
        <p:spPr>
          <a:xfrm>
            <a:off x="730402" y="32257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585858"/>
                </a:solidFill>
                <a:latin typeface="微软雅黑"/>
                <a:cs typeface="微软雅黑"/>
              </a:rPr>
              <a:t>平台概况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79" name="object 79"/>
          <p:cNvSpPr/>
          <p:nvPr/>
        </p:nvSpPr>
        <p:spPr>
          <a:xfrm>
            <a:off x="694944" y="627583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 txBox="1">
            <a:spLocks noGrp="1"/>
          </p:cNvSpPr>
          <p:nvPr>
            <p:ph type="title"/>
          </p:nvPr>
        </p:nvSpPr>
        <p:spPr>
          <a:xfrm>
            <a:off x="689254" y="839215"/>
            <a:ext cx="481139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60">
                <a:solidFill>
                  <a:srgbClr val="252525"/>
                </a:solidFill>
              </a:rPr>
              <a:t>17</a:t>
            </a:r>
            <a:r>
              <a:rPr sz="2400" spc="-55">
                <a:solidFill>
                  <a:srgbClr val="252525"/>
                </a:solidFill>
              </a:rPr>
              <a:t>-</a:t>
            </a:r>
            <a:r>
              <a:rPr sz="2400" spc="-65">
                <a:solidFill>
                  <a:srgbClr val="252525"/>
                </a:solidFill>
              </a:rPr>
              <a:t>1</a:t>
            </a:r>
            <a:r>
              <a:rPr sz="2400" spc="-70">
                <a:solidFill>
                  <a:srgbClr val="252525"/>
                </a:solidFill>
              </a:rPr>
              <a:t>9</a:t>
            </a:r>
            <a:r>
              <a:rPr sz="2400">
                <a:solidFill>
                  <a:srgbClr val="252525"/>
                </a:solidFill>
              </a:rPr>
              <a:t>点间发布的带货视频转化更高</a:t>
            </a:r>
            <a:endParaRPr sz="2400"/>
          </a:p>
        </p:txBody>
      </p:sp>
      <p:sp>
        <p:nvSpPr>
          <p:cNvPr id="81" name="object 81"/>
          <p:cNvSpPr txBox="1"/>
          <p:nvPr/>
        </p:nvSpPr>
        <p:spPr>
          <a:xfrm>
            <a:off x="774293" y="1368297"/>
            <a:ext cx="10464800" cy="73914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53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周日到周二发布的带货视频销售额高于周三到周六，周三带货视频数量最高但销售额较低。</a:t>
            </a:r>
            <a:endParaRPr sz="1200">
              <a:latin typeface="宋体"/>
              <a:cs typeface="宋体"/>
            </a:endParaRPr>
          </a:p>
          <a:p>
            <a:pPr marL="184785" marR="5080" indent="-172720">
              <a:lnSpc>
                <a:spcPct val="130000"/>
              </a:lnSpc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 spc="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1200" spc="1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1200" spc="-135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1200" spc="-2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12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点、</a:t>
            </a:r>
            <a:r>
              <a:rPr sz="1200" spc="-6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1200" spc="-55">
                <a:solidFill>
                  <a:srgbClr val="7E7E7E"/>
                </a:solidFill>
                <a:latin typeface="宋体"/>
                <a:cs typeface="宋体"/>
              </a:rPr>
              <a:t>7</a:t>
            </a:r>
            <a:r>
              <a:rPr sz="1200" spc="-135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1200" spc="-1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9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点之间发布的带货视频为曝光量与销售额</a:t>
            </a:r>
            <a:r>
              <a:rPr sz="1200" spc="195">
                <a:solidFill>
                  <a:srgbClr val="7E7E7E"/>
                </a:solidFill>
                <a:latin typeface="宋体"/>
                <a:cs typeface="宋体"/>
              </a:rPr>
              <a:t>TOP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的时间节点，但</a:t>
            </a:r>
            <a:r>
              <a:rPr sz="1200" spc="-6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1200" spc="-55">
                <a:solidFill>
                  <a:srgbClr val="7E7E7E"/>
                </a:solidFill>
                <a:latin typeface="宋体"/>
                <a:cs typeface="宋体"/>
              </a:rPr>
              <a:t>7</a:t>
            </a:r>
            <a:r>
              <a:rPr sz="1200" spc="-135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1200" spc="-1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9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点间发布的带货视频数量低于</a:t>
            </a:r>
            <a:r>
              <a:rPr sz="1200" spc="5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1200" spc="10">
                <a:solidFill>
                  <a:srgbClr val="7E7E7E"/>
                </a:solidFill>
                <a:latin typeface="宋体"/>
                <a:cs typeface="宋体"/>
              </a:rPr>
              <a:t>0</a:t>
            </a:r>
            <a:r>
              <a:rPr sz="1200" spc="-135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1200" spc="-2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12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点，曝光量和销售额却更高，或因该 时段为工作下班时间，用户使用率提高带动此时段内发布的带货视频得到更多曝光，实现更高转化。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6343269" y="2721686"/>
            <a:ext cx="3990340" cy="5359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2023</a:t>
            </a:r>
            <a:r>
              <a:rPr sz="1400" b="1" spc="5">
                <a:latin typeface="微软雅黑"/>
                <a:cs typeface="微软雅黑"/>
              </a:rPr>
              <a:t>年</a:t>
            </a:r>
            <a:r>
              <a:rPr sz="1400" b="1" spc="-175">
                <a:latin typeface="微软雅黑"/>
                <a:cs typeface="微软雅黑"/>
              </a:rPr>
              <a:t>1-11</a:t>
            </a:r>
            <a:r>
              <a:rPr sz="1400" b="1">
                <a:latin typeface="微软雅黑"/>
                <a:cs typeface="微软雅黑"/>
              </a:rPr>
              <a:t>月各时段发布带货视</a:t>
            </a:r>
            <a:r>
              <a:rPr sz="1400" b="1" spc="-15">
                <a:latin typeface="微软雅黑"/>
                <a:cs typeface="微软雅黑"/>
              </a:rPr>
              <a:t>频</a:t>
            </a:r>
            <a:r>
              <a:rPr sz="1400" b="1">
                <a:latin typeface="微软雅黑"/>
                <a:cs typeface="微软雅黑"/>
              </a:rPr>
              <a:t>销售</a:t>
            </a:r>
            <a:r>
              <a:rPr sz="1400" b="1" spc="-15">
                <a:latin typeface="微软雅黑"/>
                <a:cs typeface="微软雅黑"/>
              </a:rPr>
              <a:t>额</a:t>
            </a:r>
            <a:r>
              <a:rPr sz="1400" b="1">
                <a:latin typeface="微软雅黑"/>
                <a:cs typeface="微软雅黑"/>
              </a:rPr>
              <a:t>及曝</a:t>
            </a:r>
            <a:r>
              <a:rPr sz="1400" b="1" spc="-15">
                <a:latin typeface="微软雅黑"/>
                <a:cs typeface="微软雅黑"/>
              </a:rPr>
              <a:t>光</a:t>
            </a:r>
            <a:r>
              <a:rPr sz="1400" b="1" spc="5">
                <a:latin typeface="微软雅黑"/>
                <a:cs typeface="微软雅黑"/>
              </a:rPr>
              <a:t>量</a:t>
            </a:r>
            <a:endParaRPr sz="1400">
              <a:latin typeface="微软雅黑"/>
              <a:cs typeface="微软雅黑"/>
            </a:endParaRPr>
          </a:p>
          <a:p>
            <a:pPr marL="276225">
              <a:lnSpc>
                <a:spcPct val="100000"/>
              </a:lnSpc>
              <a:spcBef>
                <a:spcPts val="1135"/>
              </a:spcBef>
              <a:tabLst>
                <a:tab pos="1197610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销售额	</a:t>
            </a:r>
            <a:r>
              <a:rPr sz="1500" spc="-7" baseline="2777">
                <a:solidFill>
                  <a:srgbClr val="585858"/>
                </a:solidFill>
                <a:latin typeface="宋体"/>
                <a:cs typeface="宋体"/>
              </a:rPr>
              <a:t>视频数量</a:t>
            </a:r>
            <a:endParaRPr sz="1500" baseline="2777">
              <a:latin typeface="宋体"/>
              <a:cs typeface="宋体"/>
            </a:endParaRPr>
          </a:p>
        </p:txBody>
      </p:sp>
      <p:sp>
        <p:nvSpPr>
          <p:cNvPr id="83" name="object 83"/>
          <p:cNvSpPr/>
          <p:nvPr/>
        </p:nvSpPr>
        <p:spPr>
          <a:xfrm>
            <a:off x="10302240" y="291084"/>
            <a:ext cx="1171955" cy="29108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9229343" y="303275"/>
            <a:ext cx="800100" cy="2682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 txBox="1"/>
          <p:nvPr/>
        </p:nvSpPr>
        <p:spPr>
          <a:xfrm>
            <a:off x="10157586" y="302133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86" name="object 86"/>
          <p:cNvSpPr/>
          <p:nvPr/>
        </p:nvSpPr>
        <p:spPr>
          <a:xfrm>
            <a:off x="1126236" y="5568696"/>
            <a:ext cx="4651375" cy="0"/>
          </a:xfrm>
          <a:custGeom>
            <a:rect l="l" t="t" r="r" b="b"/>
            <a:pathLst>
              <a:path w="4651375">
                <a:moveTo>
                  <a:pt x="0" y="0"/>
                </a:moveTo>
                <a:lnTo>
                  <a:pt x="465124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5530596" y="5032247"/>
            <a:ext cx="247015" cy="0"/>
          </a:xfrm>
          <a:custGeom>
            <a:rect l="l" t="t" r="r" b="b"/>
            <a:pathLst>
              <a:path w="247014">
                <a:moveTo>
                  <a:pt x="0" y="0"/>
                </a:moveTo>
                <a:lnTo>
                  <a:pt x="24688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4866132" y="5032247"/>
            <a:ext cx="492759" cy="0"/>
          </a:xfrm>
          <a:custGeom>
            <a:rect l="l" t="t" r="r" b="b"/>
            <a:pathLst>
              <a:path w="492759">
                <a:moveTo>
                  <a:pt x="0" y="0"/>
                </a:moveTo>
                <a:lnTo>
                  <a:pt x="49225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4201667" y="5032247"/>
            <a:ext cx="492759" cy="0"/>
          </a:xfrm>
          <a:custGeom>
            <a:rect l="l" t="t" r="r" b="b"/>
            <a:pathLst>
              <a:path w="492759">
                <a:moveTo>
                  <a:pt x="0" y="0"/>
                </a:moveTo>
                <a:lnTo>
                  <a:pt x="492252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3537203" y="5032247"/>
            <a:ext cx="492759" cy="0"/>
          </a:xfrm>
          <a:custGeom>
            <a:rect l="l" t="t" r="r" b="b"/>
            <a:pathLst>
              <a:path w="492759">
                <a:moveTo>
                  <a:pt x="0" y="0"/>
                </a:moveTo>
                <a:lnTo>
                  <a:pt x="49225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2872739" y="5032247"/>
            <a:ext cx="492759" cy="0"/>
          </a:xfrm>
          <a:custGeom>
            <a:rect l="l" t="t" r="r" b="b"/>
            <a:pathLst>
              <a:path w="492759">
                <a:moveTo>
                  <a:pt x="0" y="0"/>
                </a:moveTo>
                <a:lnTo>
                  <a:pt x="49225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2208276" y="5032247"/>
            <a:ext cx="492759" cy="0"/>
          </a:xfrm>
          <a:custGeom>
            <a:rect l="l" t="t" r="r" b="b"/>
            <a:pathLst>
              <a:path w="492759">
                <a:moveTo>
                  <a:pt x="0" y="0"/>
                </a:moveTo>
                <a:lnTo>
                  <a:pt x="49225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1543811" y="5032247"/>
            <a:ext cx="492759" cy="0"/>
          </a:xfrm>
          <a:custGeom>
            <a:rect l="l" t="t" r="r" b="b"/>
            <a:pathLst>
              <a:path w="492759">
                <a:moveTo>
                  <a:pt x="0" y="0"/>
                </a:moveTo>
                <a:lnTo>
                  <a:pt x="49225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1126236" y="5032247"/>
            <a:ext cx="245745" cy="0"/>
          </a:xfrm>
          <a:custGeom>
            <a:rect l="l" t="t" r="r" b="b"/>
            <a:pathLst>
              <a:path w="245744">
                <a:moveTo>
                  <a:pt x="0" y="0"/>
                </a:moveTo>
                <a:lnTo>
                  <a:pt x="245363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5530596" y="4497323"/>
            <a:ext cx="247015" cy="0"/>
          </a:xfrm>
          <a:custGeom>
            <a:rect l="l" t="t" r="r" b="b"/>
            <a:pathLst>
              <a:path w="247014">
                <a:moveTo>
                  <a:pt x="0" y="0"/>
                </a:moveTo>
                <a:lnTo>
                  <a:pt x="24688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3537203" y="4497323"/>
            <a:ext cx="1821180" cy="0"/>
          </a:xfrm>
          <a:custGeom>
            <a:rect l="l" t="t" r="r" b="b"/>
            <a:pathLst>
              <a:path w="1821179">
                <a:moveTo>
                  <a:pt x="0" y="0"/>
                </a:moveTo>
                <a:lnTo>
                  <a:pt x="1821180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>
            <a:off x="2872739" y="4497323"/>
            <a:ext cx="492759" cy="0"/>
          </a:xfrm>
          <a:custGeom>
            <a:rect l="l" t="t" r="r" b="b"/>
            <a:pathLst>
              <a:path w="492759">
                <a:moveTo>
                  <a:pt x="0" y="0"/>
                </a:moveTo>
                <a:lnTo>
                  <a:pt x="49225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2208276" y="4497323"/>
            <a:ext cx="492759" cy="0"/>
          </a:xfrm>
          <a:custGeom>
            <a:rect l="l" t="t" r="r" b="b"/>
            <a:pathLst>
              <a:path w="492759">
                <a:moveTo>
                  <a:pt x="0" y="0"/>
                </a:moveTo>
                <a:lnTo>
                  <a:pt x="49225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>
            <a:off x="1543811" y="4497323"/>
            <a:ext cx="492759" cy="0"/>
          </a:xfrm>
          <a:custGeom>
            <a:rect l="l" t="t" r="r" b="b"/>
            <a:pathLst>
              <a:path w="492759">
                <a:moveTo>
                  <a:pt x="0" y="0"/>
                </a:moveTo>
                <a:lnTo>
                  <a:pt x="49225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>
            <a:off x="1126236" y="4497323"/>
            <a:ext cx="245745" cy="0"/>
          </a:xfrm>
          <a:custGeom>
            <a:rect l="l" t="t" r="r" b="b"/>
            <a:pathLst>
              <a:path w="245744">
                <a:moveTo>
                  <a:pt x="0" y="0"/>
                </a:moveTo>
                <a:lnTo>
                  <a:pt x="245363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>
            <a:off x="5530596" y="3962400"/>
            <a:ext cx="247015" cy="0"/>
          </a:xfrm>
          <a:custGeom>
            <a:rect l="l" t="t" r="r" b="b"/>
            <a:pathLst>
              <a:path w="247014">
                <a:moveTo>
                  <a:pt x="0" y="0"/>
                </a:moveTo>
                <a:lnTo>
                  <a:pt x="246887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/>
          <p:nvPr/>
        </p:nvSpPr>
        <p:spPr>
          <a:xfrm>
            <a:off x="2208276" y="3962400"/>
            <a:ext cx="3150235" cy="0"/>
          </a:xfrm>
          <a:custGeom>
            <a:rect l="l" t="t" r="r" b="b"/>
            <a:pathLst>
              <a:path w="3150235">
                <a:moveTo>
                  <a:pt x="0" y="0"/>
                </a:moveTo>
                <a:lnTo>
                  <a:pt x="315010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/>
          <p:nvPr/>
        </p:nvSpPr>
        <p:spPr>
          <a:xfrm>
            <a:off x="1543811" y="3962400"/>
            <a:ext cx="492759" cy="0"/>
          </a:xfrm>
          <a:custGeom>
            <a:rect l="l" t="t" r="r" b="b"/>
            <a:pathLst>
              <a:path w="492759">
                <a:moveTo>
                  <a:pt x="0" y="0"/>
                </a:moveTo>
                <a:lnTo>
                  <a:pt x="492251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/>
          <p:nvPr/>
        </p:nvSpPr>
        <p:spPr>
          <a:xfrm>
            <a:off x="1126236" y="3962400"/>
            <a:ext cx="245745" cy="0"/>
          </a:xfrm>
          <a:custGeom>
            <a:rect l="l" t="t" r="r" b="b"/>
            <a:pathLst>
              <a:path w="245744">
                <a:moveTo>
                  <a:pt x="0" y="0"/>
                </a:moveTo>
                <a:lnTo>
                  <a:pt x="245363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/>
          <p:nvPr/>
        </p:nvSpPr>
        <p:spPr>
          <a:xfrm>
            <a:off x="1126236" y="3427476"/>
            <a:ext cx="4651375" cy="0"/>
          </a:xfrm>
          <a:custGeom>
            <a:rect l="l" t="t" r="r" b="b"/>
            <a:pathLst>
              <a:path w="4651375">
                <a:moveTo>
                  <a:pt x="0" y="0"/>
                </a:moveTo>
                <a:lnTo>
                  <a:pt x="4651248" y="0"/>
                </a:lnTo>
              </a:path>
            </a:pathLst>
          </a:custGeom>
          <a:ln w="9525">
            <a:solidFill>
              <a:srgbClr val="D0CEC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/>
          <p:nvPr/>
        </p:nvSpPr>
        <p:spPr>
          <a:xfrm>
            <a:off x="1371600" y="3912108"/>
            <a:ext cx="172720" cy="1656714"/>
          </a:xfrm>
          <a:custGeom>
            <a:rect l="l" t="t" r="r" b="b"/>
            <a:pathLst>
              <a:path w="172719" h="1656714">
                <a:moveTo>
                  <a:pt x="172212" y="0"/>
                </a:moveTo>
                <a:lnTo>
                  <a:pt x="0" y="0"/>
                </a:lnTo>
                <a:lnTo>
                  <a:pt x="0" y="1656588"/>
                </a:lnTo>
                <a:lnTo>
                  <a:pt x="172212" y="1656588"/>
                </a:lnTo>
                <a:lnTo>
                  <a:pt x="172212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7" name="object 107"/>
          <p:cNvSpPr/>
          <p:nvPr/>
        </p:nvSpPr>
        <p:spPr>
          <a:xfrm>
            <a:off x="2036064" y="3686555"/>
            <a:ext cx="172720" cy="1882139"/>
          </a:xfrm>
          <a:custGeom>
            <a:rect l="l" t="t" r="r" b="b"/>
            <a:pathLst>
              <a:path w="172719" h="1882139">
                <a:moveTo>
                  <a:pt x="172212" y="0"/>
                </a:moveTo>
                <a:lnTo>
                  <a:pt x="0" y="0"/>
                </a:lnTo>
                <a:lnTo>
                  <a:pt x="0" y="1882140"/>
                </a:lnTo>
                <a:lnTo>
                  <a:pt x="172212" y="1882140"/>
                </a:lnTo>
                <a:lnTo>
                  <a:pt x="172212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8" name="object 108"/>
          <p:cNvSpPr/>
          <p:nvPr/>
        </p:nvSpPr>
        <p:spPr>
          <a:xfrm>
            <a:off x="2700527" y="4431791"/>
            <a:ext cx="172720" cy="1137285"/>
          </a:xfrm>
          <a:custGeom>
            <a:rect l="l" t="t" r="r" b="b"/>
            <a:pathLst>
              <a:path w="172719" h="1137285">
                <a:moveTo>
                  <a:pt x="172212" y="0"/>
                </a:moveTo>
                <a:lnTo>
                  <a:pt x="0" y="0"/>
                </a:lnTo>
                <a:lnTo>
                  <a:pt x="0" y="1136903"/>
                </a:lnTo>
                <a:lnTo>
                  <a:pt x="172212" y="1136903"/>
                </a:lnTo>
                <a:lnTo>
                  <a:pt x="172212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/>
          <p:nvPr/>
        </p:nvSpPr>
        <p:spPr>
          <a:xfrm>
            <a:off x="3364991" y="4050791"/>
            <a:ext cx="172720" cy="1518285"/>
          </a:xfrm>
          <a:custGeom>
            <a:rect l="l" t="t" r="r" b="b"/>
            <a:pathLst>
              <a:path w="172720" h="1518285">
                <a:moveTo>
                  <a:pt x="172212" y="0"/>
                </a:moveTo>
                <a:lnTo>
                  <a:pt x="0" y="0"/>
                </a:lnTo>
                <a:lnTo>
                  <a:pt x="0" y="1517903"/>
                </a:lnTo>
                <a:lnTo>
                  <a:pt x="172212" y="1517903"/>
                </a:lnTo>
                <a:lnTo>
                  <a:pt x="172212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0" name="object 110"/>
          <p:cNvSpPr/>
          <p:nvPr/>
        </p:nvSpPr>
        <p:spPr>
          <a:xfrm>
            <a:off x="4029455" y="4876800"/>
            <a:ext cx="172720" cy="692150"/>
          </a:xfrm>
          <a:custGeom>
            <a:rect l="l" t="t" r="r" b="b"/>
            <a:pathLst>
              <a:path w="172720" h="692150">
                <a:moveTo>
                  <a:pt x="172212" y="0"/>
                </a:moveTo>
                <a:lnTo>
                  <a:pt x="0" y="0"/>
                </a:lnTo>
                <a:lnTo>
                  <a:pt x="0" y="691896"/>
                </a:lnTo>
                <a:lnTo>
                  <a:pt x="172212" y="691896"/>
                </a:lnTo>
                <a:lnTo>
                  <a:pt x="172212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/>
          <p:nvPr/>
        </p:nvSpPr>
        <p:spPr>
          <a:xfrm>
            <a:off x="4693920" y="4771644"/>
            <a:ext cx="172720" cy="797560"/>
          </a:xfrm>
          <a:custGeom>
            <a:rect l="l" t="t" r="r" b="b"/>
            <a:pathLst>
              <a:path w="172720" h="797560">
                <a:moveTo>
                  <a:pt x="172212" y="0"/>
                </a:moveTo>
                <a:lnTo>
                  <a:pt x="0" y="0"/>
                </a:lnTo>
                <a:lnTo>
                  <a:pt x="0" y="797051"/>
                </a:lnTo>
                <a:lnTo>
                  <a:pt x="172212" y="797051"/>
                </a:lnTo>
                <a:lnTo>
                  <a:pt x="172212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2" name="object 112"/>
          <p:cNvSpPr/>
          <p:nvPr/>
        </p:nvSpPr>
        <p:spPr>
          <a:xfrm>
            <a:off x="5358384" y="3933444"/>
            <a:ext cx="172720" cy="1635760"/>
          </a:xfrm>
          <a:custGeom>
            <a:rect l="l" t="t" r="r" b="b"/>
            <a:pathLst>
              <a:path w="172720" h="1635760">
                <a:moveTo>
                  <a:pt x="172212" y="0"/>
                </a:moveTo>
                <a:lnTo>
                  <a:pt x="0" y="0"/>
                </a:lnTo>
                <a:lnTo>
                  <a:pt x="0" y="1635252"/>
                </a:lnTo>
                <a:lnTo>
                  <a:pt x="172212" y="1635251"/>
                </a:lnTo>
                <a:lnTo>
                  <a:pt x="172212" y="0"/>
                </a:lnTo>
                <a:close/>
              </a:path>
            </a:pathLst>
          </a:custGeom>
          <a:solidFill>
            <a:srgbClr val="E761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3" name="object 113"/>
          <p:cNvSpPr/>
          <p:nvPr/>
        </p:nvSpPr>
        <p:spPr>
          <a:xfrm>
            <a:off x="5789676" y="5558028"/>
            <a:ext cx="48895" cy="18415"/>
          </a:xfrm>
          <a:custGeom>
            <a:rect l="l" t="t" r="r" b="b"/>
            <a:pathLst>
              <a:path w="48895" h="18414">
                <a:moveTo>
                  <a:pt x="0" y="18288"/>
                </a:moveTo>
                <a:lnTo>
                  <a:pt x="48767" y="18288"/>
                </a:lnTo>
                <a:lnTo>
                  <a:pt x="48767" y="0"/>
                </a:lnTo>
                <a:lnTo>
                  <a:pt x="0" y="0"/>
                </a:lnTo>
                <a:lnTo>
                  <a:pt x="0" y="18288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4" name="object 114"/>
          <p:cNvSpPr/>
          <p:nvPr/>
        </p:nvSpPr>
        <p:spPr>
          <a:xfrm>
            <a:off x="5789676" y="5364479"/>
            <a:ext cx="50800" cy="17145"/>
          </a:xfrm>
          <a:custGeom>
            <a:rect l="l" t="t" r="r" b="b"/>
            <a:pathLst>
              <a:path w="50800" h="17145">
                <a:moveTo>
                  <a:pt x="0" y="16764"/>
                </a:moveTo>
                <a:lnTo>
                  <a:pt x="50291" y="16764"/>
                </a:lnTo>
                <a:lnTo>
                  <a:pt x="50291" y="0"/>
                </a:lnTo>
                <a:lnTo>
                  <a:pt x="0" y="0"/>
                </a:lnTo>
                <a:lnTo>
                  <a:pt x="0" y="16764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5" name="object 115"/>
          <p:cNvSpPr/>
          <p:nvPr/>
        </p:nvSpPr>
        <p:spPr>
          <a:xfrm>
            <a:off x="5789676" y="5169408"/>
            <a:ext cx="50800" cy="17145"/>
          </a:xfrm>
          <a:custGeom>
            <a:rect l="l" t="t" r="r" b="b"/>
            <a:pathLst>
              <a:path w="50800" h="17145">
                <a:moveTo>
                  <a:pt x="0" y="16763"/>
                </a:moveTo>
                <a:lnTo>
                  <a:pt x="50291" y="16763"/>
                </a:lnTo>
                <a:lnTo>
                  <a:pt x="50291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6" name="object 116"/>
          <p:cNvSpPr/>
          <p:nvPr/>
        </p:nvSpPr>
        <p:spPr>
          <a:xfrm>
            <a:off x="5789676" y="4974335"/>
            <a:ext cx="50800" cy="17145"/>
          </a:xfrm>
          <a:custGeom>
            <a:rect l="l" t="t" r="r" b="b"/>
            <a:pathLst>
              <a:path w="50800" h="17145">
                <a:moveTo>
                  <a:pt x="0" y="16763"/>
                </a:moveTo>
                <a:lnTo>
                  <a:pt x="50291" y="16763"/>
                </a:lnTo>
                <a:lnTo>
                  <a:pt x="50291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7" name="object 117"/>
          <p:cNvSpPr/>
          <p:nvPr/>
        </p:nvSpPr>
        <p:spPr>
          <a:xfrm>
            <a:off x="5789676" y="4780788"/>
            <a:ext cx="50800" cy="17145"/>
          </a:xfrm>
          <a:custGeom>
            <a:rect l="l" t="t" r="r" b="b"/>
            <a:pathLst>
              <a:path w="50800" h="17145">
                <a:moveTo>
                  <a:pt x="0" y="16763"/>
                </a:moveTo>
                <a:lnTo>
                  <a:pt x="50291" y="16763"/>
                </a:lnTo>
                <a:lnTo>
                  <a:pt x="50291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8" name="object 118"/>
          <p:cNvSpPr/>
          <p:nvPr/>
        </p:nvSpPr>
        <p:spPr>
          <a:xfrm>
            <a:off x="5789676" y="4585715"/>
            <a:ext cx="48895" cy="17145"/>
          </a:xfrm>
          <a:custGeom>
            <a:rect l="l" t="t" r="r" b="b"/>
            <a:pathLst>
              <a:path w="48895" h="17145">
                <a:moveTo>
                  <a:pt x="0" y="16763"/>
                </a:moveTo>
                <a:lnTo>
                  <a:pt x="48767" y="16763"/>
                </a:lnTo>
                <a:lnTo>
                  <a:pt x="48767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9" name="object 119"/>
          <p:cNvSpPr/>
          <p:nvPr/>
        </p:nvSpPr>
        <p:spPr>
          <a:xfrm>
            <a:off x="5789676" y="4390644"/>
            <a:ext cx="50800" cy="17145"/>
          </a:xfrm>
          <a:custGeom>
            <a:rect l="l" t="t" r="r" b="b"/>
            <a:pathLst>
              <a:path w="50800" h="17145">
                <a:moveTo>
                  <a:pt x="0" y="16763"/>
                </a:moveTo>
                <a:lnTo>
                  <a:pt x="50291" y="16763"/>
                </a:lnTo>
                <a:lnTo>
                  <a:pt x="50291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/>
          <p:nvPr/>
        </p:nvSpPr>
        <p:spPr>
          <a:xfrm>
            <a:off x="5789676" y="4195571"/>
            <a:ext cx="50800" cy="17145"/>
          </a:xfrm>
          <a:custGeom>
            <a:rect l="l" t="t" r="r" b="b"/>
            <a:pathLst>
              <a:path w="50800" h="17145">
                <a:moveTo>
                  <a:pt x="0" y="16763"/>
                </a:moveTo>
                <a:lnTo>
                  <a:pt x="50291" y="16763"/>
                </a:lnTo>
                <a:lnTo>
                  <a:pt x="50291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1" name="object 121"/>
          <p:cNvSpPr/>
          <p:nvPr/>
        </p:nvSpPr>
        <p:spPr>
          <a:xfrm>
            <a:off x="5789676" y="4002023"/>
            <a:ext cx="43180" cy="17145"/>
          </a:xfrm>
          <a:custGeom>
            <a:rect l="l" t="t" r="r" b="b"/>
            <a:pathLst>
              <a:path w="43179" h="17145">
                <a:moveTo>
                  <a:pt x="0" y="16763"/>
                </a:moveTo>
                <a:lnTo>
                  <a:pt x="42672" y="16763"/>
                </a:lnTo>
                <a:lnTo>
                  <a:pt x="42672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2" name="object 122"/>
          <p:cNvSpPr/>
          <p:nvPr/>
        </p:nvSpPr>
        <p:spPr>
          <a:xfrm>
            <a:off x="5789676" y="3806952"/>
            <a:ext cx="47625" cy="17145"/>
          </a:xfrm>
          <a:custGeom>
            <a:rect l="l" t="t" r="r" b="b"/>
            <a:pathLst>
              <a:path w="47625" h="17145">
                <a:moveTo>
                  <a:pt x="0" y="16764"/>
                </a:moveTo>
                <a:lnTo>
                  <a:pt x="47244" y="16764"/>
                </a:lnTo>
                <a:lnTo>
                  <a:pt x="47244" y="0"/>
                </a:lnTo>
                <a:lnTo>
                  <a:pt x="0" y="0"/>
                </a:lnTo>
                <a:lnTo>
                  <a:pt x="0" y="16764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3" name="object 123"/>
          <p:cNvSpPr/>
          <p:nvPr/>
        </p:nvSpPr>
        <p:spPr>
          <a:xfrm>
            <a:off x="5789676" y="3611879"/>
            <a:ext cx="48895" cy="17145"/>
          </a:xfrm>
          <a:custGeom>
            <a:rect l="l" t="t" r="r" b="b"/>
            <a:pathLst>
              <a:path w="48895" h="17145">
                <a:moveTo>
                  <a:pt x="0" y="16764"/>
                </a:moveTo>
                <a:lnTo>
                  <a:pt x="48767" y="16764"/>
                </a:lnTo>
                <a:lnTo>
                  <a:pt x="48767" y="0"/>
                </a:lnTo>
                <a:lnTo>
                  <a:pt x="0" y="0"/>
                </a:lnTo>
                <a:lnTo>
                  <a:pt x="0" y="16764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/>
          <p:nvPr/>
        </p:nvSpPr>
        <p:spPr>
          <a:xfrm>
            <a:off x="5789676" y="3416808"/>
            <a:ext cx="50800" cy="17145"/>
          </a:xfrm>
          <a:custGeom>
            <a:rect l="l" t="t" r="r" b="b"/>
            <a:pathLst>
              <a:path w="50800" h="17145">
                <a:moveTo>
                  <a:pt x="0" y="16763"/>
                </a:moveTo>
                <a:lnTo>
                  <a:pt x="50291" y="16763"/>
                </a:lnTo>
                <a:lnTo>
                  <a:pt x="50291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5" name="object 125"/>
          <p:cNvSpPr/>
          <p:nvPr/>
        </p:nvSpPr>
        <p:spPr>
          <a:xfrm>
            <a:off x="1126236" y="5568696"/>
            <a:ext cx="4651375" cy="0"/>
          </a:xfrm>
          <a:custGeom>
            <a:rect l="l" t="t" r="r" b="b"/>
            <a:pathLst>
              <a:path w="4651375">
                <a:moveTo>
                  <a:pt x="0" y="0"/>
                </a:moveTo>
                <a:lnTo>
                  <a:pt x="4651248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6" name="object 126"/>
          <p:cNvSpPr/>
          <p:nvPr/>
        </p:nvSpPr>
        <p:spPr>
          <a:xfrm>
            <a:off x="1457705" y="3713318"/>
            <a:ext cx="3987165" cy="1186815"/>
          </a:xfrm>
          <a:custGeom>
            <a:rect l="l" t="t" r="r" b="b"/>
            <a:pathLst>
              <a:path w="3987165" h="1186814">
                <a:moveTo>
                  <a:pt x="0" y="95411"/>
                </a:moveTo>
                <a:lnTo>
                  <a:pt x="47461" y="110257"/>
                </a:lnTo>
                <a:lnTo>
                  <a:pt x="94923" y="127015"/>
                </a:lnTo>
                <a:lnTo>
                  <a:pt x="142385" y="145164"/>
                </a:lnTo>
                <a:lnTo>
                  <a:pt x="189846" y="164182"/>
                </a:lnTo>
                <a:lnTo>
                  <a:pt x="237308" y="183548"/>
                </a:lnTo>
                <a:lnTo>
                  <a:pt x="284770" y="202740"/>
                </a:lnTo>
                <a:lnTo>
                  <a:pt x="332231" y="221237"/>
                </a:lnTo>
                <a:lnTo>
                  <a:pt x="379693" y="238516"/>
                </a:lnTo>
                <a:lnTo>
                  <a:pt x="427155" y="254058"/>
                </a:lnTo>
                <a:lnTo>
                  <a:pt x="474617" y="267339"/>
                </a:lnTo>
                <a:lnTo>
                  <a:pt x="522078" y="277839"/>
                </a:lnTo>
                <a:lnTo>
                  <a:pt x="569540" y="285036"/>
                </a:lnTo>
                <a:lnTo>
                  <a:pt x="617002" y="288409"/>
                </a:lnTo>
                <a:lnTo>
                  <a:pt x="664463" y="287435"/>
                </a:lnTo>
                <a:lnTo>
                  <a:pt x="708761" y="281255"/>
                </a:lnTo>
                <a:lnTo>
                  <a:pt x="753059" y="269532"/>
                </a:lnTo>
                <a:lnTo>
                  <a:pt x="797356" y="253123"/>
                </a:lnTo>
                <a:lnTo>
                  <a:pt x="841654" y="232882"/>
                </a:lnTo>
                <a:lnTo>
                  <a:pt x="885951" y="209664"/>
                </a:lnTo>
                <a:lnTo>
                  <a:pt x="930249" y="184326"/>
                </a:lnTo>
                <a:lnTo>
                  <a:pt x="974547" y="157721"/>
                </a:lnTo>
                <a:lnTo>
                  <a:pt x="1018844" y="130705"/>
                </a:lnTo>
                <a:lnTo>
                  <a:pt x="1063142" y="104135"/>
                </a:lnTo>
                <a:lnTo>
                  <a:pt x="1107439" y="78864"/>
                </a:lnTo>
                <a:lnTo>
                  <a:pt x="1151737" y="55748"/>
                </a:lnTo>
                <a:lnTo>
                  <a:pt x="1196035" y="35642"/>
                </a:lnTo>
                <a:lnTo>
                  <a:pt x="1240332" y="19402"/>
                </a:lnTo>
                <a:lnTo>
                  <a:pt x="1284630" y="7883"/>
                </a:lnTo>
                <a:lnTo>
                  <a:pt x="1328927" y="1939"/>
                </a:lnTo>
                <a:lnTo>
                  <a:pt x="1376389" y="0"/>
                </a:lnTo>
                <a:lnTo>
                  <a:pt x="1423851" y="316"/>
                </a:lnTo>
                <a:lnTo>
                  <a:pt x="1471313" y="2947"/>
                </a:lnTo>
                <a:lnTo>
                  <a:pt x="1518774" y="7954"/>
                </a:lnTo>
                <a:lnTo>
                  <a:pt x="1566236" y="15395"/>
                </a:lnTo>
                <a:lnTo>
                  <a:pt x="1613698" y="25329"/>
                </a:lnTo>
                <a:lnTo>
                  <a:pt x="1661159" y="37817"/>
                </a:lnTo>
                <a:lnTo>
                  <a:pt x="1708621" y="52917"/>
                </a:lnTo>
                <a:lnTo>
                  <a:pt x="1756083" y="70689"/>
                </a:lnTo>
                <a:lnTo>
                  <a:pt x="1803545" y="91193"/>
                </a:lnTo>
                <a:lnTo>
                  <a:pt x="1851006" y="114487"/>
                </a:lnTo>
                <a:lnTo>
                  <a:pt x="1898468" y="140632"/>
                </a:lnTo>
                <a:lnTo>
                  <a:pt x="1945930" y="169687"/>
                </a:lnTo>
                <a:lnTo>
                  <a:pt x="1993392" y="201710"/>
                </a:lnTo>
                <a:lnTo>
                  <a:pt x="2026615" y="227095"/>
                </a:lnTo>
                <a:lnTo>
                  <a:pt x="2059838" y="256048"/>
                </a:lnTo>
                <a:lnTo>
                  <a:pt x="2093061" y="288178"/>
                </a:lnTo>
                <a:lnTo>
                  <a:pt x="2126284" y="323094"/>
                </a:lnTo>
                <a:lnTo>
                  <a:pt x="2159507" y="360403"/>
                </a:lnTo>
                <a:lnTo>
                  <a:pt x="2192731" y="399713"/>
                </a:lnTo>
                <a:lnTo>
                  <a:pt x="2225954" y="440634"/>
                </a:lnTo>
                <a:lnTo>
                  <a:pt x="2259177" y="482772"/>
                </a:lnTo>
                <a:lnTo>
                  <a:pt x="2292400" y="525738"/>
                </a:lnTo>
                <a:lnTo>
                  <a:pt x="2325623" y="569137"/>
                </a:lnTo>
                <a:lnTo>
                  <a:pt x="2358847" y="612580"/>
                </a:lnTo>
                <a:lnTo>
                  <a:pt x="2392070" y="655673"/>
                </a:lnTo>
                <a:lnTo>
                  <a:pt x="2425293" y="698026"/>
                </a:lnTo>
                <a:lnTo>
                  <a:pt x="2458516" y="739247"/>
                </a:lnTo>
                <a:lnTo>
                  <a:pt x="2491739" y="778943"/>
                </a:lnTo>
                <a:lnTo>
                  <a:pt x="2524963" y="816724"/>
                </a:lnTo>
                <a:lnTo>
                  <a:pt x="2558186" y="852196"/>
                </a:lnTo>
                <a:lnTo>
                  <a:pt x="2591409" y="884969"/>
                </a:lnTo>
                <a:lnTo>
                  <a:pt x="2624632" y="914651"/>
                </a:lnTo>
                <a:lnTo>
                  <a:pt x="2657856" y="940850"/>
                </a:lnTo>
                <a:lnTo>
                  <a:pt x="2702153" y="972710"/>
                </a:lnTo>
                <a:lnTo>
                  <a:pt x="2746451" y="1003305"/>
                </a:lnTo>
                <a:lnTo>
                  <a:pt x="2790748" y="1032391"/>
                </a:lnTo>
                <a:lnTo>
                  <a:pt x="2835046" y="1059721"/>
                </a:lnTo>
                <a:lnTo>
                  <a:pt x="2879344" y="1085052"/>
                </a:lnTo>
                <a:lnTo>
                  <a:pt x="2923641" y="1108137"/>
                </a:lnTo>
                <a:lnTo>
                  <a:pt x="2967939" y="1128731"/>
                </a:lnTo>
                <a:lnTo>
                  <a:pt x="3012236" y="1146590"/>
                </a:lnTo>
                <a:lnTo>
                  <a:pt x="3056534" y="1161468"/>
                </a:lnTo>
                <a:lnTo>
                  <a:pt x="3100832" y="1173119"/>
                </a:lnTo>
                <a:lnTo>
                  <a:pt x="3145129" y="1181299"/>
                </a:lnTo>
                <a:lnTo>
                  <a:pt x="3189427" y="1185763"/>
                </a:lnTo>
                <a:lnTo>
                  <a:pt x="3233724" y="1186265"/>
                </a:lnTo>
                <a:lnTo>
                  <a:pt x="3278022" y="1182560"/>
                </a:lnTo>
                <a:lnTo>
                  <a:pt x="3322320" y="1174403"/>
                </a:lnTo>
                <a:lnTo>
                  <a:pt x="3359234" y="1163340"/>
                </a:lnTo>
                <a:lnTo>
                  <a:pt x="3396149" y="1147859"/>
                </a:lnTo>
                <a:lnTo>
                  <a:pt x="3433063" y="1128363"/>
                </a:lnTo>
                <a:lnTo>
                  <a:pt x="3469978" y="1105252"/>
                </a:lnTo>
                <a:lnTo>
                  <a:pt x="3506893" y="1078928"/>
                </a:lnTo>
                <a:lnTo>
                  <a:pt x="3543807" y="1049793"/>
                </a:lnTo>
                <a:lnTo>
                  <a:pt x="3580722" y="1018248"/>
                </a:lnTo>
                <a:lnTo>
                  <a:pt x="3617637" y="984694"/>
                </a:lnTo>
                <a:lnTo>
                  <a:pt x="3654551" y="949534"/>
                </a:lnTo>
                <a:lnTo>
                  <a:pt x="3691466" y="913168"/>
                </a:lnTo>
                <a:lnTo>
                  <a:pt x="3728381" y="875999"/>
                </a:lnTo>
                <a:lnTo>
                  <a:pt x="3765295" y="838427"/>
                </a:lnTo>
                <a:lnTo>
                  <a:pt x="3802210" y="800855"/>
                </a:lnTo>
                <a:lnTo>
                  <a:pt x="3839125" y="763683"/>
                </a:lnTo>
                <a:lnTo>
                  <a:pt x="3876039" y="727313"/>
                </a:lnTo>
                <a:lnTo>
                  <a:pt x="3912954" y="692148"/>
                </a:lnTo>
                <a:lnTo>
                  <a:pt x="3949869" y="658587"/>
                </a:lnTo>
                <a:lnTo>
                  <a:pt x="3986783" y="627033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/>
          <p:nvPr/>
        </p:nvSpPr>
        <p:spPr>
          <a:xfrm>
            <a:off x="5789676" y="5558028"/>
            <a:ext cx="48895" cy="18415"/>
          </a:xfrm>
          <a:custGeom>
            <a:rect l="l" t="t" r="r" b="b"/>
            <a:pathLst>
              <a:path w="48895" h="18414">
                <a:moveTo>
                  <a:pt x="0" y="18288"/>
                </a:moveTo>
                <a:lnTo>
                  <a:pt x="48767" y="18288"/>
                </a:lnTo>
                <a:lnTo>
                  <a:pt x="48767" y="0"/>
                </a:lnTo>
                <a:lnTo>
                  <a:pt x="0" y="0"/>
                </a:lnTo>
                <a:lnTo>
                  <a:pt x="0" y="18288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8" name="object 128"/>
          <p:cNvSpPr txBox="1"/>
          <p:nvPr/>
        </p:nvSpPr>
        <p:spPr>
          <a:xfrm>
            <a:off x="5814379" y="5549010"/>
            <a:ext cx="3746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29" name="object 129"/>
          <p:cNvSpPr/>
          <p:nvPr/>
        </p:nvSpPr>
        <p:spPr>
          <a:xfrm>
            <a:off x="5789676" y="5364479"/>
            <a:ext cx="50800" cy="17145"/>
          </a:xfrm>
          <a:custGeom>
            <a:rect l="l" t="t" r="r" b="b"/>
            <a:pathLst>
              <a:path w="50800" h="17145">
                <a:moveTo>
                  <a:pt x="0" y="16764"/>
                </a:moveTo>
                <a:lnTo>
                  <a:pt x="50291" y="16764"/>
                </a:lnTo>
                <a:lnTo>
                  <a:pt x="50291" y="0"/>
                </a:lnTo>
                <a:lnTo>
                  <a:pt x="0" y="0"/>
                </a:lnTo>
                <a:lnTo>
                  <a:pt x="0" y="16764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 txBox="1"/>
          <p:nvPr/>
        </p:nvSpPr>
        <p:spPr>
          <a:xfrm>
            <a:off x="5777865" y="5354192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.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43</a:t>
            </a: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E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+</a:t>
            </a: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31" name="object 131"/>
          <p:cNvSpPr/>
          <p:nvPr/>
        </p:nvSpPr>
        <p:spPr>
          <a:xfrm>
            <a:off x="5789676" y="5169408"/>
            <a:ext cx="50800" cy="17145"/>
          </a:xfrm>
          <a:custGeom>
            <a:rect l="l" t="t" r="r" b="b"/>
            <a:pathLst>
              <a:path w="50800" h="17145">
                <a:moveTo>
                  <a:pt x="0" y="16763"/>
                </a:moveTo>
                <a:lnTo>
                  <a:pt x="50291" y="16763"/>
                </a:lnTo>
                <a:lnTo>
                  <a:pt x="50291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2" name="object 132"/>
          <p:cNvSpPr txBox="1"/>
          <p:nvPr/>
        </p:nvSpPr>
        <p:spPr>
          <a:xfrm>
            <a:off x="5777865" y="5159502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.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44</a:t>
            </a: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E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+</a:t>
            </a: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33" name="object 133"/>
          <p:cNvSpPr/>
          <p:nvPr/>
        </p:nvSpPr>
        <p:spPr>
          <a:xfrm>
            <a:off x="5789676" y="4974335"/>
            <a:ext cx="50800" cy="17145"/>
          </a:xfrm>
          <a:custGeom>
            <a:rect l="l" t="t" r="r" b="b"/>
            <a:pathLst>
              <a:path w="50800" h="17145">
                <a:moveTo>
                  <a:pt x="0" y="16763"/>
                </a:moveTo>
                <a:lnTo>
                  <a:pt x="50291" y="16763"/>
                </a:lnTo>
                <a:lnTo>
                  <a:pt x="50291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4" name="object 134"/>
          <p:cNvSpPr txBox="1"/>
          <p:nvPr/>
        </p:nvSpPr>
        <p:spPr>
          <a:xfrm>
            <a:off x="5814379" y="4964684"/>
            <a:ext cx="3746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35" name="object 135"/>
          <p:cNvSpPr/>
          <p:nvPr/>
        </p:nvSpPr>
        <p:spPr>
          <a:xfrm>
            <a:off x="5789676" y="4780788"/>
            <a:ext cx="50800" cy="17145"/>
          </a:xfrm>
          <a:custGeom>
            <a:rect l="l" t="t" r="r" b="b"/>
            <a:pathLst>
              <a:path w="50800" h="17145">
                <a:moveTo>
                  <a:pt x="0" y="16763"/>
                </a:moveTo>
                <a:lnTo>
                  <a:pt x="50291" y="16763"/>
                </a:lnTo>
                <a:lnTo>
                  <a:pt x="50291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 txBox="1"/>
          <p:nvPr/>
        </p:nvSpPr>
        <p:spPr>
          <a:xfrm>
            <a:off x="5777865" y="4769865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.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46E</a:t>
            </a: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+</a:t>
            </a: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37" name="object 137"/>
          <p:cNvSpPr/>
          <p:nvPr/>
        </p:nvSpPr>
        <p:spPr>
          <a:xfrm>
            <a:off x="5789676" y="4585715"/>
            <a:ext cx="48895" cy="17145"/>
          </a:xfrm>
          <a:custGeom>
            <a:rect l="l" t="t" r="r" b="b"/>
            <a:pathLst>
              <a:path w="48895" h="17145">
                <a:moveTo>
                  <a:pt x="0" y="16763"/>
                </a:moveTo>
                <a:lnTo>
                  <a:pt x="48767" y="16763"/>
                </a:lnTo>
                <a:lnTo>
                  <a:pt x="48767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 txBox="1"/>
          <p:nvPr/>
        </p:nvSpPr>
        <p:spPr>
          <a:xfrm>
            <a:off x="5777865" y="4575428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.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4</a:t>
            </a: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7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E+</a:t>
            </a: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39" name="object 139"/>
          <p:cNvSpPr/>
          <p:nvPr/>
        </p:nvSpPr>
        <p:spPr>
          <a:xfrm>
            <a:off x="5789676" y="4390644"/>
            <a:ext cx="50800" cy="17145"/>
          </a:xfrm>
          <a:custGeom>
            <a:rect l="l" t="t" r="r" b="b"/>
            <a:pathLst>
              <a:path w="50800" h="17145">
                <a:moveTo>
                  <a:pt x="0" y="16763"/>
                </a:moveTo>
                <a:lnTo>
                  <a:pt x="50291" y="16763"/>
                </a:lnTo>
                <a:lnTo>
                  <a:pt x="50291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0" name="object 140"/>
          <p:cNvSpPr txBox="1"/>
          <p:nvPr/>
        </p:nvSpPr>
        <p:spPr>
          <a:xfrm>
            <a:off x="5815891" y="4380738"/>
            <a:ext cx="3746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41" name="object 141"/>
          <p:cNvSpPr/>
          <p:nvPr/>
        </p:nvSpPr>
        <p:spPr>
          <a:xfrm>
            <a:off x="5789676" y="4195571"/>
            <a:ext cx="50800" cy="17145"/>
          </a:xfrm>
          <a:custGeom>
            <a:rect l="l" t="t" r="r" b="b"/>
            <a:pathLst>
              <a:path w="50800" h="17145">
                <a:moveTo>
                  <a:pt x="0" y="16763"/>
                </a:moveTo>
                <a:lnTo>
                  <a:pt x="50291" y="16763"/>
                </a:lnTo>
                <a:lnTo>
                  <a:pt x="50291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2" name="object 142"/>
          <p:cNvSpPr txBox="1"/>
          <p:nvPr/>
        </p:nvSpPr>
        <p:spPr>
          <a:xfrm>
            <a:off x="5777865" y="4185920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.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49E</a:t>
            </a: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+</a:t>
            </a: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43" name="object 143"/>
          <p:cNvSpPr/>
          <p:nvPr/>
        </p:nvSpPr>
        <p:spPr>
          <a:xfrm>
            <a:off x="5789676" y="4002023"/>
            <a:ext cx="43180" cy="17145"/>
          </a:xfrm>
          <a:custGeom>
            <a:rect l="l" t="t" r="r" b="b"/>
            <a:pathLst>
              <a:path w="43179" h="17145">
                <a:moveTo>
                  <a:pt x="0" y="16763"/>
                </a:moveTo>
                <a:lnTo>
                  <a:pt x="42672" y="16763"/>
                </a:lnTo>
                <a:lnTo>
                  <a:pt x="42672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4" name="object 144"/>
          <p:cNvSpPr txBox="1"/>
          <p:nvPr/>
        </p:nvSpPr>
        <p:spPr>
          <a:xfrm>
            <a:off x="5777865" y="3991102"/>
            <a:ext cx="6794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.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5E+</a:t>
            </a: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45" name="object 145"/>
          <p:cNvSpPr/>
          <p:nvPr/>
        </p:nvSpPr>
        <p:spPr>
          <a:xfrm>
            <a:off x="5789676" y="3806952"/>
            <a:ext cx="47625" cy="17145"/>
          </a:xfrm>
          <a:custGeom>
            <a:rect l="l" t="t" r="r" b="b"/>
            <a:pathLst>
              <a:path w="47625" h="17145">
                <a:moveTo>
                  <a:pt x="0" y="16764"/>
                </a:moveTo>
                <a:lnTo>
                  <a:pt x="47244" y="16764"/>
                </a:lnTo>
                <a:lnTo>
                  <a:pt x="47244" y="0"/>
                </a:lnTo>
                <a:lnTo>
                  <a:pt x="0" y="0"/>
                </a:lnTo>
                <a:lnTo>
                  <a:pt x="0" y="16764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6" name="object 146"/>
          <p:cNvSpPr txBox="1"/>
          <p:nvPr/>
        </p:nvSpPr>
        <p:spPr>
          <a:xfrm>
            <a:off x="5817403" y="3796410"/>
            <a:ext cx="3302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47" name="object 147"/>
          <p:cNvSpPr/>
          <p:nvPr/>
        </p:nvSpPr>
        <p:spPr>
          <a:xfrm>
            <a:off x="5789676" y="3611879"/>
            <a:ext cx="48895" cy="17145"/>
          </a:xfrm>
          <a:custGeom>
            <a:rect l="l" t="t" r="r" b="b"/>
            <a:pathLst>
              <a:path w="48895" h="17145">
                <a:moveTo>
                  <a:pt x="0" y="16764"/>
                </a:moveTo>
                <a:lnTo>
                  <a:pt x="48767" y="16764"/>
                </a:lnTo>
                <a:lnTo>
                  <a:pt x="48767" y="0"/>
                </a:lnTo>
                <a:lnTo>
                  <a:pt x="0" y="0"/>
                </a:lnTo>
                <a:lnTo>
                  <a:pt x="0" y="16764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8" name="object 148"/>
          <p:cNvSpPr txBox="1"/>
          <p:nvPr/>
        </p:nvSpPr>
        <p:spPr>
          <a:xfrm>
            <a:off x="5777865" y="3601973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.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5</a:t>
            </a:r>
            <a:r>
              <a:rPr sz="100" spc="-10">
                <a:solidFill>
                  <a:srgbClr val="F9F3EB"/>
                </a:solidFill>
                <a:latin typeface="宋体"/>
                <a:cs typeface="宋体"/>
              </a:rPr>
              <a:t>2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E+</a:t>
            </a: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49" name="object 149"/>
          <p:cNvSpPr/>
          <p:nvPr/>
        </p:nvSpPr>
        <p:spPr>
          <a:xfrm>
            <a:off x="5789676" y="3416808"/>
            <a:ext cx="50800" cy="17145"/>
          </a:xfrm>
          <a:custGeom>
            <a:rect l="l" t="t" r="r" b="b"/>
            <a:pathLst>
              <a:path w="50800" h="17145">
                <a:moveTo>
                  <a:pt x="0" y="16763"/>
                </a:moveTo>
                <a:lnTo>
                  <a:pt x="50291" y="16763"/>
                </a:lnTo>
                <a:lnTo>
                  <a:pt x="50291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F9F3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0" name="object 150"/>
          <p:cNvSpPr txBox="1"/>
          <p:nvPr/>
        </p:nvSpPr>
        <p:spPr>
          <a:xfrm>
            <a:off x="5777865" y="3407155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.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53E</a:t>
            </a: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+</a:t>
            </a: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51" name="object 151"/>
          <p:cNvSpPr txBox="1"/>
          <p:nvPr/>
        </p:nvSpPr>
        <p:spPr>
          <a:xfrm>
            <a:off x="1028191" y="5549010"/>
            <a:ext cx="9271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30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800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52" name="object 152"/>
          <p:cNvSpPr txBox="1"/>
          <p:nvPr/>
        </p:nvSpPr>
        <p:spPr>
          <a:xfrm>
            <a:off x="1031849" y="5013452"/>
            <a:ext cx="8953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31,200,000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53" name="object 153"/>
          <p:cNvSpPr txBox="1"/>
          <p:nvPr/>
        </p:nvSpPr>
        <p:spPr>
          <a:xfrm>
            <a:off x="1031239" y="4477892"/>
            <a:ext cx="8953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31,600,000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54" name="object 154"/>
          <p:cNvSpPr txBox="1"/>
          <p:nvPr/>
        </p:nvSpPr>
        <p:spPr>
          <a:xfrm>
            <a:off x="1028801" y="3942715"/>
            <a:ext cx="9271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3</a:t>
            </a:r>
            <a:r>
              <a:rPr sz="100" spc="-10">
                <a:solidFill>
                  <a:srgbClr val="F9F3EB"/>
                </a:solidFill>
                <a:latin typeface="宋体"/>
                <a:cs typeface="宋体"/>
              </a:rPr>
              <a:t>2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1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55" name="object 155"/>
          <p:cNvSpPr txBox="1"/>
          <p:nvPr/>
        </p:nvSpPr>
        <p:spPr>
          <a:xfrm>
            <a:off x="1029106" y="3407155"/>
            <a:ext cx="9271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3</a:t>
            </a:r>
            <a:r>
              <a:rPr sz="100" spc="-10">
                <a:solidFill>
                  <a:srgbClr val="F9F3EB"/>
                </a:solidFill>
                <a:latin typeface="宋体"/>
                <a:cs typeface="宋体"/>
              </a:rPr>
              <a:t>2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400</a:t>
            </a:r>
            <a:r>
              <a:rPr sz="100" spc="-30">
                <a:solidFill>
                  <a:srgbClr val="F9F3EB"/>
                </a:solidFill>
                <a:latin typeface="宋体"/>
                <a:cs typeface="宋体"/>
              </a:rPr>
              <a:t>,</a:t>
            </a:r>
            <a:r>
              <a:rPr sz="100" spc="1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56" name="object 156"/>
          <p:cNvSpPr txBox="1"/>
          <p:nvPr/>
        </p:nvSpPr>
        <p:spPr>
          <a:xfrm>
            <a:off x="1254963" y="5677306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星期一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57" name="object 157"/>
          <p:cNvSpPr txBox="1"/>
          <p:nvPr/>
        </p:nvSpPr>
        <p:spPr>
          <a:xfrm>
            <a:off x="1919477" y="5677306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星期二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58" name="object 158"/>
          <p:cNvSpPr txBox="1"/>
          <p:nvPr/>
        </p:nvSpPr>
        <p:spPr>
          <a:xfrm>
            <a:off x="2583942" y="5677306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星期三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59" name="object 159"/>
          <p:cNvSpPr txBox="1"/>
          <p:nvPr/>
        </p:nvSpPr>
        <p:spPr>
          <a:xfrm>
            <a:off x="3248660" y="5677306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星期四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60" name="object 160"/>
          <p:cNvSpPr txBox="1"/>
          <p:nvPr/>
        </p:nvSpPr>
        <p:spPr>
          <a:xfrm>
            <a:off x="3913123" y="5677306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星期五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61" name="object 161"/>
          <p:cNvSpPr txBox="1"/>
          <p:nvPr/>
        </p:nvSpPr>
        <p:spPr>
          <a:xfrm>
            <a:off x="4577588" y="5677306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星期六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62" name="object 162"/>
          <p:cNvSpPr txBox="1"/>
          <p:nvPr/>
        </p:nvSpPr>
        <p:spPr>
          <a:xfrm>
            <a:off x="5242305" y="5677306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星期日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63" name="object 163"/>
          <p:cNvSpPr/>
          <p:nvPr/>
        </p:nvSpPr>
        <p:spPr>
          <a:xfrm>
            <a:off x="1164336" y="3180588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62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4" name="object 164"/>
          <p:cNvSpPr/>
          <p:nvPr/>
        </p:nvSpPr>
        <p:spPr>
          <a:xfrm>
            <a:off x="1980438" y="3179826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5" name="object 165"/>
          <p:cNvSpPr txBox="1"/>
          <p:nvPr/>
        </p:nvSpPr>
        <p:spPr>
          <a:xfrm>
            <a:off x="1050747" y="2727451"/>
            <a:ext cx="3456304" cy="5302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2023年</a:t>
            </a:r>
            <a:r>
              <a:rPr sz="1400" b="1" spc="-180">
                <a:latin typeface="微软雅黑"/>
                <a:cs typeface="微软雅黑"/>
              </a:rPr>
              <a:t>1-11</a:t>
            </a:r>
            <a:r>
              <a:rPr sz="1400" b="1">
                <a:latin typeface="微软雅黑"/>
                <a:cs typeface="微软雅黑"/>
              </a:rPr>
              <a:t>月各时间带货视频销</a:t>
            </a:r>
            <a:r>
              <a:rPr sz="1400" b="1" spc="-15">
                <a:latin typeface="微软雅黑"/>
                <a:cs typeface="微软雅黑"/>
              </a:rPr>
              <a:t>售</a:t>
            </a:r>
            <a:r>
              <a:rPr sz="1400" b="1">
                <a:latin typeface="微软雅黑"/>
                <a:cs typeface="微软雅黑"/>
              </a:rPr>
              <a:t>额及</a:t>
            </a:r>
            <a:r>
              <a:rPr sz="1400" b="1" spc="-15">
                <a:latin typeface="微软雅黑"/>
                <a:cs typeface="微软雅黑"/>
              </a:rPr>
              <a:t>数</a:t>
            </a:r>
            <a:r>
              <a:rPr sz="1400" b="1">
                <a:latin typeface="微软雅黑"/>
                <a:cs typeface="微软雅黑"/>
              </a:rPr>
              <a:t>量</a:t>
            </a:r>
            <a:endParaRPr sz="1400">
              <a:latin typeface="微软雅黑"/>
              <a:cs typeface="微软雅黑"/>
            </a:endParaRPr>
          </a:p>
          <a:p>
            <a:pPr marL="382905">
              <a:lnSpc>
                <a:spcPct val="100000"/>
              </a:lnSpc>
              <a:spcBef>
                <a:spcPts val="1090"/>
              </a:spcBef>
              <a:tabLst>
                <a:tab pos="1199515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销售额	数量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66" name="object 16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23900" y="69037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30402" y="322579"/>
            <a:ext cx="7537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35">
                <a:solidFill>
                  <a:srgbClr val="585858"/>
                </a:solidFill>
                <a:latin typeface="微软雅黑"/>
                <a:cs typeface="微软雅黑"/>
              </a:rPr>
              <a:t>SUMMARY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94944" y="627583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89254" y="839215"/>
            <a:ext cx="12458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252525"/>
                </a:solidFill>
              </a:rPr>
              <a:t>章节小结</a:t>
            </a:r>
            <a:endParaRPr sz="2400"/>
          </a:p>
        </p:txBody>
      </p:sp>
      <p:sp>
        <p:nvSpPr>
          <p:cNvPr id="6" name="object 6"/>
          <p:cNvSpPr txBox="1"/>
          <p:nvPr/>
        </p:nvSpPr>
        <p:spPr>
          <a:xfrm>
            <a:off x="730402" y="1995932"/>
            <a:ext cx="6841490" cy="28790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247650" indent="-172720" algn="just">
              <a:lnSpc>
                <a:spcPct val="130000"/>
              </a:lnSpc>
              <a:spcBef>
                <a:spcPts val="10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抖音电商平台达人视频带货销售额整体呈现逐月上升的趋势，发展态势良好，参与视频带货的达 人数量在今年明显增加。</a:t>
            </a:r>
            <a:endParaRPr sz="1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DF4435"/>
              </a:buClr>
              <a:buFont typeface="Wingdings"/>
              <a:buChar char=""/>
            </a:pPr>
            <a:endParaRPr sz="1450">
              <a:latin typeface="宋体"/>
              <a:cs typeface="宋体"/>
            </a:endParaRPr>
          </a:p>
          <a:p>
            <a:pPr marL="184785" marR="247015" indent="-172720" algn="just">
              <a:lnSpc>
                <a:spcPct val="130100"/>
              </a:lnSpc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从数据来看，视频带货销售额主要来源于粉丝量级较低的达人。其中，小达人在视频带货上表现 最为亮眼，发布带货视频数量最多，且销售额最高。中腰部达人转化率最高，但目前尝试视频带 货的达人较少。</a:t>
            </a:r>
            <a:endParaRPr sz="1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DF4435"/>
              </a:buClr>
              <a:buFont typeface="Wingdings"/>
              <a:buChar char=""/>
            </a:pPr>
            <a:endParaRPr sz="1450">
              <a:latin typeface="宋体"/>
              <a:cs typeface="宋体"/>
            </a:endParaRPr>
          </a:p>
          <a:p>
            <a:pPr marL="184785" marR="5080" indent="-172720">
              <a:lnSpc>
                <a:spcPct val="130000"/>
              </a:lnSpc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视频带货销售额占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比</a:t>
            </a:r>
            <a:r>
              <a:rPr sz="1200" spc="114">
                <a:solidFill>
                  <a:srgbClr val="7E7E7E"/>
                </a:solidFill>
                <a:latin typeface="宋体"/>
                <a:cs typeface="宋体"/>
              </a:rPr>
              <a:t>T</a:t>
            </a:r>
            <a:r>
              <a:rPr sz="1200" spc="235">
                <a:solidFill>
                  <a:srgbClr val="7E7E7E"/>
                </a:solidFill>
                <a:latin typeface="宋体"/>
                <a:cs typeface="宋体"/>
              </a:rPr>
              <a:t>O</a:t>
            </a:r>
            <a:r>
              <a:rPr sz="1200" spc="240">
                <a:solidFill>
                  <a:srgbClr val="7E7E7E"/>
                </a:solidFill>
                <a:latin typeface="宋体"/>
                <a:cs typeface="宋体"/>
              </a:rPr>
              <a:t>P</a:t>
            </a:r>
            <a:r>
              <a:rPr sz="1200" spc="114">
                <a:solidFill>
                  <a:srgbClr val="7E7E7E"/>
                </a:solidFill>
                <a:latin typeface="宋体"/>
                <a:cs typeface="宋体"/>
              </a:rPr>
              <a:t>5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的行业为图书教</a:t>
            </a:r>
            <a:r>
              <a:rPr sz="1200" spc="-15">
                <a:solidFill>
                  <a:srgbClr val="7E7E7E"/>
                </a:solidFill>
                <a:latin typeface="宋体"/>
                <a:cs typeface="宋体"/>
              </a:rPr>
              <a:t>育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、日用百货、宠物用品、汽配摩托、食品饮料。其中， 图书教育、宠物用品、汽配摩托行业为今年高爆发行业，目前行业内视频带货达人数量较少，赛</a:t>
            </a:r>
            <a:endParaRPr sz="1200">
              <a:latin typeface="宋体"/>
              <a:cs typeface="宋体"/>
            </a:endParaRPr>
          </a:p>
          <a:p>
            <a:pPr marL="184785">
              <a:lnSpc>
                <a:spcPct val="100000"/>
              </a:lnSpc>
              <a:spcBef>
                <a:spcPts val="430"/>
              </a:spcBef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道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尚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未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开</a:t>
            </a:r>
            <a:r>
              <a:rPr sz="1200" spc="-505">
                <a:solidFill>
                  <a:srgbClr val="7E7E7E"/>
                </a:solidFill>
                <a:latin typeface="宋体"/>
                <a:cs typeface="宋体"/>
              </a:rPr>
              <a:t>“卷</a:t>
            </a:r>
            <a:r>
              <a:rPr sz="1200" spc="-254">
                <a:solidFill>
                  <a:srgbClr val="7E7E7E"/>
                </a:solidFill>
                <a:latin typeface="宋体"/>
                <a:cs typeface="宋体"/>
              </a:rPr>
              <a:t>”，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适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合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尽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早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切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入。</a:t>
            </a:r>
            <a:endParaRPr sz="12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8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5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周日到周二发布的带货视频销售额更高</a:t>
            </a:r>
            <a:r>
              <a:rPr sz="1200" spc="-45">
                <a:solidFill>
                  <a:srgbClr val="7E7E7E"/>
                </a:solidFill>
                <a:latin typeface="宋体"/>
                <a:cs typeface="宋体"/>
              </a:rPr>
              <a:t>，17-19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点间发布的带货视频转化更佳。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0302240" y="291084"/>
            <a:ext cx="1171955" cy="29108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9229343" y="303275"/>
            <a:ext cx="800100" cy="2682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0157586" y="302133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1999" cy="685799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4240" y="314705"/>
            <a:ext cx="12744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-65">
                <a:solidFill>
                  <a:srgbClr val="252525"/>
                </a:solidFill>
                <a:latin typeface="微软雅黑"/>
                <a:cs typeface="微软雅黑"/>
              </a:rPr>
              <a:t>Chanmama Data</a:t>
            </a:r>
            <a:r>
              <a:rPr sz="900" b="1" spc="-90">
                <a:solidFill>
                  <a:srgbClr val="252525"/>
                </a:solidFill>
                <a:latin typeface="微软雅黑"/>
                <a:cs typeface="微软雅黑"/>
              </a:rPr>
              <a:t> </a:t>
            </a:r>
            <a:r>
              <a:rPr sz="900" b="1" spc="-70">
                <a:solidFill>
                  <a:srgbClr val="252525"/>
                </a:solidFill>
                <a:latin typeface="微软雅黑"/>
                <a:cs typeface="微软雅黑"/>
              </a:rPr>
              <a:t>Report</a:t>
            </a:r>
            <a:endParaRPr sz="9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04240" y="653237"/>
            <a:ext cx="551180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5">
                <a:solidFill>
                  <a:srgbClr val="252525"/>
                </a:solidFill>
              </a:rPr>
              <a:t>短视频带货爆单攻略</a:t>
            </a:r>
            <a:endParaRPr sz="4800"/>
          </a:p>
        </p:txBody>
      </p:sp>
      <p:sp>
        <p:nvSpPr>
          <p:cNvPr id="5" name="object 5"/>
          <p:cNvSpPr txBox="1"/>
          <p:nvPr/>
        </p:nvSpPr>
        <p:spPr>
          <a:xfrm>
            <a:off x="477418" y="5136641"/>
            <a:ext cx="2691765" cy="10807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529715">
              <a:lnSpc>
                <a:spcPct val="100000"/>
              </a:lnSpc>
              <a:spcBef>
                <a:spcPts val="95"/>
              </a:spcBef>
            </a:pPr>
            <a:r>
              <a:rPr sz="1600" b="1" spc="-105">
                <a:solidFill>
                  <a:srgbClr val="404040"/>
                </a:solidFill>
                <a:latin typeface="微软雅黑"/>
                <a:cs typeface="微软雅黑"/>
              </a:rPr>
              <a:t>C</a:t>
            </a:r>
            <a:r>
              <a:rPr sz="1600" b="1" spc="-130">
                <a:solidFill>
                  <a:srgbClr val="404040"/>
                </a:solidFill>
                <a:latin typeface="微软雅黑"/>
                <a:cs typeface="微软雅黑"/>
              </a:rPr>
              <a:t>H</a:t>
            </a:r>
            <a:r>
              <a:rPr sz="1600" b="1" spc="-204">
                <a:solidFill>
                  <a:srgbClr val="404040"/>
                </a:solidFill>
                <a:latin typeface="微软雅黑"/>
                <a:cs typeface="微软雅黑"/>
              </a:rPr>
              <a:t>ANMAMA  </a:t>
            </a:r>
            <a:r>
              <a:rPr sz="1600" b="1" spc="-150">
                <a:solidFill>
                  <a:srgbClr val="404040"/>
                </a:solidFill>
                <a:latin typeface="微软雅黑"/>
                <a:cs typeface="微软雅黑"/>
              </a:rPr>
              <a:t>DATA  </a:t>
            </a:r>
            <a:r>
              <a:rPr sz="1600" b="1" spc="-100">
                <a:solidFill>
                  <a:srgbClr val="404040"/>
                </a:solidFill>
                <a:latin typeface="微软雅黑"/>
                <a:cs typeface="微软雅黑"/>
              </a:rPr>
              <a:t>REPORT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110"/>
              </a:spcBef>
            </a:pPr>
            <a:r>
              <a:rPr sz="1200" b="1" spc="-65">
                <a:solidFill>
                  <a:srgbClr val="404040"/>
                </a:solidFill>
                <a:latin typeface="微软雅黑"/>
                <a:cs typeface="微软雅黑"/>
              </a:rPr>
              <a:t>©2023 </a:t>
            </a:r>
            <a:r>
              <a:rPr sz="1200" b="1" spc="-80">
                <a:solidFill>
                  <a:srgbClr val="404040"/>
                </a:solidFill>
                <a:latin typeface="微软雅黑"/>
                <a:cs typeface="微软雅黑"/>
              </a:rPr>
              <a:t>chanmama </a:t>
            </a:r>
            <a:r>
              <a:rPr sz="1200" b="1" spc="-110">
                <a:solidFill>
                  <a:srgbClr val="404040"/>
                </a:solidFill>
                <a:latin typeface="微软雅黑"/>
                <a:cs typeface="微软雅黑"/>
              </a:rPr>
              <a:t>All </a:t>
            </a:r>
            <a:r>
              <a:rPr sz="1200" b="1" spc="-95">
                <a:solidFill>
                  <a:srgbClr val="404040"/>
                </a:solidFill>
                <a:latin typeface="微软雅黑"/>
                <a:cs typeface="微软雅黑"/>
              </a:rPr>
              <a:t>Rights</a:t>
            </a:r>
            <a:r>
              <a:rPr sz="1200" b="1" spc="135">
                <a:solidFill>
                  <a:srgbClr val="404040"/>
                </a:solidFill>
                <a:latin typeface="微软雅黑"/>
                <a:cs typeface="微软雅黑"/>
              </a:rPr>
              <a:t> </a:t>
            </a:r>
            <a:r>
              <a:rPr sz="1200" b="1" spc="-70">
                <a:solidFill>
                  <a:srgbClr val="404040"/>
                </a:solidFill>
                <a:latin typeface="微软雅黑"/>
                <a:cs typeface="微软雅黑"/>
              </a:rPr>
              <a:t>Reserved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318250" y="2636266"/>
            <a:ext cx="5307330" cy="3982720"/>
          </a:xfrm>
          <a:custGeom>
            <a:rect l="l" t="t" r="r" b="b"/>
            <a:pathLst>
              <a:path w="5307330" h="3982720">
                <a:moveTo>
                  <a:pt x="1432774" y="3969626"/>
                </a:moveTo>
                <a:lnTo>
                  <a:pt x="1037434" y="3969626"/>
                </a:lnTo>
                <a:lnTo>
                  <a:pt x="1085141" y="3982326"/>
                </a:lnTo>
                <a:lnTo>
                  <a:pt x="1384697" y="3982326"/>
                </a:lnTo>
                <a:lnTo>
                  <a:pt x="1432774" y="3969626"/>
                </a:lnTo>
                <a:close/>
              </a:path>
              <a:path w="5307330" h="3982720">
                <a:moveTo>
                  <a:pt x="1432774" y="19926"/>
                </a:moveTo>
                <a:lnTo>
                  <a:pt x="1037434" y="19926"/>
                </a:lnTo>
                <a:lnTo>
                  <a:pt x="945043" y="45326"/>
                </a:lnTo>
                <a:lnTo>
                  <a:pt x="814016" y="83426"/>
                </a:lnTo>
                <a:lnTo>
                  <a:pt x="772356" y="108826"/>
                </a:lnTo>
                <a:lnTo>
                  <a:pt x="731703" y="121526"/>
                </a:lnTo>
                <a:lnTo>
                  <a:pt x="692059" y="146926"/>
                </a:lnTo>
                <a:lnTo>
                  <a:pt x="653422" y="172326"/>
                </a:lnTo>
                <a:lnTo>
                  <a:pt x="615792" y="197726"/>
                </a:lnTo>
                <a:lnTo>
                  <a:pt x="579170" y="223126"/>
                </a:lnTo>
                <a:lnTo>
                  <a:pt x="543555" y="261226"/>
                </a:lnTo>
                <a:lnTo>
                  <a:pt x="508947" y="286626"/>
                </a:lnTo>
                <a:lnTo>
                  <a:pt x="475347" y="324726"/>
                </a:lnTo>
                <a:lnTo>
                  <a:pt x="442754" y="362826"/>
                </a:lnTo>
                <a:lnTo>
                  <a:pt x="411168" y="400926"/>
                </a:lnTo>
                <a:lnTo>
                  <a:pt x="380589" y="439026"/>
                </a:lnTo>
                <a:lnTo>
                  <a:pt x="351017" y="477126"/>
                </a:lnTo>
                <a:lnTo>
                  <a:pt x="322452" y="527926"/>
                </a:lnTo>
                <a:lnTo>
                  <a:pt x="301310" y="553326"/>
                </a:lnTo>
                <a:lnTo>
                  <a:pt x="280885" y="591426"/>
                </a:lnTo>
                <a:lnTo>
                  <a:pt x="261176" y="629526"/>
                </a:lnTo>
                <a:lnTo>
                  <a:pt x="242185" y="667626"/>
                </a:lnTo>
                <a:lnTo>
                  <a:pt x="223910" y="705726"/>
                </a:lnTo>
                <a:lnTo>
                  <a:pt x="206353" y="743826"/>
                </a:lnTo>
                <a:lnTo>
                  <a:pt x="189513" y="794626"/>
                </a:lnTo>
                <a:lnTo>
                  <a:pt x="173389" y="832726"/>
                </a:lnTo>
                <a:lnTo>
                  <a:pt x="157983" y="870826"/>
                </a:lnTo>
                <a:lnTo>
                  <a:pt x="143293" y="921626"/>
                </a:lnTo>
                <a:lnTo>
                  <a:pt x="129320" y="959726"/>
                </a:lnTo>
                <a:lnTo>
                  <a:pt x="116064" y="1010526"/>
                </a:lnTo>
                <a:lnTo>
                  <a:pt x="103525" y="1061326"/>
                </a:lnTo>
                <a:lnTo>
                  <a:pt x="91703" y="1099426"/>
                </a:lnTo>
                <a:lnTo>
                  <a:pt x="80597" y="1150226"/>
                </a:lnTo>
                <a:lnTo>
                  <a:pt x="70208" y="1201026"/>
                </a:lnTo>
                <a:lnTo>
                  <a:pt x="60535" y="1251826"/>
                </a:lnTo>
                <a:lnTo>
                  <a:pt x="51580" y="1302626"/>
                </a:lnTo>
                <a:lnTo>
                  <a:pt x="43341" y="1353426"/>
                </a:lnTo>
                <a:lnTo>
                  <a:pt x="35818" y="1404226"/>
                </a:lnTo>
                <a:lnTo>
                  <a:pt x="29012" y="1467726"/>
                </a:lnTo>
                <a:lnTo>
                  <a:pt x="22923" y="1518526"/>
                </a:lnTo>
                <a:lnTo>
                  <a:pt x="17550" y="1582026"/>
                </a:lnTo>
                <a:lnTo>
                  <a:pt x="12894" y="1632826"/>
                </a:lnTo>
                <a:lnTo>
                  <a:pt x="8954" y="1696326"/>
                </a:lnTo>
                <a:lnTo>
                  <a:pt x="5730" y="1747126"/>
                </a:lnTo>
                <a:lnTo>
                  <a:pt x="3223" y="1810626"/>
                </a:lnTo>
                <a:lnTo>
                  <a:pt x="1432" y="1874126"/>
                </a:lnTo>
                <a:lnTo>
                  <a:pt x="358" y="1937626"/>
                </a:lnTo>
                <a:lnTo>
                  <a:pt x="0" y="2001126"/>
                </a:lnTo>
                <a:lnTo>
                  <a:pt x="358" y="2064626"/>
                </a:lnTo>
                <a:lnTo>
                  <a:pt x="1432" y="2128126"/>
                </a:lnTo>
                <a:lnTo>
                  <a:pt x="3223" y="2178926"/>
                </a:lnTo>
                <a:lnTo>
                  <a:pt x="5730" y="2242426"/>
                </a:lnTo>
                <a:lnTo>
                  <a:pt x="8954" y="2305926"/>
                </a:lnTo>
                <a:lnTo>
                  <a:pt x="12894" y="2356726"/>
                </a:lnTo>
                <a:lnTo>
                  <a:pt x="17550" y="2420226"/>
                </a:lnTo>
                <a:lnTo>
                  <a:pt x="22923" y="2471026"/>
                </a:lnTo>
                <a:lnTo>
                  <a:pt x="29012" y="2534526"/>
                </a:lnTo>
                <a:lnTo>
                  <a:pt x="35818" y="2585326"/>
                </a:lnTo>
                <a:lnTo>
                  <a:pt x="43341" y="2636126"/>
                </a:lnTo>
                <a:lnTo>
                  <a:pt x="51580" y="2686926"/>
                </a:lnTo>
                <a:lnTo>
                  <a:pt x="60535" y="2737726"/>
                </a:lnTo>
                <a:lnTo>
                  <a:pt x="70208" y="2788526"/>
                </a:lnTo>
                <a:lnTo>
                  <a:pt x="80597" y="2839326"/>
                </a:lnTo>
                <a:lnTo>
                  <a:pt x="91703" y="2890126"/>
                </a:lnTo>
                <a:lnTo>
                  <a:pt x="103525" y="2940926"/>
                </a:lnTo>
                <a:lnTo>
                  <a:pt x="116064" y="2991726"/>
                </a:lnTo>
                <a:lnTo>
                  <a:pt x="129320" y="3029826"/>
                </a:lnTo>
                <a:lnTo>
                  <a:pt x="143293" y="3080626"/>
                </a:lnTo>
                <a:lnTo>
                  <a:pt x="157983" y="3118726"/>
                </a:lnTo>
                <a:lnTo>
                  <a:pt x="173389" y="3169526"/>
                </a:lnTo>
                <a:lnTo>
                  <a:pt x="189513" y="3207626"/>
                </a:lnTo>
                <a:lnTo>
                  <a:pt x="206353" y="3245726"/>
                </a:lnTo>
                <a:lnTo>
                  <a:pt x="223910" y="3283826"/>
                </a:lnTo>
                <a:lnTo>
                  <a:pt x="242185" y="3321926"/>
                </a:lnTo>
                <a:lnTo>
                  <a:pt x="261176" y="3360026"/>
                </a:lnTo>
                <a:lnTo>
                  <a:pt x="280885" y="3398126"/>
                </a:lnTo>
                <a:lnTo>
                  <a:pt x="301310" y="3436226"/>
                </a:lnTo>
                <a:lnTo>
                  <a:pt x="322452" y="3474326"/>
                </a:lnTo>
                <a:lnTo>
                  <a:pt x="351017" y="3512426"/>
                </a:lnTo>
                <a:lnTo>
                  <a:pt x="380589" y="3550526"/>
                </a:lnTo>
                <a:lnTo>
                  <a:pt x="411168" y="3601326"/>
                </a:lnTo>
                <a:lnTo>
                  <a:pt x="442754" y="3639426"/>
                </a:lnTo>
                <a:lnTo>
                  <a:pt x="475347" y="3677526"/>
                </a:lnTo>
                <a:lnTo>
                  <a:pt x="508947" y="3702926"/>
                </a:lnTo>
                <a:lnTo>
                  <a:pt x="543555" y="3741026"/>
                </a:lnTo>
                <a:lnTo>
                  <a:pt x="579170" y="3766426"/>
                </a:lnTo>
                <a:lnTo>
                  <a:pt x="615792" y="3791826"/>
                </a:lnTo>
                <a:lnTo>
                  <a:pt x="653422" y="3817226"/>
                </a:lnTo>
                <a:lnTo>
                  <a:pt x="692059" y="3842626"/>
                </a:lnTo>
                <a:lnTo>
                  <a:pt x="731703" y="3868026"/>
                </a:lnTo>
                <a:lnTo>
                  <a:pt x="772356" y="3893426"/>
                </a:lnTo>
                <a:lnTo>
                  <a:pt x="814016" y="3906126"/>
                </a:lnTo>
                <a:lnTo>
                  <a:pt x="856684" y="3931526"/>
                </a:lnTo>
                <a:lnTo>
                  <a:pt x="990734" y="3969626"/>
                </a:lnTo>
                <a:lnTo>
                  <a:pt x="1479824" y="3969626"/>
                </a:lnTo>
                <a:lnTo>
                  <a:pt x="1614818" y="3931526"/>
                </a:lnTo>
                <a:lnTo>
                  <a:pt x="1657763" y="3906126"/>
                </a:lnTo>
                <a:lnTo>
                  <a:pt x="1699681" y="3893426"/>
                </a:lnTo>
                <a:lnTo>
                  <a:pt x="1740572" y="3868026"/>
                </a:lnTo>
                <a:lnTo>
                  <a:pt x="1780436" y="3842626"/>
                </a:lnTo>
                <a:lnTo>
                  <a:pt x="1819273" y="3829926"/>
                </a:lnTo>
                <a:lnTo>
                  <a:pt x="1857083" y="3791826"/>
                </a:lnTo>
                <a:lnTo>
                  <a:pt x="1893865" y="3766426"/>
                </a:lnTo>
                <a:lnTo>
                  <a:pt x="1929620" y="3741026"/>
                </a:lnTo>
                <a:lnTo>
                  <a:pt x="1952772" y="3715626"/>
                </a:lnTo>
                <a:lnTo>
                  <a:pt x="1185810" y="3715626"/>
                </a:lnTo>
                <a:lnTo>
                  <a:pt x="1138517" y="3702926"/>
                </a:lnTo>
                <a:lnTo>
                  <a:pt x="1092431" y="3702926"/>
                </a:lnTo>
                <a:lnTo>
                  <a:pt x="1003884" y="3677526"/>
                </a:lnTo>
                <a:lnTo>
                  <a:pt x="920168" y="3652126"/>
                </a:lnTo>
                <a:lnTo>
                  <a:pt x="880120" y="3626726"/>
                </a:lnTo>
                <a:lnTo>
                  <a:pt x="841279" y="3601326"/>
                </a:lnTo>
                <a:lnTo>
                  <a:pt x="803645" y="3575926"/>
                </a:lnTo>
                <a:lnTo>
                  <a:pt x="767217" y="3550526"/>
                </a:lnTo>
                <a:lnTo>
                  <a:pt x="731995" y="3512426"/>
                </a:lnTo>
                <a:lnTo>
                  <a:pt x="697978" y="3487026"/>
                </a:lnTo>
                <a:lnTo>
                  <a:pt x="665167" y="3448926"/>
                </a:lnTo>
                <a:lnTo>
                  <a:pt x="633561" y="3410826"/>
                </a:lnTo>
                <a:lnTo>
                  <a:pt x="603160" y="3360026"/>
                </a:lnTo>
                <a:lnTo>
                  <a:pt x="573964" y="3321926"/>
                </a:lnTo>
                <a:lnTo>
                  <a:pt x="545973" y="3271126"/>
                </a:lnTo>
                <a:lnTo>
                  <a:pt x="527390" y="3233026"/>
                </a:lnTo>
                <a:lnTo>
                  <a:pt x="509536" y="3194926"/>
                </a:lnTo>
                <a:lnTo>
                  <a:pt x="492412" y="3156826"/>
                </a:lnTo>
                <a:lnTo>
                  <a:pt x="476017" y="3118726"/>
                </a:lnTo>
                <a:lnTo>
                  <a:pt x="460351" y="3080626"/>
                </a:lnTo>
                <a:lnTo>
                  <a:pt x="445414" y="3042526"/>
                </a:lnTo>
                <a:lnTo>
                  <a:pt x="431206" y="3004426"/>
                </a:lnTo>
                <a:lnTo>
                  <a:pt x="417727" y="2966326"/>
                </a:lnTo>
                <a:lnTo>
                  <a:pt x="404978" y="2915526"/>
                </a:lnTo>
                <a:lnTo>
                  <a:pt x="392957" y="2877426"/>
                </a:lnTo>
                <a:lnTo>
                  <a:pt x="381665" y="2826626"/>
                </a:lnTo>
                <a:lnTo>
                  <a:pt x="371101" y="2775826"/>
                </a:lnTo>
                <a:lnTo>
                  <a:pt x="361267" y="2725026"/>
                </a:lnTo>
                <a:lnTo>
                  <a:pt x="352161" y="2674226"/>
                </a:lnTo>
                <a:lnTo>
                  <a:pt x="343784" y="2623426"/>
                </a:lnTo>
                <a:lnTo>
                  <a:pt x="336136" y="2572626"/>
                </a:lnTo>
                <a:lnTo>
                  <a:pt x="329216" y="2521826"/>
                </a:lnTo>
                <a:lnTo>
                  <a:pt x="323025" y="2471026"/>
                </a:lnTo>
                <a:lnTo>
                  <a:pt x="317562" y="2420226"/>
                </a:lnTo>
                <a:lnTo>
                  <a:pt x="312828" y="2356726"/>
                </a:lnTo>
                <a:lnTo>
                  <a:pt x="308823" y="2305926"/>
                </a:lnTo>
                <a:lnTo>
                  <a:pt x="305545" y="2242426"/>
                </a:lnTo>
                <a:lnTo>
                  <a:pt x="302997" y="2178926"/>
                </a:lnTo>
                <a:lnTo>
                  <a:pt x="301176" y="2128126"/>
                </a:lnTo>
                <a:lnTo>
                  <a:pt x="300084" y="2064626"/>
                </a:lnTo>
                <a:lnTo>
                  <a:pt x="299720" y="2001126"/>
                </a:lnTo>
                <a:lnTo>
                  <a:pt x="300084" y="1937626"/>
                </a:lnTo>
                <a:lnTo>
                  <a:pt x="301176" y="1874126"/>
                </a:lnTo>
                <a:lnTo>
                  <a:pt x="302997" y="1810626"/>
                </a:lnTo>
                <a:lnTo>
                  <a:pt x="305545" y="1747126"/>
                </a:lnTo>
                <a:lnTo>
                  <a:pt x="308823" y="1696326"/>
                </a:lnTo>
                <a:lnTo>
                  <a:pt x="312828" y="1632826"/>
                </a:lnTo>
                <a:lnTo>
                  <a:pt x="317562" y="1582026"/>
                </a:lnTo>
                <a:lnTo>
                  <a:pt x="323025" y="1531226"/>
                </a:lnTo>
                <a:lnTo>
                  <a:pt x="329216" y="1467726"/>
                </a:lnTo>
                <a:lnTo>
                  <a:pt x="336136" y="1416926"/>
                </a:lnTo>
                <a:lnTo>
                  <a:pt x="343784" y="1366126"/>
                </a:lnTo>
                <a:lnTo>
                  <a:pt x="352161" y="1315326"/>
                </a:lnTo>
                <a:lnTo>
                  <a:pt x="361267" y="1264526"/>
                </a:lnTo>
                <a:lnTo>
                  <a:pt x="371101" y="1226426"/>
                </a:lnTo>
                <a:lnTo>
                  <a:pt x="381665" y="1175626"/>
                </a:lnTo>
                <a:lnTo>
                  <a:pt x="392957" y="1124826"/>
                </a:lnTo>
                <a:lnTo>
                  <a:pt x="404978" y="1086726"/>
                </a:lnTo>
                <a:lnTo>
                  <a:pt x="417727" y="1035926"/>
                </a:lnTo>
                <a:lnTo>
                  <a:pt x="431206" y="997826"/>
                </a:lnTo>
                <a:lnTo>
                  <a:pt x="445414" y="959726"/>
                </a:lnTo>
                <a:lnTo>
                  <a:pt x="460351" y="908926"/>
                </a:lnTo>
                <a:lnTo>
                  <a:pt x="476017" y="870826"/>
                </a:lnTo>
                <a:lnTo>
                  <a:pt x="492412" y="832726"/>
                </a:lnTo>
                <a:lnTo>
                  <a:pt x="509536" y="794626"/>
                </a:lnTo>
                <a:lnTo>
                  <a:pt x="527390" y="756526"/>
                </a:lnTo>
                <a:lnTo>
                  <a:pt x="545973" y="731126"/>
                </a:lnTo>
                <a:lnTo>
                  <a:pt x="573964" y="680326"/>
                </a:lnTo>
                <a:lnTo>
                  <a:pt x="603160" y="629526"/>
                </a:lnTo>
                <a:lnTo>
                  <a:pt x="633561" y="591426"/>
                </a:lnTo>
                <a:lnTo>
                  <a:pt x="665167" y="553326"/>
                </a:lnTo>
                <a:lnTo>
                  <a:pt x="697978" y="515226"/>
                </a:lnTo>
                <a:lnTo>
                  <a:pt x="731995" y="477126"/>
                </a:lnTo>
                <a:lnTo>
                  <a:pt x="767217" y="451726"/>
                </a:lnTo>
                <a:lnTo>
                  <a:pt x="803645" y="413626"/>
                </a:lnTo>
                <a:lnTo>
                  <a:pt x="841279" y="388226"/>
                </a:lnTo>
                <a:lnTo>
                  <a:pt x="880120" y="362826"/>
                </a:lnTo>
                <a:lnTo>
                  <a:pt x="920168" y="350126"/>
                </a:lnTo>
                <a:lnTo>
                  <a:pt x="961422" y="324726"/>
                </a:lnTo>
                <a:lnTo>
                  <a:pt x="1047554" y="299326"/>
                </a:lnTo>
                <a:lnTo>
                  <a:pt x="1092431" y="299326"/>
                </a:lnTo>
                <a:lnTo>
                  <a:pt x="1138517" y="286626"/>
                </a:lnTo>
                <a:lnTo>
                  <a:pt x="1964348" y="286626"/>
                </a:lnTo>
                <a:lnTo>
                  <a:pt x="1929620" y="261226"/>
                </a:lnTo>
                <a:lnTo>
                  <a:pt x="1893865" y="223126"/>
                </a:lnTo>
                <a:lnTo>
                  <a:pt x="1857083" y="197726"/>
                </a:lnTo>
                <a:lnTo>
                  <a:pt x="1819273" y="172326"/>
                </a:lnTo>
                <a:lnTo>
                  <a:pt x="1780436" y="146926"/>
                </a:lnTo>
                <a:lnTo>
                  <a:pt x="1740572" y="121526"/>
                </a:lnTo>
                <a:lnTo>
                  <a:pt x="1699681" y="108826"/>
                </a:lnTo>
                <a:lnTo>
                  <a:pt x="1657763" y="83426"/>
                </a:lnTo>
                <a:lnTo>
                  <a:pt x="1570846" y="58026"/>
                </a:lnTo>
                <a:lnTo>
                  <a:pt x="1432774" y="19926"/>
                </a:lnTo>
                <a:close/>
              </a:path>
              <a:path w="5307330" h="3982720">
                <a:moveTo>
                  <a:pt x="1964348" y="286626"/>
                </a:moveTo>
                <a:lnTo>
                  <a:pt x="1331152" y="286626"/>
                </a:lnTo>
                <a:lnTo>
                  <a:pt x="1377716" y="299326"/>
                </a:lnTo>
                <a:lnTo>
                  <a:pt x="1423043" y="299326"/>
                </a:lnTo>
                <a:lnTo>
                  <a:pt x="1509982" y="324726"/>
                </a:lnTo>
                <a:lnTo>
                  <a:pt x="1551596" y="350126"/>
                </a:lnTo>
                <a:lnTo>
                  <a:pt x="1591971" y="362826"/>
                </a:lnTo>
                <a:lnTo>
                  <a:pt x="1631108" y="388226"/>
                </a:lnTo>
                <a:lnTo>
                  <a:pt x="1669007" y="413626"/>
                </a:lnTo>
                <a:lnTo>
                  <a:pt x="1705668" y="451726"/>
                </a:lnTo>
                <a:lnTo>
                  <a:pt x="1741090" y="477126"/>
                </a:lnTo>
                <a:lnTo>
                  <a:pt x="1775273" y="515226"/>
                </a:lnTo>
                <a:lnTo>
                  <a:pt x="1808217" y="553326"/>
                </a:lnTo>
                <a:lnTo>
                  <a:pt x="1839923" y="591426"/>
                </a:lnTo>
                <a:lnTo>
                  <a:pt x="1870390" y="629526"/>
                </a:lnTo>
                <a:lnTo>
                  <a:pt x="1899617" y="680326"/>
                </a:lnTo>
                <a:lnTo>
                  <a:pt x="1927605" y="731126"/>
                </a:lnTo>
                <a:lnTo>
                  <a:pt x="1946189" y="756526"/>
                </a:lnTo>
                <a:lnTo>
                  <a:pt x="1964044" y="794626"/>
                </a:lnTo>
                <a:lnTo>
                  <a:pt x="1981171" y="832726"/>
                </a:lnTo>
                <a:lnTo>
                  <a:pt x="1997569" y="870826"/>
                </a:lnTo>
                <a:lnTo>
                  <a:pt x="2013239" y="908926"/>
                </a:lnTo>
                <a:lnTo>
                  <a:pt x="2028181" y="959726"/>
                </a:lnTo>
                <a:lnTo>
                  <a:pt x="2042394" y="997826"/>
                </a:lnTo>
                <a:lnTo>
                  <a:pt x="2055879" y="1035926"/>
                </a:lnTo>
                <a:lnTo>
                  <a:pt x="2068636" y="1086726"/>
                </a:lnTo>
                <a:lnTo>
                  <a:pt x="2080663" y="1124826"/>
                </a:lnTo>
                <a:lnTo>
                  <a:pt x="2091962" y="1175626"/>
                </a:lnTo>
                <a:lnTo>
                  <a:pt x="2102533" y="1226426"/>
                </a:lnTo>
                <a:lnTo>
                  <a:pt x="2112375" y="1264526"/>
                </a:lnTo>
                <a:lnTo>
                  <a:pt x="2121488" y="1315326"/>
                </a:lnTo>
                <a:lnTo>
                  <a:pt x="2129872" y="1366126"/>
                </a:lnTo>
                <a:lnTo>
                  <a:pt x="2137527" y="1416926"/>
                </a:lnTo>
                <a:lnTo>
                  <a:pt x="2144454" y="1467726"/>
                </a:lnTo>
                <a:lnTo>
                  <a:pt x="2150651" y="1531226"/>
                </a:lnTo>
                <a:lnTo>
                  <a:pt x="2156120" y="1582026"/>
                </a:lnTo>
                <a:lnTo>
                  <a:pt x="2160859" y="1632826"/>
                </a:lnTo>
                <a:lnTo>
                  <a:pt x="2164870" y="1696326"/>
                </a:lnTo>
                <a:lnTo>
                  <a:pt x="2168151" y="1747126"/>
                </a:lnTo>
                <a:lnTo>
                  <a:pt x="2170704" y="1810626"/>
                </a:lnTo>
                <a:lnTo>
                  <a:pt x="2172527" y="1874126"/>
                </a:lnTo>
                <a:lnTo>
                  <a:pt x="2173621" y="1937626"/>
                </a:lnTo>
                <a:lnTo>
                  <a:pt x="2173985" y="2001126"/>
                </a:lnTo>
                <a:lnTo>
                  <a:pt x="2173621" y="2064626"/>
                </a:lnTo>
                <a:lnTo>
                  <a:pt x="2172527" y="2128126"/>
                </a:lnTo>
                <a:lnTo>
                  <a:pt x="2170704" y="2178926"/>
                </a:lnTo>
                <a:lnTo>
                  <a:pt x="2168151" y="2242426"/>
                </a:lnTo>
                <a:lnTo>
                  <a:pt x="2164870" y="2305926"/>
                </a:lnTo>
                <a:lnTo>
                  <a:pt x="2160859" y="2356726"/>
                </a:lnTo>
                <a:lnTo>
                  <a:pt x="2156120" y="2420226"/>
                </a:lnTo>
                <a:lnTo>
                  <a:pt x="2150651" y="2471026"/>
                </a:lnTo>
                <a:lnTo>
                  <a:pt x="2144454" y="2521826"/>
                </a:lnTo>
                <a:lnTo>
                  <a:pt x="2137527" y="2572626"/>
                </a:lnTo>
                <a:lnTo>
                  <a:pt x="2129872" y="2623426"/>
                </a:lnTo>
                <a:lnTo>
                  <a:pt x="2121488" y="2674226"/>
                </a:lnTo>
                <a:lnTo>
                  <a:pt x="2112375" y="2725026"/>
                </a:lnTo>
                <a:lnTo>
                  <a:pt x="2102533" y="2775826"/>
                </a:lnTo>
                <a:lnTo>
                  <a:pt x="2091962" y="2826626"/>
                </a:lnTo>
                <a:lnTo>
                  <a:pt x="2080663" y="2877426"/>
                </a:lnTo>
                <a:lnTo>
                  <a:pt x="2068636" y="2915526"/>
                </a:lnTo>
                <a:lnTo>
                  <a:pt x="2055879" y="2966326"/>
                </a:lnTo>
                <a:lnTo>
                  <a:pt x="2042394" y="3004426"/>
                </a:lnTo>
                <a:lnTo>
                  <a:pt x="2028181" y="3042526"/>
                </a:lnTo>
                <a:lnTo>
                  <a:pt x="2013239" y="3080626"/>
                </a:lnTo>
                <a:lnTo>
                  <a:pt x="1997569" y="3118726"/>
                </a:lnTo>
                <a:lnTo>
                  <a:pt x="1981171" y="3156826"/>
                </a:lnTo>
                <a:lnTo>
                  <a:pt x="1964044" y="3194926"/>
                </a:lnTo>
                <a:lnTo>
                  <a:pt x="1946189" y="3233026"/>
                </a:lnTo>
                <a:lnTo>
                  <a:pt x="1927605" y="3271126"/>
                </a:lnTo>
                <a:lnTo>
                  <a:pt x="1899617" y="3321926"/>
                </a:lnTo>
                <a:lnTo>
                  <a:pt x="1870390" y="3360026"/>
                </a:lnTo>
                <a:lnTo>
                  <a:pt x="1839923" y="3410826"/>
                </a:lnTo>
                <a:lnTo>
                  <a:pt x="1808217" y="3448926"/>
                </a:lnTo>
                <a:lnTo>
                  <a:pt x="1775273" y="3487026"/>
                </a:lnTo>
                <a:lnTo>
                  <a:pt x="1741090" y="3512426"/>
                </a:lnTo>
                <a:lnTo>
                  <a:pt x="1705668" y="3550526"/>
                </a:lnTo>
                <a:lnTo>
                  <a:pt x="1669007" y="3575926"/>
                </a:lnTo>
                <a:lnTo>
                  <a:pt x="1631108" y="3601326"/>
                </a:lnTo>
                <a:lnTo>
                  <a:pt x="1591971" y="3626726"/>
                </a:lnTo>
                <a:lnTo>
                  <a:pt x="1551596" y="3652126"/>
                </a:lnTo>
                <a:lnTo>
                  <a:pt x="1467131" y="3677526"/>
                </a:lnTo>
                <a:lnTo>
                  <a:pt x="1377716" y="3702926"/>
                </a:lnTo>
                <a:lnTo>
                  <a:pt x="1331152" y="3702926"/>
                </a:lnTo>
                <a:lnTo>
                  <a:pt x="1283351" y="3715626"/>
                </a:lnTo>
                <a:lnTo>
                  <a:pt x="1952772" y="3715626"/>
                </a:lnTo>
                <a:lnTo>
                  <a:pt x="1964348" y="3702926"/>
                </a:lnTo>
                <a:lnTo>
                  <a:pt x="1998047" y="3677526"/>
                </a:lnTo>
                <a:lnTo>
                  <a:pt x="2030719" y="3639426"/>
                </a:lnTo>
                <a:lnTo>
                  <a:pt x="2062363" y="3601326"/>
                </a:lnTo>
                <a:lnTo>
                  <a:pt x="2092979" y="3563226"/>
                </a:lnTo>
                <a:lnTo>
                  <a:pt x="2122566" y="3512426"/>
                </a:lnTo>
                <a:lnTo>
                  <a:pt x="2151126" y="3474326"/>
                </a:lnTo>
                <a:lnTo>
                  <a:pt x="2172268" y="3436226"/>
                </a:lnTo>
                <a:lnTo>
                  <a:pt x="2192695" y="3398126"/>
                </a:lnTo>
                <a:lnTo>
                  <a:pt x="2212405" y="3360026"/>
                </a:lnTo>
                <a:lnTo>
                  <a:pt x="2231399" y="3321926"/>
                </a:lnTo>
                <a:lnTo>
                  <a:pt x="2249677" y="3283826"/>
                </a:lnTo>
                <a:lnTo>
                  <a:pt x="2267238" y="3245726"/>
                </a:lnTo>
                <a:lnTo>
                  <a:pt x="2284083" y="3207626"/>
                </a:lnTo>
                <a:lnTo>
                  <a:pt x="2300211" y="3169526"/>
                </a:lnTo>
                <a:lnTo>
                  <a:pt x="2315623" y="3118726"/>
                </a:lnTo>
                <a:lnTo>
                  <a:pt x="2330318" y="3080626"/>
                </a:lnTo>
                <a:lnTo>
                  <a:pt x="2344296" y="3029826"/>
                </a:lnTo>
                <a:lnTo>
                  <a:pt x="2357558" y="2991726"/>
                </a:lnTo>
                <a:lnTo>
                  <a:pt x="2370104" y="2940926"/>
                </a:lnTo>
                <a:lnTo>
                  <a:pt x="2381933" y="2890126"/>
                </a:lnTo>
                <a:lnTo>
                  <a:pt x="2393045" y="2852026"/>
                </a:lnTo>
                <a:lnTo>
                  <a:pt x="2403440" y="2801226"/>
                </a:lnTo>
                <a:lnTo>
                  <a:pt x="2413119" y="2750426"/>
                </a:lnTo>
                <a:lnTo>
                  <a:pt x="2422081" y="2699626"/>
                </a:lnTo>
                <a:lnTo>
                  <a:pt x="2430326" y="2636126"/>
                </a:lnTo>
                <a:lnTo>
                  <a:pt x="2437854" y="2585326"/>
                </a:lnTo>
                <a:lnTo>
                  <a:pt x="2444665" y="2534526"/>
                </a:lnTo>
                <a:lnTo>
                  <a:pt x="2450760" y="2483726"/>
                </a:lnTo>
                <a:lnTo>
                  <a:pt x="2456138" y="2420226"/>
                </a:lnTo>
                <a:lnTo>
                  <a:pt x="2460798" y="2369426"/>
                </a:lnTo>
                <a:lnTo>
                  <a:pt x="2464742" y="2305926"/>
                </a:lnTo>
                <a:lnTo>
                  <a:pt x="2467969" y="2242426"/>
                </a:lnTo>
                <a:lnTo>
                  <a:pt x="2470479" y="2178926"/>
                </a:lnTo>
                <a:lnTo>
                  <a:pt x="2472271" y="2128126"/>
                </a:lnTo>
                <a:lnTo>
                  <a:pt x="2473347" y="2064626"/>
                </a:lnTo>
                <a:lnTo>
                  <a:pt x="2473705" y="2001126"/>
                </a:lnTo>
                <a:lnTo>
                  <a:pt x="2473347" y="1937626"/>
                </a:lnTo>
                <a:lnTo>
                  <a:pt x="2472271" y="1874126"/>
                </a:lnTo>
                <a:lnTo>
                  <a:pt x="2470479" y="1810626"/>
                </a:lnTo>
                <a:lnTo>
                  <a:pt x="2467969" y="1747126"/>
                </a:lnTo>
                <a:lnTo>
                  <a:pt x="2464742" y="1683626"/>
                </a:lnTo>
                <a:lnTo>
                  <a:pt x="2460798" y="1632826"/>
                </a:lnTo>
                <a:lnTo>
                  <a:pt x="2456138" y="1569326"/>
                </a:lnTo>
                <a:lnTo>
                  <a:pt x="2450760" y="1518526"/>
                </a:lnTo>
                <a:lnTo>
                  <a:pt x="2444665" y="1467726"/>
                </a:lnTo>
                <a:lnTo>
                  <a:pt x="2437854" y="1404226"/>
                </a:lnTo>
                <a:lnTo>
                  <a:pt x="2430326" y="1353426"/>
                </a:lnTo>
                <a:lnTo>
                  <a:pt x="2422081" y="1302626"/>
                </a:lnTo>
                <a:lnTo>
                  <a:pt x="2413119" y="1251826"/>
                </a:lnTo>
                <a:lnTo>
                  <a:pt x="2403440" y="1201026"/>
                </a:lnTo>
                <a:lnTo>
                  <a:pt x="2393045" y="1150226"/>
                </a:lnTo>
                <a:lnTo>
                  <a:pt x="2381933" y="1099426"/>
                </a:lnTo>
                <a:lnTo>
                  <a:pt x="2370104" y="1048626"/>
                </a:lnTo>
                <a:lnTo>
                  <a:pt x="2357558" y="1010526"/>
                </a:lnTo>
                <a:lnTo>
                  <a:pt x="2344296" y="959726"/>
                </a:lnTo>
                <a:lnTo>
                  <a:pt x="2330318" y="908926"/>
                </a:lnTo>
                <a:lnTo>
                  <a:pt x="2315623" y="870826"/>
                </a:lnTo>
                <a:lnTo>
                  <a:pt x="2300211" y="832726"/>
                </a:lnTo>
                <a:lnTo>
                  <a:pt x="2284083" y="781926"/>
                </a:lnTo>
                <a:lnTo>
                  <a:pt x="2267238" y="743826"/>
                </a:lnTo>
                <a:lnTo>
                  <a:pt x="2249677" y="705726"/>
                </a:lnTo>
                <a:lnTo>
                  <a:pt x="2231399" y="667626"/>
                </a:lnTo>
                <a:lnTo>
                  <a:pt x="2212405" y="629526"/>
                </a:lnTo>
                <a:lnTo>
                  <a:pt x="2192695" y="591426"/>
                </a:lnTo>
                <a:lnTo>
                  <a:pt x="2172268" y="553326"/>
                </a:lnTo>
                <a:lnTo>
                  <a:pt x="2151126" y="527926"/>
                </a:lnTo>
                <a:lnTo>
                  <a:pt x="2122566" y="477126"/>
                </a:lnTo>
                <a:lnTo>
                  <a:pt x="2092979" y="439026"/>
                </a:lnTo>
                <a:lnTo>
                  <a:pt x="2062363" y="400926"/>
                </a:lnTo>
                <a:lnTo>
                  <a:pt x="2030719" y="362826"/>
                </a:lnTo>
                <a:lnTo>
                  <a:pt x="1998047" y="324726"/>
                </a:lnTo>
                <a:lnTo>
                  <a:pt x="1964348" y="286626"/>
                </a:lnTo>
                <a:close/>
              </a:path>
              <a:path w="5307330" h="3982720">
                <a:moveTo>
                  <a:pt x="1335595" y="7226"/>
                </a:moveTo>
                <a:lnTo>
                  <a:pt x="1133857" y="7226"/>
                </a:lnTo>
                <a:lnTo>
                  <a:pt x="1085141" y="19926"/>
                </a:lnTo>
                <a:lnTo>
                  <a:pt x="1384697" y="19926"/>
                </a:lnTo>
                <a:lnTo>
                  <a:pt x="1335595" y="7226"/>
                </a:lnTo>
                <a:close/>
              </a:path>
              <a:path w="5307330" h="3982720">
                <a:moveTo>
                  <a:pt x="4962085" y="274320"/>
                </a:moveTo>
                <a:lnTo>
                  <a:pt x="4174617" y="274320"/>
                </a:lnTo>
                <a:lnTo>
                  <a:pt x="4231264" y="275677"/>
                </a:lnTo>
                <a:lnTo>
                  <a:pt x="4286079" y="279749"/>
                </a:lnTo>
                <a:lnTo>
                  <a:pt x="4339062" y="286537"/>
                </a:lnTo>
                <a:lnTo>
                  <a:pt x="4390211" y="296041"/>
                </a:lnTo>
                <a:lnTo>
                  <a:pt x="4439525" y="308261"/>
                </a:lnTo>
                <a:lnTo>
                  <a:pt x="4487005" y="323199"/>
                </a:lnTo>
                <a:lnTo>
                  <a:pt x="4532648" y="340853"/>
                </a:lnTo>
                <a:lnTo>
                  <a:pt x="4576454" y="361225"/>
                </a:lnTo>
                <a:lnTo>
                  <a:pt x="4618422" y="384315"/>
                </a:lnTo>
                <a:lnTo>
                  <a:pt x="4658551" y="410124"/>
                </a:lnTo>
                <a:lnTo>
                  <a:pt x="4696841" y="438652"/>
                </a:lnTo>
                <a:lnTo>
                  <a:pt x="4733290" y="469900"/>
                </a:lnTo>
                <a:lnTo>
                  <a:pt x="4767368" y="503483"/>
                </a:lnTo>
                <a:lnTo>
                  <a:pt x="4798483" y="539082"/>
                </a:lnTo>
                <a:lnTo>
                  <a:pt x="4826634" y="576695"/>
                </a:lnTo>
                <a:lnTo>
                  <a:pt x="4851823" y="616321"/>
                </a:lnTo>
                <a:lnTo>
                  <a:pt x="4874048" y="657960"/>
                </a:lnTo>
                <a:lnTo>
                  <a:pt x="4893309" y="701611"/>
                </a:lnTo>
                <a:lnTo>
                  <a:pt x="4909608" y="747273"/>
                </a:lnTo>
                <a:lnTo>
                  <a:pt x="4922943" y="794944"/>
                </a:lnTo>
                <a:lnTo>
                  <a:pt x="4933314" y="844625"/>
                </a:lnTo>
                <a:lnTo>
                  <a:pt x="4940723" y="896314"/>
                </a:lnTo>
                <a:lnTo>
                  <a:pt x="4945168" y="950010"/>
                </a:lnTo>
                <a:lnTo>
                  <a:pt x="4946650" y="1005713"/>
                </a:lnTo>
                <a:lnTo>
                  <a:pt x="4945538" y="1049924"/>
                </a:lnTo>
                <a:lnTo>
                  <a:pt x="4942205" y="1094486"/>
                </a:lnTo>
                <a:lnTo>
                  <a:pt x="4936648" y="1139398"/>
                </a:lnTo>
                <a:lnTo>
                  <a:pt x="4928870" y="1184660"/>
                </a:lnTo>
                <a:lnTo>
                  <a:pt x="4918868" y="1230274"/>
                </a:lnTo>
                <a:lnTo>
                  <a:pt x="4906645" y="1276238"/>
                </a:lnTo>
                <a:lnTo>
                  <a:pt x="4892198" y="1322555"/>
                </a:lnTo>
                <a:lnTo>
                  <a:pt x="4875530" y="1369224"/>
                </a:lnTo>
                <a:lnTo>
                  <a:pt x="4856638" y="1416246"/>
                </a:lnTo>
                <a:lnTo>
                  <a:pt x="4835525" y="1463621"/>
                </a:lnTo>
                <a:lnTo>
                  <a:pt x="4812188" y="1511350"/>
                </a:lnTo>
                <a:lnTo>
                  <a:pt x="4786630" y="1559433"/>
                </a:lnTo>
                <a:lnTo>
                  <a:pt x="4748379" y="1625534"/>
                </a:lnTo>
                <a:lnTo>
                  <a:pt x="4727205" y="1659900"/>
                </a:lnTo>
                <a:lnTo>
                  <a:pt x="4704664" y="1695144"/>
                </a:lnTo>
                <a:lnTo>
                  <a:pt x="4680758" y="1731265"/>
                </a:lnTo>
                <a:lnTo>
                  <a:pt x="4655486" y="1768263"/>
                </a:lnTo>
                <a:lnTo>
                  <a:pt x="4628848" y="1806138"/>
                </a:lnTo>
                <a:lnTo>
                  <a:pt x="4600844" y="1844891"/>
                </a:lnTo>
                <a:lnTo>
                  <a:pt x="4571476" y="1884521"/>
                </a:lnTo>
                <a:lnTo>
                  <a:pt x="4540742" y="1925028"/>
                </a:lnTo>
                <a:lnTo>
                  <a:pt x="4508643" y="1966412"/>
                </a:lnTo>
                <a:lnTo>
                  <a:pt x="4475178" y="2008674"/>
                </a:lnTo>
                <a:lnTo>
                  <a:pt x="4440350" y="2051813"/>
                </a:lnTo>
                <a:lnTo>
                  <a:pt x="4404156" y="2095829"/>
                </a:lnTo>
                <a:lnTo>
                  <a:pt x="4366598" y="2140722"/>
                </a:lnTo>
                <a:lnTo>
                  <a:pt x="4327675" y="2186493"/>
                </a:lnTo>
                <a:lnTo>
                  <a:pt x="4287388" y="2233140"/>
                </a:lnTo>
                <a:lnTo>
                  <a:pt x="3036824" y="3657244"/>
                </a:lnTo>
                <a:lnTo>
                  <a:pt x="3036824" y="3911219"/>
                </a:lnTo>
                <a:lnTo>
                  <a:pt x="5307330" y="3911219"/>
                </a:lnTo>
                <a:lnTo>
                  <a:pt x="5307330" y="3636924"/>
                </a:lnTo>
                <a:lnTo>
                  <a:pt x="3427856" y="3636924"/>
                </a:lnTo>
                <a:lnTo>
                  <a:pt x="4504817" y="2422906"/>
                </a:lnTo>
                <a:lnTo>
                  <a:pt x="4546415" y="2375111"/>
                </a:lnTo>
                <a:lnTo>
                  <a:pt x="4586749" y="2327978"/>
                </a:lnTo>
                <a:lnTo>
                  <a:pt x="4625818" y="2281509"/>
                </a:lnTo>
                <a:lnTo>
                  <a:pt x="4663623" y="2235701"/>
                </a:lnTo>
                <a:lnTo>
                  <a:pt x="4700161" y="2190557"/>
                </a:lnTo>
                <a:lnTo>
                  <a:pt x="4735435" y="2146074"/>
                </a:lnTo>
                <a:lnTo>
                  <a:pt x="4769443" y="2102253"/>
                </a:lnTo>
                <a:lnTo>
                  <a:pt x="4802184" y="2059095"/>
                </a:lnTo>
                <a:lnTo>
                  <a:pt x="4833660" y="2016598"/>
                </a:lnTo>
                <a:lnTo>
                  <a:pt x="4863869" y="1974763"/>
                </a:lnTo>
                <a:lnTo>
                  <a:pt x="4892812" y="1933590"/>
                </a:lnTo>
                <a:lnTo>
                  <a:pt x="4920488" y="1893079"/>
                </a:lnTo>
                <a:lnTo>
                  <a:pt x="4946897" y="1853229"/>
                </a:lnTo>
                <a:lnTo>
                  <a:pt x="4972038" y="1814040"/>
                </a:lnTo>
                <a:lnTo>
                  <a:pt x="4995912" y="1775512"/>
                </a:lnTo>
                <a:lnTo>
                  <a:pt x="5018519" y="1737646"/>
                </a:lnTo>
                <a:lnTo>
                  <a:pt x="5039857" y="1700441"/>
                </a:lnTo>
                <a:lnTo>
                  <a:pt x="5059928" y="1663896"/>
                </a:lnTo>
                <a:lnTo>
                  <a:pt x="5078730" y="1628013"/>
                </a:lnTo>
                <a:lnTo>
                  <a:pt x="5104288" y="1576273"/>
                </a:lnTo>
                <a:lnTo>
                  <a:pt x="5127800" y="1524981"/>
                </a:lnTo>
                <a:lnTo>
                  <a:pt x="5149266" y="1474137"/>
                </a:lnTo>
                <a:lnTo>
                  <a:pt x="5168685" y="1423741"/>
                </a:lnTo>
                <a:lnTo>
                  <a:pt x="5186059" y="1373794"/>
                </a:lnTo>
                <a:lnTo>
                  <a:pt x="5201388" y="1324297"/>
                </a:lnTo>
                <a:lnTo>
                  <a:pt x="5214672" y="1275251"/>
                </a:lnTo>
                <a:lnTo>
                  <a:pt x="5225911" y="1226656"/>
                </a:lnTo>
                <a:lnTo>
                  <a:pt x="5235106" y="1178512"/>
                </a:lnTo>
                <a:lnTo>
                  <a:pt x="5242257" y="1130822"/>
                </a:lnTo>
                <a:lnTo>
                  <a:pt x="5247364" y="1083584"/>
                </a:lnTo>
                <a:lnTo>
                  <a:pt x="5250428" y="1036801"/>
                </a:lnTo>
                <a:lnTo>
                  <a:pt x="5251450" y="990473"/>
                </a:lnTo>
                <a:lnTo>
                  <a:pt x="5250299" y="934680"/>
                </a:lnTo>
                <a:lnTo>
                  <a:pt x="5246847" y="880316"/>
                </a:lnTo>
                <a:lnTo>
                  <a:pt x="5241095" y="827381"/>
                </a:lnTo>
                <a:lnTo>
                  <a:pt x="5233040" y="775874"/>
                </a:lnTo>
                <a:lnTo>
                  <a:pt x="5222685" y="725797"/>
                </a:lnTo>
                <a:lnTo>
                  <a:pt x="5210027" y="677148"/>
                </a:lnTo>
                <a:lnTo>
                  <a:pt x="5195067" y="629927"/>
                </a:lnTo>
                <a:lnTo>
                  <a:pt x="5177805" y="584136"/>
                </a:lnTo>
                <a:lnTo>
                  <a:pt x="5158241" y="539773"/>
                </a:lnTo>
                <a:lnTo>
                  <a:pt x="5136374" y="496839"/>
                </a:lnTo>
                <a:lnTo>
                  <a:pt x="5112205" y="455334"/>
                </a:lnTo>
                <a:lnTo>
                  <a:pt x="5085732" y="415258"/>
                </a:lnTo>
                <a:lnTo>
                  <a:pt x="5056957" y="376610"/>
                </a:lnTo>
                <a:lnTo>
                  <a:pt x="5025878" y="339391"/>
                </a:lnTo>
                <a:lnTo>
                  <a:pt x="4992496" y="303601"/>
                </a:lnTo>
                <a:lnTo>
                  <a:pt x="4962085" y="274320"/>
                </a:lnTo>
                <a:close/>
              </a:path>
              <a:path w="5307330" h="3982720">
                <a:moveTo>
                  <a:pt x="4179697" y="0"/>
                </a:moveTo>
                <a:lnTo>
                  <a:pt x="4127317" y="914"/>
                </a:lnTo>
                <a:lnTo>
                  <a:pt x="4075841" y="3657"/>
                </a:lnTo>
                <a:lnTo>
                  <a:pt x="4025269" y="8229"/>
                </a:lnTo>
                <a:lnTo>
                  <a:pt x="3975600" y="14630"/>
                </a:lnTo>
                <a:lnTo>
                  <a:pt x="3926835" y="22860"/>
                </a:lnTo>
                <a:lnTo>
                  <a:pt x="3878973" y="32918"/>
                </a:lnTo>
                <a:lnTo>
                  <a:pt x="3832013" y="44805"/>
                </a:lnTo>
                <a:lnTo>
                  <a:pt x="3785957" y="58521"/>
                </a:lnTo>
                <a:lnTo>
                  <a:pt x="3740803" y="74066"/>
                </a:lnTo>
                <a:lnTo>
                  <a:pt x="3696551" y="91439"/>
                </a:lnTo>
                <a:lnTo>
                  <a:pt x="3653201" y="110642"/>
                </a:lnTo>
                <a:lnTo>
                  <a:pt x="3610753" y="131673"/>
                </a:lnTo>
                <a:lnTo>
                  <a:pt x="3569206" y="154533"/>
                </a:lnTo>
                <a:lnTo>
                  <a:pt x="3528561" y="179222"/>
                </a:lnTo>
                <a:lnTo>
                  <a:pt x="3488817" y="205739"/>
                </a:lnTo>
                <a:lnTo>
                  <a:pt x="3450134" y="233950"/>
                </a:lnTo>
                <a:lnTo>
                  <a:pt x="3412624" y="263719"/>
                </a:lnTo>
                <a:lnTo>
                  <a:pt x="3376285" y="295045"/>
                </a:lnTo>
                <a:lnTo>
                  <a:pt x="3341120" y="327928"/>
                </a:lnTo>
                <a:lnTo>
                  <a:pt x="3307127" y="362368"/>
                </a:lnTo>
                <a:lnTo>
                  <a:pt x="3274306" y="398365"/>
                </a:lnTo>
                <a:lnTo>
                  <a:pt x="3242659" y="435918"/>
                </a:lnTo>
                <a:lnTo>
                  <a:pt x="3212186" y="475028"/>
                </a:lnTo>
                <a:lnTo>
                  <a:pt x="3182886" y="515694"/>
                </a:lnTo>
                <a:lnTo>
                  <a:pt x="3154759" y="557915"/>
                </a:lnTo>
                <a:lnTo>
                  <a:pt x="3127807" y="601692"/>
                </a:lnTo>
                <a:lnTo>
                  <a:pt x="3102029" y="647025"/>
                </a:lnTo>
                <a:lnTo>
                  <a:pt x="3077426" y="693913"/>
                </a:lnTo>
                <a:lnTo>
                  <a:pt x="3053997" y="742355"/>
                </a:lnTo>
                <a:lnTo>
                  <a:pt x="3031744" y="792353"/>
                </a:lnTo>
                <a:lnTo>
                  <a:pt x="3285744" y="914273"/>
                </a:lnTo>
                <a:lnTo>
                  <a:pt x="3310397" y="862059"/>
                </a:lnTo>
                <a:lnTo>
                  <a:pt x="3336128" y="812067"/>
                </a:lnTo>
                <a:lnTo>
                  <a:pt x="3362937" y="764296"/>
                </a:lnTo>
                <a:lnTo>
                  <a:pt x="3390824" y="718746"/>
                </a:lnTo>
                <a:lnTo>
                  <a:pt x="3419788" y="675418"/>
                </a:lnTo>
                <a:lnTo>
                  <a:pt x="3449829" y="634311"/>
                </a:lnTo>
                <a:lnTo>
                  <a:pt x="3480948" y="595426"/>
                </a:lnTo>
                <a:lnTo>
                  <a:pt x="3513144" y="558762"/>
                </a:lnTo>
                <a:lnTo>
                  <a:pt x="3546417" y="524320"/>
                </a:lnTo>
                <a:lnTo>
                  <a:pt x="3580766" y="492099"/>
                </a:lnTo>
                <a:lnTo>
                  <a:pt x="3616192" y="462101"/>
                </a:lnTo>
                <a:lnTo>
                  <a:pt x="3652694" y="434324"/>
                </a:lnTo>
                <a:lnTo>
                  <a:pt x="3690273" y="408769"/>
                </a:lnTo>
                <a:lnTo>
                  <a:pt x="3728927" y="385435"/>
                </a:lnTo>
                <a:lnTo>
                  <a:pt x="3768657" y="364324"/>
                </a:lnTo>
                <a:lnTo>
                  <a:pt x="3809463" y="345435"/>
                </a:lnTo>
                <a:lnTo>
                  <a:pt x="3851345" y="328768"/>
                </a:lnTo>
                <a:lnTo>
                  <a:pt x="3894302" y="314323"/>
                </a:lnTo>
                <a:lnTo>
                  <a:pt x="3938334" y="302100"/>
                </a:lnTo>
                <a:lnTo>
                  <a:pt x="3983441" y="292099"/>
                </a:lnTo>
                <a:lnTo>
                  <a:pt x="4029623" y="284321"/>
                </a:lnTo>
                <a:lnTo>
                  <a:pt x="4076880" y="278764"/>
                </a:lnTo>
                <a:lnTo>
                  <a:pt x="4125211" y="275431"/>
                </a:lnTo>
                <a:lnTo>
                  <a:pt x="4174617" y="274320"/>
                </a:lnTo>
                <a:lnTo>
                  <a:pt x="4962085" y="274320"/>
                </a:lnTo>
                <a:lnTo>
                  <a:pt x="4956809" y="269239"/>
                </a:lnTo>
                <a:lnTo>
                  <a:pt x="4921510" y="238502"/>
                </a:lnTo>
                <a:lnTo>
                  <a:pt x="4884907" y="209627"/>
                </a:lnTo>
                <a:lnTo>
                  <a:pt x="4847003" y="182613"/>
                </a:lnTo>
                <a:lnTo>
                  <a:pt x="4807797" y="157462"/>
                </a:lnTo>
                <a:lnTo>
                  <a:pt x="4767288" y="134172"/>
                </a:lnTo>
                <a:lnTo>
                  <a:pt x="4725478" y="112745"/>
                </a:lnTo>
                <a:lnTo>
                  <a:pt x="4682367" y="93180"/>
                </a:lnTo>
                <a:lnTo>
                  <a:pt x="4637953" y="75478"/>
                </a:lnTo>
                <a:lnTo>
                  <a:pt x="4592239" y="59638"/>
                </a:lnTo>
                <a:lnTo>
                  <a:pt x="4545224" y="45662"/>
                </a:lnTo>
                <a:lnTo>
                  <a:pt x="4496907" y="33548"/>
                </a:lnTo>
                <a:lnTo>
                  <a:pt x="4447290" y="23298"/>
                </a:lnTo>
                <a:lnTo>
                  <a:pt x="4396372" y="14911"/>
                </a:lnTo>
                <a:lnTo>
                  <a:pt x="4344153" y="8387"/>
                </a:lnTo>
                <a:lnTo>
                  <a:pt x="4290635" y="3728"/>
                </a:lnTo>
                <a:lnTo>
                  <a:pt x="4235816" y="932"/>
                </a:lnTo>
                <a:lnTo>
                  <a:pt x="4179697" y="0"/>
                </a:lnTo>
                <a:close/>
              </a:path>
            </a:pathLst>
          </a:custGeom>
          <a:solidFill>
            <a:srgbClr val="25252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0302240" y="291084"/>
            <a:ext cx="1171955" cy="29108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9229343" y="303275"/>
            <a:ext cx="800100" cy="26822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0157586" y="302133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95300" y="609600"/>
            <a:ext cx="10947400" cy="0"/>
          </a:xfrm>
          <a:custGeom>
            <a:rect l="l" t="t" r="r" b="b"/>
            <a:pathLst>
              <a:path w="10947400">
                <a:moveTo>
                  <a:pt x="0" y="0"/>
                </a:moveTo>
                <a:lnTo>
                  <a:pt x="10947146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23900" y="69037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30402" y="32257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585858"/>
                </a:solidFill>
                <a:latin typeface="微软雅黑"/>
                <a:cs typeface="微软雅黑"/>
              </a:rPr>
              <a:t>爆单攻略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94944" y="627583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89254" y="839215"/>
            <a:ext cx="12458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252525"/>
                </a:solidFill>
              </a:rPr>
              <a:t>章节梗概</a:t>
            </a:r>
            <a:endParaRPr sz="2400"/>
          </a:p>
        </p:txBody>
      </p:sp>
      <p:sp>
        <p:nvSpPr>
          <p:cNvPr id="6" name="object 6"/>
          <p:cNvSpPr/>
          <p:nvPr/>
        </p:nvSpPr>
        <p:spPr>
          <a:xfrm>
            <a:off x="10302240" y="291084"/>
            <a:ext cx="1171955" cy="29108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9229343" y="303275"/>
            <a:ext cx="800100" cy="2682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10157586" y="302133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34059" y="1344930"/>
            <a:ext cx="10499090" cy="501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30000"/>
              </a:lnSpc>
              <a:spcBef>
                <a:spcPts val="10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本章内容选取视频带货销售额占比居高的</a:t>
            </a:r>
            <a:r>
              <a:rPr sz="1200" spc="100">
                <a:solidFill>
                  <a:srgbClr val="7E7E7E"/>
                </a:solidFill>
                <a:latin typeface="宋体"/>
                <a:cs typeface="宋体"/>
              </a:rPr>
              <a:t>4个行业：图书教育、日用百货、食品饮料、宠物用品，从行业消费者视频带货消费偏好、各品类视频带货现状、 视频黄金</a:t>
            </a:r>
            <a:r>
              <a:rPr sz="1200" spc="30">
                <a:solidFill>
                  <a:srgbClr val="7E7E7E"/>
                </a:solidFill>
                <a:latin typeface="宋体"/>
                <a:cs typeface="宋体"/>
              </a:rPr>
              <a:t>3s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、爆单视频内容结构分析给达人、品牌方选品、拍摄方面的建议。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48055" y="3236976"/>
            <a:ext cx="11508105" cy="520065"/>
          </a:xfrm>
          <a:custGeom>
            <a:rect l="l" t="t" r="r" b="b"/>
            <a:pathLst>
              <a:path w="11508105" h="520064">
                <a:moveTo>
                  <a:pt x="11247882" y="0"/>
                </a:moveTo>
                <a:lnTo>
                  <a:pt x="11247882" y="129921"/>
                </a:lnTo>
                <a:lnTo>
                  <a:pt x="0" y="129921"/>
                </a:lnTo>
                <a:lnTo>
                  <a:pt x="0" y="389763"/>
                </a:lnTo>
                <a:lnTo>
                  <a:pt x="11247882" y="389763"/>
                </a:lnTo>
                <a:lnTo>
                  <a:pt x="11247882" y="519684"/>
                </a:lnTo>
                <a:lnTo>
                  <a:pt x="11507724" y="259841"/>
                </a:lnTo>
                <a:lnTo>
                  <a:pt x="11247882" y="0"/>
                </a:lnTo>
                <a:close/>
              </a:path>
            </a:pathLst>
          </a:custGeom>
          <a:solidFill>
            <a:srgbClr val="ED918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5433821" y="3344036"/>
            <a:ext cx="7512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45">
                <a:solidFill>
                  <a:srgbClr val="FFFFFF"/>
                </a:solidFill>
                <a:latin typeface="微软雅黑"/>
                <a:cs typeface="微软雅黑"/>
              </a:rPr>
              <a:t>S</a:t>
            </a:r>
            <a:r>
              <a:rPr sz="1800" b="1" spc="50">
                <a:solidFill>
                  <a:srgbClr val="FFFFFF"/>
                </a:solidFill>
                <a:latin typeface="微软雅黑"/>
                <a:cs typeface="微软雅黑"/>
              </a:rPr>
              <a:t>TE</a:t>
            </a:r>
            <a:r>
              <a:rPr sz="1800" b="1" spc="45">
                <a:solidFill>
                  <a:srgbClr val="FFFFFF"/>
                </a:solidFill>
                <a:latin typeface="微软雅黑"/>
                <a:cs typeface="微软雅黑"/>
              </a:rPr>
              <a:t>P</a:t>
            </a:r>
            <a:r>
              <a:rPr sz="1800" b="1" spc="-3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99057" y="3351021"/>
            <a:ext cx="7188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45">
                <a:solidFill>
                  <a:srgbClr val="FFFFFF"/>
                </a:solidFill>
                <a:latin typeface="微软雅黑"/>
                <a:cs typeface="微软雅黑"/>
              </a:rPr>
              <a:t>S</a:t>
            </a:r>
            <a:r>
              <a:rPr sz="1800" b="1" spc="50">
                <a:solidFill>
                  <a:srgbClr val="FFFFFF"/>
                </a:solidFill>
                <a:latin typeface="微软雅黑"/>
                <a:cs typeface="微软雅黑"/>
              </a:rPr>
              <a:t>TE</a:t>
            </a:r>
            <a:r>
              <a:rPr sz="1800" b="1" spc="45">
                <a:solidFill>
                  <a:srgbClr val="FFFFFF"/>
                </a:solidFill>
                <a:latin typeface="微软雅黑"/>
                <a:cs typeface="微软雅黑"/>
              </a:rPr>
              <a:t>P</a:t>
            </a:r>
            <a:r>
              <a:rPr sz="1800" b="1" spc="-28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431291" y="3813047"/>
            <a:ext cx="2973705" cy="2261870"/>
          </a:xfrm>
          <a:custGeom>
            <a:rect l="l" t="t" r="r" b="b"/>
            <a:pathLst>
              <a:path w="2973704" h="2261870">
                <a:moveTo>
                  <a:pt x="2837434" y="0"/>
                </a:moveTo>
                <a:lnTo>
                  <a:pt x="135940" y="0"/>
                </a:lnTo>
                <a:lnTo>
                  <a:pt x="92976" y="6927"/>
                </a:lnTo>
                <a:lnTo>
                  <a:pt x="55659" y="26216"/>
                </a:lnTo>
                <a:lnTo>
                  <a:pt x="26231" y="55632"/>
                </a:lnTo>
                <a:lnTo>
                  <a:pt x="6931" y="92935"/>
                </a:lnTo>
                <a:lnTo>
                  <a:pt x="0" y="135889"/>
                </a:lnTo>
                <a:lnTo>
                  <a:pt x="0" y="2125675"/>
                </a:lnTo>
                <a:lnTo>
                  <a:pt x="6931" y="2168639"/>
                </a:lnTo>
                <a:lnTo>
                  <a:pt x="26231" y="2205956"/>
                </a:lnTo>
                <a:lnTo>
                  <a:pt x="55659" y="2235384"/>
                </a:lnTo>
                <a:lnTo>
                  <a:pt x="92976" y="2254684"/>
                </a:lnTo>
                <a:lnTo>
                  <a:pt x="135940" y="2261616"/>
                </a:lnTo>
                <a:lnTo>
                  <a:pt x="2837434" y="2261616"/>
                </a:lnTo>
                <a:lnTo>
                  <a:pt x="2880388" y="2254684"/>
                </a:lnTo>
                <a:lnTo>
                  <a:pt x="2917691" y="2235384"/>
                </a:lnTo>
                <a:lnTo>
                  <a:pt x="2947107" y="2205956"/>
                </a:lnTo>
                <a:lnTo>
                  <a:pt x="2966396" y="2168639"/>
                </a:lnTo>
                <a:lnTo>
                  <a:pt x="2973323" y="2125675"/>
                </a:lnTo>
                <a:lnTo>
                  <a:pt x="2973323" y="135889"/>
                </a:lnTo>
                <a:lnTo>
                  <a:pt x="2966396" y="92935"/>
                </a:lnTo>
                <a:lnTo>
                  <a:pt x="2947107" y="55632"/>
                </a:lnTo>
                <a:lnTo>
                  <a:pt x="2917691" y="26216"/>
                </a:lnTo>
                <a:lnTo>
                  <a:pt x="2880388" y="6927"/>
                </a:lnTo>
                <a:lnTo>
                  <a:pt x="2837434" y="0"/>
                </a:lnTo>
                <a:close/>
              </a:path>
            </a:pathLst>
          </a:custGeom>
          <a:solidFill>
            <a:srgbClr val="F7D5C5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337303" y="3813047"/>
            <a:ext cx="2973705" cy="2261870"/>
          </a:xfrm>
          <a:custGeom>
            <a:rect l="l" t="t" r="r" b="b"/>
            <a:pathLst>
              <a:path w="2973704" h="2261870">
                <a:moveTo>
                  <a:pt x="2837434" y="0"/>
                </a:moveTo>
                <a:lnTo>
                  <a:pt x="135890" y="0"/>
                </a:lnTo>
                <a:lnTo>
                  <a:pt x="92935" y="6927"/>
                </a:lnTo>
                <a:lnTo>
                  <a:pt x="55632" y="26216"/>
                </a:lnTo>
                <a:lnTo>
                  <a:pt x="26216" y="55632"/>
                </a:lnTo>
                <a:lnTo>
                  <a:pt x="6927" y="92935"/>
                </a:lnTo>
                <a:lnTo>
                  <a:pt x="0" y="135889"/>
                </a:lnTo>
                <a:lnTo>
                  <a:pt x="0" y="2125675"/>
                </a:lnTo>
                <a:lnTo>
                  <a:pt x="6927" y="2168639"/>
                </a:lnTo>
                <a:lnTo>
                  <a:pt x="26216" y="2205956"/>
                </a:lnTo>
                <a:lnTo>
                  <a:pt x="55632" y="2235384"/>
                </a:lnTo>
                <a:lnTo>
                  <a:pt x="92935" y="2254684"/>
                </a:lnTo>
                <a:lnTo>
                  <a:pt x="135890" y="2261616"/>
                </a:lnTo>
                <a:lnTo>
                  <a:pt x="2837434" y="2261616"/>
                </a:lnTo>
                <a:lnTo>
                  <a:pt x="2880388" y="2254684"/>
                </a:lnTo>
                <a:lnTo>
                  <a:pt x="2917691" y="2235384"/>
                </a:lnTo>
                <a:lnTo>
                  <a:pt x="2947107" y="2205956"/>
                </a:lnTo>
                <a:lnTo>
                  <a:pt x="2966396" y="2168639"/>
                </a:lnTo>
                <a:lnTo>
                  <a:pt x="2973324" y="2125675"/>
                </a:lnTo>
                <a:lnTo>
                  <a:pt x="2973324" y="135889"/>
                </a:lnTo>
                <a:lnTo>
                  <a:pt x="2966396" y="92935"/>
                </a:lnTo>
                <a:lnTo>
                  <a:pt x="2947107" y="55632"/>
                </a:lnTo>
                <a:lnTo>
                  <a:pt x="2917691" y="26216"/>
                </a:lnTo>
                <a:lnTo>
                  <a:pt x="2880388" y="6927"/>
                </a:lnTo>
                <a:lnTo>
                  <a:pt x="2837434" y="0"/>
                </a:lnTo>
                <a:close/>
              </a:path>
            </a:pathLst>
          </a:custGeom>
          <a:solidFill>
            <a:srgbClr val="F7D5C5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9730231" y="3344036"/>
            <a:ext cx="7543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45">
                <a:solidFill>
                  <a:srgbClr val="FFFFFF"/>
                </a:solidFill>
                <a:latin typeface="微软雅黑"/>
                <a:cs typeface="微软雅黑"/>
              </a:rPr>
              <a:t>S</a:t>
            </a:r>
            <a:r>
              <a:rPr sz="1800" b="1" spc="50">
                <a:solidFill>
                  <a:srgbClr val="FFFFFF"/>
                </a:solidFill>
                <a:latin typeface="微软雅黑"/>
                <a:cs typeface="微软雅黑"/>
              </a:rPr>
              <a:t>TE</a:t>
            </a:r>
            <a:r>
              <a:rPr sz="1800" b="1" spc="45">
                <a:solidFill>
                  <a:srgbClr val="FFFFFF"/>
                </a:solidFill>
                <a:latin typeface="微软雅黑"/>
                <a:cs typeface="微软雅黑"/>
              </a:rPr>
              <a:t>P</a:t>
            </a:r>
            <a:r>
              <a:rPr sz="1800" b="1" spc="-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8561831" y="3777996"/>
            <a:ext cx="2971800" cy="2260600"/>
          </a:xfrm>
          <a:custGeom>
            <a:rect l="l" t="t" r="r" b="b"/>
            <a:pathLst>
              <a:path w="2971800" h="2260600">
                <a:moveTo>
                  <a:pt x="2835910" y="0"/>
                </a:moveTo>
                <a:lnTo>
                  <a:pt x="135890" y="0"/>
                </a:lnTo>
                <a:lnTo>
                  <a:pt x="92935" y="6927"/>
                </a:lnTo>
                <a:lnTo>
                  <a:pt x="55632" y="26216"/>
                </a:lnTo>
                <a:lnTo>
                  <a:pt x="26216" y="55632"/>
                </a:lnTo>
                <a:lnTo>
                  <a:pt x="6927" y="92935"/>
                </a:lnTo>
                <a:lnTo>
                  <a:pt x="0" y="135889"/>
                </a:lnTo>
                <a:lnTo>
                  <a:pt x="0" y="2124240"/>
                </a:lnTo>
                <a:lnTo>
                  <a:pt x="6927" y="2167180"/>
                </a:lnTo>
                <a:lnTo>
                  <a:pt x="26216" y="2204473"/>
                </a:lnTo>
                <a:lnTo>
                  <a:pt x="55632" y="2233881"/>
                </a:lnTo>
                <a:lnTo>
                  <a:pt x="92935" y="2253166"/>
                </a:lnTo>
                <a:lnTo>
                  <a:pt x="135890" y="2260091"/>
                </a:lnTo>
                <a:lnTo>
                  <a:pt x="2835910" y="2260091"/>
                </a:lnTo>
                <a:lnTo>
                  <a:pt x="2878864" y="2253166"/>
                </a:lnTo>
                <a:lnTo>
                  <a:pt x="2916167" y="2233881"/>
                </a:lnTo>
                <a:lnTo>
                  <a:pt x="2945583" y="2204473"/>
                </a:lnTo>
                <a:lnTo>
                  <a:pt x="2964872" y="2167180"/>
                </a:lnTo>
                <a:lnTo>
                  <a:pt x="2971800" y="2124240"/>
                </a:lnTo>
                <a:lnTo>
                  <a:pt x="2971800" y="135889"/>
                </a:lnTo>
                <a:lnTo>
                  <a:pt x="2964872" y="92935"/>
                </a:lnTo>
                <a:lnTo>
                  <a:pt x="2945583" y="55632"/>
                </a:lnTo>
                <a:lnTo>
                  <a:pt x="2916167" y="26216"/>
                </a:lnTo>
                <a:lnTo>
                  <a:pt x="2878864" y="6927"/>
                </a:lnTo>
                <a:lnTo>
                  <a:pt x="2835910" y="0"/>
                </a:lnTo>
                <a:close/>
              </a:path>
            </a:pathLst>
          </a:custGeom>
          <a:solidFill>
            <a:srgbClr val="F7D5C5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900785" y="3938778"/>
            <a:ext cx="1722120" cy="978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6007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EA7763"/>
                </a:solidFill>
                <a:latin typeface="微软雅黑"/>
                <a:cs typeface="微软雅黑"/>
              </a:rPr>
              <a:t>选好商品</a:t>
            </a:r>
            <a:endParaRPr sz="1800">
              <a:latin typeface="微软雅黑"/>
              <a:cs typeface="微软雅黑"/>
            </a:endParaRPr>
          </a:p>
          <a:p>
            <a:pPr marL="184785" indent="-172720">
              <a:lnSpc>
                <a:spcPct val="100000"/>
              </a:lnSpc>
              <a:spcBef>
                <a:spcPts val="2025"/>
              </a:spcBef>
              <a:buFont typeface="Wingdings"/>
              <a:buChar char="⚫"/>
              <a:tabLst>
                <a:tab pos="185420"/>
              </a:tabLst>
            </a:pPr>
            <a:r>
              <a:rPr sz="1200" spc="-5">
                <a:solidFill>
                  <a:srgbClr val="0D0D0D"/>
                </a:solidFill>
                <a:latin typeface="宋体"/>
                <a:cs typeface="宋体"/>
              </a:rPr>
              <a:t>了解行业人群消费偏</a:t>
            </a:r>
            <a:r>
              <a:rPr sz="1200" spc="-825">
                <a:solidFill>
                  <a:srgbClr val="0D0D0D"/>
                </a:solidFill>
                <a:latin typeface="宋体"/>
                <a:cs typeface="宋体"/>
              </a:rPr>
              <a:t>好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434"/>
              </a:spcBef>
              <a:buFont typeface="Wingdings"/>
              <a:buChar char="⚫"/>
              <a:tabLst>
                <a:tab pos="185420"/>
              </a:tabLst>
            </a:pPr>
            <a:r>
              <a:rPr sz="1200">
                <a:solidFill>
                  <a:srgbClr val="0D0D0D"/>
                </a:solidFill>
                <a:latin typeface="宋体"/>
                <a:cs typeface="宋体"/>
              </a:rPr>
              <a:t>了解行业品类售卖情</a:t>
            </a:r>
            <a:r>
              <a:rPr sz="1200" spc="-850">
                <a:solidFill>
                  <a:srgbClr val="0D0D0D"/>
                </a:solidFill>
                <a:latin typeface="宋体"/>
                <a:cs typeface="宋体"/>
              </a:rPr>
              <a:t>况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946260" y="3960367"/>
            <a:ext cx="1569720" cy="1169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41985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EA7763"/>
                </a:solidFill>
                <a:latin typeface="微软雅黑"/>
                <a:cs typeface="微软雅黑"/>
              </a:rPr>
              <a:t>拍摄实践</a:t>
            </a:r>
            <a:endParaRPr sz="1800">
              <a:latin typeface="微软雅黑"/>
              <a:cs typeface="微软雅黑"/>
            </a:endParaRPr>
          </a:p>
          <a:p>
            <a:pPr marL="184785" indent="-172720">
              <a:lnSpc>
                <a:spcPct val="100000"/>
              </a:lnSpc>
              <a:spcBef>
                <a:spcPts val="1655"/>
              </a:spcBef>
              <a:buFont typeface="Wingdings"/>
              <a:buChar char="⚫"/>
              <a:tabLst>
                <a:tab pos="185420"/>
              </a:tabLst>
            </a:pPr>
            <a:r>
              <a:rPr sz="1200">
                <a:solidFill>
                  <a:srgbClr val="0D0D0D"/>
                </a:solidFill>
                <a:latin typeface="宋体"/>
                <a:cs typeface="宋体"/>
              </a:rPr>
              <a:t>确定出镜人物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434"/>
              </a:spcBef>
              <a:buFont typeface="Wingdings"/>
              <a:buChar char="⚫"/>
              <a:tabLst>
                <a:tab pos="185420"/>
              </a:tabLst>
            </a:pPr>
            <a:r>
              <a:rPr sz="1200">
                <a:solidFill>
                  <a:srgbClr val="0D0D0D"/>
                </a:solidFill>
                <a:latin typeface="宋体"/>
                <a:cs typeface="宋体"/>
              </a:rPr>
              <a:t>拍摄商品展示画面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430"/>
              </a:spcBef>
              <a:buFont typeface="Wingdings"/>
              <a:buChar char="⚫"/>
              <a:tabLst>
                <a:tab pos="185420"/>
              </a:tabLst>
            </a:pPr>
            <a:r>
              <a:rPr sz="1200">
                <a:solidFill>
                  <a:srgbClr val="0D0D0D"/>
                </a:solidFill>
                <a:latin typeface="宋体"/>
                <a:cs typeface="宋体"/>
              </a:rPr>
              <a:t>视频文案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5253228" y="2087879"/>
            <a:ext cx="1143000" cy="1089660"/>
          </a:xfrm>
          <a:custGeom>
            <a:rect l="l" t="t" r="r" b="b"/>
            <a:pathLst>
              <a:path w="1143000" h="1089660">
                <a:moveTo>
                  <a:pt x="571500" y="0"/>
                </a:moveTo>
                <a:lnTo>
                  <a:pt x="522193" y="2000"/>
                </a:lnTo>
                <a:lnTo>
                  <a:pt x="474051" y="7891"/>
                </a:lnTo>
                <a:lnTo>
                  <a:pt x="427244" y="17510"/>
                </a:lnTo>
                <a:lnTo>
                  <a:pt x="381944" y="30693"/>
                </a:lnTo>
                <a:lnTo>
                  <a:pt x="338322" y="47276"/>
                </a:lnTo>
                <a:lnTo>
                  <a:pt x="296551" y="67096"/>
                </a:lnTo>
                <a:lnTo>
                  <a:pt x="256802" y="89988"/>
                </a:lnTo>
                <a:lnTo>
                  <a:pt x="219246" y="115791"/>
                </a:lnTo>
                <a:lnTo>
                  <a:pt x="184056" y="144338"/>
                </a:lnTo>
                <a:lnTo>
                  <a:pt x="151402" y="175468"/>
                </a:lnTo>
                <a:lnTo>
                  <a:pt x="121457" y="209017"/>
                </a:lnTo>
                <a:lnTo>
                  <a:pt x="94392" y="244820"/>
                </a:lnTo>
                <a:lnTo>
                  <a:pt x="70379" y="282714"/>
                </a:lnTo>
                <a:lnTo>
                  <a:pt x="49589" y="322536"/>
                </a:lnTo>
                <a:lnTo>
                  <a:pt x="32195" y="364121"/>
                </a:lnTo>
                <a:lnTo>
                  <a:pt x="18367" y="407307"/>
                </a:lnTo>
                <a:lnTo>
                  <a:pt x="8277" y="451930"/>
                </a:lnTo>
                <a:lnTo>
                  <a:pt x="2098" y="497825"/>
                </a:lnTo>
                <a:lnTo>
                  <a:pt x="0" y="544830"/>
                </a:lnTo>
                <a:lnTo>
                  <a:pt x="2098" y="591834"/>
                </a:lnTo>
                <a:lnTo>
                  <a:pt x="8277" y="637729"/>
                </a:lnTo>
                <a:lnTo>
                  <a:pt x="18367" y="682352"/>
                </a:lnTo>
                <a:lnTo>
                  <a:pt x="32195" y="725538"/>
                </a:lnTo>
                <a:lnTo>
                  <a:pt x="49589" y="767123"/>
                </a:lnTo>
                <a:lnTo>
                  <a:pt x="70379" y="806945"/>
                </a:lnTo>
                <a:lnTo>
                  <a:pt x="94392" y="844839"/>
                </a:lnTo>
                <a:lnTo>
                  <a:pt x="121457" y="880642"/>
                </a:lnTo>
                <a:lnTo>
                  <a:pt x="151402" y="914191"/>
                </a:lnTo>
                <a:lnTo>
                  <a:pt x="184056" y="945321"/>
                </a:lnTo>
                <a:lnTo>
                  <a:pt x="219246" y="973868"/>
                </a:lnTo>
                <a:lnTo>
                  <a:pt x="256802" y="999671"/>
                </a:lnTo>
                <a:lnTo>
                  <a:pt x="296551" y="1022563"/>
                </a:lnTo>
                <a:lnTo>
                  <a:pt x="338322" y="1042383"/>
                </a:lnTo>
                <a:lnTo>
                  <a:pt x="381944" y="1058966"/>
                </a:lnTo>
                <a:lnTo>
                  <a:pt x="427244" y="1072149"/>
                </a:lnTo>
                <a:lnTo>
                  <a:pt x="474051" y="1081768"/>
                </a:lnTo>
                <a:lnTo>
                  <a:pt x="522193" y="1087659"/>
                </a:lnTo>
                <a:lnTo>
                  <a:pt x="571500" y="1089660"/>
                </a:lnTo>
                <a:lnTo>
                  <a:pt x="620806" y="1087659"/>
                </a:lnTo>
                <a:lnTo>
                  <a:pt x="668948" y="1081768"/>
                </a:lnTo>
                <a:lnTo>
                  <a:pt x="715755" y="1072149"/>
                </a:lnTo>
                <a:lnTo>
                  <a:pt x="761055" y="1058966"/>
                </a:lnTo>
                <a:lnTo>
                  <a:pt x="804677" y="1042383"/>
                </a:lnTo>
                <a:lnTo>
                  <a:pt x="846448" y="1022563"/>
                </a:lnTo>
                <a:lnTo>
                  <a:pt x="886197" y="999671"/>
                </a:lnTo>
                <a:lnTo>
                  <a:pt x="923753" y="973868"/>
                </a:lnTo>
                <a:lnTo>
                  <a:pt x="958943" y="945321"/>
                </a:lnTo>
                <a:lnTo>
                  <a:pt x="991597" y="914191"/>
                </a:lnTo>
                <a:lnTo>
                  <a:pt x="1021542" y="880642"/>
                </a:lnTo>
                <a:lnTo>
                  <a:pt x="1048607" y="844839"/>
                </a:lnTo>
                <a:lnTo>
                  <a:pt x="1072620" y="806945"/>
                </a:lnTo>
                <a:lnTo>
                  <a:pt x="1093410" y="767123"/>
                </a:lnTo>
                <a:lnTo>
                  <a:pt x="1110804" y="725538"/>
                </a:lnTo>
                <a:lnTo>
                  <a:pt x="1124632" y="682352"/>
                </a:lnTo>
                <a:lnTo>
                  <a:pt x="1134722" y="637729"/>
                </a:lnTo>
                <a:lnTo>
                  <a:pt x="1140901" y="591834"/>
                </a:lnTo>
                <a:lnTo>
                  <a:pt x="1143000" y="544830"/>
                </a:lnTo>
                <a:lnTo>
                  <a:pt x="1140901" y="497825"/>
                </a:lnTo>
                <a:lnTo>
                  <a:pt x="1134722" y="451930"/>
                </a:lnTo>
                <a:lnTo>
                  <a:pt x="1124632" y="407307"/>
                </a:lnTo>
                <a:lnTo>
                  <a:pt x="1110804" y="364121"/>
                </a:lnTo>
                <a:lnTo>
                  <a:pt x="1093410" y="322536"/>
                </a:lnTo>
                <a:lnTo>
                  <a:pt x="1072620" y="282714"/>
                </a:lnTo>
                <a:lnTo>
                  <a:pt x="1048607" y="244820"/>
                </a:lnTo>
                <a:lnTo>
                  <a:pt x="1021542" y="209017"/>
                </a:lnTo>
                <a:lnTo>
                  <a:pt x="991597" y="175468"/>
                </a:lnTo>
                <a:lnTo>
                  <a:pt x="958943" y="144338"/>
                </a:lnTo>
                <a:lnTo>
                  <a:pt x="923753" y="115791"/>
                </a:lnTo>
                <a:lnTo>
                  <a:pt x="886197" y="89988"/>
                </a:lnTo>
                <a:lnTo>
                  <a:pt x="846448" y="67096"/>
                </a:lnTo>
                <a:lnTo>
                  <a:pt x="804677" y="47276"/>
                </a:lnTo>
                <a:lnTo>
                  <a:pt x="761055" y="30693"/>
                </a:lnTo>
                <a:lnTo>
                  <a:pt x="715755" y="17510"/>
                </a:lnTo>
                <a:lnTo>
                  <a:pt x="668948" y="7891"/>
                </a:lnTo>
                <a:lnTo>
                  <a:pt x="620806" y="2000"/>
                </a:lnTo>
                <a:lnTo>
                  <a:pt x="571500" y="0"/>
                </a:lnTo>
                <a:close/>
              </a:path>
            </a:pathLst>
          </a:custGeom>
          <a:solidFill>
            <a:srgbClr val="ED918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4440935" y="2619629"/>
            <a:ext cx="692150" cy="607695"/>
          </a:xfrm>
          <a:custGeom>
            <a:rect l="l" t="t" r="r" b="b"/>
            <a:pathLst>
              <a:path w="692150" h="607694">
                <a:moveTo>
                  <a:pt x="0" y="0"/>
                </a:moveTo>
                <a:lnTo>
                  <a:pt x="0" y="172847"/>
                </a:lnTo>
                <a:lnTo>
                  <a:pt x="3223" y="207632"/>
                </a:lnTo>
                <a:lnTo>
                  <a:pt x="28213" y="274578"/>
                </a:lnTo>
                <a:lnTo>
                  <a:pt x="49447" y="306385"/>
                </a:lnTo>
                <a:lnTo>
                  <a:pt x="76154" y="336842"/>
                </a:lnTo>
                <a:lnTo>
                  <a:pt x="108068" y="365774"/>
                </a:lnTo>
                <a:lnTo>
                  <a:pt x="144922" y="393001"/>
                </a:lnTo>
                <a:lnTo>
                  <a:pt x="186452" y="418347"/>
                </a:lnTo>
                <a:lnTo>
                  <a:pt x="232390" y="441633"/>
                </a:lnTo>
                <a:lnTo>
                  <a:pt x="282473" y="462682"/>
                </a:lnTo>
                <a:lnTo>
                  <a:pt x="336433" y="481317"/>
                </a:lnTo>
                <a:lnTo>
                  <a:pt x="394005" y="497359"/>
                </a:lnTo>
                <a:lnTo>
                  <a:pt x="454923" y="510630"/>
                </a:lnTo>
                <a:lnTo>
                  <a:pt x="518922" y="520954"/>
                </a:lnTo>
                <a:lnTo>
                  <a:pt x="518922" y="607441"/>
                </a:lnTo>
                <a:lnTo>
                  <a:pt x="691896" y="445897"/>
                </a:lnTo>
                <a:lnTo>
                  <a:pt x="600048" y="347980"/>
                </a:lnTo>
                <a:lnTo>
                  <a:pt x="518922" y="347980"/>
                </a:lnTo>
                <a:lnTo>
                  <a:pt x="454923" y="337656"/>
                </a:lnTo>
                <a:lnTo>
                  <a:pt x="394005" y="324385"/>
                </a:lnTo>
                <a:lnTo>
                  <a:pt x="336433" y="308344"/>
                </a:lnTo>
                <a:lnTo>
                  <a:pt x="282473" y="289711"/>
                </a:lnTo>
                <a:lnTo>
                  <a:pt x="232390" y="268665"/>
                </a:lnTo>
                <a:lnTo>
                  <a:pt x="186452" y="245383"/>
                </a:lnTo>
                <a:lnTo>
                  <a:pt x="144922" y="220043"/>
                </a:lnTo>
                <a:lnTo>
                  <a:pt x="108068" y="192823"/>
                </a:lnTo>
                <a:lnTo>
                  <a:pt x="76154" y="163902"/>
                </a:lnTo>
                <a:lnTo>
                  <a:pt x="49447" y="133457"/>
                </a:lnTo>
                <a:lnTo>
                  <a:pt x="28213" y="101666"/>
                </a:lnTo>
                <a:lnTo>
                  <a:pt x="3223" y="34759"/>
                </a:lnTo>
                <a:lnTo>
                  <a:pt x="0" y="0"/>
                </a:lnTo>
                <a:close/>
              </a:path>
              <a:path w="692150" h="607694">
                <a:moveTo>
                  <a:pt x="518922" y="261493"/>
                </a:moveTo>
                <a:lnTo>
                  <a:pt x="518922" y="347980"/>
                </a:lnTo>
                <a:lnTo>
                  <a:pt x="600048" y="347980"/>
                </a:lnTo>
                <a:lnTo>
                  <a:pt x="518922" y="261493"/>
                </a:lnTo>
                <a:close/>
              </a:path>
            </a:pathLst>
          </a:custGeom>
          <a:solidFill>
            <a:srgbClr val="F7D5C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4441346" y="2260092"/>
            <a:ext cx="691515" cy="446405"/>
          </a:xfrm>
          <a:custGeom>
            <a:rect l="l" t="t" r="r" b="b"/>
            <a:pathLst>
              <a:path w="691514" h="446405">
                <a:moveTo>
                  <a:pt x="691485" y="0"/>
                </a:moveTo>
                <a:lnTo>
                  <a:pt x="649450" y="664"/>
                </a:lnTo>
                <a:lnTo>
                  <a:pt x="607618" y="2651"/>
                </a:lnTo>
                <a:lnTo>
                  <a:pt x="566095" y="5947"/>
                </a:lnTo>
                <a:lnTo>
                  <a:pt x="524988" y="10541"/>
                </a:lnTo>
                <a:lnTo>
                  <a:pt x="461083" y="20465"/>
                </a:lnTo>
                <a:lnTo>
                  <a:pt x="400392" y="33263"/>
                </a:lnTo>
                <a:lnTo>
                  <a:pt x="343129" y="48752"/>
                </a:lnTo>
                <a:lnTo>
                  <a:pt x="289504" y="66750"/>
                </a:lnTo>
                <a:lnTo>
                  <a:pt x="239730" y="87074"/>
                </a:lnTo>
                <a:lnTo>
                  <a:pt x="194018" y="109542"/>
                </a:lnTo>
                <a:lnTo>
                  <a:pt x="152581" y="133971"/>
                </a:lnTo>
                <a:lnTo>
                  <a:pt x="115630" y="160180"/>
                </a:lnTo>
                <a:lnTo>
                  <a:pt x="83377" y="187985"/>
                </a:lnTo>
                <a:lnTo>
                  <a:pt x="56034" y="217205"/>
                </a:lnTo>
                <a:lnTo>
                  <a:pt x="16926" y="279158"/>
                </a:lnTo>
                <a:lnTo>
                  <a:pt x="0" y="344579"/>
                </a:lnTo>
                <a:lnTo>
                  <a:pt x="384" y="378135"/>
                </a:lnTo>
                <a:lnTo>
                  <a:pt x="6950" y="412010"/>
                </a:lnTo>
                <a:lnTo>
                  <a:pt x="19909" y="446024"/>
                </a:lnTo>
                <a:lnTo>
                  <a:pt x="36557" y="416524"/>
                </a:lnTo>
                <a:lnTo>
                  <a:pt x="57673" y="388238"/>
                </a:lnTo>
                <a:lnTo>
                  <a:pt x="112377" y="335690"/>
                </a:lnTo>
                <a:lnTo>
                  <a:pt x="145496" y="311618"/>
                </a:lnTo>
                <a:lnTo>
                  <a:pt x="182148" y="289140"/>
                </a:lnTo>
                <a:lnTo>
                  <a:pt x="222099" y="268352"/>
                </a:lnTo>
                <a:lnTo>
                  <a:pt x="265115" y="249348"/>
                </a:lnTo>
                <a:lnTo>
                  <a:pt x="310961" y="232224"/>
                </a:lnTo>
                <a:lnTo>
                  <a:pt x="359404" y="217075"/>
                </a:lnTo>
                <a:lnTo>
                  <a:pt x="410209" y="203996"/>
                </a:lnTo>
                <a:lnTo>
                  <a:pt x="463143" y="193081"/>
                </a:lnTo>
                <a:lnTo>
                  <a:pt x="517972" y="184427"/>
                </a:lnTo>
                <a:lnTo>
                  <a:pt x="574461" y="178127"/>
                </a:lnTo>
                <a:lnTo>
                  <a:pt x="632377" y="174278"/>
                </a:lnTo>
                <a:lnTo>
                  <a:pt x="691485" y="172974"/>
                </a:lnTo>
                <a:lnTo>
                  <a:pt x="691485" y="0"/>
                </a:lnTo>
                <a:close/>
              </a:path>
            </a:pathLst>
          </a:custGeom>
          <a:solidFill>
            <a:srgbClr val="C6AC9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484620" y="2578354"/>
            <a:ext cx="887094" cy="641350"/>
          </a:xfrm>
          <a:custGeom>
            <a:rect l="l" t="t" r="r" b="b"/>
            <a:pathLst>
              <a:path w="887094" h="641350">
                <a:moveTo>
                  <a:pt x="221741" y="197358"/>
                </a:moveTo>
                <a:lnTo>
                  <a:pt x="0" y="429260"/>
                </a:lnTo>
                <a:lnTo>
                  <a:pt x="221741" y="640842"/>
                </a:lnTo>
                <a:lnTo>
                  <a:pt x="221741" y="529971"/>
                </a:lnTo>
                <a:lnTo>
                  <a:pt x="289602" y="522657"/>
                </a:lnTo>
                <a:lnTo>
                  <a:pt x="354820" y="513549"/>
                </a:lnTo>
                <a:lnTo>
                  <a:pt x="417206" y="502735"/>
                </a:lnTo>
                <a:lnTo>
                  <a:pt x="476571" y="490305"/>
                </a:lnTo>
                <a:lnTo>
                  <a:pt x="532725" y="476346"/>
                </a:lnTo>
                <a:lnTo>
                  <a:pt x="585477" y="460948"/>
                </a:lnTo>
                <a:lnTo>
                  <a:pt x="634637" y="444198"/>
                </a:lnTo>
                <a:lnTo>
                  <a:pt x="680017" y="426186"/>
                </a:lnTo>
                <a:lnTo>
                  <a:pt x="721426" y="407000"/>
                </a:lnTo>
                <a:lnTo>
                  <a:pt x="758675" y="386728"/>
                </a:lnTo>
                <a:lnTo>
                  <a:pt x="791572" y="365459"/>
                </a:lnTo>
                <a:lnTo>
                  <a:pt x="843557" y="320284"/>
                </a:lnTo>
                <a:lnTo>
                  <a:pt x="853062" y="308229"/>
                </a:lnTo>
                <a:lnTo>
                  <a:pt x="221741" y="308229"/>
                </a:lnTo>
                <a:lnTo>
                  <a:pt x="221741" y="197358"/>
                </a:lnTo>
                <a:close/>
              </a:path>
              <a:path w="887094" h="641350">
                <a:moveTo>
                  <a:pt x="886968" y="0"/>
                </a:moveTo>
                <a:lnTo>
                  <a:pt x="875862" y="50356"/>
                </a:lnTo>
                <a:lnTo>
                  <a:pt x="843557" y="98486"/>
                </a:lnTo>
                <a:lnTo>
                  <a:pt x="791572" y="143682"/>
                </a:lnTo>
                <a:lnTo>
                  <a:pt x="758675" y="164960"/>
                </a:lnTo>
                <a:lnTo>
                  <a:pt x="721426" y="185239"/>
                </a:lnTo>
                <a:lnTo>
                  <a:pt x="680017" y="204431"/>
                </a:lnTo>
                <a:lnTo>
                  <a:pt x="634637" y="222448"/>
                </a:lnTo>
                <a:lnTo>
                  <a:pt x="585477" y="239200"/>
                </a:lnTo>
                <a:lnTo>
                  <a:pt x="532725" y="254601"/>
                </a:lnTo>
                <a:lnTo>
                  <a:pt x="476571" y="268561"/>
                </a:lnTo>
                <a:lnTo>
                  <a:pt x="417206" y="280993"/>
                </a:lnTo>
                <a:lnTo>
                  <a:pt x="354820" y="291806"/>
                </a:lnTo>
                <a:lnTo>
                  <a:pt x="289602" y="300915"/>
                </a:lnTo>
                <a:lnTo>
                  <a:pt x="221741" y="308229"/>
                </a:lnTo>
                <a:lnTo>
                  <a:pt x="853062" y="308229"/>
                </a:lnTo>
                <a:lnTo>
                  <a:pt x="862264" y="296556"/>
                </a:lnTo>
                <a:lnTo>
                  <a:pt x="875862" y="272185"/>
                </a:lnTo>
                <a:lnTo>
                  <a:pt x="884159" y="247259"/>
                </a:lnTo>
                <a:lnTo>
                  <a:pt x="886903" y="222448"/>
                </a:lnTo>
                <a:lnTo>
                  <a:pt x="886968" y="0"/>
                </a:lnTo>
                <a:close/>
              </a:path>
            </a:pathLst>
          </a:custGeom>
          <a:solidFill>
            <a:srgbClr val="F7D5C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6484620" y="2260092"/>
            <a:ext cx="887094" cy="429259"/>
          </a:xfrm>
          <a:custGeom>
            <a:rect l="l" t="t" r="r" b="b"/>
            <a:pathLst>
              <a:path w="887094" h="429259">
                <a:moveTo>
                  <a:pt x="0" y="0"/>
                </a:moveTo>
                <a:lnTo>
                  <a:pt x="0" y="221742"/>
                </a:lnTo>
                <a:lnTo>
                  <a:pt x="61395" y="222501"/>
                </a:lnTo>
                <a:lnTo>
                  <a:pt x="121898" y="224752"/>
                </a:lnTo>
                <a:lnTo>
                  <a:pt x="181340" y="228452"/>
                </a:lnTo>
                <a:lnTo>
                  <a:pt x="239554" y="233559"/>
                </a:lnTo>
                <a:lnTo>
                  <a:pt x="296372" y="240030"/>
                </a:lnTo>
                <a:lnTo>
                  <a:pt x="351625" y="247824"/>
                </a:lnTo>
                <a:lnTo>
                  <a:pt x="405145" y="256897"/>
                </a:lnTo>
                <a:lnTo>
                  <a:pt x="456765" y="267209"/>
                </a:lnTo>
                <a:lnTo>
                  <a:pt x="506317" y="278717"/>
                </a:lnTo>
                <a:lnTo>
                  <a:pt x="553632" y="291378"/>
                </a:lnTo>
                <a:lnTo>
                  <a:pt x="598542" y="305151"/>
                </a:lnTo>
                <a:lnTo>
                  <a:pt x="640879" y="319992"/>
                </a:lnTo>
                <a:lnTo>
                  <a:pt x="680476" y="335861"/>
                </a:lnTo>
                <a:lnTo>
                  <a:pt x="717164" y="352715"/>
                </a:lnTo>
                <a:lnTo>
                  <a:pt x="781142" y="389207"/>
                </a:lnTo>
                <a:lnTo>
                  <a:pt x="831469" y="429133"/>
                </a:lnTo>
                <a:lnTo>
                  <a:pt x="854041" y="404303"/>
                </a:lnTo>
                <a:lnTo>
                  <a:pt x="870681" y="379301"/>
                </a:lnTo>
                <a:lnTo>
                  <a:pt x="881522" y="354232"/>
                </a:lnTo>
                <a:lnTo>
                  <a:pt x="886699" y="329201"/>
                </a:lnTo>
                <a:lnTo>
                  <a:pt x="886346" y="304313"/>
                </a:lnTo>
                <a:lnTo>
                  <a:pt x="869589" y="255391"/>
                </a:lnTo>
                <a:lnTo>
                  <a:pt x="832324" y="208309"/>
                </a:lnTo>
                <a:lnTo>
                  <a:pt x="775629" y="163910"/>
                </a:lnTo>
                <a:lnTo>
                  <a:pt x="740330" y="142980"/>
                </a:lnTo>
                <a:lnTo>
                  <a:pt x="700577" y="123038"/>
                </a:lnTo>
                <a:lnTo>
                  <a:pt x="656504" y="104188"/>
                </a:lnTo>
                <a:lnTo>
                  <a:pt x="608244" y="86536"/>
                </a:lnTo>
                <a:lnTo>
                  <a:pt x="555933" y="70188"/>
                </a:lnTo>
                <a:lnTo>
                  <a:pt x="499705" y="55248"/>
                </a:lnTo>
                <a:lnTo>
                  <a:pt x="439695" y="41824"/>
                </a:lnTo>
                <a:lnTo>
                  <a:pt x="376036" y="30018"/>
                </a:lnTo>
                <a:lnTo>
                  <a:pt x="308863" y="19938"/>
                </a:lnTo>
                <a:lnTo>
                  <a:pt x="258997" y="13875"/>
                </a:lnTo>
                <a:lnTo>
                  <a:pt x="208298" y="8899"/>
                </a:lnTo>
                <a:lnTo>
                  <a:pt x="156908" y="5016"/>
                </a:lnTo>
                <a:lnTo>
                  <a:pt x="104967" y="2234"/>
                </a:lnTo>
                <a:lnTo>
                  <a:pt x="52617" y="559"/>
                </a:lnTo>
                <a:lnTo>
                  <a:pt x="0" y="0"/>
                </a:lnTo>
                <a:close/>
              </a:path>
            </a:pathLst>
          </a:custGeom>
          <a:solidFill>
            <a:srgbClr val="C6AC9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5571871" y="2228883"/>
            <a:ext cx="482600" cy="73850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</a:pPr>
            <a:r>
              <a:rPr sz="1800" b="1">
                <a:solidFill>
                  <a:srgbClr val="FFFAEF"/>
                </a:solidFill>
                <a:latin typeface="微软雅黑"/>
                <a:cs typeface="微软雅黑"/>
              </a:rPr>
              <a:t>视频</a:t>
            </a:r>
            <a:endParaRPr sz="1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45"/>
              </a:spcBef>
            </a:pPr>
            <a:r>
              <a:rPr sz="1800" b="1" spc="-5">
                <a:solidFill>
                  <a:srgbClr val="FFFAEF"/>
                </a:solidFill>
                <a:latin typeface="微软雅黑"/>
                <a:cs typeface="微软雅黑"/>
              </a:rPr>
              <a:t>带货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520310" y="3918661"/>
            <a:ext cx="2651760" cy="1949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43915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EA7763"/>
                </a:solidFill>
                <a:latin typeface="微软雅黑"/>
                <a:cs typeface="微软雅黑"/>
              </a:rPr>
              <a:t>做好内容</a:t>
            </a:r>
            <a:endParaRPr sz="1800">
              <a:latin typeface="微软雅黑"/>
              <a:cs typeface="微软雅黑"/>
            </a:endParaRPr>
          </a:p>
          <a:p>
            <a:pPr marL="184785" marR="5080" indent="-172720" algn="just">
              <a:lnSpc>
                <a:spcPct val="130000"/>
              </a:lnSpc>
              <a:spcBef>
                <a:spcPts val="1755"/>
              </a:spcBef>
              <a:buFont typeface="Wingdings"/>
              <a:buChar char="⚫"/>
              <a:tabLst>
                <a:tab pos="185420"/>
              </a:tabLst>
            </a:pPr>
            <a:r>
              <a:rPr sz="1200" spc="-5">
                <a:solidFill>
                  <a:srgbClr val="0D0D0D"/>
                </a:solidFill>
                <a:latin typeface="宋体"/>
                <a:cs typeface="宋体"/>
              </a:rPr>
              <a:t>确定黄金</a:t>
            </a:r>
            <a:r>
              <a:rPr sz="1200" spc="15">
                <a:solidFill>
                  <a:srgbClr val="0D0D0D"/>
                </a:solidFill>
                <a:latin typeface="宋体"/>
                <a:cs typeface="宋体"/>
              </a:rPr>
              <a:t>3s：</a:t>
            </a:r>
            <a:r>
              <a:rPr sz="1200" spc="-5">
                <a:solidFill>
                  <a:srgbClr val="0D0D0D"/>
                </a:solidFill>
                <a:latin typeface="宋体"/>
                <a:cs typeface="宋体"/>
              </a:rPr>
              <a:t>带货视频的黄金</a:t>
            </a:r>
            <a:r>
              <a:rPr sz="1200" spc="25">
                <a:solidFill>
                  <a:srgbClr val="0D0D0D"/>
                </a:solidFill>
                <a:latin typeface="宋体"/>
                <a:cs typeface="宋体"/>
              </a:rPr>
              <a:t>3s</a:t>
            </a:r>
            <a:r>
              <a:rPr sz="1200" spc="-5">
                <a:solidFill>
                  <a:srgbClr val="0D0D0D"/>
                </a:solidFill>
                <a:latin typeface="宋体"/>
                <a:cs typeface="宋体"/>
              </a:rPr>
              <a:t>指</a:t>
            </a:r>
            <a:r>
              <a:rPr sz="1200" spc="-880">
                <a:solidFill>
                  <a:srgbClr val="0D0D0D"/>
                </a:solidFill>
                <a:latin typeface="宋体"/>
                <a:cs typeface="宋体"/>
              </a:rPr>
              <a:t>爆 </a:t>
            </a:r>
            <a:r>
              <a:rPr sz="1200">
                <a:solidFill>
                  <a:srgbClr val="0D0D0D"/>
                </a:solidFill>
                <a:latin typeface="宋体"/>
                <a:cs typeface="宋体"/>
              </a:rPr>
              <a:t>品带货视频的前</a:t>
            </a:r>
            <a:r>
              <a:rPr sz="1200" spc="25">
                <a:solidFill>
                  <a:srgbClr val="0D0D0D"/>
                </a:solidFill>
                <a:latin typeface="宋体"/>
                <a:cs typeface="宋体"/>
              </a:rPr>
              <a:t>3s</a:t>
            </a:r>
            <a:r>
              <a:rPr sz="1200">
                <a:solidFill>
                  <a:srgbClr val="0D0D0D"/>
                </a:solidFill>
                <a:latin typeface="宋体"/>
                <a:cs typeface="宋体"/>
              </a:rPr>
              <a:t>台词，也就是消费 者刷到视频后第一时间内是否会接着 看的决定性因素。</a:t>
            </a:r>
            <a:endParaRPr sz="1200">
              <a:latin typeface="宋体"/>
              <a:cs typeface="宋体"/>
            </a:endParaRPr>
          </a:p>
          <a:p>
            <a:pPr marL="184785" indent="-172720" algn="just">
              <a:lnSpc>
                <a:spcPct val="100000"/>
              </a:lnSpc>
              <a:spcBef>
                <a:spcPts val="430"/>
              </a:spcBef>
              <a:buFont typeface="Wingdings"/>
              <a:buChar char="⚫"/>
              <a:tabLst>
                <a:tab pos="185420"/>
              </a:tabLst>
            </a:pPr>
            <a:r>
              <a:rPr sz="1200">
                <a:solidFill>
                  <a:srgbClr val="0D0D0D"/>
                </a:solidFill>
                <a:latin typeface="宋体"/>
                <a:cs typeface="宋体"/>
              </a:rPr>
              <a:t>确定内容结构：黄金</a:t>
            </a:r>
            <a:r>
              <a:rPr sz="1200" spc="25">
                <a:solidFill>
                  <a:srgbClr val="0D0D0D"/>
                </a:solidFill>
                <a:latin typeface="宋体"/>
                <a:cs typeface="宋体"/>
              </a:rPr>
              <a:t>3s</a:t>
            </a:r>
            <a:r>
              <a:rPr sz="1200" spc="-190">
                <a:solidFill>
                  <a:srgbClr val="0D0D0D"/>
                </a:solidFill>
                <a:latin typeface="宋体"/>
                <a:cs typeface="宋体"/>
              </a:rPr>
              <a:t> </a:t>
            </a:r>
            <a:r>
              <a:rPr sz="1200" spc="95">
                <a:solidFill>
                  <a:srgbClr val="0D0D0D"/>
                </a:solidFill>
                <a:latin typeface="宋体"/>
                <a:cs typeface="宋体"/>
              </a:rPr>
              <a:t>+</a:t>
            </a:r>
            <a:r>
              <a:rPr sz="1200" spc="-200">
                <a:solidFill>
                  <a:srgbClr val="0D0D0D"/>
                </a:solidFill>
                <a:latin typeface="宋体"/>
                <a:cs typeface="宋体"/>
              </a:rPr>
              <a:t> </a:t>
            </a:r>
            <a:r>
              <a:rPr sz="1200">
                <a:solidFill>
                  <a:srgbClr val="0D0D0D"/>
                </a:solidFill>
                <a:latin typeface="宋体"/>
                <a:cs typeface="宋体"/>
              </a:rPr>
              <a:t>商品描述</a:t>
            </a:r>
            <a:endParaRPr sz="1200">
              <a:latin typeface="宋体"/>
              <a:cs typeface="宋体"/>
            </a:endParaRPr>
          </a:p>
          <a:p>
            <a:pPr marL="184785" algn="just">
              <a:lnSpc>
                <a:spcPct val="100000"/>
              </a:lnSpc>
              <a:spcBef>
                <a:spcPts val="430"/>
              </a:spcBef>
            </a:pPr>
            <a:r>
              <a:rPr sz="1200" spc="95">
                <a:solidFill>
                  <a:srgbClr val="0D0D0D"/>
                </a:solidFill>
                <a:latin typeface="宋体"/>
                <a:cs typeface="宋体"/>
              </a:rPr>
              <a:t>+</a:t>
            </a:r>
            <a:r>
              <a:rPr sz="1200" spc="-175">
                <a:solidFill>
                  <a:srgbClr val="0D0D0D"/>
                </a:solidFill>
                <a:latin typeface="宋体"/>
                <a:cs typeface="宋体"/>
              </a:rPr>
              <a:t> </a:t>
            </a:r>
            <a:r>
              <a:rPr sz="1200">
                <a:solidFill>
                  <a:srgbClr val="0D0D0D"/>
                </a:solidFill>
                <a:latin typeface="宋体"/>
                <a:cs typeface="宋体"/>
              </a:rPr>
              <a:t>促单转化</a:t>
            </a:r>
            <a:endParaRPr sz="1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23900" y="69037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30402" y="32257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585858"/>
                </a:solidFill>
                <a:latin typeface="微软雅黑"/>
                <a:cs typeface="微软雅黑"/>
              </a:rPr>
              <a:t>图书教育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39140" y="6307835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89254" y="839215"/>
            <a:ext cx="82169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252525"/>
                </a:solidFill>
              </a:rPr>
              <a:t>图书教育：核心群体</a:t>
            </a:r>
            <a:r>
              <a:rPr sz="2400" spc="-20">
                <a:solidFill>
                  <a:srgbClr val="252525"/>
                </a:solidFill>
              </a:rPr>
              <a:t>为</a:t>
            </a:r>
            <a:r>
              <a:rPr sz="2400" spc="-5">
                <a:solidFill>
                  <a:srgbClr val="252525"/>
                </a:solidFill>
              </a:rPr>
              <a:t>31-40</a:t>
            </a:r>
            <a:r>
              <a:rPr sz="2400">
                <a:solidFill>
                  <a:srgbClr val="252525"/>
                </a:solidFill>
              </a:rPr>
              <a:t>岁人群，畅销价格带为</a:t>
            </a:r>
            <a:r>
              <a:rPr sz="2400" spc="30">
                <a:solidFill>
                  <a:srgbClr val="252525"/>
                </a:solidFill>
              </a:rPr>
              <a:t>0-100</a:t>
            </a:r>
            <a:r>
              <a:rPr sz="2400">
                <a:solidFill>
                  <a:srgbClr val="252525"/>
                </a:solidFill>
              </a:rPr>
              <a:t>元</a:t>
            </a:r>
            <a:endParaRPr sz="2400"/>
          </a:p>
        </p:txBody>
      </p:sp>
      <p:sp>
        <p:nvSpPr>
          <p:cNvPr id="6" name="object 6"/>
          <p:cNvSpPr txBox="1"/>
          <p:nvPr/>
        </p:nvSpPr>
        <p:spPr>
          <a:xfrm>
            <a:off x="774293" y="1368297"/>
            <a:ext cx="10519410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30000"/>
              </a:lnSpc>
              <a:spcBef>
                <a:spcPts val="10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 spc="-15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1200" spc="-20">
                <a:solidFill>
                  <a:srgbClr val="7E7E7E"/>
                </a:solidFill>
                <a:latin typeface="宋体"/>
                <a:cs typeface="宋体"/>
              </a:rPr>
              <a:t>1</a:t>
            </a:r>
            <a:r>
              <a:rPr sz="1200" spc="-135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1200" spc="125">
                <a:solidFill>
                  <a:srgbClr val="7E7E7E"/>
                </a:solidFill>
                <a:latin typeface="宋体"/>
                <a:cs typeface="宋体"/>
              </a:rPr>
              <a:t>40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岁人群为抖音电商图书教育行业的核心消费者，18</a:t>
            </a:r>
            <a:r>
              <a:rPr sz="1200" spc="-135">
                <a:solidFill>
                  <a:srgbClr val="7E7E7E"/>
                </a:solidFill>
                <a:latin typeface="宋体"/>
                <a:cs typeface="宋体"/>
              </a:rPr>
              <a:t>-</a:t>
            </a:r>
            <a:r>
              <a:rPr sz="1200" spc="85">
                <a:solidFill>
                  <a:srgbClr val="7E7E7E"/>
                </a:solidFill>
                <a:latin typeface="宋体"/>
                <a:cs typeface="宋体"/>
              </a:rPr>
              <a:t>2</a:t>
            </a:r>
            <a:r>
              <a:rPr sz="1200" spc="90">
                <a:solidFill>
                  <a:srgbClr val="7E7E7E"/>
                </a:solidFill>
                <a:latin typeface="宋体"/>
                <a:cs typeface="宋体"/>
              </a:rPr>
              <a:t>3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岁年轻消费者的占比提升且</a:t>
            </a:r>
            <a:r>
              <a:rPr sz="1200" spc="200">
                <a:solidFill>
                  <a:srgbClr val="7E7E7E"/>
                </a:solidFill>
                <a:latin typeface="宋体"/>
                <a:cs typeface="宋体"/>
              </a:rPr>
              <a:t>T</a:t>
            </a:r>
            <a:r>
              <a:rPr sz="1200" spc="204">
                <a:solidFill>
                  <a:srgbClr val="7E7E7E"/>
                </a:solidFill>
                <a:latin typeface="宋体"/>
                <a:cs typeface="宋体"/>
              </a:rPr>
              <a:t>G</a:t>
            </a:r>
            <a:r>
              <a:rPr sz="1200" spc="-320">
                <a:solidFill>
                  <a:srgbClr val="7E7E7E"/>
                </a:solidFill>
                <a:latin typeface="宋体"/>
                <a:cs typeface="宋体"/>
              </a:rPr>
              <a:t>I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指数高，达人可考虑在未来尝试针对年轻客群采用更活泼的语言 推荐小说等。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43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视频带货的畅销商品价格段集中在</a:t>
            </a:r>
            <a:r>
              <a:rPr sz="1200" spc="35">
                <a:solidFill>
                  <a:srgbClr val="7E7E7E"/>
                </a:solidFill>
                <a:latin typeface="宋体"/>
                <a:cs typeface="宋体"/>
              </a:rPr>
              <a:t>0-100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元，高价格带商品销售额低且同比增长率低，不推荐入局。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0302240" y="291084"/>
            <a:ext cx="1171955" cy="29108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9229343" y="303275"/>
            <a:ext cx="800100" cy="2682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0157586" y="302133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472183" y="4354067"/>
            <a:ext cx="234950" cy="1295400"/>
          </a:xfrm>
          <a:custGeom>
            <a:rect l="l" t="t" r="r" b="b"/>
            <a:pathLst>
              <a:path w="234950" h="1295400">
                <a:moveTo>
                  <a:pt x="234696" y="0"/>
                </a:moveTo>
                <a:lnTo>
                  <a:pt x="0" y="0"/>
                </a:lnTo>
                <a:lnTo>
                  <a:pt x="0" y="1295399"/>
                </a:lnTo>
                <a:lnTo>
                  <a:pt x="234696" y="1295399"/>
                </a:lnTo>
                <a:lnTo>
                  <a:pt x="234696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339339" y="4434840"/>
            <a:ext cx="236220" cy="1214755"/>
          </a:xfrm>
          <a:custGeom>
            <a:rect l="l" t="t" r="r" b="b"/>
            <a:pathLst>
              <a:path w="236219" h="1214754">
                <a:moveTo>
                  <a:pt x="236220" y="0"/>
                </a:moveTo>
                <a:lnTo>
                  <a:pt x="0" y="0"/>
                </a:lnTo>
                <a:lnTo>
                  <a:pt x="0" y="1214628"/>
                </a:lnTo>
                <a:lnTo>
                  <a:pt x="236220" y="1214628"/>
                </a:lnTo>
                <a:lnTo>
                  <a:pt x="236220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3206495" y="3992879"/>
            <a:ext cx="236220" cy="1656714"/>
          </a:xfrm>
          <a:custGeom>
            <a:rect l="l" t="t" r="r" b="b"/>
            <a:pathLst>
              <a:path w="236220" h="1656714">
                <a:moveTo>
                  <a:pt x="236219" y="0"/>
                </a:moveTo>
                <a:lnTo>
                  <a:pt x="0" y="0"/>
                </a:lnTo>
                <a:lnTo>
                  <a:pt x="0" y="1656588"/>
                </a:lnTo>
                <a:lnTo>
                  <a:pt x="236219" y="1656588"/>
                </a:lnTo>
                <a:lnTo>
                  <a:pt x="236219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075176" y="5032247"/>
            <a:ext cx="236220" cy="617220"/>
          </a:xfrm>
          <a:custGeom>
            <a:rect l="l" t="t" r="r" b="b"/>
            <a:pathLst>
              <a:path w="236220" h="617220">
                <a:moveTo>
                  <a:pt x="236220" y="0"/>
                </a:moveTo>
                <a:lnTo>
                  <a:pt x="0" y="0"/>
                </a:lnTo>
                <a:lnTo>
                  <a:pt x="0" y="617219"/>
                </a:lnTo>
                <a:lnTo>
                  <a:pt x="236220" y="617219"/>
                </a:lnTo>
                <a:lnTo>
                  <a:pt x="236220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942332" y="5201411"/>
            <a:ext cx="236220" cy="448309"/>
          </a:xfrm>
          <a:custGeom>
            <a:rect l="l" t="t" r="r" b="b"/>
            <a:pathLst>
              <a:path w="236220" h="448309">
                <a:moveTo>
                  <a:pt x="236219" y="0"/>
                </a:moveTo>
                <a:lnTo>
                  <a:pt x="0" y="0"/>
                </a:lnTo>
                <a:lnTo>
                  <a:pt x="0" y="448056"/>
                </a:lnTo>
                <a:lnTo>
                  <a:pt x="236219" y="448056"/>
                </a:lnTo>
                <a:lnTo>
                  <a:pt x="236219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749551" y="4738115"/>
            <a:ext cx="236220" cy="911860"/>
          </a:xfrm>
          <a:custGeom>
            <a:rect l="l" t="t" r="r" b="b"/>
            <a:pathLst>
              <a:path w="236219" h="911860">
                <a:moveTo>
                  <a:pt x="236220" y="0"/>
                </a:moveTo>
                <a:lnTo>
                  <a:pt x="0" y="0"/>
                </a:lnTo>
                <a:lnTo>
                  <a:pt x="0" y="911351"/>
                </a:lnTo>
                <a:lnTo>
                  <a:pt x="236220" y="911351"/>
                </a:lnTo>
                <a:lnTo>
                  <a:pt x="236220" y="0"/>
                </a:lnTo>
                <a:close/>
              </a:path>
            </a:pathLst>
          </a:custGeom>
          <a:solidFill>
            <a:srgbClr val="F7D5C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618232" y="4410455"/>
            <a:ext cx="234950" cy="1239520"/>
          </a:xfrm>
          <a:custGeom>
            <a:rect l="l" t="t" r="r" b="b"/>
            <a:pathLst>
              <a:path w="234950" h="1239520">
                <a:moveTo>
                  <a:pt x="234695" y="0"/>
                </a:moveTo>
                <a:lnTo>
                  <a:pt x="0" y="0"/>
                </a:lnTo>
                <a:lnTo>
                  <a:pt x="0" y="1239012"/>
                </a:lnTo>
                <a:lnTo>
                  <a:pt x="234695" y="1239012"/>
                </a:lnTo>
                <a:lnTo>
                  <a:pt x="234695" y="0"/>
                </a:lnTo>
                <a:close/>
              </a:path>
            </a:pathLst>
          </a:custGeom>
          <a:solidFill>
            <a:srgbClr val="F7D5C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485388" y="3733800"/>
            <a:ext cx="236220" cy="1915795"/>
          </a:xfrm>
          <a:custGeom>
            <a:rect l="l" t="t" r="r" b="b"/>
            <a:pathLst>
              <a:path w="236220" h="1915795">
                <a:moveTo>
                  <a:pt x="236220" y="0"/>
                </a:moveTo>
                <a:lnTo>
                  <a:pt x="0" y="0"/>
                </a:lnTo>
                <a:lnTo>
                  <a:pt x="0" y="1915668"/>
                </a:lnTo>
                <a:lnTo>
                  <a:pt x="236220" y="1915668"/>
                </a:lnTo>
                <a:lnTo>
                  <a:pt x="236220" y="0"/>
                </a:lnTo>
                <a:close/>
              </a:path>
            </a:pathLst>
          </a:custGeom>
          <a:solidFill>
            <a:srgbClr val="F7D5C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352544" y="4881371"/>
            <a:ext cx="236220" cy="768350"/>
          </a:xfrm>
          <a:custGeom>
            <a:rect l="l" t="t" r="r" b="b"/>
            <a:pathLst>
              <a:path w="236220" h="768350">
                <a:moveTo>
                  <a:pt x="236219" y="0"/>
                </a:moveTo>
                <a:lnTo>
                  <a:pt x="0" y="0"/>
                </a:lnTo>
                <a:lnTo>
                  <a:pt x="0" y="768095"/>
                </a:lnTo>
                <a:lnTo>
                  <a:pt x="236219" y="768095"/>
                </a:lnTo>
                <a:lnTo>
                  <a:pt x="236219" y="0"/>
                </a:lnTo>
                <a:close/>
              </a:path>
            </a:pathLst>
          </a:custGeom>
          <a:solidFill>
            <a:srgbClr val="F7D5C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221223" y="5250179"/>
            <a:ext cx="236220" cy="399415"/>
          </a:xfrm>
          <a:custGeom>
            <a:rect l="l" t="t" r="r" b="b"/>
            <a:pathLst>
              <a:path w="236220" h="399414">
                <a:moveTo>
                  <a:pt x="236220" y="0"/>
                </a:moveTo>
                <a:lnTo>
                  <a:pt x="0" y="0"/>
                </a:lnTo>
                <a:lnTo>
                  <a:pt x="0" y="399288"/>
                </a:lnTo>
                <a:lnTo>
                  <a:pt x="236220" y="399288"/>
                </a:lnTo>
                <a:lnTo>
                  <a:pt x="236220" y="0"/>
                </a:lnTo>
                <a:close/>
              </a:path>
            </a:pathLst>
          </a:custGeom>
          <a:solidFill>
            <a:srgbClr val="F7D5C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295400" y="5649467"/>
            <a:ext cx="4338955" cy="0"/>
          </a:xfrm>
          <a:custGeom>
            <a:rect l="l" t="t" r="r" b="b"/>
            <a:pathLst>
              <a:path w="4338955">
                <a:moveTo>
                  <a:pt x="0" y="0"/>
                </a:moveTo>
                <a:lnTo>
                  <a:pt x="4338828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728977" y="3940302"/>
            <a:ext cx="3470275" cy="1485900"/>
          </a:xfrm>
          <a:custGeom>
            <a:rect l="l" t="t" r="r" b="b"/>
            <a:pathLst>
              <a:path w="3470275" h="1485900">
                <a:moveTo>
                  <a:pt x="0" y="0"/>
                </a:moveTo>
                <a:lnTo>
                  <a:pt x="867156" y="836676"/>
                </a:lnTo>
                <a:lnTo>
                  <a:pt x="1735836" y="906780"/>
                </a:lnTo>
                <a:lnTo>
                  <a:pt x="2602992" y="1207008"/>
                </a:lnTo>
                <a:lnTo>
                  <a:pt x="3470148" y="1485900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5634609" y="5629757"/>
            <a:ext cx="3302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634609" y="5281040"/>
            <a:ext cx="4127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50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634609" y="4932045"/>
            <a:ext cx="4508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10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634609" y="4583429"/>
            <a:ext cx="4508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50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634609" y="4234434"/>
            <a:ext cx="4826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200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634609" y="3885691"/>
            <a:ext cx="469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2</a:t>
            </a: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5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634609" y="3536696"/>
            <a:ext cx="4826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300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972108" y="5549290"/>
            <a:ext cx="2076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210">
                <a:solidFill>
                  <a:srgbClr val="585858"/>
                </a:solidFill>
                <a:latin typeface="宋体"/>
                <a:cs typeface="宋体"/>
              </a:rPr>
              <a:t>0%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924864" y="5025593"/>
            <a:ext cx="2546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5">
                <a:solidFill>
                  <a:srgbClr val="585858"/>
                </a:solidFill>
                <a:latin typeface="宋体"/>
                <a:cs typeface="宋体"/>
              </a:rPr>
              <a:t>10%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901700" y="4502911"/>
            <a:ext cx="276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75">
                <a:solidFill>
                  <a:srgbClr val="585858"/>
                </a:solidFill>
                <a:latin typeface="宋体"/>
                <a:cs typeface="宋体"/>
              </a:rPr>
              <a:t>20</a:t>
            </a:r>
            <a:r>
              <a:rPr sz="1000" spc="315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98347" y="3979545"/>
            <a:ext cx="2800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65">
                <a:solidFill>
                  <a:srgbClr val="585858"/>
                </a:solidFill>
                <a:latin typeface="宋体"/>
                <a:cs typeface="宋体"/>
              </a:rPr>
              <a:t>30%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98956" y="3456178"/>
            <a:ext cx="2800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0">
                <a:solidFill>
                  <a:srgbClr val="585858"/>
                </a:solidFill>
                <a:latin typeface="宋体"/>
                <a:cs typeface="宋体"/>
              </a:rPr>
              <a:t>4</a:t>
            </a:r>
            <a:r>
              <a:rPr sz="1000" spc="95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1000" spc="315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493900" y="5758383"/>
            <a:ext cx="4679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585858"/>
                </a:solidFill>
                <a:latin typeface="宋体"/>
                <a:cs typeface="宋体"/>
              </a:rPr>
              <a:t>18-23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348229" y="5758383"/>
            <a:ext cx="4953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60">
                <a:solidFill>
                  <a:srgbClr val="585858"/>
                </a:solidFill>
                <a:latin typeface="宋体"/>
                <a:cs typeface="宋体"/>
              </a:rPr>
              <a:t>24</a:t>
            </a:r>
            <a:r>
              <a:rPr sz="1000" spc="-125">
                <a:solidFill>
                  <a:srgbClr val="585858"/>
                </a:solidFill>
                <a:latin typeface="宋体"/>
                <a:cs typeface="宋体"/>
              </a:rPr>
              <a:t>-</a:t>
            </a:r>
            <a:r>
              <a:rPr sz="1000" spc="85">
                <a:solidFill>
                  <a:srgbClr val="585858"/>
                </a:solidFill>
                <a:latin typeface="宋体"/>
                <a:cs typeface="宋体"/>
              </a:rPr>
              <a:t>3</a:t>
            </a:r>
            <a:r>
              <a:rPr sz="1000" spc="90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228213" y="5758383"/>
            <a:ext cx="47244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35">
                <a:solidFill>
                  <a:srgbClr val="585858"/>
                </a:solidFill>
                <a:latin typeface="宋体"/>
                <a:cs typeface="宋体"/>
              </a:rPr>
              <a:t>3</a:t>
            </a:r>
            <a:r>
              <a:rPr sz="1000" spc="-30">
                <a:solidFill>
                  <a:srgbClr val="585858"/>
                </a:solidFill>
                <a:latin typeface="宋体"/>
                <a:cs typeface="宋体"/>
              </a:rPr>
              <a:t>1</a:t>
            </a:r>
            <a:r>
              <a:rPr sz="1000" spc="-125">
                <a:solidFill>
                  <a:srgbClr val="585858"/>
                </a:solidFill>
                <a:latin typeface="宋体"/>
                <a:cs typeface="宋体"/>
              </a:rPr>
              <a:t>-</a:t>
            </a:r>
            <a:r>
              <a:rPr sz="1000" spc="90">
                <a:solidFill>
                  <a:srgbClr val="585858"/>
                </a:solidFill>
                <a:latin typeface="宋体"/>
                <a:cs typeface="宋体"/>
              </a:rPr>
              <a:t>4</a:t>
            </a:r>
            <a:r>
              <a:rPr sz="1000" spc="95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096258" y="5758383"/>
            <a:ext cx="47244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30">
                <a:solidFill>
                  <a:srgbClr val="585858"/>
                </a:solidFill>
                <a:latin typeface="宋体"/>
                <a:cs typeface="宋体"/>
              </a:rPr>
              <a:t>41</a:t>
            </a:r>
            <a:r>
              <a:rPr sz="1000" spc="-125">
                <a:solidFill>
                  <a:srgbClr val="585858"/>
                </a:solidFill>
                <a:latin typeface="宋体"/>
                <a:cs typeface="宋体"/>
              </a:rPr>
              <a:t>-</a:t>
            </a:r>
            <a:r>
              <a:rPr sz="1000" spc="85">
                <a:solidFill>
                  <a:srgbClr val="585858"/>
                </a:solidFill>
                <a:latin typeface="宋体"/>
                <a:cs typeface="宋体"/>
              </a:rPr>
              <a:t>5</a:t>
            </a:r>
            <a:r>
              <a:rPr sz="1000" spc="90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026533" y="5758383"/>
            <a:ext cx="3467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35">
                <a:solidFill>
                  <a:srgbClr val="585858"/>
                </a:solidFill>
                <a:latin typeface="宋体"/>
                <a:cs typeface="宋体"/>
              </a:rPr>
              <a:t>5</a:t>
            </a:r>
            <a:r>
              <a:rPr sz="1000" spc="-25">
                <a:solidFill>
                  <a:srgbClr val="585858"/>
                </a:solidFill>
                <a:latin typeface="宋体"/>
                <a:cs typeface="宋体"/>
              </a:rPr>
              <a:t>1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岁</a:t>
            </a:r>
            <a:r>
              <a:rPr sz="1000" spc="75">
                <a:solidFill>
                  <a:srgbClr val="585858"/>
                </a:solidFill>
                <a:latin typeface="宋体"/>
                <a:cs typeface="宋体"/>
              </a:rPr>
              <a:t>+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1063752" y="3128772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620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2164079" y="3128772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76200">
            <a:solidFill>
              <a:srgbClr val="F7D5C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3260597" y="3128010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1050747" y="2604605"/>
            <a:ext cx="3279140" cy="601345"/>
          </a:xfrm>
          <a:prstGeom prst="rect">
            <a:avLst/>
          </a:prstGeom>
        </p:spPr>
        <p:txBody>
          <a:bodyPr vert="horz" wrap="square" lIns="0" tIns="1358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70"/>
              </a:spcBef>
            </a:pPr>
            <a:r>
              <a:rPr sz="1400" b="1">
                <a:latin typeface="微软雅黑"/>
                <a:cs typeface="微软雅黑"/>
              </a:rPr>
              <a:t>2023年</a:t>
            </a:r>
            <a:r>
              <a:rPr sz="1400" b="1" spc="-180">
                <a:latin typeface="微软雅黑"/>
                <a:cs typeface="微软雅黑"/>
              </a:rPr>
              <a:t>1-11</a:t>
            </a:r>
            <a:r>
              <a:rPr sz="1400" b="1">
                <a:latin typeface="微软雅黑"/>
                <a:cs typeface="微软雅黑"/>
              </a:rPr>
              <a:t>月图书教育行业兴趣</a:t>
            </a:r>
            <a:r>
              <a:rPr sz="1400" b="1" spc="-15">
                <a:latin typeface="微软雅黑"/>
                <a:cs typeface="微软雅黑"/>
              </a:rPr>
              <a:t>用</a:t>
            </a:r>
            <a:r>
              <a:rPr sz="1400" b="1">
                <a:latin typeface="微软雅黑"/>
                <a:cs typeface="微软雅黑"/>
              </a:rPr>
              <a:t>户画像</a:t>
            </a:r>
            <a:endParaRPr sz="1400">
              <a:latin typeface="微软雅黑"/>
              <a:cs typeface="微软雅黑"/>
            </a:endParaRPr>
          </a:p>
          <a:p>
            <a:pPr marL="282575">
              <a:lnSpc>
                <a:spcPct val="100000"/>
              </a:lnSpc>
              <a:spcBef>
                <a:spcPts val="685"/>
              </a:spcBef>
              <a:tabLst>
                <a:tab pos="1382395"/>
                <a:tab pos="2479675"/>
              </a:tabLst>
            </a:pPr>
            <a:r>
              <a:rPr sz="1000" spc="70">
                <a:solidFill>
                  <a:srgbClr val="585858"/>
                </a:solidFill>
                <a:latin typeface="宋体"/>
                <a:cs typeface="宋体"/>
              </a:rPr>
              <a:t>2023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年占比	</a:t>
            </a:r>
            <a:r>
              <a:rPr sz="1000" spc="65">
                <a:solidFill>
                  <a:srgbClr val="585858"/>
                </a:solidFill>
                <a:latin typeface="宋体"/>
                <a:cs typeface="宋体"/>
              </a:rPr>
              <a:t>2022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年占比	</a:t>
            </a:r>
            <a:r>
              <a:rPr sz="1000" spc="10">
                <a:solidFill>
                  <a:srgbClr val="585858"/>
                </a:solidFill>
                <a:latin typeface="宋体"/>
                <a:cs typeface="宋体"/>
              </a:rPr>
              <a:t>TGI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1521713" y="4947665"/>
            <a:ext cx="3944620" cy="0"/>
          </a:xfrm>
          <a:custGeom>
            <a:rect l="l" t="t" r="r" b="b"/>
            <a:pathLst>
              <a:path w="3944620">
                <a:moveTo>
                  <a:pt x="0" y="0"/>
                </a:moveTo>
                <a:lnTo>
                  <a:pt x="3944493" y="0"/>
                </a:lnTo>
              </a:path>
            </a:pathLst>
          </a:custGeom>
          <a:ln w="19050">
            <a:solidFill>
              <a:srgbClr val="9D866E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4853178" y="4768341"/>
            <a:ext cx="5886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25">
                <a:solidFill>
                  <a:srgbClr val="9D866E"/>
                </a:solidFill>
                <a:latin typeface="微软雅黑"/>
                <a:cs typeface="微软雅黑"/>
              </a:rPr>
              <a:t>TGI</a:t>
            </a:r>
            <a:r>
              <a:rPr sz="1000" b="1" spc="-5">
                <a:solidFill>
                  <a:srgbClr val="9D866E"/>
                </a:solidFill>
                <a:latin typeface="微软雅黑"/>
                <a:cs typeface="微软雅黑"/>
              </a:rPr>
              <a:t>：</a:t>
            </a:r>
            <a:r>
              <a:rPr sz="1000" b="1" spc="-30">
                <a:solidFill>
                  <a:srgbClr val="9D866E"/>
                </a:solidFill>
                <a:latin typeface="微软雅黑"/>
                <a:cs typeface="微软雅黑"/>
              </a:rPr>
              <a:t>100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6621780" y="3459479"/>
            <a:ext cx="218440" cy="2161540"/>
          </a:xfrm>
          <a:custGeom>
            <a:rect l="l" t="t" r="r" b="b"/>
            <a:pathLst>
              <a:path w="218440" h="2161540">
                <a:moveTo>
                  <a:pt x="217931" y="0"/>
                </a:moveTo>
                <a:lnTo>
                  <a:pt x="0" y="0"/>
                </a:lnTo>
                <a:lnTo>
                  <a:pt x="0" y="2161032"/>
                </a:lnTo>
                <a:lnTo>
                  <a:pt x="217931" y="2161032"/>
                </a:lnTo>
                <a:lnTo>
                  <a:pt x="217931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7315200" y="4739640"/>
            <a:ext cx="218440" cy="881380"/>
          </a:xfrm>
          <a:custGeom>
            <a:rect l="l" t="t" r="r" b="b"/>
            <a:pathLst>
              <a:path w="218440" h="881378">
                <a:moveTo>
                  <a:pt x="217931" y="0"/>
                </a:moveTo>
                <a:lnTo>
                  <a:pt x="0" y="0"/>
                </a:lnTo>
                <a:lnTo>
                  <a:pt x="0" y="880872"/>
                </a:lnTo>
                <a:lnTo>
                  <a:pt x="217931" y="880872"/>
                </a:lnTo>
                <a:lnTo>
                  <a:pt x="217931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8008619" y="5510784"/>
            <a:ext cx="218440" cy="109855"/>
          </a:xfrm>
          <a:custGeom>
            <a:rect l="l" t="t" r="r" b="b"/>
            <a:pathLst>
              <a:path w="218440" h="109854">
                <a:moveTo>
                  <a:pt x="217931" y="0"/>
                </a:moveTo>
                <a:lnTo>
                  <a:pt x="0" y="0"/>
                </a:lnTo>
                <a:lnTo>
                  <a:pt x="0" y="109727"/>
                </a:lnTo>
                <a:lnTo>
                  <a:pt x="217931" y="109727"/>
                </a:lnTo>
                <a:lnTo>
                  <a:pt x="217931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8702040" y="5530596"/>
            <a:ext cx="218440" cy="90170"/>
          </a:xfrm>
          <a:custGeom>
            <a:rect l="l" t="t" r="r" b="b"/>
            <a:pathLst>
              <a:path w="218440" h="90170">
                <a:moveTo>
                  <a:pt x="217931" y="0"/>
                </a:moveTo>
                <a:lnTo>
                  <a:pt x="0" y="0"/>
                </a:lnTo>
                <a:lnTo>
                  <a:pt x="0" y="89915"/>
                </a:lnTo>
                <a:lnTo>
                  <a:pt x="217931" y="89915"/>
                </a:lnTo>
                <a:lnTo>
                  <a:pt x="217931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9395459" y="5604509"/>
            <a:ext cx="218440" cy="0"/>
          </a:xfrm>
          <a:custGeom>
            <a:rect l="l" t="t" r="r" b="b"/>
            <a:pathLst>
              <a:path w="218440">
                <a:moveTo>
                  <a:pt x="0" y="0"/>
                </a:moveTo>
                <a:lnTo>
                  <a:pt x="217932" y="0"/>
                </a:lnTo>
              </a:path>
            </a:pathLst>
          </a:custGeom>
          <a:ln w="32003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10088880" y="5606034"/>
            <a:ext cx="218440" cy="0"/>
          </a:xfrm>
          <a:custGeom>
            <a:rect l="l" t="t" r="r" b="b"/>
            <a:pathLst>
              <a:path w="218440">
                <a:moveTo>
                  <a:pt x="0" y="0"/>
                </a:moveTo>
                <a:lnTo>
                  <a:pt x="217931" y="0"/>
                </a:lnTo>
              </a:path>
            </a:pathLst>
          </a:custGeom>
          <a:ln w="28956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10782300" y="5611367"/>
            <a:ext cx="218440" cy="0"/>
          </a:xfrm>
          <a:custGeom>
            <a:rect l="l" t="t" r="r" b="b"/>
            <a:pathLst>
              <a:path w="218440">
                <a:moveTo>
                  <a:pt x="0" y="0"/>
                </a:moveTo>
                <a:lnTo>
                  <a:pt x="217931" y="0"/>
                </a:lnTo>
              </a:path>
            </a:pathLst>
          </a:custGeom>
          <a:ln w="18287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6384035" y="5620511"/>
            <a:ext cx="4853940" cy="0"/>
          </a:xfrm>
          <a:custGeom>
            <a:rect l="l" t="t" r="r" b="b"/>
            <a:pathLst>
              <a:path w="4853940">
                <a:moveTo>
                  <a:pt x="0" y="0"/>
                </a:moveTo>
                <a:lnTo>
                  <a:pt x="485394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6730745" y="3800094"/>
            <a:ext cx="4160520" cy="1788160"/>
          </a:xfrm>
          <a:custGeom>
            <a:rect l="l" t="t" r="r" b="b"/>
            <a:pathLst>
              <a:path w="4160520" h="1788160">
                <a:moveTo>
                  <a:pt x="0" y="96011"/>
                </a:moveTo>
                <a:lnTo>
                  <a:pt x="693420" y="411479"/>
                </a:lnTo>
                <a:lnTo>
                  <a:pt x="1386839" y="0"/>
                </a:lnTo>
                <a:lnTo>
                  <a:pt x="2080259" y="399287"/>
                </a:lnTo>
                <a:lnTo>
                  <a:pt x="2773679" y="1787652"/>
                </a:lnTo>
                <a:lnTo>
                  <a:pt x="3467100" y="746759"/>
                </a:lnTo>
                <a:lnTo>
                  <a:pt x="4160520" y="1152143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6619367" y="3608323"/>
            <a:ext cx="224154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75">
                <a:solidFill>
                  <a:srgbClr val="404040"/>
                </a:solidFill>
                <a:latin typeface="宋体"/>
                <a:cs typeface="宋体"/>
              </a:rPr>
              <a:t>9</a:t>
            </a:r>
            <a:r>
              <a:rPr sz="1000" spc="90">
                <a:solidFill>
                  <a:srgbClr val="404040"/>
                </a:solidFill>
                <a:latin typeface="宋体"/>
                <a:cs typeface="宋体"/>
              </a:rPr>
              <a:t>1%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7292467" y="3924427"/>
            <a:ext cx="2647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404040"/>
                </a:solidFill>
                <a:latin typeface="宋体"/>
                <a:cs typeface="宋体"/>
              </a:rPr>
              <a:t>7</a:t>
            </a:r>
            <a:r>
              <a:rPr sz="1000" spc="195">
                <a:solidFill>
                  <a:srgbClr val="404040"/>
                </a:solidFill>
                <a:latin typeface="宋体"/>
                <a:cs typeface="宋体"/>
              </a:rPr>
              <a:t>4%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7979791" y="3512565"/>
            <a:ext cx="276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75">
                <a:solidFill>
                  <a:srgbClr val="404040"/>
                </a:solidFill>
                <a:latin typeface="宋体"/>
                <a:cs typeface="宋体"/>
              </a:rPr>
              <a:t>9</a:t>
            </a:r>
            <a:r>
              <a:rPr sz="1000" spc="200">
                <a:solidFill>
                  <a:srgbClr val="404040"/>
                </a:solidFill>
                <a:latin typeface="宋体"/>
                <a:cs typeface="宋体"/>
              </a:rPr>
              <a:t>6%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8679306" y="3912489"/>
            <a:ext cx="2654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404040"/>
                </a:solidFill>
                <a:latin typeface="宋体"/>
                <a:cs typeface="宋体"/>
              </a:rPr>
              <a:t>7</a:t>
            </a:r>
            <a:r>
              <a:rPr sz="1000" spc="195">
                <a:solidFill>
                  <a:srgbClr val="404040"/>
                </a:solidFill>
                <a:latin typeface="宋体"/>
                <a:cs typeface="宋体"/>
              </a:rPr>
              <a:t>5%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9406255" y="5300548"/>
            <a:ext cx="2000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80">
                <a:solidFill>
                  <a:srgbClr val="404040"/>
                </a:solidFill>
                <a:latin typeface="宋体"/>
                <a:cs typeface="宋体"/>
              </a:rPr>
              <a:t>2%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10065766" y="4258817"/>
            <a:ext cx="2647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35">
                <a:solidFill>
                  <a:srgbClr val="404040"/>
                </a:solidFill>
                <a:latin typeface="宋体"/>
                <a:cs typeface="宋体"/>
              </a:rPr>
              <a:t>5</a:t>
            </a:r>
            <a:r>
              <a:rPr sz="1000" spc="25">
                <a:solidFill>
                  <a:srgbClr val="404040"/>
                </a:solidFill>
                <a:latin typeface="宋体"/>
                <a:cs typeface="宋体"/>
              </a:rPr>
              <a:t>7</a:t>
            </a:r>
            <a:r>
              <a:rPr sz="1000" spc="315">
                <a:solidFill>
                  <a:srgbClr val="404040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10754614" y="4664405"/>
            <a:ext cx="2762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75">
                <a:solidFill>
                  <a:srgbClr val="404040"/>
                </a:solidFill>
                <a:latin typeface="宋体"/>
                <a:cs typeface="宋体"/>
              </a:rPr>
              <a:t>3</a:t>
            </a:r>
            <a:r>
              <a:rPr sz="1000" spc="65">
                <a:solidFill>
                  <a:srgbClr val="404040"/>
                </a:solidFill>
                <a:latin typeface="宋体"/>
                <a:cs typeface="宋体"/>
              </a:rPr>
              <a:t>5</a:t>
            </a:r>
            <a:r>
              <a:rPr sz="1000" spc="315">
                <a:solidFill>
                  <a:srgbClr val="404040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11238992" y="5601411"/>
            <a:ext cx="4381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15">
                <a:solidFill>
                  <a:srgbClr val="EFE8E8"/>
                </a:solidFill>
                <a:latin typeface="宋体"/>
                <a:cs typeface="宋体"/>
              </a:rPr>
              <a:t>0%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11238992" y="5222494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20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11238992" y="4843653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40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11238992" y="4465065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60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11238992" y="4086225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80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11238992" y="3707384"/>
            <a:ext cx="5524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EFE8E8"/>
                </a:solidFill>
                <a:latin typeface="宋体"/>
                <a:cs typeface="宋体"/>
              </a:rPr>
              <a:t>10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11238992" y="3328542"/>
            <a:ext cx="5524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EFE8E8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20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6351778" y="5601411"/>
            <a:ext cx="3302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6290309" y="5276850"/>
            <a:ext cx="9398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500000000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6324980" y="4951857"/>
            <a:ext cx="6032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FFCF0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E+09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6314694" y="4627245"/>
            <a:ext cx="7112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FFFCF0"/>
                </a:solidFill>
                <a:latin typeface="宋体"/>
                <a:cs typeface="宋体"/>
              </a:rPr>
              <a:t>1.5E+09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6322821" y="4302633"/>
            <a:ext cx="6159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2</a:t>
            </a:r>
            <a:r>
              <a:rPr sz="100" spc="-5">
                <a:solidFill>
                  <a:srgbClr val="FFFCF0"/>
                </a:solidFill>
                <a:latin typeface="宋体"/>
                <a:cs typeface="宋体"/>
              </a:rPr>
              <a:t>E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6312534" y="3978021"/>
            <a:ext cx="723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2</a:t>
            </a:r>
            <a:r>
              <a:rPr sz="100" spc="-30">
                <a:solidFill>
                  <a:srgbClr val="FFFCF0"/>
                </a:solidFill>
                <a:latin typeface="宋体"/>
                <a:cs typeface="宋体"/>
              </a:rPr>
              <a:t>.</a:t>
            </a:r>
            <a:r>
              <a:rPr sz="100" spc="-5">
                <a:solidFill>
                  <a:srgbClr val="FFFCF0"/>
                </a:solidFill>
                <a:latin typeface="宋体"/>
                <a:cs typeface="宋体"/>
              </a:rPr>
              <a:t>5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E+09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6322314" y="3653154"/>
            <a:ext cx="635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3E+09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6312153" y="3328542"/>
            <a:ext cx="7239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FFFCF0"/>
                </a:solidFill>
                <a:latin typeface="宋体"/>
                <a:cs typeface="宋体"/>
              </a:rPr>
              <a:t>3.5E+09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6517385" y="5729732"/>
            <a:ext cx="429259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5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1000" spc="-125">
                <a:solidFill>
                  <a:srgbClr val="585858"/>
                </a:solidFill>
                <a:latin typeface="宋体"/>
                <a:cs typeface="宋体"/>
              </a:rPr>
              <a:t>-</a:t>
            </a:r>
            <a:r>
              <a:rPr sz="1000" spc="85">
                <a:solidFill>
                  <a:srgbClr val="585858"/>
                </a:solidFill>
                <a:latin typeface="宋体"/>
                <a:cs typeface="宋体"/>
              </a:rPr>
              <a:t>5</a:t>
            </a:r>
            <a:r>
              <a:rPr sz="1000" spc="90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7148321" y="5729732"/>
            <a:ext cx="55435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20">
                <a:solidFill>
                  <a:srgbClr val="585858"/>
                </a:solidFill>
                <a:latin typeface="宋体"/>
                <a:cs typeface="宋体"/>
              </a:rPr>
              <a:t>50-100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7817357" y="5729732"/>
            <a:ext cx="6019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100-150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8500109" y="5729732"/>
            <a:ext cx="270891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25">
                <a:solidFill>
                  <a:srgbClr val="585858"/>
                </a:solidFill>
                <a:latin typeface="宋体"/>
                <a:cs typeface="宋体"/>
              </a:rPr>
              <a:t>150-200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</a:t>
            </a:r>
            <a:r>
              <a:rPr sz="1000" spc="114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60">
                <a:solidFill>
                  <a:srgbClr val="585858"/>
                </a:solidFill>
                <a:latin typeface="宋体"/>
                <a:cs typeface="宋体"/>
              </a:rPr>
              <a:t>200-300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</a:t>
            </a:r>
            <a:r>
              <a:rPr sz="1000" spc="-1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65">
                <a:solidFill>
                  <a:srgbClr val="585858"/>
                </a:solidFill>
                <a:latin typeface="宋体"/>
                <a:cs typeface="宋体"/>
              </a:rPr>
              <a:t>300-500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</a:t>
            </a:r>
            <a:r>
              <a:rPr sz="1000" spc="7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95">
                <a:solidFill>
                  <a:srgbClr val="585858"/>
                </a:solidFill>
                <a:latin typeface="宋体"/>
                <a:cs typeface="宋体"/>
              </a:rPr>
              <a:t>500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元以上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0" name="object 80"/>
          <p:cNvSpPr/>
          <p:nvPr/>
        </p:nvSpPr>
        <p:spPr>
          <a:xfrm>
            <a:off x="6492240" y="3118104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7620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7437881" y="3117342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 txBox="1"/>
          <p:nvPr/>
        </p:nvSpPr>
        <p:spPr>
          <a:xfrm>
            <a:off x="6343269" y="2607097"/>
            <a:ext cx="4168140" cy="588010"/>
          </a:xfrm>
          <a:prstGeom prst="rect">
            <a:avLst/>
          </a:prstGeom>
        </p:spPr>
        <p:txBody>
          <a:bodyPr vert="horz" wrap="square" lIns="0" tIns="1282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10"/>
              </a:spcBef>
            </a:pPr>
            <a:r>
              <a:rPr sz="1400" b="1">
                <a:latin typeface="微软雅黑"/>
                <a:cs typeface="微软雅黑"/>
              </a:rPr>
              <a:t>2023年</a:t>
            </a:r>
            <a:r>
              <a:rPr sz="1400" b="1" spc="-180">
                <a:latin typeface="微软雅黑"/>
                <a:cs typeface="微软雅黑"/>
              </a:rPr>
              <a:t>1-11</a:t>
            </a:r>
            <a:r>
              <a:rPr sz="1400" b="1">
                <a:latin typeface="微软雅黑"/>
                <a:cs typeface="微软雅黑"/>
              </a:rPr>
              <a:t>月图书教育行业视频</a:t>
            </a:r>
            <a:r>
              <a:rPr sz="1400" b="1" spc="-15">
                <a:latin typeface="微软雅黑"/>
                <a:cs typeface="微软雅黑"/>
              </a:rPr>
              <a:t>带</a:t>
            </a:r>
            <a:r>
              <a:rPr sz="1400" b="1">
                <a:latin typeface="微软雅黑"/>
                <a:cs typeface="微软雅黑"/>
              </a:rPr>
              <a:t>货商</a:t>
            </a:r>
            <a:r>
              <a:rPr sz="1400" b="1" spc="-15">
                <a:latin typeface="微软雅黑"/>
                <a:cs typeface="微软雅黑"/>
              </a:rPr>
              <a:t>品</a:t>
            </a:r>
            <a:r>
              <a:rPr sz="1400" b="1">
                <a:latin typeface="微软雅黑"/>
                <a:cs typeface="微软雅黑"/>
              </a:rPr>
              <a:t>价格</a:t>
            </a:r>
            <a:r>
              <a:rPr sz="1400" b="1" spc="-15">
                <a:latin typeface="微软雅黑"/>
                <a:cs typeface="微软雅黑"/>
              </a:rPr>
              <a:t>带</a:t>
            </a:r>
            <a:r>
              <a:rPr sz="1400" b="1">
                <a:latin typeface="微软雅黑"/>
                <a:cs typeface="微软雅黑"/>
              </a:rPr>
              <a:t>分布</a:t>
            </a:r>
            <a:endParaRPr sz="1400">
              <a:latin typeface="微软雅黑"/>
              <a:cs typeface="微软雅黑"/>
            </a:endParaRPr>
          </a:p>
          <a:p>
            <a:pPr marL="418465">
              <a:lnSpc>
                <a:spcPct val="100000"/>
              </a:lnSpc>
              <a:spcBef>
                <a:spcPts val="640"/>
              </a:spcBef>
              <a:tabLst>
                <a:tab pos="1364615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销售额	同比增速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3" name="object 8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23900" y="69037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30402" y="32257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585858"/>
                </a:solidFill>
                <a:latin typeface="微软雅黑"/>
                <a:cs typeface="微软雅黑"/>
              </a:rPr>
              <a:t>图书教育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39140" y="6307835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89254" y="839215"/>
            <a:ext cx="88734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252525"/>
                </a:solidFill>
              </a:rPr>
              <a:t>达人可考虑多发布教材教辅、儿童读物、自我实现类书籍带货视频</a:t>
            </a:r>
            <a:endParaRPr sz="2400"/>
          </a:p>
        </p:txBody>
      </p:sp>
      <p:sp>
        <p:nvSpPr>
          <p:cNvPr id="6" name="object 6"/>
          <p:cNvSpPr txBox="1"/>
          <p:nvPr/>
        </p:nvSpPr>
        <p:spPr>
          <a:xfrm>
            <a:off x="774293" y="1368297"/>
            <a:ext cx="10587990" cy="976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30000"/>
              </a:lnSpc>
              <a:spcBef>
                <a:spcPts val="10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一级类目中，视频带货卖的更好的品类是其他书刊、教材教辅</a:t>
            </a:r>
            <a:r>
              <a:rPr sz="1200" spc="-140">
                <a:solidFill>
                  <a:srgbClr val="7E7E7E"/>
                </a:solidFill>
                <a:latin typeface="宋体"/>
                <a:cs typeface="宋体"/>
              </a:rPr>
              <a:t>/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工具书、文具</a:t>
            </a:r>
            <a:r>
              <a:rPr sz="1200" spc="-140">
                <a:solidFill>
                  <a:srgbClr val="7E7E7E"/>
                </a:solidFill>
                <a:latin typeface="宋体"/>
                <a:cs typeface="宋体"/>
              </a:rPr>
              <a:t>/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学习用品、儿童读物，后三者面向的主要消费群体均为学生家长。教材教辅</a:t>
            </a:r>
            <a:r>
              <a:rPr sz="1200" spc="-140">
                <a:solidFill>
                  <a:srgbClr val="7E7E7E"/>
                </a:solidFill>
                <a:latin typeface="宋体"/>
                <a:cs typeface="宋体"/>
              </a:rPr>
              <a:t>/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工 具书视频带货销售额增速较快。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43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二级类目中，教材教辅、儿童读物、文具、自我实现书籍销售额最高，但在带货视频数量上除文具品类外，三者均仍有成长空间，行业内达人可考虑多发布</a:t>
            </a:r>
            <a:endParaRPr sz="1200">
              <a:latin typeface="宋体"/>
              <a:cs typeface="宋体"/>
            </a:endParaRPr>
          </a:p>
          <a:p>
            <a:pPr marL="184785">
              <a:lnSpc>
                <a:spcPct val="100000"/>
              </a:lnSpc>
              <a:spcBef>
                <a:spcPts val="434"/>
              </a:spcBef>
            </a:pP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相关带货视频。自我实现类书籍主要为人际交往、人情世故、为人处世方面教学的书。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0302240" y="291084"/>
            <a:ext cx="1171955" cy="29108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9229343" y="303275"/>
            <a:ext cx="800100" cy="2682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0157586" y="302133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164336" y="3752088"/>
            <a:ext cx="266700" cy="1450975"/>
          </a:xfrm>
          <a:custGeom>
            <a:rect l="l" t="t" r="r" b="b"/>
            <a:pathLst>
              <a:path w="266700" h="1450975">
                <a:moveTo>
                  <a:pt x="266700" y="0"/>
                </a:moveTo>
                <a:lnTo>
                  <a:pt x="0" y="0"/>
                </a:lnTo>
                <a:lnTo>
                  <a:pt x="0" y="1450848"/>
                </a:lnTo>
                <a:lnTo>
                  <a:pt x="266700" y="1450848"/>
                </a:lnTo>
                <a:lnTo>
                  <a:pt x="266700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016251" y="3770376"/>
            <a:ext cx="268605" cy="1432560"/>
          </a:xfrm>
          <a:custGeom>
            <a:rect l="l" t="t" r="r" b="b"/>
            <a:pathLst>
              <a:path w="268605" h="1432560">
                <a:moveTo>
                  <a:pt x="268224" y="0"/>
                </a:moveTo>
                <a:lnTo>
                  <a:pt x="0" y="0"/>
                </a:lnTo>
                <a:lnTo>
                  <a:pt x="0" y="1432560"/>
                </a:lnTo>
                <a:lnTo>
                  <a:pt x="268224" y="1432560"/>
                </a:lnTo>
                <a:lnTo>
                  <a:pt x="268224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869692" y="4226052"/>
            <a:ext cx="266700" cy="977265"/>
          </a:xfrm>
          <a:custGeom>
            <a:rect l="l" t="t" r="r" b="b"/>
            <a:pathLst>
              <a:path w="266700" h="977264">
                <a:moveTo>
                  <a:pt x="266700" y="0"/>
                </a:moveTo>
                <a:lnTo>
                  <a:pt x="0" y="0"/>
                </a:lnTo>
                <a:lnTo>
                  <a:pt x="0" y="976884"/>
                </a:lnTo>
                <a:lnTo>
                  <a:pt x="266700" y="976884"/>
                </a:lnTo>
                <a:lnTo>
                  <a:pt x="266700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721608" y="4337303"/>
            <a:ext cx="266700" cy="866140"/>
          </a:xfrm>
          <a:custGeom>
            <a:rect l="l" t="t" r="r" b="b"/>
            <a:pathLst>
              <a:path w="266700" h="866139">
                <a:moveTo>
                  <a:pt x="266700" y="0"/>
                </a:moveTo>
                <a:lnTo>
                  <a:pt x="0" y="0"/>
                </a:lnTo>
                <a:lnTo>
                  <a:pt x="0" y="865632"/>
                </a:lnTo>
                <a:lnTo>
                  <a:pt x="266700" y="865632"/>
                </a:lnTo>
                <a:lnTo>
                  <a:pt x="266700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573523" y="5090159"/>
            <a:ext cx="268605" cy="113030"/>
          </a:xfrm>
          <a:custGeom>
            <a:rect l="l" t="t" r="r" b="b"/>
            <a:pathLst>
              <a:path w="268604" h="113029">
                <a:moveTo>
                  <a:pt x="268224" y="0"/>
                </a:moveTo>
                <a:lnTo>
                  <a:pt x="0" y="0"/>
                </a:lnTo>
                <a:lnTo>
                  <a:pt x="0" y="112775"/>
                </a:lnTo>
                <a:lnTo>
                  <a:pt x="268224" y="112775"/>
                </a:lnTo>
                <a:lnTo>
                  <a:pt x="268224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426964" y="5189220"/>
            <a:ext cx="266700" cy="0"/>
          </a:xfrm>
          <a:custGeom>
            <a:rect l="l" t="t" r="r" b="b"/>
            <a:pathLst>
              <a:path w="266700">
                <a:moveTo>
                  <a:pt x="0" y="0"/>
                </a:moveTo>
                <a:lnTo>
                  <a:pt x="266700" y="0"/>
                </a:lnTo>
              </a:path>
            </a:pathLst>
          </a:custGeom>
          <a:ln w="27431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871727" y="5202935"/>
            <a:ext cx="5114925" cy="0"/>
          </a:xfrm>
          <a:custGeom>
            <a:rect l="l" t="t" r="r" b="b"/>
            <a:pathLst>
              <a:path w="5114925">
                <a:moveTo>
                  <a:pt x="0" y="0"/>
                </a:moveTo>
                <a:lnTo>
                  <a:pt x="5114544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297686" y="3633978"/>
            <a:ext cx="4262755" cy="1327785"/>
          </a:xfrm>
          <a:custGeom>
            <a:rect l="l" t="t" r="r" b="b"/>
            <a:pathLst>
              <a:path w="4262755" h="1327785">
                <a:moveTo>
                  <a:pt x="0" y="528828"/>
                </a:moveTo>
                <a:lnTo>
                  <a:pt x="853439" y="0"/>
                </a:lnTo>
                <a:lnTo>
                  <a:pt x="1705356" y="510540"/>
                </a:lnTo>
                <a:lnTo>
                  <a:pt x="2557272" y="486156"/>
                </a:lnTo>
                <a:lnTo>
                  <a:pt x="3409188" y="1327404"/>
                </a:lnTo>
                <a:lnTo>
                  <a:pt x="4262628" y="537972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1164336" y="3875913"/>
            <a:ext cx="2667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350">
              <a:lnSpc>
                <a:spcPct val="100000"/>
              </a:lnSpc>
              <a:spcBef>
                <a:spcPts val="95"/>
              </a:spcBef>
            </a:pPr>
            <a:r>
              <a:rPr sz="1000" spc="160">
                <a:solidFill>
                  <a:srgbClr val="404040"/>
                </a:solidFill>
                <a:latin typeface="宋体"/>
                <a:cs typeface="宋体"/>
              </a:rPr>
              <a:t>66%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988057" y="3345942"/>
            <a:ext cx="32448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40">
                <a:solidFill>
                  <a:srgbClr val="404040"/>
                </a:solidFill>
                <a:latin typeface="宋体"/>
                <a:cs typeface="宋体"/>
              </a:rPr>
              <a:t>12</a:t>
            </a:r>
            <a:r>
              <a:rPr sz="1000" spc="105">
                <a:solidFill>
                  <a:srgbClr val="404040"/>
                </a:solidFill>
                <a:latin typeface="宋体"/>
                <a:cs typeface="宋体"/>
              </a:rPr>
              <a:t>0</a:t>
            </a:r>
            <a:r>
              <a:rPr sz="1000" spc="315">
                <a:solidFill>
                  <a:srgbClr val="404040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863342" y="3857371"/>
            <a:ext cx="2800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5">
                <a:solidFill>
                  <a:srgbClr val="404040"/>
                </a:solidFill>
                <a:latin typeface="宋体"/>
                <a:cs typeface="宋体"/>
              </a:rPr>
              <a:t>6</a:t>
            </a:r>
            <a:r>
              <a:rPr sz="1000" spc="90">
                <a:solidFill>
                  <a:srgbClr val="404040"/>
                </a:solidFill>
                <a:latin typeface="宋体"/>
                <a:cs typeface="宋体"/>
              </a:rPr>
              <a:t>8</a:t>
            </a:r>
            <a:r>
              <a:rPr sz="1000" spc="315">
                <a:solidFill>
                  <a:srgbClr val="404040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720465" y="3831412"/>
            <a:ext cx="2698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404040"/>
                </a:solidFill>
                <a:latin typeface="宋体"/>
                <a:cs typeface="宋体"/>
              </a:rPr>
              <a:t>7</a:t>
            </a:r>
            <a:r>
              <a:rPr sz="1000" spc="210">
                <a:solidFill>
                  <a:srgbClr val="404040"/>
                </a:solidFill>
                <a:latin typeface="宋体"/>
                <a:cs typeface="宋体"/>
              </a:rPr>
              <a:t>0%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559300" y="4673600"/>
            <a:ext cx="2984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404040"/>
                </a:solidFill>
                <a:latin typeface="宋体"/>
                <a:cs typeface="宋体"/>
              </a:rPr>
              <a:t>-</a:t>
            </a:r>
            <a:r>
              <a:rPr sz="1000" spc="85">
                <a:solidFill>
                  <a:srgbClr val="404040"/>
                </a:solidFill>
                <a:latin typeface="宋体"/>
                <a:cs typeface="宋体"/>
              </a:rPr>
              <a:t>15%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422519" y="3885057"/>
            <a:ext cx="277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60">
                <a:solidFill>
                  <a:srgbClr val="404040"/>
                </a:solidFill>
                <a:latin typeface="宋体"/>
                <a:cs typeface="宋体"/>
              </a:rPr>
              <a:t>65%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987034" y="5183251"/>
            <a:ext cx="5524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20">
                <a:solidFill>
                  <a:srgbClr val="EFE8E8"/>
                </a:solidFill>
                <a:latin typeface="宋体"/>
                <a:cs typeface="宋体"/>
              </a:rPr>
              <a:t>-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40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987034" y="4986909"/>
            <a:ext cx="5524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20">
                <a:solidFill>
                  <a:srgbClr val="EFE8E8"/>
                </a:solidFill>
                <a:latin typeface="宋体"/>
                <a:cs typeface="宋体"/>
              </a:rPr>
              <a:t>-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20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987034" y="4790947"/>
            <a:ext cx="4381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15">
                <a:solidFill>
                  <a:srgbClr val="EFE8E8"/>
                </a:solidFill>
                <a:latin typeface="宋体"/>
                <a:cs typeface="宋体"/>
              </a:rPr>
              <a:t>0%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987034" y="4594986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20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987034" y="4398645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40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987034" y="4202684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60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987034" y="4006722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80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987034" y="3810761"/>
            <a:ext cx="5524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EFE8E8"/>
                </a:solidFill>
                <a:latin typeface="宋体"/>
                <a:cs typeface="宋体"/>
              </a:rPr>
              <a:t>10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987034" y="3614420"/>
            <a:ext cx="5524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EFE8E8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20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987034" y="3418459"/>
            <a:ext cx="5524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EFE8E8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40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38606" y="5183251"/>
            <a:ext cx="3302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77341" y="4931155"/>
            <a:ext cx="9398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200000000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77036" y="4678807"/>
            <a:ext cx="9398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400000000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77036" y="4426711"/>
            <a:ext cx="9525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600000000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76731" y="4174616"/>
            <a:ext cx="9525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800000000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11783" y="3922522"/>
            <a:ext cx="6032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FFCF0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E+09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801725" y="3670553"/>
            <a:ext cx="6921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FFCF0"/>
                </a:solidFill>
                <a:latin typeface="宋体"/>
                <a:cs typeface="宋体"/>
              </a:rPr>
              <a:t>1</a:t>
            </a:r>
            <a:r>
              <a:rPr sz="100" spc="-30">
                <a:solidFill>
                  <a:srgbClr val="FFFCF0"/>
                </a:solidFill>
                <a:latin typeface="宋体"/>
                <a:cs typeface="宋体"/>
              </a:rPr>
              <a:t>.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2</a:t>
            </a:r>
            <a:r>
              <a:rPr sz="100" spc="-5">
                <a:solidFill>
                  <a:srgbClr val="FFFCF0"/>
                </a:solidFill>
                <a:latin typeface="宋体"/>
                <a:cs typeface="宋体"/>
              </a:rPr>
              <a:t>E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801725" y="3418459"/>
            <a:ext cx="7112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FFFCF0"/>
                </a:solidFill>
                <a:latin typeface="宋体"/>
                <a:cs typeface="宋体"/>
              </a:rPr>
              <a:t>1.4E+09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1200696" y="5285740"/>
            <a:ext cx="152400" cy="55689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其 他 书 刊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2053225" y="5787034"/>
            <a:ext cx="193675" cy="730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/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2053208" y="5286375"/>
            <a:ext cx="152400" cy="98425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教 材 教 辅</a:t>
            </a:r>
            <a:endParaRPr sz="1000">
              <a:latin typeface="宋体"/>
              <a:cs typeface="宋体"/>
            </a:endParaRPr>
          </a:p>
          <a:p>
            <a:pPr marL="12700" marR="5080" algn="just">
              <a:lnSpc>
                <a:spcPts val="1000"/>
              </a:lnSpc>
              <a:spcBef>
                <a:spcPts val="359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工 具 书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905776" y="5534405"/>
            <a:ext cx="193675" cy="730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/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2905760" y="5286883"/>
            <a:ext cx="152400" cy="85725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文 具</a:t>
            </a:r>
            <a:endParaRPr sz="1000">
              <a:latin typeface="宋体"/>
              <a:cs typeface="宋体"/>
            </a:endParaRPr>
          </a:p>
          <a:p>
            <a:pPr marL="12700" marR="5080" algn="just">
              <a:lnSpc>
                <a:spcPts val="1000"/>
              </a:lnSpc>
              <a:spcBef>
                <a:spcPts val="36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学 习 用 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3758310" y="5285740"/>
            <a:ext cx="152400" cy="55689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儿 童 读 物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4610861" y="5285740"/>
            <a:ext cx="152400" cy="55689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育 儿 百 科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463285" y="5285740"/>
            <a:ext cx="152400" cy="55689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数 字 阅 读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1110996" y="3208020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620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2088642" y="3207257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1050747" y="2727451"/>
            <a:ext cx="4167504" cy="5581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2023年</a:t>
            </a:r>
            <a:r>
              <a:rPr sz="1400" b="1" spc="-180">
                <a:latin typeface="微软雅黑"/>
                <a:cs typeface="微软雅黑"/>
              </a:rPr>
              <a:t>1-11</a:t>
            </a:r>
            <a:r>
              <a:rPr sz="1400" b="1">
                <a:latin typeface="微软雅黑"/>
                <a:cs typeface="微软雅黑"/>
              </a:rPr>
              <a:t>月图书教育行业一级</a:t>
            </a:r>
            <a:r>
              <a:rPr sz="1400" b="1" spc="-15">
                <a:latin typeface="微软雅黑"/>
                <a:cs typeface="微软雅黑"/>
              </a:rPr>
              <a:t>类</a:t>
            </a:r>
            <a:r>
              <a:rPr sz="1400" b="1">
                <a:latin typeface="微软雅黑"/>
                <a:cs typeface="微软雅黑"/>
              </a:rPr>
              <a:t>目视</a:t>
            </a:r>
            <a:r>
              <a:rPr sz="1400" b="1" spc="-15">
                <a:latin typeface="微软雅黑"/>
                <a:cs typeface="微软雅黑"/>
              </a:rPr>
              <a:t>频</a:t>
            </a:r>
            <a:r>
              <a:rPr sz="1400" b="1">
                <a:latin typeface="微软雅黑"/>
                <a:cs typeface="微软雅黑"/>
              </a:rPr>
              <a:t>带货</a:t>
            </a:r>
            <a:r>
              <a:rPr sz="1400" b="1" spc="-15">
                <a:latin typeface="微软雅黑"/>
                <a:cs typeface="微软雅黑"/>
              </a:rPr>
              <a:t>销</a:t>
            </a:r>
            <a:r>
              <a:rPr sz="1400" b="1">
                <a:latin typeface="微软雅黑"/>
                <a:cs typeface="微软雅黑"/>
              </a:rPr>
              <a:t>售额</a:t>
            </a:r>
            <a:endParaRPr sz="1400">
              <a:latin typeface="微软雅黑"/>
              <a:cs typeface="微软雅黑"/>
            </a:endParaRPr>
          </a:p>
          <a:p>
            <a:pPr marL="330200">
              <a:lnSpc>
                <a:spcPct val="100000"/>
              </a:lnSpc>
              <a:spcBef>
                <a:spcPts val="1305"/>
              </a:spcBef>
              <a:tabLst>
                <a:tab pos="1306830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销售额	同比增速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3" name="object 53"/>
          <p:cNvSpPr/>
          <p:nvPr/>
        </p:nvSpPr>
        <p:spPr>
          <a:xfrm flipH="1">
            <a:off x="6473190" y="3491484"/>
            <a:ext cx="0" cy="1321435"/>
          </a:xfrm>
          <a:custGeom>
            <a:rect l="l" t="t" r="r" b="b"/>
            <a:pathLst>
              <a:path h="1321435">
                <a:moveTo>
                  <a:pt x="0" y="0"/>
                </a:moveTo>
                <a:lnTo>
                  <a:pt x="0" y="1321308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 flipH="1">
            <a:off x="6741414" y="3614928"/>
            <a:ext cx="0" cy="1198245"/>
          </a:xfrm>
          <a:custGeom>
            <a:rect l="l" t="t" r="r" b="b"/>
            <a:pathLst>
              <a:path h="1198245">
                <a:moveTo>
                  <a:pt x="0" y="0"/>
                </a:moveTo>
                <a:lnTo>
                  <a:pt x="0" y="1197864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 flipH="1">
            <a:off x="7008876" y="3726179"/>
            <a:ext cx="0" cy="1087120"/>
          </a:xfrm>
          <a:custGeom>
            <a:rect l="l" t="t" r="r" b="b"/>
            <a:pathLst>
              <a:path h="1087120">
                <a:moveTo>
                  <a:pt x="0" y="0"/>
                </a:moveTo>
                <a:lnTo>
                  <a:pt x="0" y="1086612"/>
                </a:lnTo>
              </a:path>
            </a:pathLst>
          </a:custGeom>
          <a:ln w="85344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 flipH="1">
            <a:off x="7276338" y="4223003"/>
            <a:ext cx="0" cy="589915"/>
          </a:xfrm>
          <a:custGeom>
            <a:rect l="l" t="t" r="r" b="b"/>
            <a:pathLst>
              <a:path h="589914">
                <a:moveTo>
                  <a:pt x="0" y="0"/>
                </a:moveTo>
                <a:lnTo>
                  <a:pt x="0" y="589788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 flipH="1">
            <a:off x="7544561" y="4442459"/>
            <a:ext cx="0" cy="370840"/>
          </a:xfrm>
          <a:custGeom>
            <a:rect l="l" t="t" r="r" b="b"/>
            <a:pathLst>
              <a:path h="370839">
                <a:moveTo>
                  <a:pt x="0" y="0"/>
                </a:moveTo>
                <a:lnTo>
                  <a:pt x="0" y="370331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 flipH="1">
            <a:off x="7812785" y="4604003"/>
            <a:ext cx="0" cy="208915"/>
          </a:xfrm>
          <a:custGeom>
            <a:rect l="l" t="t" r="r" b="b"/>
            <a:pathLst>
              <a:path h="208914">
                <a:moveTo>
                  <a:pt x="0" y="0"/>
                </a:moveTo>
                <a:lnTo>
                  <a:pt x="0" y="208788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 flipH="1">
            <a:off x="8081009" y="4657344"/>
            <a:ext cx="0" cy="155575"/>
          </a:xfrm>
          <a:custGeom>
            <a:rect l="l" t="t" r="r" b="b"/>
            <a:pathLst>
              <a:path h="155575">
                <a:moveTo>
                  <a:pt x="0" y="0"/>
                </a:moveTo>
                <a:lnTo>
                  <a:pt x="0" y="155447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 flipH="1">
            <a:off x="8349233" y="4661915"/>
            <a:ext cx="0" cy="151130"/>
          </a:xfrm>
          <a:custGeom>
            <a:rect l="l" t="t" r="r" b="b"/>
            <a:pathLst>
              <a:path h="151129">
                <a:moveTo>
                  <a:pt x="0" y="0"/>
                </a:moveTo>
                <a:lnTo>
                  <a:pt x="0" y="150875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 flipH="1">
            <a:off x="8617457" y="4663440"/>
            <a:ext cx="0" cy="149860"/>
          </a:xfrm>
          <a:custGeom>
            <a:rect l="l" t="t" r="r" b="b"/>
            <a:pathLst>
              <a:path h="149860">
                <a:moveTo>
                  <a:pt x="0" y="0"/>
                </a:moveTo>
                <a:lnTo>
                  <a:pt x="0" y="149352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 flipH="1">
            <a:off x="8885681" y="4689347"/>
            <a:ext cx="0" cy="123825"/>
          </a:xfrm>
          <a:custGeom>
            <a:rect l="l" t="t" r="r" b="b"/>
            <a:pathLst>
              <a:path h="123825">
                <a:moveTo>
                  <a:pt x="0" y="0"/>
                </a:moveTo>
                <a:lnTo>
                  <a:pt x="0" y="123443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 flipH="1">
            <a:off x="9152381" y="4695444"/>
            <a:ext cx="0" cy="117475"/>
          </a:xfrm>
          <a:custGeom>
            <a:rect l="l" t="t" r="r" b="b"/>
            <a:pathLst>
              <a:path h="117475">
                <a:moveTo>
                  <a:pt x="0" y="0"/>
                </a:moveTo>
                <a:lnTo>
                  <a:pt x="0" y="117347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 flipH="1">
            <a:off x="9420606" y="4696967"/>
            <a:ext cx="0" cy="116205"/>
          </a:xfrm>
          <a:custGeom>
            <a:rect l="l" t="t" r="r" b="b"/>
            <a:pathLst>
              <a:path h="116204">
                <a:moveTo>
                  <a:pt x="0" y="0"/>
                </a:moveTo>
                <a:lnTo>
                  <a:pt x="0" y="115823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 flipH="1">
            <a:off x="9688830" y="4696967"/>
            <a:ext cx="0" cy="116205"/>
          </a:xfrm>
          <a:custGeom>
            <a:rect l="l" t="t" r="r" b="b"/>
            <a:pathLst>
              <a:path h="116204">
                <a:moveTo>
                  <a:pt x="0" y="0"/>
                </a:moveTo>
                <a:lnTo>
                  <a:pt x="0" y="115823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 flipH="1">
            <a:off x="9957054" y="4716779"/>
            <a:ext cx="0" cy="96520"/>
          </a:xfrm>
          <a:custGeom>
            <a:rect l="l" t="t" r="r" b="b"/>
            <a:pathLst>
              <a:path h="96520">
                <a:moveTo>
                  <a:pt x="0" y="0"/>
                </a:moveTo>
                <a:lnTo>
                  <a:pt x="0" y="96012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 flipH="1">
            <a:off x="10225278" y="4724400"/>
            <a:ext cx="0" cy="88900"/>
          </a:xfrm>
          <a:custGeom>
            <a:rect l="l" t="t" r="r" b="b"/>
            <a:pathLst>
              <a:path h="88900">
                <a:moveTo>
                  <a:pt x="0" y="0"/>
                </a:moveTo>
                <a:lnTo>
                  <a:pt x="0" y="88392"/>
                </a:lnTo>
              </a:path>
            </a:pathLst>
          </a:custGeom>
          <a:ln w="8382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10451592" y="4738115"/>
            <a:ext cx="83820" cy="74930"/>
          </a:xfrm>
          <a:custGeom>
            <a:rect l="l" t="t" r="r" b="b"/>
            <a:pathLst>
              <a:path w="83820" h="74929">
                <a:moveTo>
                  <a:pt x="83819" y="0"/>
                </a:moveTo>
                <a:lnTo>
                  <a:pt x="0" y="0"/>
                </a:lnTo>
                <a:lnTo>
                  <a:pt x="0" y="74675"/>
                </a:lnTo>
                <a:lnTo>
                  <a:pt x="83819" y="74675"/>
                </a:lnTo>
                <a:lnTo>
                  <a:pt x="83819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10719816" y="4741164"/>
            <a:ext cx="83820" cy="71755"/>
          </a:xfrm>
          <a:custGeom>
            <a:rect l="l" t="t" r="r" b="b"/>
            <a:pathLst>
              <a:path w="83820" h="71754">
                <a:moveTo>
                  <a:pt x="83819" y="0"/>
                </a:moveTo>
                <a:lnTo>
                  <a:pt x="0" y="0"/>
                </a:lnTo>
                <a:lnTo>
                  <a:pt x="0" y="71628"/>
                </a:lnTo>
                <a:lnTo>
                  <a:pt x="83819" y="71628"/>
                </a:lnTo>
                <a:lnTo>
                  <a:pt x="83819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10986516" y="4744211"/>
            <a:ext cx="85725" cy="68580"/>
          </a:xfrm>
          <a:custGeom>
            <a:rect l="l" t="t" r="r" b="b"/>
            <a:pathLst>
              <a:path w="85725" h="68579">
                <a:moveTo>
                  <a:pt x="85343" y="0"/>
                </a:moveTo>
                <a:lnTo>
                  <a:pt x="0" y="0"/>
                </a:lnTo>
                <a:lnTo>
                  <a:pt x="0" y="68580"/>
                </a:lnTo>
                <a:lnTo>
                  <a:pt x="85343" y="68580"/>
                </a:lnTo>
                <a:lnTo>
                  <a:pt x="85343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6338315" y="4812791"/>
            <a:ext cx="4825365" cy="0"/>
          </a:xfrm>
          <a:custGeom>
            <a:rect l="l" t="t" r="r" b="b"/>
            <a:pathLst>
              <a:path w="4825365">
                <a:moveTo>
                  <a:pt x="0" y="0"/>
                </a:moveTo>
                <a:lnTo>
                  <a:pt x="4824984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6473190" y="3592829"/>
            <a:ext cx="4555490" cy="1201420"/>
          </a:xfrm>
          <a:custGeom>
            <a:rect l="l" t="t" r="r" b="b"/>
            <a:pathLst>
              <a:path w="4555490" h="1201420">
                <a:moveTo>
                  <a:pt x="0" y="318516"/>
                </a:moveTo>
                <a:lnTo>
                  <a:pt x="268224" y="705612"/>
                </a:lnTo>
                <a:lnTo>
                  <a:pt x="536448" y="0"/>
                </a:lnTo>
                <a:lnTo>
                  <a:pt x="803148" y="856488"/>
                </a:lnTo>
                <a:lnTo>
                  <a:pt x="1071371" y="1042416"/>
                </a:lnTo>
                <a:lnTo>
                  <a:pt x="1339595" y="1117092"/>
                </a:lnTo>
                <a:lnTo>
                  <a:pt x="1607819" y="1135380"/>
                </a:lnTo>
                <a:lnTo>
                  <a:pt x="1876043" y="1021080"/>
                </a:lnTo>
                <a:lnTo>
                  <a:pt x="2144267" y="1164336"/>
                </a:lnTo>
                <a:lnTo>
                  <a:pt x="2412491" y="1139952"/>
                </a:lnTo>
                <a:lnTo>
                  <a:pt x="2679191" y="1191768"/>
                </a:lnTo>
                <a:lnTo>
                  <a:pt x="2947416" y="1170432"/>
                </a:lnTo>
                <a:lnTo>
                  <a:pt x="3215640" y="1162812"/>
                </a:lnTo>
                <a:lnTo>
                  <a:pt x="3483864" y="1153668"/>
                </a:lnTo>
                <a:lnTo>
                  <a:pt x="3752088" y="1200912"/>
                </a:lnTo>
                <a:lnTo>
                  <a:pt x="4020312" y="1156716"/>
                </a:lnTo>
                <a:lnTo>
                  <a:pt x="4288536" y="1170432"/>
                </a:lnTo>
                <a:lnTo>
                  <a:pt x="4555236" y="1179576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 txBox="1"/>
          <p:nvPr/>
        </p:nvSpPr>
        <p:spPr>
          <a:xfrm>
            <a:off x="11164569" y="4793741"/>
            <a:ext cx="3302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11164569" y="4638802"/>
            <a:ext cx="7112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EFE8E8"/>
                </a:solidFill>
                <a:latin typeface="宋体"/>
                <a:cs typeface="宋体"/>
              </a:rPr>
              <a:t>10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</a:t>
            </a:r>
            <a:r>
              <a:rPr sz="100" spc="-30">
                <a:solidFill>
                  <a:srgbClr val="EFE8E8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11164569" y="4483734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200</a:t>
            </a:r>
            <a:r>
              <a:rPr sz="100" spc="-30">
                <a:solidFill>
                  <a:srgbClr val="EFE8E8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11164569" y="4328922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300</a:t>
            </a:r>
            <a:r>
              <a:rPr sz="100" spc="-30">
                <a:solidFill>
                  <a:srgbClr val="EFE8E8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11164569" y="4173728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400</a:t>
            </a:r>
            <a:r>
              <a:rPr sz="100" spc="-30">
                <a:solidFill>
                  <a:srgbClr val="EFE8E8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11164569" y="4018915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500</a:t>
            </a:r>
            <a:r>
              <a:rPr sz="100" spc="-30">
                <a:solidFill>
                  <a:srgbClr val="EFE8E8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11164569" y="3863721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600</a:t>
            </a:r>
            <a:r>
              <a:rPr sz="100" spc="-30">
                <a:solidFill>
                  <a:srgbClr val="EFE8E8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11164569" y="3708908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>
                <a:solidFill>
                  <a:srgbClr val="EFE8E8"/>
                </a:solidFill>
                <a:latin typeface="宋体"/>
                <a:cs typeface="宋体"/>
              </a:rPr>
              <a:t>70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</a:t>
            </a:r>
            <a:r>
              <a:rPr sz="100" spc="-30">
                <a:solidFill>
                  <a:srgbClr val="EFE8E8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00</a:t>
            </a:r>
            <a:r>
              <a:rPr sz="100" spc="-40">
                <a:solidFill>
                  <a:srgbClr val="EFE8E8"/>
                </a:solidFill>
                <a:latin typeface="宋体"/>
                <a:cs typeface="宋体"/>
              </a:rPr>
              <a:t> 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11164569" y="3553714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800</a:t>
            </a:r>
            <a:r>
              <a:rPr sz="100" spc="-30">
                <a:solidFill>
                  <a:srgbClr val="EFE8E8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11164569" y="3398901"/>
            <a:ext cx="7429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900</a:t>
            </a:r>
            <a:r>
              <a:rPr sz="100" spc="-30">
                <a:solidFill>
                  <a:srgbClr val="EFE8E8"/>
                </a:solidFill>
                <a:latin typeface="宋体"/>
                <a:cs typeface="宋体"/>
              </a:rPr>
              <a:t>,</a:t>
            </a: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6306439" y="4793741"/>
            <a:ext cx="3302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6247638" y="4619371"/>
            <a:ext cx="9271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FFCF0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0000</a:t>
            </a:r>
            <a:r>
              <a:rPr sz="100" spc="15">
                <a:solidFill>
                  <a:srgbClr val="FFFCF0"/>
                </a:solidFill>
                <a:latin typeface="宋体"/>
                <a:cs typeface="宋体"/>
              </a:rPr>
              <a:t>0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6245097" y="4445000"/>
            <a:ext cx="9398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200000000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6244844" y="4270628"/>
            <a:ext cx="9398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300000000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6244844" y="4096258"/>
            <a:ext cx="9398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400000000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6244844" y="3922014"/>
            <a:ext cx="9398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500000000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89" name="object 89"/>
          <p:cNvSpPr txBox="1"/>
          <p:nvPr/>
        </p:nvSpPr>
        <p:spPr>
          <a:xfrm>
            <a:off x="6244590" y="3747642"/>
            <a:ext cx="9525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600000000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6245733" y="3573272"/>
            <a:ext cx="9398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70000</a:t>
            </a:r>
            <a:r>
              <a:rPr sz="100" spc="-50">
                <a:solidFill>
                  <a:srgbClr val="FFFCF0"/>
                </a:solidFill>
                <a:latin typeface="宋体"/>
                <a:cs typeface="宋体"/>
              </a:rPr>
              <a:t> 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0000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6244590" y="3398901"/>
            <a:ext cx="9525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800000000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6376178" y="5144261"/>
            <a:ext cx="193675" cy="730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/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6376178" y="5444744"/>
            <a:ext cx="193675" cy="730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/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4" name="object 94"/>
          <p:cNvSpPr txBox="1"/>
          <p:nvPr/>
        </p:nvSpPr>
        <p:spPr>
          <a:xfrm>
            <a:off x="6376178" y="5744971"/>
            <a:ext cx="193675" cy="730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/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5" name="object 95"/>
          <p:cNvSpPr txBox="1"/>
          <p:nvPr/>
        </p:nvSpPr>
        <p:spPr>
          <a:xfrm>
            <a:off x="6376161" y="5196966"/>
            <a:ext cx="152400" cy="90487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教 材</a:t>
            </a:r>
            <a:endParaRPr sz="1000">
              <a:latin typeface="宋体"/>
              <a:cs typeface="宋体"/>
            </a:endParaRPr>
          </a:p>
          <a:p>
            <a:pPr marL="12700" marR="5080">
              <a:lnSpc>
                <a:spcPts val="1000"/>
              </a:lnSpc>
              <a:spcBef>
                <a:spcPts val="36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教 辅</a:t>
            </a:r>
            <a:endParaRPr sz="1000">
              <a:latin typeface="宋体"/>
              <a:cs typeface="宋体"/>
            </a:endParaRPr>
          </a:p>
          <a:p>
            <a:pPr marL="12700" marR="5080">
              <a:lnSpc>
                <a:spcPts val="1000"/>
              </a:lnSpc>
              <a:spcBef>
                <a:spcPts val="36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论 文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6644402" y="5396865"/>
            <a:ext cx="193675" cy="730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/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6644385" y="5255336"/>
            <a:ext cx="152400" cy="498475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0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物</a:t>
            </a:r>
            <a:endParaRPr sz="1000">
              <a:latin typeface="宋体"/>
              <a:cs typeface="宋体"/>
            </a:endParaRPr>
          </a:p>
          <a:p>
            <a:pPr marL="12700" marR="5080">
              <a:lnSpc>
                <a:spcPts val="1000"/>
              </a:lnSpc>
              <a:spcBef>
                <a:spcPts val="36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童 书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7180510" y="5396865"/>
            <a:ext cx="193675" cy="730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/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7180453" y="5149773"/>
            <a:ext cx="420370" cy="604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100"/>
              </a:lnSpc>
              <a:spcBef>
                <a:spcPts val="95"/>
              </a:spcBef>
              <a:tabLst>
                <a:tab pos="280670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实	科</a:t>
            </a:r>
            <a:endParaRPr sz="1000">
              <a:latin typeface="宋体"/>
              <a:cs typeface="宋体"/>
            </a:endParaRPr>
          </a:p>
          <a:p>
            <a:pPr marL="12700">
              <a:lnSpc>
                <a:spcPts val="1100"/>
              </a:lnSpc>
              <a:tabLst>
                <a:tab pos="280670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现	学</a:t>
            </a:r>
            <a:endParaRPr sz="1000">
              <a:latin typeface="宋体"/>
              <a:cs typeface="宋体"/>
            </a:endParaRPr>
          </a:p>
          <a:p>
            <a:pPr marL="12700" marR="272415">
              <a:lnSpc>
                <a:spcPts val="1000"/>
              </a:lnSpc>
              <a:spcBef>
                <a:spcPts val="36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励 志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6376161" y="5022926"/>
            <a:ext cx="1760855" cy="30416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280670" marR="5080" indent="-268605">
              <a:lnSpc>
                <a:spcPts val="1000"/>
              </a:lnSpc>
              <a:spcBef>
                <a:spcPts val="295"/>
              </a:spcBef>
              <a:tabLst>
                <a:tab pos="280670"/>
                <a:tab pos="548640"/>
                <a:tab pos="816610"/>
                <a:tab pos="1084580"/>
                <a:tab pos="1352550"/>
                <a:tab pos="1620520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试	童	具	我	会	学	儿 读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7984617" y="5149469"/>
            <a:ext cx="152400" cy="30416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书 籍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8252603" y="5145151"/>
            <a:ext cx="193675" cy="730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/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3" name="object 103"/>
          <p:cNvSpPr txBox="1"/>
          <p:nvPr/>
        </p:nvSpPr>
        <p:spPr>
          <a:xfrm>
            <a:off x="8252603" y="5445378"/>
            <a:ext cx="193675" cy="730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/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4" name="object 104"/>
          <p:cNvSpPr txBox="1"/>
          <p:nvPr/>
        </p:nvSpPr>
        <p:spPr>
          <a:xfrm>
            <a:off x="8788654" y="5023611"/>
            <a:ext cx="152400" cy="68326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algn="just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由 组 合 套 装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5" name="object 105"/>
          <p:cNvSpPr txBox="1"/>
          <p:nvPr/>
        </p:nvSpPr>
        <p:spPr>
          <a:xfrm>
            <a:off x="9861042" y="5275707"/>
            <a:ext cx="152400" cy="30416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宗 教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10128901" y="5143880"/>
            <a:ext cx="193675" cy="730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/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10128884" y="5196713"/>
            <a:ext cx="152400" cy="730885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000"/>
              </a:lnSpc>
              <a:spcBef>
                <a:spcPts val="29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动 漫</a:t>
            </a:r>
            <a:endParaRPr sz="1000">
              <a:latin typeface="宋体"/>
              <a:cs typeface="宋体"/>
            </a:endParaRPr>
          </a:p>
          <a:p>
            <a:pPr marL="12700" marR="5080" algn="just">
              <a:lnSpc>
                <a:spcPts val="1000"/>
              </a:lnSpc>
              <a:spcBef>
                <a:spcPts val="365"/>
              </a:spcBef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漫 画 集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8" name="object 108"/>
          <p:cNvSpPr txBox="1"/>
          <p:nvPr/>
        </p:nvSpPr>
        <p:spPr>
          <a:xfrm>
            <a:off x="10128901" y="5397753"/>
            <a:ext cx="461645" cy="119380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/</a:t>
            </a:r>
            <a:endParaRPr sz="1000">
              <a:latin typeface="宋体"/>
              <a:cs typeface="宋体"/>
            </a:endParaRPr>
          </a:p>
          <a:p>
            <a:pPr marL="59055">
              <a:lnSpc>
                <a:spcPct val="100000"/>
              </a:lnSpc>
              <a:spcBef>
                <a:spcPts val="910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/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09" name="object 109"/>
          <p:cNvSpPr txBox="1"/>
          <p:nvPr/>
        </p:nvSpPr>
        <p:spPr>
          <a:xfrm>
            <a:off x="10932938" y="5145404"/>
            <a:ext cx="193675" cy="73025"/>
          </a:xfrm>
          <a:prstGeom prst="rect">
            <a:avLst/>
          </a:prstGeom>
        </p:spPr>
        <p:txBody>
          <a:bodyPr vert="vert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/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10" name="object 110"/>
          <p:cNvSpPr txBox="1"/>
          <p:nvPr/>
        </p:nvSpPr>
        <p:spPr>
          <a:xfrm>
            <a:off x="6325361" y="4897450"/>
            <a:ext cx="4874260" cy="13633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119380" algn="r">
              <a:lnSpc>
                <a:spcPts val="1100"/>
              </a:lnSpc>
              <a:spcBef>
                <a:spcPts val="95"/>
              </a:spcBef>
              <a:tabLst>
                <a:tab pos="267970"/>
                <a:tab pos="535940"/>
                <a:tab pos="803910"/>
                <a:tab pos="1071880"/>
                <a:tab pos="1339850"/>
                <a:tab pos="1607820"/>
                <a:tab pos="1875789"/>
                <a:tab pos="2144395"/>
                <a:tab pos="2412365"/>
                <a:tab pos="2680335"/>
                <a:tab pos="2948305"/>
                <a:tab pos="3216275"/>
                <a:tab pos="3484245"/>
                <a:tab pos="3752215"/>
                <a:tab pos="4020820"/>
                <a:tab pos="4288790"/>
                <a:tab pos="4556125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考	儿	文	自	社	文	育	画	管	自	经	小	历	哲	漫	教	艺	文</a:t>
            </a:r>
            <a:endParaRPr sz="1000">
              <a:latin typeface="宋体"/>
              <a:cs typeface="宋体"/>
            </a:endParaRPr>
          </a:p>
          <a:p>
            <a:pPr marL="1939289" marR="119380" algn="r">
              <a:lnSpc>
                <a:spcPts val="990"/>
              </a:lnSpc>
              <a:spcBef>
                <a:spcPts val="110"/>
              </a:spcBef>
              <a:tabLst>
                <a:tab pos="2207895"/>
                <a:tab pos="2743835"/>
                <a:tab pos="3011805"/>
                <a:tab pos="3279775"/>
                <a:tab pos="3547745"/>
                <a:tab pos="3815715"/>
                <a:tab pos="4084320"/>
                <a:tab pos="4352290"/>
                <a:tab pos="4619625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具	理	济	说	史	学	画	学	术	化 </a:t>
            </a:r>
            <a:r>
              <a:rPr sz="1500" spc="-7" baseline="-22222">
                <a:solidFill>
                  <a:srgbClr val="585858"/>
                </a:solidFill>
                <a:latin typeface="宋体"/>
                <a:cs typeface="宋体"/>
              </a:rPr>
              <a:t>画					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和		演		</a:t>
            </a:r>
            <a:r>
              <a:rPr sz="1500" spc="-7" baseline="-22222">
                <a:solidFill>
                  <a:srgbClr val="585858"/>
                </a:solidFill>
                <a:latin typeface="宋体"/>
                <a:cs typeface="宋体"/>
              </a:rPr>
              <a:t>信</a:t>
            </a:r>
            <a:endParaRPr sz="1500" baseline="-22222">
              <a:latin typeface="宋体"/>
              <a:cs typeface="宋体"/>
            </a:endParaRPr>
          </a:p>
          <a:p>
            <a:pPr marR="119380" algn="r">
              <a:lnSpc>
                <a:spcPts val="1100"/>
              </a:lnSpc>
              <a:spcBef>
                <a:spcPts val="175"/>
              </a:spcBef>
              <a:tabLst>
                <a:tab pos="2144395"/>
                <a:tab pos="2679700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材	</a:t>
            </a:r>
            <a:r>
              <a:rPr sz="1500" spc="-7" baseline="22222">
                <a:solidFill>
                  <a:srgbClr val="585858"/>
                </a:solidFill>
                <a:latin typeface="宋体"/>
                <a:cs typeface="宋体"/>
              </a:rPr>
              <a:t>示	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息</a:t>
            </a:r>
            <a:endParaRPr sz="1000">
              <a:latin typeface="宋体"/>
              <a:cs typeface="宋体"/>
            </a:endParaRPr>
          </a:p>
          <a:p>
            <a:pPr marR="119380" algn="r">
              <a:lnSpc>
                <a:spcPts val="994"/>
              </a:lnSpc>
              <a:tabLst>
                <a:tab pos="2144395"/>
                <a:tab pos="2679700"/>
              </a:tabLst>
            </a:pPr>
            <a:r>
              <a:rPr sz="1500" spc="-7" baseline="-19444">
                <a:solidFill>
                  <a:srgbClr val="585858"/>
                </a:solidFill>
                <a:latin typeface="宋体"/>
                <a:cs typeface="宋体"/>
              </a:rPr>
              <a:t>书	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展	与</a:t>
            </a:r>
            <a:endParaRPr sz="1000">
              <a:latin typeface="宋体"/>
              <a:cs typeface="宋体"/>
            </a:endParaRPr>
          </a:p>
          <a:p>
            <a:pPr marR="119380" algn="r">
              <a:lnSpc>
                <a:spcPts val="994"/>
              </a:lnSpc>
              <a:tabLst>
                <a:tab pos="2144395"/>
                <a:tab pos="2679700"/>
              </a:tabLst>
            </a:pPr>
            <a:r>
              <a:rPr sz="1500" spc="-7" baseline="-19444">
                <a:solidFill>
                  <a:srgbClr val="585858"/>
                </a:solidFill>
                <a:latin typeface="宋体"/>
                <a:cs typeface="宋体"/>
              </a:rPr>
              <a:t>法	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示	知</a:t>
            </a:r>
            <a:endParaRPr sz="1000">
              <a:latin typeface="宋体"/>
              <a:cs typeface="宋体"/>
            </a:endParaRPr>
          </a:p>
          <a:p>
            <a:pPr marR="119380" algn="r">
              <a:lnSpc>
                <a:spcPts val="994"/>
              </a:lnSpc>
              <a:tabLst>
                <a:tab pos="2144395"/>
                <a:tab pos="2679700"/>
              </a:tabLst>
            </a:pPr>
            <a:r>
              <a:rPr sz="1500" spc="-7" baseline="-19444">
                <a:solidFill>
                  <a:srgbClr val="585858"/>
                </a:solidFill>
                <a:latin typeface="宋体"/>
                <a:cs typeface="宋体"/>
              </a:rPr>
              <a:t>用	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告	识</a:t>
            </a:r>
            <a:endParaRPr sz="1000">
              <a:latin typeface="宋体"/>
              <a:cs typeface="宋体"/>
            </a:endParaRPr>
          </a:p>
          <a:p>
            <a:pPr marR="119380" algn="r">
              <a:lnSpc>
                <a:spcPts val="994"/>
              </a:lnSpc>
              <a:tabLst>
                <a:tab pos="2144395"/>
                <a:tab pos="2679700"/>
              </a:tabLst>
            </a:pPr>
            <a:r>
              <a:rPr sz="1500" spc="-7" baseline="-19444">
                <a:solidFill>
                  <a:srgbClr val="585858"/>
                </a:solidFill>
                <a:latin typeface="宋体"/>
                <a:cs typeface="宋体"/>
              </a:rPr>
              <a:t>品	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示	传</a:t>
            </a:r>
            <a:endParaRPr sz="1000">
              <a:latin typeface="宋体"/>
              <a:cs typeface="宋体"/>
            </a:endParaRPr>
          </a:p>
          <a:p>
            <a:pPr marL="4084320">
              <a:lnSpc>
                <a:spcPts val="994"/>
              </a:lnSpc>
              <a:tabLst>
                <a:tab pos="4619625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用	播</a:t>
            </a:r>
            <a:endParaRPr sz="1000">
              <a:latin typeface="宋体"/>
              <a:cs typeface="宋体"/>
            </a:endParaRPr>
          </a:p>
          <a:p>
            <a:pPr marL="4084320">
              <a:lnSpc>
                <a:spcPts val="1095"/>
              </a:lnSpc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11" name="object 111"/>
          <p:cNvSpPr/>
          <p:nvPr/>
        </p:nvSpPr>
        <p:spPr>
          <a:xfrm>
            <a:off x="6438900" y="3188207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620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2" name="object 112"/>
          <p:cNvSpPr/>
          <p:nvPr/>
        </p:nvSpPr>
        <p:spPr>
          <a:xfrm>
            <a:off x="7291578" y="3187445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3" name="object 113"/>
          <p:cNvSpPr txBox="1"/>
          <p:nvPr/>
        </p:nvSpPr>
        <p:spPr>
          <a:xfrm>
            <a:off x="6343269" y="2722245"/>
            <a:ext cx="4168140" cy="5435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2023年</a:t>
            </a:r>
            <a:r>
              <a:rPr sz="1400" b="1" spc="-180">
                <a:latin typeface="微软雅黑"/>
                <a:cs typeface="微软雅黑"/>
              </a:rPr>
              <a:t>1-11</a:t>
            </a:r>
            <a:r>
              <a:rPr sz="1400" b="1">
                <a:latin typeface="微软雅黑"/>
                <a:cs typeface="微软雅黑"/>
              </a:rPr>
              <a:t>月图书教育行业二级</a:t>
            </a:r>
            <a:r>
              <a:rPr sz="1400" b="1" spc="-15">
                <a:latin typeface="微软雅黑"/>
                <a:cs typeface="微软雅黑"/>
              </a:rPr>
              <a:t>类</a:t>
            </a:r>
            <a:r>
              <a:rPr sz="1400" b="1">
                <a:latin typeface="微软雅黑"/>
                <a:cs typeface="微软雅黑"/>
              </a:rPr>
              <a:t>目视</a:t>
            </a:r>
            <a:r>
              <a:rPr sz="1400" b="1" spc="-15">
                <a:latin typeface="微软雅黑"/>
                <a:cs typeface="微软雅黑"/>
              </a:rPr>
              <a:t>频</a:t>
            </a:r>
            <a:r>
              <a:rPr sz="1400" b="1">
                <a:latin typeface="微软雅黑"/>
                <a:cs typeface="微软雅黑"/>
              </a:rPr>
              <a:t>带货</a:t>
            </a:r>
            <a:r>
              <a:rPr sz="1400" b="1" spc="-15">
                <a:latin typeface="微软雅黑"/>
                <a:cs typeface="微软雅黑"/>
              </a:rPr>
              <a:t>销</a:t>
            </a:r>
            <a:r>
              <a:rPr sz="1400" b="1">
                <a:latin typeface="微软雅黑"/>
                <a:cs typeface="微软雅黑"/>
              </a:rPr>
              <a:t>售额</a:t>
            </a:r>
            <a:endParaRPr sz="1400">
              <a:latin typeface="微软雅黑"/>
              <a:cs typeface="微软雅黑"/>
            </a:endParaRPr>
          </a:p>
          <a:p>
            <a:pPr marL="365760">
              <a:lnSpc>
                <a:spcPct val="100000"/>
              </a:lnSpc>
              <a:spcBef>
                <a:spcPts val="1190"/>
              </a:spcBef>
              <a:tabLst>
                <a:tab pos="1217930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销售额	带货视频数量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14" name="object 11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23900" y="69037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30402" y="32257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585858"/>
                </a:solidFill>
                <a:latin typeface="微软雅黑"/>
                <a:cs typeface="微软雅黑"/>
              </a:rPr>
              <a:t>图书教育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94944" y="627583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89254" y="839215"/>
            <a:ext cx="58769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252525"/>
                </a:solidFill>
              </a:rPr>
              <a:t>黄金</a:t>
            </a:r>
            <a:r>
              <a:rPr sz="2400" spc="105">
                <a:solidFill>
                  <a:srgbClr val="252525"/>
                </a:solidFill>
              </a:rPr>
              <a:t>3</a:t>
            </a:r>
            <a:r>
              <a:rPr sz="2400" spc="90">
                <a:solidFill>
                  <a:srgbClr val="252525"/>
                </a:solidFill>
              </a:rPr>
              <a:t>s</a:t>
            </a:r>
            <a:r>
              <a:rPr sz="2400">
                <a:solidFill>
                  <a:srgbClr val="252525"/>
                </a:solidFill>
              </a:rPr>
              <a:t>：疑问句制造悬念，陈述句引起共鸣</a:t>
            </a:r>
            <a:endParaRPr sz="2400"/>
          </a:p>
        </p:txBody>
      </p:sp>
      <p:sp>
        <p:nvSpPr>
          <p:cNvPr id="6" name="object 6"/>
          <p:cNvSpPr txBox="1"/>
          <p:nvPr/>
        </p:nvSpPr>
        <p:spPr>
          <a:xfrm>
            <a:off x="774293" y="1368297"/>
            <a:ext cx="10490835" cy="501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30000"/>
              </a:lnSpc>
              <a:spcBef>
                <a:spcPts val="10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总结图书教育行业的黄金</a:t>
            </a:r>
            <a:r>
              <a:rPr sz="1200" spc="5">
                <a:solidFill>
                  <a:srgbClr val="7E7E7E"/>
                </a:solidFill>
                <a:latin typeface="宋体"/>
                <a:cs typeface="宋体"/>
              </a:rPr>
              <a:t>3s，</a:t>
            </a:r>
            <a:r>
              <a:rPr sz="1200" spc="-55">
                <a:solidFill>
                  <a:srgbClr val="7E7E7E"/>
                </a:solidFill>
                <a:latin typeface="宋体"/>
                <a:cs typeface="宋体"/>
              </a:rPr>
              <a:t>大体规律如下：图书：疑问句格式居多，容易最快勾起好奇心，如“家长怎么引导孩子”“操纵一个人最阴狠的手段是什么”；文 </a:t>
            </a:r>
            <a:r>
              <a:rPr sz="1200" spc="-105">
                <a:solidFill>
                  <a:srgbClr val="7E7E7E"/>
                </a:solidFill>
                <a:latin typeface="宋体"/>
                <a:cs typeface="宋体"/>
              </a:rPr>
              <a:t>具：强调身份，如“妈妈们赶紧去拍”“一定要给孩子安排上”。</a:t>
            </a:r>
            <a:endParaRPr sz="1200">
              <a:latin typeface="宋体"/>
              <a:cs typeface="宋体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86180" y="3075177"/>
          <a:ext cx="4949825" cy="31026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99080"/>
                <a:gridCol w="975994"/>
                <a:gridCol w="1155700"/>
              </a:tblGrid>
              <a:tr h="318516"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台词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90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DF443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点赞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90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DF443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销量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90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DF4435"/>
                    </a:solidFill>
                  </a:tcPr>
                </a:tc>
              </a:tr>
              <a:tr h="485139"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200" spc="-5">
                          <a:latin typeface="宋体"/>
                          <a:cs typeface="宋体"/>
                        </a:rPr>
                        <a:t>拉别人下水极其阴险的手段是什么？看</a:t>
                      </a:r>
                      <a:endParaRPr sz="1200">
                        <a:latin typeface="宋体"/>
                        <a:cs typeface="宋体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完你会惊出一身冷汗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685" algn="r">
                        <a:lnSpc>
                          <a:spcPct val="100000"/>
                        </a:lnSpc>
                        <a:spcBef>
                          <a:spcPts val="112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23.4w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428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25"/>
                        </a:spcBef>
                      </a:pPr>
                      <a:r>
                        <a:rPr sz="1200" spc="70">
                          <a:latin typeface="宋体"/>
                          <a:cs typeface="宋体"/>
                        </a:rPr>
                        <a:t>5w~7.5w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428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1440" marR="108585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如果你后面的同学总是踢你的椅子，你 该怎么办？告诉老师，如果没用呢？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374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02260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-20">
                          <a:latin typeface="宋体"/>
                          <a:cs typeface="宋体"/>
                        </a:rPr>
                        <a:t>13.7w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80">
                          <a:latin typeface="宋体"/>
                          <a:cs typeface="宋体"/>
                        </a:rPr>
                        <a:t>2.5w~5w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1440" marR="108585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什么事都要靠催的孩子，家长该怎么引 导呢？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374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50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40">
                          <a:latin typeface="宋体"/>
                          <a:cs typeface="宋体"/>
                        </a:rPr>
                        <a:t>3.4w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80">
                          <a:latin typeface="宋体"/>
                          <a:cs typeface="宋体"/>
                        </a:rPr>
                        <a:t>2.5w~5w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为什么富人换车比换女朋友还勤？是有</a:t>
                      </a:r>
                      <a:endParaRPr sz="1200">
                        <a:latin typeface="宋体"/>
                        <a:cs typeface="宋体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</a:pPr>
                      <a:r>
                        <a:rPr sz="1200" spc="-5">
                          <a:latin typeface="宋体"/>
                          <a:cs typeface="宋体"/>
                        </a:rPr>
                        <a:t>钱没地花还是在显摆？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374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7020" algn="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1</a:t>
                      </a:r>
                      <a:r>
                        <a:rPr sz="1200" spc="-5">
                          <a:latin typeface="宋体"/>
                          <a:cs typeface="宋体"/>
                        </a:rPr>
                        <a:t>0</a:t>
                      </a:r>
                      <a:r>
                        <a:rPr sz="1200">
                          <a:latin typeface="宋体"/>
                          <a:cs typeface="宋体"/>
                        </a:rPr>
                        <a:t>.</a:t>
                      </a:r>
                      <a:r>
                        <a:rPr sz="1200" spc="-5">
                          <a:latin typeface="宋体"/>
                          <a:cs typeface="宋体"/>
                        </a:rPr>
                        <a:t>2</a:t>
                      </a:r>
                      <a:r>
                        <a:rPr sz="1200">
                          <a:latin typeface="宋体"/>
                          <a:cs typeface="宋体"/>
                        </a:rPr>
                        <a:t>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45">
                          <a:latin typeface="宋体"/>
                          <a:cs typeface="宋体"/>
                        </a:rPr>
                        <a:t>1w~2.5w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</a:tr>
              <a:tr h="457187">
                <a:tc>
                  <a:txBody>
                    <a:bodyPr vert="horz" wrap="square"/>
                    <a:lstStyle/>
                    <a:p>
                      <a:pPr marL="91440" marR="172720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如何在</a:t>
                      </a:r>
                      <a:r>
                        <a:rPr sz="1200" spc="-5">
                          <a:latin typeface="宋体"/>
                          <a:cs typeface="宋体"/>
                        </a:rPr>
                        <a:t>5</a:t>
                      </a:r>
                      <a:r>
                        <a:rPr sz="1200">
                          <a:latin typeface="宋体"/>
                          <a:cs typeface="宋体"/>
                        </a:rPr>
                        <a:t>秒内迅速操控一个人，看完让 你双腿发抖，背后发凉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374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50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40">
                          <a:latin typeface="宋体"/>
                          <a:cs typeface="宋体"/>
                        </a:rPr>
                        <a:t>9.5w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45">
                          <a:latin typeface="宋体"/>
                          <a:cs typeface="宋体"/>
                        </a:rPr>
                        <a:t>1w~2.5w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1440" marR="108585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三年级要开始写英语作文了，孩子不会 写怎么办呢？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374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25">
                          <a:latin typeface="宋体"/>
                          <a:cs typeface="宋体"/>
                        </a:rPr>
                        <a:t>2.2w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75">
                          <a:latin typeface="宋体"/>
                          <a:cs typeface="宋体"/>
                        </a:rPr>
                        <a:t>7500~1w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6362827" y="3069463"/>
          <a:ext cx="4949825" cy="31026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99080"/>
                <a:gridCol w="975994"/>
                <a:gridCol w="1155700"/>
              </a:tblGrid>
              <a:tr h="318515"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台词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90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DF443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点赞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90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DF443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r>
                        <a:rPr sz="12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销量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590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DF4435"/>
                    </a:solidFill>
                  </a:tcPr>
                </a:tc>
              </a:tr>
              <a:tr h="485140">
                <a:tc>
                  <a:txBody>
                    <a:bodyPr vert="horz" wrap="square"/>
                    <a:lstStyle/>
                    <a:p>
                      <a:pPr marL="92075" marR="115570"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一个I</a:t>
                      </a:r>
                      <a:r>
                        <a:rPr sz="1200" spc="-5">
                          <a:latin typeface="宋体"/>
                          <a:cs typeface="宋体"/>
                        </a:rPr>
                        <a:t>D</a:t>
                      </a:r>
                      <a:r>
                        <a:rPr sz="1200">
                          <a:latin typeface="宋体"/>
                          <a:cs typeface="宋体"/>
                        </a:rPr>
                        <a:t>只能薅一单，妈妈们赶紧放下手 机去抢这个三十六色的丙烯马克笔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5143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1125"/>
                        </a:spcBef>
                      </a:pPr>
                      <a:r>
                        <a:rPr sz="1200" spc="-30">
                          <a:latin typeface="宋体"/>
                          <a:cs typeface="宋体"/>
                        </a:rPr>
                        <a:t>2.1w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428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1125"/>
                        </a:spcBef>
                      </a:pPr>
                      <a:r>
                        <a:rPr sz="1200" spc="70">
                          <a:latin typeface="宋体"/>
                          <a:cs typeface="宋体"/>
                        </a:rPr>
                        <a:t>5w~7.5w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428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2075" marR="107950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运算草稿纸一定要给孩子安排，在二年 级时就要给孩子养成对位运算的好习惯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374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35">
                          <a:latin typeface="宋体"/>
                          <a:cs typeface="宋体"/>
                        </a:rPr>
                        <a:t>1665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80">
                          <a:latin typeface="宋体"/>
                          <a:cs typeface="宋体"/>
                        </a:rPr>
                        <a:t>2.5w~5w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一年级拼音学完开始抓字词，这本同步</a:t>
                      </a:r>
                      <a:endParaRPr sz="1200">
                        <a:latin typeface="宋体"/>
                        <a:cs typeface="宋体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</a:pPr>
                      <a:r>
                        <a:rPr sz="1200" spc="-5">
                          <a:latin typeface="宋体"/>
                          <a:cs typeface="宋体"/>
                        </a:rPr>
                        <a:t>生字组词造句内容比老师整理的还齐全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374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35">
                          <a:latin typeface="宋体"/>
                          <a:cs typeface="宋体"/>
                        </a:rPr>
                        <a:t>3.2w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80">
                          <a:latin typeface="宋体"/>
                          <a:cs typeface="宋体"/>
                        </a:rPr>
                        <a:t>2.5w~5w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92075" marR="107950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不要一做饭就让宝宝看电视玩手机了， 可以给他一本涂鸦画册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374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-20">
                          <a:latin typeface="宋体"/>
                          <a:cs typeface="宋体"/>
                        </a:rPr>
                        <a:t>1.3w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80">
                          <a:latin typeface="宋体"/>
                          <a:cs typeface="宋体"/>
                        </a:rPr>
                        <a:t>2.5w~5w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</a:tr>
              <a:tr h="457212">
                <a:tc>
                  <a:txBody>
                    <a:bodyPr vert="horz" wrap="square"/>
                    <a:lstStyle/>
                    <a:p>
                      <a:pPr marL="92075" marR="83185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初中数学再难，也就是这8</a:t>
                      </a:r>
                      <a:r>
                        <a:rPr sz="1200" spc="-5">
                          <a:latin typeface="宋体"/>
                          <a:cs typeface="宋体"/>
                        </a:rPr>
                        <a:t>2</a:t>
                      </a:r>
                      <a:r>
                        <a:rPr sz="1200">
                          <a:latin typeface="宋体"/>
                          <a:cs typeface="宋体"/>
                        </a:rPr>
                        <a:t>个公式，你 懂了</a:t>
                      </a:r>
                      <a:r>
                        <a:rPr sz="1200" spc="90">
                          <a:latin typeface="宋体"/>
                          <a:cs typeface="宋体"/>
                        </a:rPr>
                        <a:t>3</a:t>
                      </a:r>
                      <a:r>
                        <a:rPr sz="1200">
                          <a:latin typeface="宋体"/>
                          <a:cs typeface="宋体"/>
                        </a:rPr>
                        <a:t>年不用愁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374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50">
                          <a:latin typeface="宋体"/>
                          <a:cs typeface="宋体"/>
                        </a:rPr>
                        <a:t>9.8w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45">
                          <a:latin typeface="宋体"/>
                          <a:cs typeface="宋体"/>
                        </a:rPr>
                        <a:t>1w~2.5w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8D6CD"/>
                    </a:solidFill>
                  </a:tcPr>
                </a:tc>
              </a:tr>
              <a:tr h="457199">
                <a:tc>
                  <a:txBody>
                    <a:bodyPr vert="horz" wrap="square"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1200">
                          <a:latin typeface="宋体"/>
                          <a:cs typeface="宋体"/>
                        </a:rPr>
                        <a:t>宝宝打你，你动手回击，这不是教育，</a:t>
                      </a:r>
                      <a:endParaRPr sz="1200">
                        <a:latin typeface="宋体"/>
                        <a:cs typeface="宋体"/>
                      </a:endParaRPr>
                    </a:p>
                    <a:p>
                      <a:pPr marL="92075">
                        <a:lnSpc>
                          <a:spcPct val="100000"/>
                        </a:lnSpc>
                      </a:pPr>
                      <a:r>
                        <a:rPr sz="1200" spc="-5">
                          <a:latin typeface="宋体"/>
                          <a:cs typeface="宋体"/>
                        </a:rPr>
                        <a:t>而是可怕的伤害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374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40">
                          <a:latin typeface="宋体"/>
                          <a:cs typeface="宋体"/>
                        </a:rPr>
                        <a:t>4.9w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1015"/>
                        </a:spcBef>
                      </a:pPr>
                      <a:r>
                        <a:rPr sz="1200" spc="45">
                          <a:latin typeface="宋体"/>
                          <a:cs typeface="宋体"/>
                        </a:rPr>
                        <a:t>1w~2.5w</a:t>
                      </a:r>
                      <a:endParaRPr sz="1200">
                        <a:latin typeface="宋体"/>
                        <a:cs typeface="宋体"/>
                      </a:endParaRPr>
                    </a:p>
                  </a:txBody>
                  <a:tcPr marL="0" marR="0" marT="1289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BEBE8"/>
                    </a:solidFill>
                  </a:tcPr>
                </a:tc>
              </a:tr>
            </a:tbl>
          </a:graphicData>
        </a:graphic>
      </p:graphicFrame>
      <p:sp>
        <p:nvSpPr>
          <p:cNvPr id="9" name="object 9"/>
          <p:cNvSpPr txBox="1"/>
          <p:nvPr/>
        </p:nvSpPr>
        <p:spPr>
          <a:xfrm>
            <a:off x="971499" y="2311400"/>
            <a:ext cx="3500754" cy="6153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近</a:t>
            </a:r>
            <a:r>
              <a:rPr sz="1400" b="1" spc="30">
                <a:latin typeface="微软雅黑"/>
                <a:cs typeface="微软雅黑"/>
              </a:rPr>
              <a:t>30</a:t>
            </a:r>
            <a:r>
              <a:rPr sz="1400" b="1">
                <a:latin typeface="微软雅黑"/>
                <a:cs typeface="微软雅黑"/>
              </a:rPr>
              <a:t>天销量TOP带货</a:t>
            </a:r>
            <a:r>
              <a:rPr sz="1400" b="1" spc="-15">
                <a:latin typeface="微软雅黑"/>
                <a:cs typeface="微软雅黑"/>
              </a:rPr>
              <a:t>视</a:t>
            </a:r>
            <a:r>
              <a:rPr sz="1400" b="1">
                <a:latin typeface="微软雅黑"/>
                <a:cs typeface="微软雅黑"/>
              </a:rPr>
              <a:t>频黄</a:t>
            </a:r>
            <a:r>
              <a:rPr sz="1400" b="1" spc="-10">
                <a:latin typeface="微软雅黑"/>
                <a:cs typeface="微软雅黑"/>
              </a:rPr>
              <a:t>金</a:t>
            </a:r>
            <a:r>
              <a:rPr sz="1400" b="1" spc="10">
                <a:latin typeface="微软雅黑"/>
                <a:cs typeface="微软雅黑"/>
              </a:rPr>
              <a:t>3s</a:t>
            </a:r>
            <a:r>
              <a:rPr sz="1400" b="1">
                <a:latin typeface="微软雅黑"/>
                <a:cs typeface="微软雅黑"/>
              </a:rPr>
              <a:t>榜分类</a:t>
            </a:r>
            <a:r>
              <a:rPr sz="1400" b="1" spc="-15">
                <a:latin typeface="微软雅黑"/>
                <a:cs typeface="微软雅黑"/>
              </a:rPr>
              <a:t>总</a:t>
            </a:r>
            <a:r>
              <a:rPr sz="1400" b="1">
                <a:latin typeface="微软雅黑"/>
                <a:cs typeface="微软雅黑"/>
              </a:rPr>
              <a:t>结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1400" b="1">
                <a:latin typeface="微软雅黑"/>
                <a:cs typeface="微软雅黑"/>
              </a:rPr>
              <a:t>一、疑问句</a:t>
            </a:r>
            <a:r>
              <a:rPr sz="1400" b="1" spc="-110">
                <a:latin typeface="微软雅黑"/>
                <a:cs typeface="微软雅黑"/>
              </a:rPr>
              <a:t>—</a:t>
            </a:r>
            <a:r>
              <a:rPr sz="1400" b="1">
                <a:latin typeface="微软雅黑"/>
                <a:cs typeface="微软雅黑"/>
              </a:rPr>
              <a:t>制造悬念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448805" y="2686938"/>
            <a:ext cx="1808480" cy="239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二、陈述句</a:t>
            </a:r>
            <a:r>
              <a:rPr sz="1400" b="1" spc="-110">
                <a:latin typeface="微软雅黑"/>
                <a:cs typeface="微软雅黑"/>
              </a:rPr>
              <a:t>—</a:t>
            </a:r>
            <a:r>
              <a:rPr sz="1400" b="1">
                <a:latin typeface="微软雅黑"/>
                <a:cs typeface="微软雅黑"/>
              </a:rPr>
              <a:t>引起共鸣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0302240" y="291084"/>
            <a:ext cx="1171955" cy="29108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9229343" y="303275"/>
            <a:ext cx="800100" cy="2682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10157586" y="302133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23900" y="69037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30402" y="32257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585858"/>
                </a:solidFill>
                <a:latin typeface="微软雅黑"/>
                <a:cs typeface="微软雅黑"/>
              </a:rPr>
              <a:t>图书教育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94944" y="627583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89254" y="839215"/>
            <a:ext cx="51606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252525"/>
                </a:solidFill>
              </a:rPr>
              <a:t>内容结构：老人</a:t>
            </a:r>
            <a:r>
              <a:rPr sz="2400" spc="-10">
                <a:solidFill>
                  <a:srgbClr val="252525"/>
                </a:solidFill>
              </a:rPr>
              <a:t>/</a:t>
            </a:r>
            <a:r>
              <a:rPr sz="2400">
                <a:solidFill>
                  <a:srgbClr val="252525"/>
                </a:solidFill>
              </a:rPr>
              <a:t>小孩出镜</a:t>
            </a:r>
            <a:r>
              <a:rPr sz="2400" spc="100">
                <a:solidFill>
                  <a:srgbClr val="252525"/>
                </a:solidFill>
              </a:rPr>
              <a:t> </a:t>
            </a:r>
            <a:r>
              <a:rPr sz="2400" spc="-254">
                <a:solidFill>
                  <a:srgbClr val="252525"/>
                </a:solidFill>
              </a:rPr>
              <a:t>+</a:t>
            </a:r>
            <a:r>
              <a:rPr sz="2400" spc="100">
                <a:solidFill>
                  <a:srgbClr val="252525"/>
                </a:solidFill>
              </a:rPr>
              <a:t> </a:t>
            </a:r>
            <a:r>
              <a:rPr sz="2400">
                <a:solidFill>
                  <a:srgbClr val="252525"/>
                </a:solidFill>
              </a:rPr>
              <a:t>内容悬念</a:t>
            </a:r>
            <a:endParaRPr sz="2400"/>
          </a:p>
        </p:txBody>
      </p:sp>
      <p:sp>
        <p:nvSpPr>
          <p:cNvPr id="6" name="object 6"/>
          <p:cNvSpPr txBox="1"/>
          <p:nvPr/>
        </p:nvSpPr>
        <p:spPr>
          <a:xfrm>
            <a:off x="774293" y="1368297"/>
            <a:ext cx="10468610" cy="73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 algn="just">
              <a:lnSpc>
                <a:spcPct val="130000"/>
              </a:lnSpc>
              <a:spcBef>
                <a:spcPts val="10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爆款带货视频通常在文案上直接说明视频推荐的的商品特点</a:t>
            </a:r>
            <a:r>
              <a:rPr sz="1200" spc="-140">
                <a:solidFill>
                  <a:srgbClr val="7E7E7E"/>
                </a:solidFill>
                <a:latin typeface="宋体"/>
                <a:cs typeface="宋体"/>
              </a:rPr>
              <a:t>/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图书内容总结；时间上，商品推荐的视频时间短，图书推荐的视频视推荐内容而定，内容丰富 可适当延长视频时间，出镜上，老人</a:t>
            </a:r>
            <a:r>
              <a:rPr sz="1200" spc="-140">
                <a:solidFill>
                  <a:srgbClr val="7E7E7E"/>
                </a:solidFill>
                <a:latin typeface="宋体"/>
                <a:cs typeface="宋体"/>
              </a:rPr>
              <a:t>/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小孩出镜的带货视频居多；内容上，商品展示特点，功能性图书展示书本内容，知识型图书则通过书本内容讲解的方 式娓娓道来，打动消费者，也可留下几个悬念，吸引购买。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93063" y="2247900"/>
            <a:ext cx="3168650" cy="3853179"/>
          </a:xfrm>
          <a:custGeom>
            <a:rect l="l" t="t" r="r" b="b"/>
            <a:pathLst>
              <a:path w="3168650" h="3853179">
                <a:moveTo>
                  <a:pt x="2818130" y="0"/>
                </a:moveTo>
                <a:lnTo>
                  <a:pt x="350227" y="0"/>
                </a:lnTo>
                <a:lnTo>
                  <a:pt x="302704" y="3198"/>
                </a:lnTo>
                <a:lnTo>
                  <a:pt x="257125" y="12513"/>
                </a:lnTo>
                <a:lnTo>
                  <a:pt x="213905" y="27529"/>
                </a:lnTo>
                <a:lnTo>
                  <a:pt x="173463" y="47827"/>
                </a:lnTo>
                <a:lnTo>
                  <a:pt x="136215" y="72990"/>
                </a:lnTo>
                <a:lnTo>
                  <a:pt x="102581" y="102600"/>
                </a:lnTo>
                <a:lnTo>
                  <a:pt x="72975" y="136239"/>
                </a:lnTo>
                <a:lnTo>
                  <a:pt x="47817" y="173491"/>
                </a:lnTo>
                <a:lnTo>
                  <a:pt x="27523" y="213937"/>
                </a:lnTo>
                <a:lnTo>
                  <a:pt x="12510" y="257160"/>
                </a:lnTo>
                <a:lnTo>
                  <a:pt x="3197" y="302742"/>
                </a:lnTo>
                <a:lnTo>
                  <a:pt x="0" y="350265"/>
                </a:lnTo>
                <a:lnTo>
                  <a:pt x="0" y="3502444"/>
                </a:lnTo>
                <a:lnTo>
                  <a:pt x="3197" y="3549967"/>
                </a:lnTo>
                <a:lnTo>
                  <a:pt x="12510" y="3595546"/>
                </a:lnTo>
                <a:lnTo>
                  <a:pt x="27523" y="3638766"/>
                </a:lnTo>
                <a:lnTo>
                  <a:pt x="47817" y="3679208"/>
                </a:lnTo>
                <a:lnTo>
                  <a:pt x="72975" y="3716456"/>
                </a:lnTo>
                <a:lnTo>
                  <a:pt x="102581" y="3750090"/>
                </a:lnTo>
                <a:lnTo>
                  <a:pt x="136215" y="3779696"/>
                </a:lnTo>
                <a:lnTo>
                  <a:pt x="173463" y="3804854"/>
                </a:lnTo>
                <a:lnTo>
                  <a:pt x="213905" y="3825148"/>
                </a:lnTo>
                <a:lnTo>
                  <a:pt x="257125" y="3840161"/>
                </a:lnTo>
                <a:lnTo>
                  <a:pt x="302704" y="3849474"/>
                </a:lnTo>
                <a:lnTo>
                  <a:pt x="350227" y="3852672"/>
                </a:lnTo>
                <a:lnTo>
                  <a:pt x="2818130" y="3852672"/>
                </a:lnTo>
                <a:lnTo>
                  <a:pt x="2865653" y="3849474"/>
                </a:lnTo>
                <a:lnTo>
                  <a:pt x="2911235" y="3840161"/>
                </a:lnTo>
                <a:lnTo>
                  <a:pt x="2954458" y="3825148"/>
                </a:lnTo>
                <a:lnTo>
                  <a:pt x="2994904" y="3804854"/>
                </a:lnTo>
                <a:lnTo>
                  <a:pt x="3032156" y="3779696"/>
                </a:lnTo>
                <a:lnTo>
                  <a:pt x="3065795" y="3750090"/>
                </a:lnTo>
                <a:lnTo>
                  <a:pt x="3095405" y="3716456"/>
                </a:lnTo>
                <a:lnTo>
                  <a:pt x="3120568" y="3679208"/>
                </a:lnTo>
                <a:lnTo>
                  <a:pt x="3140866" y="3638766"/>
                </a:lnTo>
                <a:lnTo>
                  <a:pt x="3155882" y="3595546"/>
                </a:lnTo>
                <a:lnTo>
                  <a:pt x="3165197" y="3549967"/>
                </a:lnTo>
                <a:lnTo>
                  <a:pt x="3168396" y="3502444"/>
                </a:lnTo>
                <a:lnTo>
                  <a:pt x="3168396" y="350265"/>
                </a:lnTo>
                <a:lnTo>
                  <a:pt x="3165197" y="302742"/>
                </a:lnTo>
                <a:lnTo>
                  <a:pt x="3155882" y="257160"/>
                </a:lnTo>
                <a:lnTo>
                  <a:pt x="3140866" y="213937"/>
                </a:lnTo>
                <a:lnTo>
                  <a:pt x="3120568" y="173491"/>
                </a:lnTo>
                <a:lnTo>
                  <a:pt x="3095405" y="136239"/>
                </a:lnTo>
                <a:lnTo>
                  <a:pt x="3065795" y="102600"/>
                </a:lnTo>
                <a:lnTo>
                  <a:pt x="3032156" y="72990"/>
                </a:lnTo>
                <a:lnTo>
                  <a:pt x="2994904" y="47827"/>
                </a:lnTo>
                <a:lnTo>
                  <a:pt x="2954458" y="27529"/>
                </a:lnTo>
                <a:lnTo>
                  <a:pt x="2911235" y="12513"/>
                </a:lnTo>
                <a:lnTo>
                  <a:pt x="2865653" y="3198"/>
                </a:lnTo>
                <a:lnTo>
                  <a:pt x="2818130" y="0"/>
                </a:lnTo>
                <a:close/>
              </a:path>
            </a:pathLst>
          </a:custGeom>
          <a:solidFill>
            <a:srgbClr val="F6D4CE">
              <a:alpha val="63136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54380" y="2542032"/>
            <a:ext cx="1054608" cy="187909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928876" y="2344166"/>
            <a:ext cx="2165985" cy="2707640"/>
          </a:xfrm>
          <a:prstGeom prst="rect">
            <a:avLst/>
          </a:prstGeom>
        </p:spPr>
        <p:txBody>
          <a:bodyPr vert="horz" wrap="square" lIns="0" tIns="99060" rIns="0" bIns="0" rtlCol="0">
            <a:spAutoFit/>
          </a:bodyPr>
          <a:lstStyle/>
          <a:p>
            <a:pPr marL="191135" indent="-172720">
              <a:lnSpc>
                <a:spcPct val="100000"/>
              </a:lnSpc>
              <a:spcBef>
                <a:spcPts val="780"/>
              </a:spcBef>
              <a:buSzPct val="79166"/>
              <a:buFont typeface="Arial"/>
              <a:buChar char="•"/>
              <a:tabLst>
                <a:tab pos="191135"/>
                <a:tab pos="191770"/>
              </a:tabLst>
            </a:pPr>
            <a:r>
              <a:rPr sz="1200" b="1">
                <a:solidFill>
                  <a:srgbClr val="DF4435"/>
                </a:solidFill>
                <a:latin typeface="微软雅黑"/>
                <a:cs typeface="微软雅黑"/>
              </a:rPr>
              <a:t>文案</a:t>
            </a:r>
            <a:endParaRPr sz="1200">
              <a:latin typeface="微软雅黑"/>
              <a:cs typeface="微软雅黑"/>
            </a:endParaRPr>
          </a:p>
          <a:p>
            <a:pPr marL="12700" marR="163830">
              <a:lnSpc>
                <a:spcPct val="130000"/>
              </a:lnSpc>
              <a:spcBef>
                <a:spcPts val="245"/>
              </a:spcBef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给</a:t>
            </a:r>
            <a:r>
              <a:rPr sz="1200" b="1">
                <a:solidFill>
                  <a:srgbClr val="0D0D0D"/>
                </a:solidFill>
                <a:latin typeface="微软雅黑"/>
                <a:cs typeface="微软雅黑"/>
              </a:rPr>
              <a:t>爱画画的小朋友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推荐这套图 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画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本</a:t>
            </a:r>
            <a:r>
              <a:rPr sz="1200" spc="-21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纸张厚</a:t>
            </a:r>
            <a:r>
              <a:rPr sz="1200" spc="-10">
                <a:solidFill>
                  <a:srgbClr val="7E7E7E"/>
                </a:solidFill>
                <a:latin typeface="宋体"/>
                <a:cs typeface="宋体"/>
              </a:rPr>
              <a:t>实</a:t>
            </a:r>
            <a:r>
              <a:rPr sz="1200" b="1" spc="-5">
                <a:solidFill>
                  <a:srgbClr val="0D0D0D"/>
                </a:solidFill>
                <a:latin typeface="微软雅黑"/>
                <a:cs typeface="微软雅黑"/>
              </a:rPr>
              <a:t>偏黄护眼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，一 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本有</a:t>
            </a:r>
            <a:r>
              <a:rPr sz="1200" spc="135">
                <a:solidFill>
                  <a:srgbClr val="7E7E7E"/>
                </a:solidFill>
                <a:latin typeface="宋体"/>
                <a:cs typeface="宋体"/>
              </a:rPr>
              <a:t>50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页</a:t>
            </a:r>
            <a:r>
              <a:rPr sz="1200" spc="-27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spc="100">
                <a:solidFill>
                  <a:srgbClr val="7E7E7E"/>
                </a:solidFill>
                <a:latin typeface="宋体"/>
                <a:cs typeface="宋体"/>
              </a:rPr>
              <a:t>4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本才</a:t>
            </a:r>
            <a:r>
              <a:rPr sz="1200" spc="-135">
                <a:solidFill>
                  <a:srgbClr val="7E7E7E"/>
                </a:solidFill>
                <a:latin typeface="宋体"/>
                <a:cs typeface="宋体"/>
              </a:rPr>
              <a:t>11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块多，太便 宜了，</a:t>
            </a:r>
            <a:r>
              <a:rPr sz="1200" b="1">
                <a:solidFill>
                  <a:srgbClr val="0D0D0D"/>
                </a:solidFill>
                <a:latin typeface="微软雅黑"/>
                <a:cs typeface="微软雅黑"/>
              </a:rPr>
              <a:t>趁活动赶紧抢</a:t>
            </a:r>
            <a:endParaRPr sz="1200">
              <a:latin typeface="微软雅黑"/>
              <a:cs typeface="微软雅黑"/>
            </a:endParaRPr>
          </a:p>
          <a:p>
            <a:pPr marL="193040" indent="-172720">
              <a:lnSpc>
                <a:spcPct val="100000"/>
              </a:lnSpc>
              <a:spcBef>
                <a:spcPts val="484"/>
              </a:spcBef>
              <a:buSzPct val="79166"/>
              <a:buFont typeface="Arial"/>
              <a:buChar char="•"/>
              <a:tabLst>
                <a:tab pos="193040"/>
                <a:tab pos="193675"/>
              </a:tabLst>
            </a:pPr>
            <a:r>
              <a:rPr sz="1200" b="1">
                <a:solidFill>
                  <a:srgbClr val="DF4435"/>
                </a:solidFill>
                <a:latin typeface="微软雅黑"/>
                <a:cs typeface="微软雅黑"/>
              </a:rPr>
              <a:t>视频画面</a:t>
            </a:r>
            <a:endParaRPr sz="1200">
              <a:latin typeface="微软雅黑"/>
              <a:cs typeface="微软雅黑"/>
            </a:endParaRPr>
          </a:p>
          <a:p>
            <a:pPr marL="19050">
              <a:lnSpc>
                <a:spcPct val="100000"/>
              </a:lnSpc>
              <a:spcBef>
                <a:spcPts val="950"/>
              </a:spcBef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商品展示</a:t>
            </a:r>
            <a:r>
              <a:rPr sz="1200" spc="25">
                <a:solidFill>
                  <a:srgbClr val="7E7E7E"/>
                </a:solidFill>
                <a:latin typeface="宋体"/>
                <a:cs typeface="宋体"/>
              </a:rPr>
              <a:t>；9s</a:t>
            </a:r>
            <a:endParaRPr sz="1200">
              <a:latin typeface="宋体"/>
              <a:cs typeface="宋体"/>
            </a:endParaRPr>
          </a:p>
          <a:p>
            <a:pPr marL="196850" indent="-172720">
              <a:lnSpc>
                <a:spcPct val="100000"/>
              </a:lnSpc>
              <a:spcBef>
                <a:spcPts val="1405"/>
              </a:spcBef>
              <a:buSzPct val="79166"/>
              <a:buFont typeface="Arial"/>
              <a:buChar char="•"/>
              <a:tabLst>
                <a:tab pos="196850"/>
                <a:tab pos="197485"/>
              </a:tabLst>
            </a:pPr>
            <a:r>
              <a:rPr sz="1200" b="1">
                <a:solidFill>
                  <a:srgbClr val="DF4435"/>
                </a:solidFill>
                <a:latin typeface="微软雅黑"/>
                <a:cs typeface="微软雅黑"/>
              </a:rPr>
              <a:t>内容结构</a:t>
            </a:r>
            <a:endParaRPr sz="1200">
              <a:latin typeface="微软雅黑"/>
              <a:cs typeface="微软雅黑"/>
            </a:endParaRPr>
          </a:p>
          <a:p>
            <a:pPr marL="19050" marR="5080">
              <a:lnSpc>
                <a:spcPct val="130000"/>
              </a:lnSpc>
              <a:spcBef>
                <a:spcPts val="359"/>
              </a:spcBef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翻页展示、绘画展示、可撕页、 容量展示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49808" y="4899659"/>
            <a:ext cx="1064260" cy="969644"/>
          </a:xfrm>
          <a:prstGeom prst="rect">
            <a:avLst/>
          </a:prstGeom>
          <a:solidFill>
            <a:srgbClr val="F7D9C2">
              <a:alpha val="34901"/>
            </a:srgbClr>
          </a:solidFill>
        </p:spPr>
        <p:txBody>
          <a:bodyPr vert="horz" wrap="square" lIns="0" tIns="23495" rIns="0" bIns="0" rtlCol="0">
            <a:spAutoFit/>
          </a:bodyPr>
          <a:lstStyle/>
          <a:p>
            <a:pPr marL="100330" marR="497840">
              <a:lnSpc>
                <a:spcPct val="131400"/>
              </a:lnSpc>
              <a:spcBef>
                <a:spcPts val="185"/>
              </a:spcBef>
            </a:pPr>
            <a:r>
              <a:rPr sz="1050" spc="350">
                <a:solidFill>
                  <a:srgbClr val="212A35"/>
                </a:solidFill>
                <a:latin typeface="宋体"/>
                <a:cs typeface="宋体"/>
              </a:rPr>
              <a:t>@</a:t>
            </a:r>
            <a:r>
              <a:rPr sz="1050" spc="5">
                <a:solidFill>
                  <a:srgbClr val="212A35"/>
                </a:solidFill>
                <a:latin typeface="宋体"/>
                <a:cs typeface="宋体"/>
              </a:rPr>
              <a:t>六一 </a:t>
            </a:r>
            <a:r>
              <a:rPr sz="1200">
                <a:solidFill>
                  <a:srgbClr val="212A35"/>
                </a:solidFill>
                <a:latin typeface="宋体"/>
                <a:cs typeface="宋体"/>
              </a:rPr>
              <a:t>小达人 销量：</a:t>
            </a:r>
            <a:endParaRPr sz="1200">
              <a:latin typeface="宋体"/>
              <a:cs typeface="宋体"/>
            </a:endParaRPr>
          </a:p>
          <a:p>
            <a:pPr marL="100330">
              <a:lnSpc>
                <a:spcPct val="100000"/>
              </a:lnSpc>
              <a:spcBef>
                <a:spcPts val="430"/>
              </a:spcBef>
            </a:pPr>
            <a:r>
              <a:rPr sz="1200" spc="90">
                <a:solidFill>
                  <a:srgbClr val="212A35"/>
                </a:solidFill>
                <a:latin typeface="宋体"/>
                <a:cs typeface="宋体"/>
              </a:rPr>
              <a:t>5w~7.5w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568952" y="2247900"/>
            <a:ext cx="3168650" cy="3853179"/>
          </a:xfrm>
          <a:custGeom>
            <a:rect l="l" t="t" r="r" b="b"/>
            <a:pathLst>
              <a:path w="3168650" h="3853179">
                <a:moveTo>
                  <a:pt x="2818129" y="0"/>
                </a:moveTo>
                <a:lnTo>
                  <a:pt x="350265" y="0"/>
                </a:lnTo>
                <a:lnTo>
                  <a:pt x="302742" y="3198"/>
                </a:lnTo>
                <a:lnTo>
                  <a:pt x="257160" y="12513"/>
                </a:lnTo>
                <a:lnTo>
                  <a:pt x="213937" y="27529"/>
                </a:lnTo>
                <a:lnTo>
                  <a:pt x="173491" y="47827"/>
                </a:lnTo>
                <a:lnTo>
                  <a:pt x="136239" y="72990"/>
                </a:lnTo>
                <a:lnTo>
                  <a:pt x="102600" y="102600"/>
                </a:lnTo>
                <a:lnTo>
                  <a:pt x="72990" y="136239"/>
                </a:lnTo>
                <a:lnTo>
                  <a:pt x="47827" y="173491"/>
                </a:lnTo>
                <a:lnTo>
                  <a:pt x="27529" y="213937"/>
                </a:lnTo>
                <a:lnTo>
                  <a:pt x="12513" y="257160"/>
                </a:lnTo>
                <a:lnTo>
                  <a:pt x="3198" y="302742"/>
                </a:lnTo>
                <a:lnTo>
                  <a:pt x="0" y="350265"/>
                </a:lnTo>
                <a:lnTo>
                  <a:pt x="0" y="3502444"/>
                </a:lnTo>
                <a:lnTo>
                  <a:pt x="3198" y="3549967"/>
                </a:lnTo>
                <a:lnTo>
                  <a:pt x="12513" y="3595546"/>
                </a:lnTo>
                <a:lnTo>
                  <a:pt x="27529" y="3638766"/>
                </a:lnTo>
                <a:lnTo>
                  <a:pt x="47827" y="3679208"/>
                </a:lnTo>
                <a:lnTo>
                  <a:pt x="72990" y="3716456"/>
                </a:lnTo>
                <a:lnTo>
                  <a:pt x="102600" y="3750090"/>
                </a:lnTo>
                <a:lnTo>
                  <a:pt x="136239" y="3779696"/>
                </a:lnTo>
                <a:lnTo>
                  <a:pt x="173491" y="3804854"/>
                </a:lnTo>
                <a:lnTo>
                  <a:pt x="213937" y="3825148"/>
                </a:lnTo>
                <a:lnTo>
                  <a:pt x="257160" y="3840161"/>
                </a:lnTo>
                <a:lnTo>
                  <a:pt x="302742" y="3849474"/>
                </a:lnTo>
                <a:lnTo>
                  <a:pt x="350265" y="3852672"/>
                </a:lnTo>
                <a:lnTo>
                  <a:pt x="2818129" y="3852672"/>
                </a:lnTo>
                <a:lnTo>
                  <a:pt x="2865653" y="3849474"/>
                </a:lnTo>
                <a:lnTo>
                  <a:pt x="2911235" y="3840161"/>
                </a:lnTo>
                <a:lnTo>
                  <a:pt x="2954458" y="3825148"/>
                </a:lnTo>
                <a:lnTo>
                  <a:pt x="2994904" y="3804854"/>
                </a:lnTo>
                <a:lnTo>
                  <a:pt x="3032156" y="3779696"/>
                </a:lnTo>
                <a:lnTo>
                  <a:pt x="3065795" y="3750090"/>
                </a:lnTo>
                <a:lnTo>
                  <a:pt x="3095405" y="3716456"/>
                </a:lnTo>
                <a:lnTo>
                  <a:pt x="3120568" y="3679208"/>
                </a:lnTo>
                <a:lnTo>
                  <a:pt x="3140866" y="3638766"/>
                </a:lnTo>
                <a:lnTo>
                  <a:pt x="3155882" y="3595546"/>
                </a:lnTo>
                <a:lnTo>
                  <a:pt x="3165197" y="3549967"/>
                </a:lnTo>
                <a:lnTo>
                  <a:pt x="3168396" y="3502444"/>
                </a:lnTo>
                <a:lnTo>
                  <a:pt x="3168396" y="350265"/>
                </a:lnTo>
                <a:lnTo>
                  <a:pt x="3165197" y="302742"/>
                </a:lnTo>
                <a:lnTo>
                  <a:pt x="3155882" y="257160"/>
                </a:lnTo>
                <a:lnTo>
                  <a:pt x="3140866" y="213937"/>
                </a:lnTo>
                <a:lnTo>
                  <a:pt x="3120568" y="173491"/>
                </a:lnTo>
                <a:lnTo>
                  <a:pt x="3095405" y="136239"/>
                </a:lnTo>
                <a:lnTo>
                  <a:pt x="3065795" y="102600"/>
                </a:lnTo>
                <a:lnTo>
                  <a:pt x="3032156" y="72990"/>
                </a:lnTo>
                <a:lnTo>
                  <a:pt x="2994904" y="47827"/>
                </a:lnTo>
                <a:lnTo>
                  <a:pt x="2954458" y="27529"/>
                </a:lnTo>
                <a:lnTo>
                  <a:pt x="2911235" y="12513"/>
                </a:lnTo>
                <a:lnTo>
                  <a:pt x="2865653" y="3198"/>
                </a:lnTo>
                <a:lnTo>
                  <a:pt x="2818129" y="0"/>
                </a:lnTo>
                <a:close/>
              </a:path>
            </a:pathLst>
          </a:custGeom>
          <a:solidFill>
            <a:srgbClr val="F6D4CE">
              <a:alpha val="63136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474464" y="2593848"/>
            <a:ext cx="966215" cy="169011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5605017" y="2344166"/>
            <a:ext cx="1962785" cy="1040130"/>
          </a:xfrm>
          <a:prstGeom prst="rect">
            <a:avLst/>
          </a:prstGeom>
        </p:spPr>
        <p:txBody>
          <a:bodyPr vert="horz" wrap="square" lIns="0" tIns="99060" rIns="0" bIns="0" rtlCol="0">
            <a:spAutoFit/>
          </a:bodyPr>
          <a:lstStyle/>
          <a:p>
            <a:pPr marL="191135" indent="-172720">
              <a:lnSpc>
                <a:spcPct val="100000"/>
              </a:lnSpc>
              <a:spcBef>
                <a:spcPts val="780"/>
              </a:spcBef>
              <a:buSzPct val="79166"/>
              <a:buFont typeface="Arial"/>
              <a:buChar char="•"/>
              <a:tabLst>
                <a:tab pos="191135"/>
                <a:tab pos="191770"/>
              </a:tabLst>
            </a:pPr>
            <a:r>
              <a:rPr sz="1200" b="1">
                <a:solidFill>
                  <a:srgbClr val="DF4435"/>
                </a:solidFill>
                <a:latin typeface="微软雅黑"/>
                <a:cs typeface="微软雅黑"/>
              </a:rPr>
              <a:t>文案</a:t>
            </a:r>
            <a:endParaRPr sz="1200">
              <a:latin typeface="微软雅黑"/>
              <a:cs typeface="微软雅黑"/>
            </a:endParaRPr>
          </a:p>
          <a:p>
            <a:pPr marL="12700" marR="5080">
              <a:lnSpc>
                <a:spcPct val="130100"/>
              </a:lnSpc>
              <a:spcBef>
                <a:spcPts val="245"/>
              </a:spcBef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看图写话</a:t>
            </a:r>
            <a:r>
              <a:rPr sz="1200" spc="-229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和作文</a:t>
            </a:r>
            <a:r>
              <a:rPr sz="1200" spc="-22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b="1">
                <a:solidFill>
                  <a:srgbClr val="0D0D0D"/>
                </a:solidFill>
                <a:latin typeface="微软雅黑"/>
                <a:cs typeface="微软雅黑"/>
              </a:rPr>
              <a:t>无话可写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，  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不妨试试这个</a:t>
            </a:r>
            <a:r>
              <a:rPr sz="1200" b="1" spc="-5">
                <a:solidFill>
                  <a:srgbClr val="0D0D0D"/>
                </a:solidFill>
                <a:latin typeface="微软雅黑"/>
                <a:cs typeface="微软雅黑"/>
              </a:rPr>
              <a:t>扩句</a:t>
            </a:r>
            <a:r>
              <a:rPr sz="1200" b="1">
                <a:solidFill>
                  <a:srgbClr val="0D0D0D"/>
                </a:solidFill>
                <a:latin typeface="微软雅黑"/>
                <a:cs typeface="微软雅黑"/>
              </a:rPr>
              <a:t>法</a:t>
            </a:r>
            <a:r>
              <a:rPr sz="1200" b="1" spc="25">
                <a:solidFill>
                  <a:srgbClr val="0D0D0D"/>
                </a:solidFill>
                <a:latin typeface="微软雅黑"/>
                <a:cs typeface="微软雅黑"/>
              </a:rPr>
              <a:t> 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，方法 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简单，孩子</a:t>
            </a:r>
            <a:r>
              <a:rPr sz="1200" b="1">
                <a:solidFill>
                  <a:srgbClr val="0D0D0D"/>
                </a:solidFill>
                <a:latin typeface="微软雅黑"/>
                <a:cs typeface="微软雅黑"/>
              </a:rPr>
              <a:t>立马开窍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611495" y="3679063"/>
            <a:ext cx="1887855" cy="1610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6690" indent="-172720">
              <a:lnSpc>
                <a:spcPct val="100000"/>
              </a:lnSpc>
              <a:spcBef>
                <a:spcPts val="100"/>
              </a:spcBef>
              <a:buSzPct val="79166"/>
              <a:buFont typeface="Arial"/>
              <a:buChar char="•"/>
              <a:tabLst>
                <a:tab pos="186690"/>
                <a:tab pos="187325"/>
              </a:tabLst>
            </a:pPr>
            <a:r>
              <a:rPr sz="1200" b="1">
                <a:solidFill>
                  <a:srgbClr val="DF4435"/>
                </a:solidFill>
                <a:latin typeface="微软雅黑"/>
                <a:cs typeface="微软雅黑"/>
              </a:rPr>
              <a:t>视频画面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50"/>
              </a:spcBef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达人</a:t>
            </a:r>
            <a:r>
              <a:rPr sz="1200" b="1">
                <a:solidFill>
                  <a:srgbClr val="0D0D0D"/>
                </a:solidFill>
                <a:latin typeface="微软雅黑"/>
                <a:cs typeface="微软雅黑"/>
              </a:rPr>
              <a:t>孩子出镜演示</a:t>
            </a:r>
            <a:r>
              <a:rPr sz="1200" spc="40">
                <a:solidFill>
                  <a:srgbClr val="7E7E7E"/>
                </a:solidFill>
                <a:latin typeface="宋体"/>
                <a:cs typeface="宋体"/>
              </a:rPr>
              <a:t>；34s</a:t>
            </a:r>
            <a:endParaRPr sz="1200">
              <a:latin typeface="宋体"/>
              <a:cs typeface="宋体"/>
            </a:endParaRPr>
          </a:p>
          <a:p>
            <a:pPr marL="190500" indent="-172720">
              <a:lnSpc>
                <a:spcPct val="100000"/>
              </a:lnSpc>
              <a:spcBef>
                <a:spcPts val="1235"/>
              </a:spcBef>
              <a:buSzPct val="79166"/>
              <a:buFont typeface="Arial"/>
              <a:buChar char="•"/>
              <a:tabLst>
                <a:tab pos="190500"/>
                <a:tab pos="191135"/>
              </a:tabLst>
            </a:pPr>
            <a:r>
              <a:rPr sz="1200" b="1">
                <a:solidFill>
                  <a:srgbClr val="DF4435"/>
                </a:solidFill>
                <a:latin typeface="微软雅黑"/>
                <a:cs typeface="微软雅黑"/>
              </a:rPr>
              <a:t>内容结构</a:t>
            </a:r>
            <a:endParaRPr sz="1200">
              <a:latin typeface="微软雅黑"/>
              <a:cs typeface="微软雅黑"/>
            </a:endParaRPr>
          </a:p>
          <a:p>
            <a:pPr marL="12700" marR="5080" algn="just">
              <a:lnSpc>
                <a:spcPct val="130000"/>
              </a:lnSpc>
              <a:spcBef>
                <a:spcPts val="355"/>
              </a:spcBef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孩子看到白云</a:t>
            </a:r>
            <a:r>
              <a:rPr sz="1200" spc="-229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spc="-600">
                <a:solidFill>
                  <a:srgbClr val="7E7E7E"/>
                </a:solidFill>
                <a:latin typeface="宋体"/>
                <a:cs typeface="宋体"/>
              </a:rPr>
              <a:t>–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开始翻书跟 随造句</a:t>
            </a:r>
            <a:r>
              <a:rPr sz="1200" spc="-229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spc="-600">
                <a:solidFill>
                  <a:srgbClr val="7E7E7E"/>
                </a:solidFill>
                <a:latin typeface="宋体"/>
                <a:cs typeface="宋体"/>
              </a:rPr>
              <a:t>–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孩子无话可写不妨 试试这套扩句法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425696" y="4899659"/>
            <a:ext cx="1064260" cy="969644"/>
          </a:xfrm>
          <a:prstGeom prst="rect">
            <a:avLst/>
          </a:prstGeom>
          <a:solidFill>
            <a:srgbClr val="F7D9C2">
              <a:alpha val="34901"/>
            </a:srgbClr>
          </a:solidFill>
        </p:spPr>
        <p:txBody>
          <a:bodyPr vert="horz" wrap="square" lIns="0" tIns="22225" rIns="0" bIns="0" rtlCol="0">
            <a:spAutoFit/>
          </a:bodyPr>
          <a:lstStyle/>
          <a:p>
            <a:pPr marL="100330" marR="69215">
              <a:lnSpc>
                <a:spcPct val="130000"/>
              </a:lnSpc>
              <a:spcBef>
                <a:spcPts val="175"/>
              </a:spcBef>
            </a:pPr>
            <a:r>
              <a:rPr sz="1200" spc="380">
                <a:solidFill>
                  <a:srgbClr val="212A35"/>
                </a:solidFill>
                <a:latin typeface="宋体"/>
                <a:cs typeface="宋体"/>
              </a:rPr>
              <a:t>@</a:t>
            </a:r>
            <a:r>
              <a:rPr sz="1200">
                <a:solidFill>
                  <a:srgbClr val="212A35"/>
                </a:solidFill>
                <a:latin typeface="宋体"/>
                <a:cs typeface="宋体"/>
              </a:rPr>
              <a:t>一禾爱学习 小达人</a:t>
            </a:r>
            <a:endParaRPr sz="1200">
              <a:latin typeface="宋体"/>
              <a:cs typeface="宋体"/>
            </a:endParaRPr>
          </a:p>
          <a:p>
            <a:pPr marL="100330">
              <a:lnSpc>
                <a:spcPct val="100000"/>
              </a:lnSpc>
              <a:spcBef>
                <a:spcPts val="434"/>
              </a:spcBef>
            </a:pPr>
            <a:r>
              <a:rPr sz="1200">
                <a:solidFill>
                  <a:srgbClr val="212A35"/>
                </a:solidFill>
                <a:latin typeface="宋体"/>
                <a:cs typeface="宋体"/>
              </a:rPr>
              <a:t>销量：</a:t>
            </a:r>
            <a:endParaRPr sz="1200">
              <a:latin typeface="宋体"/>
              <a:cs typeface="宋体"/>
            </a:endParaRPr>
          </a:p>
          <a:p>
            <a:pPr marL="100330">
              <a:lnSpc>
                <a:spcPts val="1405"/>
              </a:lnSpc>
              <a:spcBef>
                <a:spcPts val="430"/>
              </a:spcBef>
            </a:pPr>
            <a:r>
              <a:rPr sz="1200" spc="229">
                <a:solidFill>
                  <a:srgbClr val="212A35"/>
                </a:solidFill>
                <a:latin typeface="宋体"/>
                <a:cs typeface="宋体"/>
              </a:rPr>
              <a:t>5w</a:t>
            </a:r>
            <a:r>
              <a:rPr sz="1200" spc="-420">
                <a:solidFill>
                  <a:srgbClr val="212A35"/>
                </a:solidFill>
                <a:latin typeface="宋体"/>
                <a:cs typeface="宋体"/>
              </a:rPr>
              <a:t> </a:t>
            </a:r>
            <a:r>
              <a:rPr sz="1200" spc="20">
                <a:solidFill>
                  <a:srgbClr val="212A35"/>
                </a:solidFill>
                <a:latin typeface="宋体"/>
                <a:cs typeface="宋体"/>
              </a:rPr>
              <a:t>~ </a:t>
            </a:r>
            <a:r>
              <a:rPr sz="1200" spc="40">
                <a:solidFill>
                  <a:srgbClr val="212A35"/>
                </a:solidFill>
                <a:latin typeface="宋体"/>
                <a:cs typeface="宋体"/>
              </a:rPr>
              <a:t>7.5w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8243316" y="2247900"/>
            <a:ext cx="3169920" cy="3853179"/>
          </a:xfrm>
          <a:custGeom>
            <a:rect l="l" t="t" r="r" b="b"/>
            <a:pathLst>
              <a:path w="3169920" h="3853179">
                <a:moveTo>
                  <a:pt x="2819527" y="0"/>
                </a:moveTo>
                <a:lnTo>
                  <a:pt x="350392" y="0"/>
                </a:lnTo>
                <a:lnTo>
                  <a:pt x="302840" y="3198"/>
                </a:lnTo>
                <a:lnTo>
                  <a:pt x="257233" y="12514"/>
                </a:lnTo>
                <a:lnTo>
                  <a:pt x="213991" y="27531"/>
                </a:lnTo>
                <a:lnTo>
                  <a:pt x="173529" y="47831"/>
                </a:lnTo>
                <a:lnTo>
                  <a:pt x="136264" y="72999"/>
                </a:lnTo>
                <a:lnTo>
                  <a:pt x="102616" y="102616"/>
                </a:lnTo>
                <a:lnTo>
                  <a:pt x="72999" y="136264"/>
                </a:lnTo>
                <a:lnTo>
                  <a:pt x="47831" y="173529"/>
                </a:lnTo>
                <a:lnTo>
                  <a:pt x="27531" y="213991"/>
                </a:lnTo>
                <a:lnTo>
                  <a:pt x="12514" y="257233"/>
                </a:lnTo>
                <a:lnTo>
                  <a:pt x="3198" y="302840"/>
                </a:lnTo>
                <a:lnTo>
                  <a:pt x="0" y="350392"/>
                </a:lnTo>
                <a:lnTo>
                  <a:pt x="0" y="3502266"/>
                </a:lnTo>
                <a:lnTo>
                  <a:pt x="3198" y="3549814"/>
                </a:lnTo>
                <a:lnTo>
                  <a:pt x="12514" y="3595417"/>
                </a:lnTo>
                <a:lnTo>
                  <a:pt x="27531" y="3638659"/>
                </a:lnTo>
                <a:lnTo>
                  <a:pt x="47831" y="3679122"/>
                </a:lnTo>
                <a:lnTo>
                  <a:pt x="72999" y="3716388"/>
                </a:lnTo>
                <a:lnTo>
                  <a:pt x="102615" y="3750040"/>
                </a:lnTo>
                <a:lnTo>
                  <a:pt x="136264" y="3779660"/>
                </a:lnTo>
                <a:lnTo>
                  <a:pt x="173529" y="3804831"/>
                </a:lnTo>
                <a:lnTo>
                  <a:pt x="213991" y="3825135"/>
                </a:lnTo>
                <a:lnTo>
                  <a:pt x="257233" y="3840155"/>
                </a:lnTo>
                <a:lnTo>
                  <a:pt x="302840" y="3849473"/>
                </a:lnTo>
                <a:lnTo>
                  <a:pt x="350392" y="3852672"/>
                </a:lnTo>
                <a:lnTo>
                  <a:pt x="2819527" y="3852672"/>
                </a:lnTo>
                <a:lnTo>
                  <a:pt x="2867079" y="3849473"/>
                </a:lnTo>
                <a:lnTo>
                  <a:pt x="2912686" y="3840155"/>
                </a:lnTo>
                <a:lnTo>
                  <a:pt x="2955928" y="3825135"/>
                </a:lnTo>
                <a:lnTo>
                  <a:pt x="2996390" y="3804831"/>
                </a:lnTo>
                <a:lnTo>
                  <a:pt x="3033655" y="3779660"/>
                </a:lnTo>
                <a:lnTo>
                  <a:pt x="3067303" y="3750040"/>
                </a:lnTo>
                <a:lnTo>
                  <a:pt x="3096920" y="3716388"/>
                </a:lnTo>
                <a:lnTo>
                  <a:pt x="3122088" y="3679122"/>
                </a:lnTo>
                <a:lnTo>
                  <a:pt x="3142388" y="3638659"/>
                </a:lnTo>
                <a:lnTo>
                  <a:pt x="3157405" y="3595417"/>
                </a:lnTo>
                <a:lnTo>
                  <a:pt x="3166721" y="3549814"/>
                </a:lnTo>
                <a:lnTo>
                  <a:pt x="3169919" y="3502266"/>
                </a:lnTo>
                <a:lnTo>
                  <a:pt x="3169919" y="350392"/>
                </a:lnTo>
                <a:lnTo>
                  <a:pt x="3166721" y="302840"/>
                </a:lnTo>
                <a:lnTo>
                  <a:pt x="3157405" y="257233"/>
                </a:lnTo>
                <a:lnTo>
                  <a:pt x="3142388" y="213991"/>
                </a:lnTo>
                <a:lnTo>
                  <a:pt x="3122088" y="173529"/>
                </a:lnTo>
                <a:lnTo>
                  <a:pt x="3096920" y="136264"/>
                </a:lnTo>
                <a:lnTo>
                  <a:pt x="3067304" y="102616"/>
                </a:lnTo>
                <a:lnTo>
                  <a:pt x="3033655" y="72999"/>
                </a:lnTo>
                <a:lnTo>
                  <a:pt x="2996390" y="47831"/>
                </a:lnTo>
                <a:lnTo>
                  <a:pt x="2955928" y="27531"/>
                </a:lnTo>
                <a:lnTo>
                  <a:pt x="2912686" y="12514"/>
                </a:lnTo>
                <a:lnTo>
                  <a:pt x="2867079" y="3198"/>
                </a:lnTo>
                <a:lnTo>
                  <a:pt x="2819527" y="0"/>
                </a:lnTo>
                <a:close/>
              </a:path>
            </a:pathLst>
          </a:custGeom>
          <a:solidFill>
            <a:srgbClr val="F6D4CE">
              <a:alpha val="63136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107680" y="2566416"/>
            <a:ext cx="1051559" cy="185166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9280906" y="2430526"/>
            <a:ext cx="2006600" cy="758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1135" indent="-172720">
              <a:lnSpc>
                <a:spcPct val="100000"/>
              </a:lnSpc>
              <a:spcBef>
                <a:spcPts val="100"/>
              </a:spcBef>
              <a:buSzPct val="79166"/>
              <a:buFont typeface="Arial"/>
              <a:buChar char="•"/>
              <a:tabLst>
                <a:tab pos="191135"/>
                <a:tab pos="191770"/>
              </a:tabLst>
            </a:pPr>
            <a:r>
              <a:rPr sz="1200" b="1">
                <a:solidFill>
                  <a:srgbClr val="DF4435"/>
                </a:solidFill>
                <a:latin typeface="微软雅黑"/>
                <a:cs typeface="微软雅黑"/>
              </a:rPr>
              <a:t>文案</a:t>
            </a:r>
            <a:endParaRPr sz="1200">
              <a:latin typeface="微软雅黑"/>
              <a:cs typeface="微软雅黑"/>
            </a:endParaRPr>
          </a:p>
          <a:p>
            <a:pPr marL="12700" marR="5080">
              <a:lnSpc>
                <a:spcPct val="130000"/>
              </a:lnSpc>
              <a:spcBef>
                <a:spcPts val="580"/>
              </a:spcBef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祖宗留下的规矩，要一代代传 下去！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287636" y="3657727"/>
            <a:ext cx="2016125" cy="23456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6690" indent="-172720">
              <a:lnSpc>
                <a:spcPct val="100000"/>
              </a:lnSpc>
              <a:spcBef>
                <a:spcPts val="100"/>
              </a:spcBef>
              <a:buSzPct val="79166"/>
              <a:buFont typeface="Arial"/>
              <a:buChar char="•"/>
              <a:tabLst>
                <a:tab pos="186690"/>
                <a:tab pos="187325"/>
              </a:tabLst>
            </a:pPr>
            <a:r>
              <a:rPr sz="1200" b="1">
                <a:solidFill>
                  <a:srgbClr val="DF4435"/>
                </a:solidFill>
                <a:latin typeface="微软雅黑"/>
                <a:cs typeface="微软雅黑"/>
              </a:rPr>
              <a:t>视频画面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50"/>
              </a:spcBef>
            </a:pPr>
            <a:r>
              <a:rPr sz="1200" b="1">
                <a:solidFill>
                  <a:srgbClr val="0D0D0D"/>
                </a:solidFill>
                <a:latin typeface="微软雅黑"/>
                <a:cs typeface="微软雅黑"/>
              </a:rPr>
              <a:t>老人和孙女讨论家规</a:t>
            </a:r>
            <a:r>
              <a:rPr sz="1200" spc="-40">
                <a:solidFill>
                  <a:srgbClr val="7E7E7E"/>
                </a:solidFill>
                <a:latin typeface="宋体"/>
                <a:cs typeface="宋体"/>
              </a:rPr>
              <a:t>；141s</a:t>
            </a:r>
            <a:endParaRPr sz="1200">
              <a:latin typeface="宋体"/>
              <a:cs typeface="宋体"/>
            </a:endParaRPr>
          </a:p>
          <a:p>
            <a:pPr marL="190500" indent="-172720">
              <a:lnSpc>
                <a:spcPct val="100000"/>
              </a:lnSpc>
              <a:spcBef>
                <a:spcPts val="1405"/>
              </a:spcBef>
              <a:buSzPct val="79166"/>
              <a:buFont typeface="Arial"/>
              <a:buChar char="•"/>
              <a:tabLst>
                <a:tab pos="190500"/>
                <a:tab pos="191135"/>
              </a:tabLst>
            </a:pPr>
            <a:r>
              <a:rPr sz="1200" b="1">
                <a:solidFill>
                  <a:srgbClr val="DF4435"/>
                </a:solidFill>
                <a:latin typeface="微软雅黑"/>
                <a:cs typeface="微软雅黑"/>
              </a:rPr>
              <a:t>内容结构</a:t>
            </a:r>
            <a:endParaRPr sz="1200">
              <a:latin typeface="微软雅黑"/>
              <a:cs typeface="微软雅黑"/>
            </a:endParaRPr>
          </a:p>
          <a:p>
            <a:pPr marL="12700" marR="5080">
              <a:lnSpc>
                <a:spcPct val="130000"/>
              </a:lnSpc>
              <a:spcBef>
                <a:spcPts val="355"/>
              </a:spcBef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规矩举例</a:t>
            </a:r>
            <a:r>
              <a:rPr sz="1200" spc="-21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spc="-600">
                <a:solidFill>
                  <a:srgbClr val="7E7E7E"/>
                </a:solidFill>
                <a:latin typeface="宋体"/>
                <a:cs typeface="宋体"/>
              </a:rPr>
              <a:t>–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传统文化不能丢</a:t>
            </a:r>
            <a:r>
              <a:rPr sz="1200" spc="-21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spc="-600">
                <a:solidFill>
                  <a:srgbClr val="7E7E7E"/>
                </a:solidFill>
                <a:latin typeface="宋体"/>
                <a:cs typeface="宋体"/>
              </a:rPr>
              <a:t>– 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这本书像一个长者讲故事</a:t>
            </a:r>
            <a:r>
              <a:rPr sz="1200" spc="-204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spc="-600">
                <a:solidFill>
                  <a:srgbClr val="7E7E7E"/>
                </a:solidFill>
                <a:latin typeface="宋体"/>
                <a:cs typeface="宋体"/>
              </a:rPr>
              <a:t>– 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抛出其他书里解答的问题但不 给答案，</a:t>
            </a:r>
            <a:r>
              <a:rPr sz="1200" b="1">
                <a:solidFill>
                  <a:srgbClr val="0D0D0D"/>
                </a:solidFill>
                <a:latin typeface="微软雅黑"/>
                <a:cs typeface="微软雅黑"/>
              </a:rPr>
              <a:t>留下悬念</a:t>
            </a:r>
            <a:r>
              <a:rPr sz="1200" b="1" spc="35">
                <a:solidFill>
                  <a:srgbClr val="0D0D0D"/>
                </a:solidFill>
                <a:latin typeface="微软雅黑"/>
                <a:cs typeface="微软雅黑"/>
              </a:rPr>
              <a:t> </a:t>
            </a:r>
            <a:r>
              <a:rPr sz="1200" spc="-600">
                <a:solidFill>
                  <a:srgbClr val="7E7E7E"/>
                </a:solidFill>
                <a:latin typeface="宋体"/>
                <a:cs typeface="宋体"/>
              </a:rPr>
              <a:t>–</a:t>
            </a:r>
            <a:r>
              <a:rPr sz="1200" b="1">
                <a:solidFill>
                  <a:srgbClr val="0D0D0D"/>
                </a:solidFill>
                <a:latin typeface="微软雅黑"/>
                <a:cs typeface="微软雅黑"/>
              </a:rPr>
              <a:t>教自己 </a:t>
            </a:r>
            <a:r>
              <a:rPr sz="1200" b="1" spc="-5">
                <a:solidFill>
                  <a:srgbClr val="0D0D0D"/>
                </a:solidFill>
                <a:latin typeface="微软雅黑"/>
                <a:cs typeface="微软雅黑"/>
              </a:rPr>
              <a:t>教孩</a:t>
            </a:r>
            <a:r>
              <a:rPr sz="1200" b="1">
                <a:solidFill>
                  <a:srgbClr val="0D0D0D"/>
                </a:solidFill>
                <a:latin typeface="微软雅黑"/>
                <a:cs typeface="微软雅黑"/>
              </a:rPr>
              <a:t>子</a:t>
            </a:r>
            <a:r>
              <a:rPr sz="1200" b="1" spc="45">
                <a:solidFill>
                  <a:srgbClr val="0D0D0D"/>
                </a:solidFill>
                <a:latin typeface="微软雅黑"/>
                <a:cs typeface="微软雅黑"/>
              </a:rPr>
              <a:t> </a:t>
            </a:r>
            <a:r>
              <a:rPr sz="1200" spc="-600">
                <a:solidFill>
                  <a:srgbClr val="7E7E7E"/>
                </a:solidFill>
                <a:latin typeface="宋体"/>
                <a:cs typeface="宋体"/>
              </a:rPr>
              <a:t>–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规矩好朋友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多</a:t>
            </a:r>
            <a:r>
              <a:rPr sz="1200" spc="-200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 spc="-135">
                <a:solidFill>
                  <a:srgbClr val="7E7E7E"/>
                </a:solidFill>
                <a:latin typeface="宋体"/>
                <a:cs typeface="宋体"/>
              </a:rPr>
              <a:t>--</a:t>
            </a:r>
            <a:r>
              <a:rPr sz="1200" spc="-17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点 击左下角一起传承文化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101583" y="4899659"/>
            <a:ext cx="1064260" cy="969644"/>
          </a:xfrm>
          <a:prstGeom prst="rect">
            <a:avLst/>
          </a:prstGeom>
          <a:solidFill>
            <a:srgbClr val="F7D9C2">
              <a:alpha val="34901"/>
            </a:srgbClr>
          </a:solidFill>
        </p:spPr>
        <p:txBody>
          <a:bodyPr vert="horz" wrap="square" lIns="0" tIns="24130" rIns="0" bIns="0" rtlCol="0">
            <a:spAutoFit/>
          </a:bodyPr>
          <a:lstStyle/>
          <a:p>
            <a:pPr marL="100330" marR="307340">
              <a:lnSpc>
                <a:spcPct val="130900"/>
              </a:lnSpc>
              <a:spcBef>
                <a:spcPts val="190"/>
              </a:spcBef>
            </a:pPr>
            <a:r>
              <a:rPr sz="1050" spc="350">
                <a:solidFill>
                  <a:srgbClr val="212A35"/>
                </a:solidFill>
                <a:latin typeface="宋体"/>
                <a:cs typeface="宋体"/>
              </a:rPr>
              <a:t>@</a:t>
            </a:r>
            <a:r>
              <a:rPr sz="1050" spc="5">
                <a:solidFill>
                  <a:srgbClr val="212A35"/>
                </a:solidFill>
                <a:latin typeface="宋体"/>
                <a:cs typeface="宋体"/>
              </a:rPr>
              <a:t>智慧学社 </a:t>
            </a:r>
            <a:r>
              <a:rPr sz="1200">
                <a:solidFill>
                  <a:srgbClr val="212A35"/>
                </a:solidFill>
                <a:latin typeface="宋体"/>
                <a:cs typeface="宋体"/>
              </a:rPr>
              <a:t>肩部达人 销 量 ：  </a:t>
            </a:r>
            <a:r>
              <a:rPr sz="1200" spc="90">
                <a:solidFill>
                  <a:srgbClr val="212A35"/>
                </a:solidFill>
                <a:latin typeface="宋体"/>
                <a:cs typeface="宋体"/>
              </a:rPr>
              <a:t>5w~7.5w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10302240" y="291084"/>
            <a:ext cx="1171955" cy="291084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9229343" y="303275"/>
            <a:ext cx="800100" cy="26822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10157586" y="302133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8287511" y="2814827"/>
            <a:ext cx="824483" cy="58216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627876" y="3578352"/>
            <a:ext cx="216535" cy="2042160"/>
          </a:xfrm>
          <a:custGeom>
            <a:rect l="l" t="t" r="r" b="b"/>
            <a:pathLst>
              <a:path w="216534" h="2042160">
                <a:moveTo>
                  <a:pt x="216407" y="0"/>
                </a:moveTo>
                <a:lnTo>
                  <a:pt x="0" y="0"/>
                </a:lnTo>
                <a:lnTo>
                  <a:pt x="0" y="2042160"/>
                </a:lnTo>
                <a:lnTo>
                  <a:pt x="216407" y="2042160"/>
                </a:lnTo>
                <a:lnTo>
                  <a:pt x="216407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7319771" y="4916423"/>
            <a:ext cx="218440" cy="704215"/>
          </a:xfrm>
          <a:custGeom>
            <a:rect l="l" t="t" r="r" b="b"/>
            <a:pathLst>
              <a:path w="218440" h="704214">
                <a:moveTo>
                  <a:pt x="217931" y="0"/>
                </a:moveTo>
                <a:lnTo>
                  <a:pt x="0" y="0"/>
                </a:lnTo>
                <a:lnTo>
                  <a:pt x="0" y="704088"/>
                </a:lnTo>
                <a:lnTo>
                  <a:pt x="217931" y="704088"/>
                </a:lnTo>
                <a:lnTo>
                  <a:pt x="217931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013192" y="5524500"/>
            <a:ext cx="218440" cy="96520"/>
          </a:xfrm>
          <a:custGeom>
            <a:rect l="l" t="t" r="r" b="b"/>
            <a:pathLst>
              <a:path w="218440" h="96520">
                <a:moveTo>
                  <a:pt x="217931" y="0"/>
                </a:moveTo>
                <a:lnTo>
                  <a:pt x="0" y="0"/>
                </a:lnTo>
                <a:lnTo>
                  <a:pt x="0" y="96012"/>
                </a:lnTo>
                <a:lnTo>
                  <a:pt x="217931" y="96012"/>
                </a:lnTo>
                <a:lnTo>
                  <a:pt x="217931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706611" y="5607558"/>
            <a:ext cx="218440" cy="0"/>
          </a:xfrm>
          <a:custGeom>
            <a:rect l="l" t="t" r="r" b="b"/>
            <a:pathLst>
              <a:path w="218440">
                <a:moveTo>
                  <a:pt x="0" y="0"/>
                </a:moveTo>
                <a:lnTo>
                  <a:pt x="217932" y="0"/>
                </a:lnTo>
              </a:path>
            </a:pathLst>
          </a:custGeom>
          <a:ln w="25908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9400031" y="5612129"/>
            <a:ext cx="218440" cy="0"/>
          </a:xfrm>
          <a:custGeom>
            <a:rect l="l" t="t" r="r" b="b"/>
            <a:pathLst>
              <a:path w="218440">
                <a:moveTo>
                  <a:pt x="0" y="0"/>
                </a:moveTo>
                <a:lnTo>
                  <a:pt x="217932" y="0"/>
                </a:lnTo>
              </a:path>
            </a:pathLst>
          </a:custGeom>
          <a:ln w="16764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388608" y="5620511"/>
            <a:ext cx="4853940" cy="0"/>
          </a:xfrm>
          <a:custGeom>
            <a:rect l="l" t="t" r="r" b="b"/>
            <a:pathLst>
              <a:path w="4853940">
                <a:moveTo>
                  <a:pt x="0" y="0"/>
                </a:moveTo>
                <a:lnTo>
                  <a:pt x="4853940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735318" y="3464814"/>
            <a:ext cx="4160520" cy="2036445"/>
          </a:xfrm>
          <a:custGeom>
            <a:rect l="l" t="t" r="r" b="b"/>
            <a:pathLst>
              <a:path w="4160520" h="2036445">
                <a:moveTo>
                  <a:pt x="0" y="310896"/>
                </a:moveTo>
                <a:lnTo>
                  <a:pt x="693420" y="1007363"/>
                </a:lnTo>
                <a:lnTo>
                  <a:pt x="1386839" y="0"/>
                </a:lnTo>
                <a:lnTo>
                  <a:pt x="2080259" y="2036064"/>
                </a:lnTo>
                <a:lnTo>
                  <a:pt x="2773679" y="79248"/>
                </a:lnTo>
                <a:lnTo>
                  <a:pt x="3467100" y="993648"/>
                </a:lnTo>
                <a:lnTo>
                  <a:pt x="4160520" y="856488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122919" y="3464052"/>
            <a:ext cx="1905" cy="129539"/>
          </a:xfrm>
          <a:custGeom>
            <a:rect l="l" t="t" r="r" b="b"/>
            <a:pathLst>
              <a:path w="1904" h="129538">
                <a:moveTo>
                  <a:pt x="1524" y="0"/>
                </a:moveTo>
                <a:lnTo>
                  <a:pt x="0" y="129539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6597777" y="3487928"/>
            <a:ext cx="277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60">
                <a:solidFill>
                  <a:srgbClr val="404040"/>
                </a:solidFill>
                <a:latin typeface="宋体"/>
                <a:cs typeface="宋体"/>
              </a:rPr>
              <a:t>65%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289418" y="4184141"/>
            <a:ext cx="2800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0">
                <a:solidFill>
                  <a:srgbClr val="404040"/>
                </a:solidFill>
                <a:latin typeface="宋体"/>
                <a:cs typeface="宋体"/>
              </a:rPr>
              <a:t>4</a:t>
            </a:r>
            <a:r>
              <a:rPr sz="1000" spc="95">
                <a:solidFill>
                  <a:srgbClr val="404040"/>
                </a:solidFill>
                <a:latin typeface="宋体"/>
                <a:cs typeface="宋体"/>
              </a:rPr>
              <a:t>0</a:t>
            </a:r>
            <a:r>
              <a:rPr sz="1000" spc="315">
                <a:solidFill>
                  <a:srgbClr val="404040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990458" y="3632453"/>
            <a:ext cx="2667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404040"/>
                </a:solidFill>
                <a:latin typeface="宋体"/>
                <a:cs typeface="宋体"/>
              </a:rPr>
              <a:t>7</a:t>
            </a:r>
            <a:r>
              <a:rPr sz="1000" spc="200">
                <a:solidFill>
                  <a:srgbClr val="404040"/>
                </a:solidFill>
                <a:latin typeface="宋体"/>
                <a:cs typeface="宋体"/>
              </a:rPr>
              <a:t>6%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715882" y="5213096"/>
            <a:ext cx="2025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95">
                <a:solidFill>
                  <a:srgbClr val="404040"/>
                </a:solidFill>
                <a:latin typeface="宋体"/>
                <a:cs typeface="宋体"/>
              </a:rPr>
              <a:t>4%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377298" y="3256610"/>
            <a:ext cx="2654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404040"/>
                </a:solidFill>
                <a:latin typeface="宋体"/>
                <a:cs typeface="宋体"/>
              </a:rPr>
              <a:t>7</a:t>
            </a:r>
            <a:r>
              <a:rPr sz="1000" spc="195">
                <a:solidFill>
                  <a:srgbClr val="404040"/>
                </a:solidFill>
                <a:latin typeface="宋体"/>
                <a:cs typeface="宋体"/>
              </a:rPr>
              <a:t>3%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0078339" y="4170121"/>
            <a:ext cx="2501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85">
                <a:solidFill>
                  <a:srgbClr val="404040"/>
                </a:solidFill>
                <a:latin typeface="宋体"/>
                <a:cs typeface="宋体"/>
              </a:rPr>
              <a:t>41%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0758043" y="4034409"/>
            <a:ext cx="277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55">
                <a:solidFill>
                  <a:srgbClr val="404040"/>
                </a:solidFill>
                <a:latin typeface="宋体"/>
                <a:cs typeface="宋体"/>
              </a:rPr>
              <a:t>46%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080752" y="5601411"/>
            <a:ext cx="24320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29870"/>
              </a:tabLst>
            </a:pPr>
            <a:r>
              <a:rPr sz="100" u="sng" spc="-20">
                <a:solidFill>
                  <a:srgbClr val="EFE8E8"/>
                </a:solidFill>
                <a:uFill>
                  <a:solidFill>
                    <a:srgbClr val="EA7763"/>
                  </a:solidFill>
                </a:uFill>
                <a:latin typeface="宋体"/>
                <a:cs typeface="宋体"/>
              </a:rPr>
              <a:t> 	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774171" y="5601411"/>
            <a:ext cx="24320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29870"/>
              </a:tabLst>
            </a:pPr>
            <a:r>
              <a:rPr sz="100" u="sng" spc="-20">
                <a:solidFill>
                  <a:srgbClr val="EFE8E8"/>
                </a:solidFill>
                <a:uFill>
                  <a:solidFill>
                    <a:srgbClr val="EA7763"/>
                  </a:solidFill>
                </a:uFill>
                <a:latin typeface="宋体"/>
                <a:cs typeface="宋体"/>
              </a:rPr>
              <a:t> 	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243818" y="5601411"/>
            <a:ext cx="4381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15">
                <a:solidFill>
                  <a:srgbClr val="EFE8E8"/>
                </a:solidFill>
                <a:latin typeface="宋体"/>
                <a:cs typeface="宋体"/>
              </a:rPr>
              <a:t>0%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243818" y="5317363"/>
            <a:ext cx="4762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EFE8E8"/>
                </a:solidFill>
                <a:latin typeface="宋体"/>
                <a:cs typeface="宋体"/>
              </a:rPr>
              <a:t>10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1243818" y="5033264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20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1243818" y="4749165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30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1243818" y="4465065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40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1243818" y="4180713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50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1243818" y="3896614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60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1243818" y="3612641"/>
            <a:ext cx="4953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>
                <a:solidFill>
                  <a:srgbClr val="EFE8E8"/>
                </a:solidFill>
                <a:latin typeface="宋体"/>
                <a:cs typeface="宋体"/>
              </a:rPr>
              <a:t>70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1243818" y="3328542"/>
            <a:ext cx="508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EFE8E8"/>
                </a:solidFill>
                <a:latin typeface="宋体"/>
                <a:cs typeface="宋体"/>
              </a:rPr>
              <a:t>80</a:t>
            </a:r>
            <a:r>
              <a:rPr sz="100" spc="25">
                <a:solidFill>
                  <a:srgbClr val="EFE8E8"/>
                </a:solidFill>
                <a:latin typeface="宋体"/>
                <a:cs typeface="宋体"/>
              </a:rPr>
              <a:t>%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356730" y="5601411"/>
            <a:ext cx="3302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329934" y="5374004"/>
            <a:ext cx="6032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FFCF0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E+09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327394" y="5146928"/>
            <a:ext cx="6159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2</a:t>
            </a:r>
            <a:r>
              <a:rPr sz="100" spc="-5">
                <a:solidFill>
                  <a:srgbClr val="FFFCF0"/>
                </a:solidFill>
                <a:latin typeface="宋体"/>
                <a:cs typeface="宋体"/>
              </a:rPr>
              <a:t>E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327140" y="4919598"/>
            <a:ext cx="635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3E+09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327140" y="4692141"/>
            <a:ext cx="635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4E</a:t>
            </a:r>
            <a:r>
              <a:rPr sz="100" spc="-5">
                <a:solidFill>
                  <a:srgbClr val="FFFCF0"/>
                </a:solidFill>
                <a:latin typeface="宋体"/>
                <a:cs typeface="宋体"/>
              </a:rPr>
              <a:t>+</a:t>
            </a:r>
            <a:r>
              <a:rPr sz="100" spc="15">
                <a:solidFill>
                  <a:srgbClr val="FFFCF0"/>
                </a:solidFill>
                <a:latin typeface="宋体"/>
                <a:cs typeface="宋体"/>
              </a:rPr>
              <a:t>0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327140" y="4465065"/>
            <a:ext cx="635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5E+09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326885" y="4237735"/>
            <a:ext cx="635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6E+09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6328028" y="4010405"/>
            <a:ext cx="61594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>
                <a:solidFill>
                  <a:srgbClr val="FFFCF0"/>
                </a:solidFill>
                <a:latin typeface="宋体"/>
                <a:cs typeface="宋体"/>
              </a:rPr>
              <a:t>7E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326885" y="3783329"/>
            <a:ext cx="635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8E+09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6327140" y="3555873"/>
            <a:ext cx="6350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9E+09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6332601" y="3328542"/>
            <a:ext cx="5778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FFCF0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E+</a:t>
            </a:r>
            <a:r>
              <a:rPr sz="100" spc="-15">
                <a:solidFill>
                  <a:srgbClr val="FFFCF0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FFCF0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6521957" y="5729732"/>
            <a:ext cx="4298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05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1000" spc="-125">
                <a:solidFill>
                  <a:srgbClr val="585858"/>
                </a:solidFill>
                <a:latin typeface="宋体"/>
                <a:cs typeface="宋体"/>
              </a:rPr>
              <a:t>-</a:t>
            </a:r>
            <a:r>
              <a:rPr sz="1000" spc="85">
                <a:solidFill>
                  <a:srgbClr val="585858"/>
                </a:solidFill>
                <a:latin typeface="宋体"/>
                <a:cs typeface="宋体"/>
              </a:rPr>
              <a:t>5</a:t>
            </a:r>
            <a:r>
              <a:rPr sz="1000" spc="95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152893" y="5729732"/>
            <a:ext cx="55435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20">
                <a:solidFill>
                  <a:srgbClr val="585858"/>
                </a:solidFill>
                <a:latin typeface="宋体"/>
                <a:cs typeface="宋体"/>
              </a:rPr>
              <a:t>50-100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821930" y="5729732"/>
            <a:ext cx="6019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>
                <a:solidFill>
                  <a:srgbClr val="585858"/>
                </a:solidFill>
                <a:latin typeface="宋体"/>
                <a:cs typeface="宋体"/>
              </a:rPr>
              <a:t>100-150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8504681" y="5729732"/>
            <a:ext cx="27095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25">
                <a:solidFill>
                  <a:srgbClr val="585858"/>
                </a:solidFill>
                <a:latin typeface="宋体"/>
                <a:cs typeface="宋体"/>
              </a:rPr>
              <a:t>150-200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</a:t>
            </a:r>
            <a:r>
              <a:rPr sz="1000" spc="114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60">
                <a:solidFill>
                  <a:srgbClr val="585858"/>
                </a:solidFill>
                <a:latin typeface="宋体"/>
                <a:cs typeface="宋体"/>
              </a:rPr>
              <a:t>200-300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</a:t>
            </a:r>
            <a:r>
              <a:rPr sz="1000" spc="-1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65">
                <a:solidFill>
                  <a:srgbClr val="585858"/>
                </a:solidFill>
                <a:latin typeface="宋体"/>
                <a:cs typeface="宋体"/>
              </a:rPr>
              <a:t>300-500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</a:t>
            </a:r>
            <a:r>
              <a:rPr sz="1000" spc="7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95">
                <a:solidFill>
                  <a:srgbClr val="585858"/>
                </a:solidFill>
                <a:latin typeface="宋体"/>
                <a:cs typeface="宋体"/>
              </a:rPr>
              <a:t>500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元以上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6568440" y="3168395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620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7514081" y="3169157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9580880" y="3087623"/>
            <a:ext cx="1608455" cy="899160"/>
          </a:xfrm>
          <a:custGeom>
            <a:rect l="l" t="t" r="r" b="b"/>
            <a:pathLst>
              <a:path w="1608454" h="899160">
                <a:moveTo>
                  <a:pt x="0" y="502920"/>
                </a:moveTo>
                <a:lnTo>
                  <a:pt x="258064" y="749300"/>
                </a:lnTo>
                <a:lnTo>
                  <a:pt x="265700" y="796682"/>
                </a:lnTo>
                <a:lnTo>
                  <a:pt x="286967" y="837822"/>
                </a:lnTo>
                <a:lnTo>
                  <a:pt x="319401" y="870256"/>
                </a:lnTo>
                <a:lnTo>
                  <a:pt x="360541" y="891523"/>
                </a:lnTo>
                <a:lnTo>
                  <a:pt x="407924" y="899159"/>
                </a:lnTo>
                <a:lnTo>
                  <a:pt x="1458468" y="899159"/>
                </a:lnTo>
                <a:lnTo>
                  <a:pt x="1505850" y="891523"/>
                </a:lnTo>
                <a:lnTo>
                  <a:pt x="1546990" y="870256"/>
                </a:lnTo>
                <a:lnTo>
                  <a:pt x="1579424" y="837822"/>
                </a:lnTo>
                <a:lnTo>
                  <a:pt x="1600691" y="796682"/>
                </a:lnTo>
                <a:lnTo>
                  <a:pt x="1608327" y="749300"/>
                </a:lnTo>
                <a:lnTo>
                  <a:pt x="1608327" y="524509"/>
                </a:lnTo>
                <a:lnTo>
                  <a:pt x="258064" y="524509"/>
                </a:lnTo>
                <a:lnTo>
                  <a:pt x="0" y="502920"/>
                </a:lnTo>
                <a:close/>
              </a:path>
              <a:path w="1608454" h="899160">
                <a:moveTo>
                  <a:pt x="1458468" y="0"/>
                </a:moveTo>
                <a:lnTo>
                  <a:pt x="407924" y="0"/>
                </a:lnTo>
                <a:lnTo>
                  <a:pt x="360541" y="7636"/>
                </a:lnTo>
                <a:lnTo>
                  <a:pt x="319401" y="28903"/>
                </a:lnTo>
                <a:lnTo>
                  <a:pt x="286967" y="61337"/>
                </a:lnTo>
                <a:lnTo>
                  <a:pt x="265700" y="102477"/>
                </a:lnTo>
                <a:lnTo>
                  <a:pt x="258064" y="149860"/>
                </a:lnTo>
                <a:lnTo>
                  <a:pt x="258064" y="524509"/>
                </a:lnTo>
                <a:lnTo>
                  <a:pt x="1608327" y="524509"/>
                </a:lnTo>
                <a:lnTo>
                  <a:pt x="1608327" y="149860"/>
                </a:lnTo>
                <a:lnTo>
                  <a:pt x="1600691" y="102477"/>
                </a:lnTo>
                <a:lnTo>
                  <a:pt x="1579424" y="61337"/>
                </a:lnTo>
                <a:lnTo>
                  <a:pt x="1546990" y="28903"/>
                </a:lnTo>
                <a:lnTo>
                  <a:pt x="1505850" y="7636"/>
                </a:lnTo>
                <a:lnTo>
                  <a:pt x="1458468" y="0"/>
                </a:lnTo>
                <a:close/>
              </a:path>
            </a:pathLst>
          </a:custGeom>
          <a:solidFill>
            <a:srgbClr val="F6D4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723900" y="690372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 txBox="1"/>
          <p:nvPr/>
        </p:nvSpPr>
        <p:spPr>
          <a:xfrm>
            <a:off x="730402" y="322579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585858"/>
                </a:solidFill>
                <a:latin typeface="微软雅黑"/>
                <a:cs typeface="微软雅黑"/>
              </a:rPr>
              <a:t>日用百货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739140" y="6307835"/>
            <a:ext cx="10748010" cy="0"/>
          </a:xfrm>
          <a:custGeom>
            <a:rect l="l" t="t" r="r" b="b"/>
            <a:pathLst>
              <a:path w="10748010">
                <a:moveTo>
                  <a:pt x="0" y="0"/>
                </a:moveTo>
                <a:lnTo>
                  <a:pt x="10748010" y="0"/>
                </a:lnTo>
              </a:path>
            </a:pathLst>
          </a:custGeom>
          <a:ln w="12700">
            <a:solidFill>
              <a:srgbClr val="E761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>
            <a:spLocks noGrp="1"/>
          </p:cNvSpPr>
          <p:nvPr>
            <p:ph type="title"/>
          </p:nvPr>
        </p:nvSpPr>
        <p:spPr>
          <a:xfrm>
            <a:off x="689254" y="839215"/>
            <a:ext cx="80778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252525"/>
                </a:solidFill>
              </a:rPr>
              <a:t>日用百货：低价商品畅销</a:t>
            </a:r>
            <a:r>
              <a:rPr sz="2400" spc="75">
                <a:solidFill>
                  <a:srgbClr val="252525"/>
                </a:solidFill>
              </a:rPr>
              <a:t>，200-300</a:t>
            </a:r>
            <a:r>
              <a:rPr sz="2400">
                <a:solidFill>
                  <a:srgbClr val="252525"/>
                </a:solidFill>
              </a:rPr>
              <a:t>元内假发产品带动增长</a:t>
            </a:r>
            <a:endParaRPr sz="2400"/>
          </a:p>
        </p:txBody>
      </p:sp>
      <p:sp>
        <p:nvSpPr>
          <p:cNvPr id="50" name="object 50"/>
          <p:cNvSpPr txBox="1"/>
          <p:nvPr/>
        </p:nvSpPr>
        <p:spPr>
          <a:xfrm>
            <a:off x="774293" y="1368297"/>
            <a:ext cx="10575925" cy="97663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84785" indent="-172720" algn="just">
              <a:lnSpc>
                <a:spcPct val="100000"/>
              </a:lnSpc>
              <a:spcBef>
                <a:spcPts val="530"/>
              </a:spcBef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 spc="15">
                <a:solidFill>
                  <a:srgbClr val="7E7E7E"/>
                </a:solidFill>
                <a:latin typeface="宋体"/>
                <a:cs typeface="宋体"/>
              </a:rPr>
              <a:t>31-40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岁人群为抖音电商日用百货行业的核心消费者，达人在视频推荐商品时应从该年龄段人群的需求出发选品。</a:t>
            </a:r>
            <a:endParaRPr sz="1200">
              <a:latin typeface="宋体"/>
              <a:cs typeface="宋体"/>
            </a:endParaRPr>
          </a:p>
          <a:p>
            <a:pPr marL="184785" marR="5080" indent="-172720" algn="just">
              <a:lnSpc>
                <a:spcPct val="130000"/>
              </a:lnSpc>
              <a:buClr>
                <a:srgbClr val="DF4435"/>
              </a:buClr>
              <a:buSzPct val="79166"/>
              <a:buFont typeface="Wingdings"/>
              <a:buChar char=""/>
              <a:tabLst>
                <a:tab pos="185420"/>
              </a:tabLst>
            </a:pP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视频带货的畅销商品价格段集中在</a:t>
            </a:r>
            <a:r>
              <a:rPr sz="1200" spc="35">
                <a:solidFill>
                  <a:srgbClr val="7E7E7E"/>
                </a:solidFill>
                <a:latin typeface="宋体"/>
                <a:cs typeface="宋体"/>
              </a:rPr>
              <a:t>0-100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元</a:t>
            </a:r>
            <a:r>
              <a:rPr sz="1200" spc="20">
                <a:solidFill>
                  <a:srgbClr val="7E7E7E"/>
                </a:solidFill>
                <a:latin typeface="宋体"/>
                <a:cs typeface="宋体"/>
              </a:rPr>
              <a:t>，100-150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元、</a:t>
            </a:r>
            <a:r>
              <a:rPr sz="1200" spc="90">
                <a:solidFill>
                  <a:srgbClr val="7E7E7E"/>
                </a:solidFill>
                <a:latin typeface="宋体"/>
                <a:cs typeface="宋体"/>
              </a:rPr>
              <a:t>200-300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元价格带同比增速较高</a:t>
            </a:r>
            <a:r>
              <a:rPr sz="1200" spc="-25">
                <a:solidFill>
                  <a:srgbClr val="7E7E7E"/>
                </a:solidFill>
                <a:latin typeface="宋体"/>
                <a:cs typeface="宋体"/>
              </a:rPr>
              <a:t>。</a:t>
            </a:r>
            <a:r>
              <a:rPr sz="1200" spc="20">
                <a:solidFill>
                  <a:srgbClr val="7E7E7E"/>
                </a:solidFill>
                <a:latin typeface="宋体"/>
                <a:cs typeface="宋体"/>
              </a:rPr>
              <a:t>100-150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元内销售额</a:t>
            </a:r>
            <a:r>
              <a:rPr sz="1200" spc="195">
                <a:solidFill>
                  <a:srgbClr val="7E7E7E"/>
                </a:solidFill>
                <a:latin typeface="宋体"/>
                <a:cs typeface="宋体"/>
              </a:rPr>
              <a:t>TOP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商品主要为洗护套装</a:t>
            </a:r>
            <a:r>
              <a:rPr sz="1200" spc="75">
                <a:solidFill>
                  <a:srgbClr val="7E7E7E"/>
                </a:solidFill>
                <a:latin typeface="宋体"/>
                <a:cs typeface="宋体"/>
              </a:rPr>
              <a:t>；200-300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元内销 售额</a:t>
            </a:r>
            <a:r>
              <a:rPr sz="1200" spc="195">
                <a:solidFill>
                  <a:srgbClr val="7E7E7E"/>
                </a:solidFill>
                <a:latin typeface="宋体"/>
                <a:cs typeface="宋体"/>
              </a:rPr>
              <a:t>TOP</a:t>
            </a:r>
            <a:r>
              <a:rPr sz="1200">
                <a:solidFill>
                  <a:srgbClr val="7E7E7E"/>
                </a:solidFill>
                <a:latin typeface="宋体"/>
                <a:cs typeface="宋体"/>
              </a:rPr>
              <a:t>商品主要为假发产品，近年来人群脱发问题较严重，且追求多发量、高颅顶等视觉效果，假发产品因此销量增加，而假发产品穿戴前后对比在视觉 </a:t>
            </a:r>
            <a:r>
              <a:rPr sz="1200" spc="-5">
                <a:solidFill>
                  <a:srgbClr val="7E7E7E"/>
                </a:solidFill>
                <a:latin typeface="宋体"/>
                <a:cs typeface="宋体"/>
              </a:rPr>
              <a:t>上较直观，适合通过视频带货方式销售。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6343269" y="2722245"/>
            <a:ext cx="4168140" cy="5238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微软雅黑"/>
                <a:cs typeface="微软雅黑"/>
              </a:rPr>
              <a:t>2023年</a:t>
            </a:r>
            <a:r>
              <a:rPr sz="1400" b="1" spc="-180">
                <a:latin typeface="微软雅黑"/>
                <a:cs typeface="微软雅黑"/>
              </a:rPr>
              <a:t>1-11</a:t>
            </a:r>
            <a:r>
              <a:rPr sz="1400" b="1">
                <a:latin typeface="微软雅黑"/>
                <a:cs typeface="微软雅黑"/>
              </a:rPr>
              <a:t>月日用百货行业视频</a:t>
            </a:r>
            <a:r>
              <a:rPr sz="1400" b="1" spc="-15">
                <a:latin typeface="微软雅黑"/>
                <a:cs typeface="微软雅黑"/>
              </a:rPr>
              <a:t>带</a:t>
            </a:r>
            <a:r>
              <a:rPr sz="1400" b="1">
                <a:latin typeface="微软雅黑"/>
                <a:cs typeface="微软雅黑"/>
              </a:rPr>
              <a:t>货商</a:t>
            </a:r>
            <a:r>
              <a:rPr sz="1400" b="1" spc="-15">
                <a:latin typeface="微软雅黑"/>
                <a:cs typeface="微软雅黑"/>
              </a:rPr>
              <a:t>品</a:t>
            </a:r>
            <a:r>
              <a:rPr sz="1400" b="1">
                <a:latin typeface="微软雅黑"/>
                <a:cs typeface="微软雅黑"/>
              </a:rPr>
              <a:t>价格</a:t>
            </a:r>
            <a:r>
              <a:rPr sz="1400" b="1" spc="-15">
                <a:latin typeface="微软雅黑"/>
                <a:cs typeface="微软雅黑"/>
              </a:rPr>
              <a:t>带</a:t>
            </a:r>
            <a:r>
              <a:rPr sz="1400" b="1">
                <a:latin typeface="微软雅黑"/>
                <a:cs typeface="微软雅黑"/>
              </a:rPr>
              <a:t>分布</a:t>
            </a:r>
            <a:endParaRPr sz="1400">
              <a:latin typeface="微软雅黑"/>
              <a:cs typeface="微软雅黑"/>
            </a:endParaRPr>
          </a:p>
          <a:p>
            <a:pPr marL="494665">
              <a:lnSpc>
                <a:spcPct val="100000"/>
              </a:lnSpc>
              <a:spcBef>
                <a:spcPts val="1040"/>
              </a:spcBef>
              <a:tabLst>
                <a:tab pos="1440815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销售额	同比增速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10302240" y="291084"/>
            <a:ext cx="1171955" cy="29108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9229343" y="303275"/>
            <a:ext cx="800100" cy="26822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10157586" y="302133"/>
            <a:ext cx="1473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155">
                <a:latin typeface="宋体"/>
                <a:cs typeface="宋体"/>
              </a:rPr>
              <a:t>X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1472183" y="5140452"/>
            <a:ext cx="236220" cy="509270"/>
          </a:xfrm>
          <a:custGeom>
            <a:rect l="l" t="t" r="r" b="b"/>
            <a:pathLst>
              <a:path w="236219" h="509270">
                <a:moveTo>
                  <a:pt x="236220" y="0"/>
                </a:moveTo>
                <a:lnTo>
                  <a:pt x="0" y="0"/>
                </a:lnTo>
                <a:lnTo>
                  <a:pt x="0" y="509016"/>
                </a:lnTo>
                <a:lnTo>
                  <a:pt x="236220" y="509016"/>
                </a:lnTo>
                <a:lnTo>
                  <a:pt x="236220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2340864" y="4660391"/>
            <a:ext cx="234950" cy="989330"/>
          </a:xfrm>
          <a:custGeom>
            <a:rect l="l" t="t" r="r" b="b"/>
            <a:pathLst>
              <a:path w="234950" h="989328">
                <a:moveTo>
                  <a:pt x="234696" y="0"/>
                </a:moveTo>
                <a:lnTo>
                  <a:pt x="0" y="0"/>
                </a:lnTo>
                <a:lnTo>
                  <a:pt x="0" y="989075"/>
                </a:lnTo>
                <a:lnTo>
                  <a:pt x="234696" y="989075"/>
                </a:lnTo>
                <a:lnTo>
                  <a:pt x="234696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3208020" y="3938015"/>
            <a:ext cx="236220" cy="1711960"/>
          </a:xfrm>
          <a:custGeom>
            <a:rect l="l" t="t" r="r" b="b"/>
            <a:pathLst>
              <a:path w="236220" h="1711960">
                <a:moveTo>
                  <a:pt x="236219" y="0"/>
                </a:moveTo>
                <a:lnTo>
                  <a:pt x="0" y="0"/>
                </a:lnTo>
                <a:lnTo>
                  <a:pt x="0" y="1711451"/>
                </a:lnTo>
                <a:lnTo>
                  <a:pt x="236219" y="1711451"/>
                </a:lnTo>
                <a:lnTo>
                  <a:pt x="236219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4076700" y="4579620"/>
            <a:ext cx="236220" cy="1069975"/>
          </a:xfrm>
          <a:custGeom>
            <a:rect l="l" t="t" r="r" b="b"/>
            <a:pathLst>
              <a:path w="236220" h="1069975">
                <a:moveTo>
                  <a:pt x="236220" y="0"/>
                </a:moveTo>
                <a:lnTo>
                  <a:pt x="0" y="0"/>
                </a:lnTo>
                <a:lnTo>
                  <a:pt x="0" y="1069847"/>
                </a:lnTo>
                <a:lnTo>
                  <a:pt x="236220" y="1069847"/>
                </a:lnTo>
                <a:lnTo>
                  <a:pt x="236220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4945379" y="4695444"/>
            <a:ext cx="236220" cy="954405"/>
          </a:xfrm>
          <a:custGeom>
            <a:rect l="l" t="t" r="r" b="b"/>
            <a:pathLst>
              <a:path w="236220" h="954403">
                <a:moveTo>
                  <a:pt x="236220" y="0"/>
                </a:moveTo>
                <a:lnTo>
                  <a:pt x="0" y="0"/>
                </a:lnTo>
                <a:lnTo>
                  <a:pt x="0" y="954023"/>
                </a:lnTo>
                <a:lnTo>
                  <a:pt x="236220" y="954023"/>
                </a:lnTo>
                <a:lnTo>
                  <a:pt x="236220" y="0"/>
                </a:lnTo>
                <a:close/>
              </a:path>
            </a:pathLst>
          </a:custGeom>
          <a:solidFill>
            <a:srgbClr val="EA776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1749551" y="5177028"/>
            <a:ext cx="236220" cy="472440"/>
          </a:xfrm>
          <a:custGeom>
            <a:rect l="l" t="t" r="r" b="b"/>
            <a:pathLst>
              <a:path w="236219" h="472439">
                <a:moveTo>
                  <a:pt x="236220" y="0"/>
                </a:moveTo>
                <a:lnTo>
                  <a:pt x="0" y="0"/>
                </a:lnTo>
                <a:lnTo>
                  <a:pt x="0" y="472440"/>
                </a:lnTo>
                <a:lnTo>
                  <a:pt x="236220" y="472440"/>
                </a:lnTo>
                <a:lnTo>
                  <a:pt x="236220" y="0"/>
                </a:lnTo>
                <a:close/>
              </a:path>
            </a:pathLst>
          </a:custGeom>
          <a:solidFill>
            <a:srgbClr val="F7D5C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2618232" y="4631435"/>
            <a:ext cx="236220" cy="1018540"/>
          </a:xfrm>
          <a:custGeom>
            <a:rect l="l" t="t" r="r" b="b"/>
            <a:pathLst>
              <a:path w="236219" h="1018539">
                <a:moveTo>
                  <a:pt x="236219" y="0"/>
                </a:moveTo>
                <a:lnTo>
                  <a:pt x="0" y="0"/>
                </a:lnTo>
                <a:lnTo>
                  <a:pt x="0" y="1018032"/>
                </a:lnTo>
                <a:lnTo>
                  <a:pt x="236219" y="1018032"/>
                </a:lnTo>
                <a:lnTo>
                  <a:pt x="236219" y="0"/>
                </a:lnTo>
                <a:close/>
              </a:path>
            </a:pathLst>
          </a:custGeom>
          <a:solidFill>
            <a:srgbClr val="F7D5C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3486911" y="3846576"/>
            <a:ext cx="236220" cy="1803400"/>
          </a:xfrm>
          <a:custGeom>
            <a:rect l="l" t="t" r="r" b="b"/>
            <a:pathLst>
              <a:path w="236220" h="1803400">
                <a:moveTo>
                  <a:pt x="236220" y="0"/>
                </a:moveTo>
                <a:lnTo>
                  <a:pt x="0" y="0"/>
                </a:lnTo>
                <a:lnTo>
                  <a:pt x="0" y="1802892"/>
                </a:lnTo>
                <a:lnTo>
                  <a:pt x="236220" y="1802892"/>
                </a:lnTo>
                <a:lnTo>
                  <a:pt x="236220" y="0"/>
                </a:lnTo>
                <a:close/>
              </a:path>
            </a:pathLst>
          </a:custGeom>
          <a:solidFill>
            <a:srgbClr val="F7D5C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4355591" y="4475988"/>
            <a:ext cx="236220" cy="1173480"/>
          </a:xfrm>
          <a:custGeom>
            <a:rect l="l" t="t" r="r" b="b"/>
            <a:pathLst>
              <a:path w="236220" h="1173479">
                <a:moveTo>
                  <a:pt x="236220" y="0"/>
                </a:moveTo>
                <a:lnTo>
                  <a:pt x="0" y="0"/>
                </a:lnTo>
                <a:lnTo>
                  <a:pt x="0" y="1173480"/>
                </a:lnTo>
                <a:lnTo>
                  <a:pt x="236220" y="1173480"/>
                </a:lnTo>
                <a:lnTo>
                  <a:pt x="236220" y="0"/>
                </a:lnTo>
                <a:close/>
              </a:path>
            </a:pathLst>
          </a:custGeom>
          <a:solidFill>
            <a:srgbClr val="F7D5C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5224271" y="4881371"/>
            <a:ext cx="236220" cy="768350"/>
          </a:xfrm>
          <a:custGeom>
            <a:rect l="l" t="t" r="r" b="b"/>
            <a:pathLst>
              <a:path w="236220" h="768350">
                <a:moveTo>
                  <a:pt x="236219" y="0"/>
                </a:moveTo>
                <a:lnTo>
                  <a:pt x="0" y="0"/>
                </a:lnTo>
                <a:lnTo>
                  <a:pt x="0" y="768095"/>
                </a:lnTo>
                <a:lnTo>
                  <a:pt x="236219" y="768095"/>
                </a:lnTo>
                <a:lnTo>
                  <a:pt x="236219" y="0"/>
                </a:lnTo>
                <a:close/>
              </a:path>
            </a:pathLst>
          </a:custGeom>
          <a:solidFill>
            <a:srgbClr val="F7D5C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1295400" y="5649467"/>
            <a:ext cx="4342130" cy="0"/>
          </a:xfrm>
          <a:custGeom>
            <a:rect l="l" t="t" r="r" b="b"/>
            <a:pathLst>
              <a:path w="4342130">
                <a:moveTo>
                  <a:pt x="0" y="0"/>
                </a:moveTo>
                <a:lnTo>
                  <a:pt x="4341876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1728977" y="3780282"/>
            <a:ext cx="3473450" cy="882650"/>
          </a:xfrm>
          <a:custGeom>
            <a:rect l="l" t="t" r="r" b="b"/>
            <a:pathLst>
              <a:path w="3473450" h="882650">
                <a:moveTo>
                  <a:pt x="0" y="434340"/>
                </a:moveTo>
                <a:lnTo>
                  <a:pt x="868680" y="344424"/>
                </a:lnTo>
                <a:lnTo>
                  <a:pt x="1737360" y="89916"/>
                </a:lnTo>
                <a:lnTo>
                  <a:pt x="2604516" y="0"/>
                </a:lnTo>
                <a:lnTo>
                  <a:pt x="3473196" y="882396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 txBox="1"/>
          <p:nvPr/>
        </p:nvSpPr>
        <p:spPr>
          <a:xfrm>
            <a:off x="5637657" y="5629757"/>
            <a:ext cx="3302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5637657" y="5330697"/>
            <a:ext cx="4191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10">
                <a:solidFill>
                  <a:srgbClr val="F9F3EB"/>
                </a:solidFill>
                <a:latin typeface="宋体"/>
                <a:cs typeface="宋体"/>
              </a:rPr>
              <a:t>20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5637657" y="5031740"/>
            <a:ext cx="4127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40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5637657" y="4732782"/>
            <a:ext cx="4127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60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5637657" y="4433697"/>
            <a:ext cx="4127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80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5637657" y="4134739"/>
            <a:ext cx="4508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5">
                <a:solidFill>
                  <a:srgbClr val="F9F3EB"/>
                </a:solidFill>
                <a:latin typeface="宋体"/>
                <a:cs typeface="宋体"/>
              </a:rPr>
              <a:t>10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5637657" y="3835653"/>
            <a:ext cx="4508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20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5637657" y="3536696"/>
            <a:ext cx="4508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-15">
                <a:solidFill>
                  <a:srgbClr val="F9F3EB"/>
                </a:solidFill>
                <a:latin typeface="宋体"/>
                <a:cs typeface="宋体"/>
              </a:rPr>
              <a:t>1</a:t>
            </a:r>
            <a:r>
              <a:rPr sz="100" spc="5">
                <a:solidFill>
                  <a:srgbClr val="F9F3EB"/>
                </a:solidFill>
                <a:latin typeface="宋体"/>
                <a:cs typeface="宋体"/>
              </a:rPr>
              <a:t>40</a:t>
            </a:r>
            <a:endParaRPr sz="100">
              <a:latin typeface="宋体"/>
              <a:cs typeface="宋体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972108" y="5549290"/>
            <a:ext cx="2076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210">
                <a:solidFill>
                  <a:srgbClr val="585858"/>
                </a:solidFill>
                <a:latin typeface="宋体"/>
                <a:cs typeface="宋体"/>
              </a:rPr>
              <a:t>0%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924864" y="5025593"/>
            <a:ext cx="2546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5">
                <a:solidFill>
                  <a:srgbClr val="585858"/>
                </a:solidFill>
                <a:latin typeface="宋体"/>
                <a:cs typeface="宋体"/>
              </a:rPr>
              <a:t>10%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901700" y="4502911"/>
            <a:ext cx="2768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75">
                <a:solidFill>
                  <a:srgbClr val="585858"/>
                </a:solidFill>
                <a:latin typeface="宋体"/>
                <a:cs typeface="宋体"/>
              </a:rPr>
              <a:t>20</a:t>
            </a:r>
            <a:r>
              <a:rPr sz="1000" spc="315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898347" y="3979545"/>
            <a:ext cx="2800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165">
                <a:solidFill>
                  <a:srgbClr val="585858"/>
                </a:solidFill>
                <a:latin typeface="宋体"/>
                <a:cs typeface="宋体"/>
              </a:rPr>
              <a:t>30%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898956" y="3456178"/>
            <a:ext cx="2800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90">
                <a:solidFill>
                  <a:srgbClr val="585858"/>
                </a:solidFill>
                <a:latin typeface="宋体"/>
                <a:cs typeface="宋体"/>
              </a:rPr>
              <a:t>4</a:t>
            </a:r>
            <a:r>
              <a:rPr sz="1000" spc="95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1000" spc="315">
                <a:solidFill>
                  <a:srgbClr val="585858"/>
                </a:solidFill>
                <a:latin typeface="宋体"/>
                <a:cs typeface="宋体"/>
              </a:rPr>
              <a:t>%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1495425" y="5758383"/>
            <a:ext cx="4679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solidFill>
                  <a:srgbClr val="585858"/>
                </a:solidFill>
                <a:latin typeface="宋体"/>
                <a:cs typeface="宋体"/>
              </a:rPr>
              <a:t>18-23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2350389" y="5758383"/>
            <a:ext cx="49530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60">
                <a:solidFill>
                  <a:srgbClr val="585858"/>
                </a:solidFill>
                <a:latin typeface="宋体"/>
                <a:cs typeface="宋体"/>
              </a:rPr>
              <a:t>24</a:t>
            </a:r>
            <a:r>
              <a:rPr sz="1000" spc="-125">
                <a:solidFill>
                  <a:srgbClr val="585858"/>
                </a:solidFill>
                <a:latin typeface="宋体"/>
                <a:cs typeface="宋体"/>
              </a:rPr>
              <a:t>-</a:t>
            </a:r>
            <a:r>
              <a:rPr sz="1000" spc="85">
                <a:solidFill>
                  <a:srgbClr val="585858"/>
                </a:solidFill>
                <a:latin typeface="宋体"/>
                <a:cs typeface="宋体"/>
              </a:rPr>
              <a:t>3</a:t>
            </a:r>
            <a:r>
              <a:rPr sz="1000" spc="90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3229482" y="5758383"/>
            <a:ext cx="47244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35">
                <a:solidFill>
                  <a:srgbClr val="585858"/>
                </a:solidFill>
                <a:latin typeface="宋体"/>
                <a:cs typeface="宋体"/>
              </a:rPr>
              <a:t>3</a:t>
            </a:r>
            <a:r>
              <a:rPr sz="1000" spc="-30">
                <a:solidFill>
                  <a:srgbClr val="585858"/>
                </a:solidFill>
                <a:latin typeface="宋体"/>
                <a:cs typeface="宋体"/>
              </a:rPr>
              <a:t>1</a:t>
            </a:r>
            <a:r>
              <a:rPr sz="1000" spc="-125">
                <a:solidFill>
                  <a:srgbClr val="585858"/>
                </a:solidFill>
                <a:latin typeface="宋体"/>
                <a:cs typeface="宋体"/>
              </a:rPr>
              <a:t>-</a:t>
            </a:r>
            <a:r>
              <a:rPr sz="1000" spc="90">
                <a:solidFill>
                  <a:srgbClr val="585858"/>
                </a:solidFill>
                <a:latin typeface="宋体"/>
                <a:cs typeface="宋体"/>
              </a:rPr>
              <a:t>40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4098163" y="5758383"/>
            <a:ext cx="47244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30">
                <a:solidFill>
                  <a:srgbClr val="585858"/>
                </a:solidFill>
                <a:latin typeface="宋体"/>
                <a:cs typeface="宋体"/>
              </a:rPr>
              <a:t>41</a:t>
            </a:r>
            <a:r>
              <a:rPr sz="1000" spc="-125">
                <a:solidFill>
                  <a:srgbClr val="585858"/>
                </a:solidFill>
                <a:latin typeface="宋体"/>
                <a:cs typeface="宋体"/>
              </a:rPr>
              <a:t>-</a:t>
            </a:r>
            <a:r>
              <a:rPr sz="1000" spc="85">
                <a:solidFill>
                  <a:srgbClr val="585858"/>
                </a:solidFill>
                <a:latin typeface="宋体"/>
                <a:cs typeface="宋体"/>
              </a:rPr>
              <a:t>5</a:t>
            </a:r>
            <a:r>
              <a:rPr sz="1000" spc="90">
                <a:solidFill>
                  <a:srgbClr val="585858"/>
                </a:solidFill>
                <a:latin typeface="宋体"/>
                <a:cs typeface="宋体"/>
              </a:rPr>
              <a:t>0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5030851" y="5758383"/>
            <a:ext cx="3460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35">
                <a:solidFill>
                  <a:srgbClr val="585858"/>
                </a:solidFill>
                <a:latin typeface="宋体"/>
                <a:cs typeface="宋体"/>
              </a:rPr>
              <a:t>5</a:t>
            </a:r>
            <a:r>
              <a:rPr sz="1000" spc="-30">
                <a:solidFill>
                  <a:srgbClr val="585858"/>
                </a:solidFill>
                <a:latin typeface="宋体"/>
                <a:cs typeface="宋体"/>
              </a:rPr>
              <a:t>1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岁</a:t>
            </a:r>
            <a:r>
              <a:rPr sz="1000" spc="75">
                <a:solidFill>
                  <a:srgbClr val="585858"/>
                </a:solidFill>
                <a:latin typeface="宋体"/>
                <a:cs typeface="宋体"/>
              </a:rPr>
              <a:t>+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5" name="object 85"/>
          <p:cNvSpPr/>
          <p:nvPr/>
        </p:nvSpPr>
        <p:spPr>
          <a:xfrm>
            <a:off x="1063752" y="3128772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6200">
            <a:solidFill>
              <a:srgbClr val="EA776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2164079" y="3128772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76200">
            <a:solidFill>
              <a:srgbClr val="F7D5C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3260597" y="3128010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28575">
            <a:solidFill>
              <a:srgbClr val="507AC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 txBox="1"/>
          <p:nvPr/>
        </p:nvSpPr>
        <p:spPr>
          <a:xfrm>
            <a:off x="1050747" y="2604605"/>
            <a:ext cx="3279140" cy="601345"/>
          </a:xfrm>
          <a:prstGeom prst="rect">
            <a:avLst/>
          </a:prstGeom>
        </p:spPr>
        <p:txBody>
          <a:bodyPr vert="horz" wrap="square" lIns="0" tIns="1358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70"/>
              </a:spcBef>
            </a:pPr>
            <a:r>
              <a:rPr sz="1400" b="1">
                <a:latin typeface="微软雅黑"/>
                <a:cs typeface="微软雅黑"/>
              </a:rPr>
              <a:t>2023年</a:t>
            </a:r>
            <a:r>
              <a:rPr sz="1400" b="1" spc="-180">
                <a:latin typeface="微软雅黑"/>
                <a:cs typeface="微软雅黑"/>
              </a:rPr>
              <a:t>1-11</a:t>
            </a:r>
            <a:r>
              <a:rPr sz="1400" b="1">
                <a:latin typeface="微软雅黑"/>
                <a:cs typeface="微软雅黑"/>
              </a:rPr>
              <a:t>月日用百货行业兴趣</a:t>
            </a:r>
            <a:r>
              <a:rPr sz="1400" b="1" spc="-15">
                <a:latin typeface="微软雅黑"/>
                <a:cs typeface="微软雅黑"/>
              </a:rPr>
              <a:t>用</a:t>
            </a:r>
            <a:r>
              <a:rPr sz="1400" b="1">
                <a:latin typeface="微软雅黑"/>
                <a:cs typeface="微软雅黑"/>
              </a:rPr>
              <a:t>户画像</a:t>
            </a:r>
            <a:endParaRPr sz="1400">
              <a:latin typeface="微软雅黑"/>
              <a:cs typeface="微软雅黑"/>
            </a:endParaRPr>
          </a:p>
          <a:p>
            <a:pPr marL="282575">
              <a:lnSpc>
                <a:spcPct val="100000"/>
              </a:lnSpc>
              <a:spcBef>
                <a:spcPts val="685"/>
              </a:spcBef>
              <a:tabLst>
                <a:tab pos="1382395"/>
                <a:tab pos="2479675"/>
              </a:tabLst>
            </a:pPr>
            <a:r>
              <a:rPr sz="1000" spc="70">
                <a:solidFill>
                  <a:srgbClr val="585858"/>
                </a:solidFill>
                <a:latin typeface="宋体"/>
                <a:cs typeface="宋体"/>
              </a:rPr>
              <a:t>2023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年占比	</a:t>
            </a:r>
            <a:r>
              <a:rPr sz="1000" spc="65">
                <a:solidFill>
                  <a:srgbClr val="585858"/>
                </a:solidFill>
                <a:latin typeface="宋体"/>
                <a:cs typeface="宋体"/>
              </a:rPr>
              <a:t>2022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年占比	</a:t>
            </a:r>
            <a:r>
              <a:rPr sz="1000" spc="10">
                <a:solidFill>
                  <a:srgbClr val="585858"/>
                </a:solidFill>
                <a:latin typeface="宋体"/>
                <a:cs typeface="宋体"/>
              </a:rPr>
              <a:t>TGI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9" name="object 89"/>
          <p:cNvSpPr/>
          <p:nvPr/>
        </p:nvSpPr>
        <p:spPr>
          <a:xfrm>
            <a:off x="1521713" y="4161282"/>
            <a:ext cx="3944620" cy="0"/>
          </a:xfrm>
          <a:custGeom>
            <a:rect l="l" t="t" r="r" b="b"/>
            <a:pathLst>
              <a:path w="3944620">
                <a:moveTo>
                  <a:pt x="0" y="0"/>
                </a:moveTo>
                <a:lnTo>
                  <a:pt x="3944493" y="0"/>
                </a:lnTo>
              </a:path>
            </a:pathLst>
          </a:custGeom>
          <a:ln w="19050">
            <a:solidFill>
              <a:srgbClr val="9D866E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 txBox="1"/>
          <p:nvPr/>
        </p:nvSpPr>
        <p:spPr>
          <a:xfrm>
            <a:off x="4853178" y="3981450"/>
            <a:ext cx="5886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25">
                <a:solidFill>
                  <a:srgbClr val="9D866E"/>
                </a:solidFill>
                <a:latin typeface="微软雅黑"/>
                <a:cs typeface="微软雅黑"/>
              </a:rPr>
              <a:t>TGI</a:t>
            </a:r>
            <a:r>
              <a:rPr sz="1000" b="1" spc="-5">
                <a:solidFill>
                  <a:srgbClr val="9D866E"/>
                </a:solidFill>
                <a:latin typeface="微软雅黑"/>
                <a:cs typeface="微软雅黑"/>
              </a:rPr>
              <a:t>：</a:t>
            </a:r>
            <a:r>
              <a:rPr sz="1000" b="1" spc="-30">
                <a:solidFill>
                  <a:srgbClr val="9D866E"/>
                </a:solidFill>
                <a:latin typeface="微软雅黑"/>
                <a:cs typeface="微软雅黑"/>
              </a:rPr>
              <a:t>100</a:t>
            </a:r>
            <a:endParaRPr sz="1000">
              <a:latin typeface="微软雅黑"/>
              <a:cs typeface="微软雅黑"/>
            </a:endParaRPr>
          </a:p>
        </p:txBody>
      </p:sp>
      <p:sp>
        <p:nvSpPr>
          <p:cNvPr id="91" name="object 91"/>
          <p:cNvSpPr/>
          <p:nvPr/>
        </p:nvSpPr>
        <p:spPr>
          <a:xfrm>
            <a:off x="10271759" y="3148583"/>
            <a:ext cx="841248" cy="77723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 txBox="1"/>
          <p:nvPr/>
        </p:nvSpPr>
        <p:spPr>
          <a:xfrm>
            <a:off x="9897067" y="3237357"/>
            <a:ext cx="211454" cy="322580"/>
          </a:xfrm>
          <a:prstGeom prst="rect">
            <a:avLst/>
          </a:prstGeom>
        </p:spPr>
        <p:txBody>
          <a:bodyPr vert="vert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1100" b="1">
                <a:latin typeface="微软雅黑"/>
                <a:cs typeface="微软雅黑"/>
              </a:rPr>
              <a:t>TOP</a:t>
            </a:r>
            <a:endParaRPr sz="1100">
              <a:latin typeface="微软雅黑"/>
              <a:cs typeface="微软雅黑"/>
            </a:endParaRPr>
          </a:p>
        </p:txBody>
      </p:sp>
      <p:sp>
        <p:nvSpPr>
          <p:cNvPr id="94" name="object 9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/>
              <a:t>数据来源：蝉妈妈</a:t>
            </a:r>
            <a:r>
              <a:rPr spc="-165"/>
              <a:t> </a:t>
            </a:r>
            <a:r>
              <a:rPr spc="80"/>
              <a:t>chanmama.com</a:t>
            </a:r>
          </a:p>
        </p:txBody>
      </p:sp>
      <p:sp>
        <p:nvSpPr>
          <p:cNvPr id="93" name="object 93"/>
          <p:cNvSpPr txBox="1"/>
          <p:nvPr/>
        </p:nvSpPr>
        <p:spPr>
          <a:xfrm>
            <a:off x="9896982" y="3540759"/>
            <a:ext cx="165735" cy="334010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 marR="5080">
              <a:lnSpc>
                <a:spcPts val="1100"/>
              </a:lnSpc>
              <a:spcBef>
                <a:spcPts val="325"/>
              </a:spcBef>
            </a:pPr>
            <a:r>
              <a:rPr sz="1100" b="1">
                <a:latin typeface="微软雅黑"/>
                <a:cs typeface="微软雅黑"/>
              </a:rPr>
              <a:t>商 品</a:t>
            </a:r>
            <a:endParaRPr sz="1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https://d.book118.com/007113101014006030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宋体</vt:lpstr>
      <vt:lpstr>Verdana</vt:lpstr>
      <vt:lpstr>Wingdings</vt:lpstr>
      <vt:lpstr>Times New Roman</vt:lpstr>
      <vt:lpstr>Office Theme</vt:lpstr>
      <vt:lpstr>抖音电商</vt:lpstr>
      <vt:lpstr>序 小达人表现亮眼，中腰部达人视频带货转化率高</vt:lpstr>
      <vt:lpstr>CONTENT</vt:lpstr>
      <vt:lpstr>短视频带货趋势</vt:lpstr>
      <vt:lpstr>视频带货发展趋势良好，更多达人入局尝试</vt:lpstr>
      <vt:lpstr>销售额最主要来源于小达人，中腰部达人视频带货收益最高</vt:lpstr>
      <vt:lpstr>图书教育、宠物用品、汽配摩托行业视频带货空间大</vt:lpstr>
      <vt:lpstr>17-19点间发布的带货视频转化更高</vt:lpstr>
      <vt:lpstr>章节小结</vt:lpstr>
      <vt:lpstr>短视频带货爆单攻略</vt:lpstr>
      <vt:lpstr>章节梗概</vt:lpstr>
      <vt:lpstr>图书教育：核心群体为31-40岁人群，畅销价格带为0-100元</vt:lpstr>
      <vt:lpstr>达人可考虑多发布教材教辅、儿童读物、自我实现类书籍带货视频</vt:lpstr>
      <vt:lpstr>黄金3s：疑问句制造悬念，陈述句引起共鸣</vt:lpstr>
      <vt:lpstr>内容结构：老人/小孩出镜 + 内容悬念</vt:lpstr>
      <vt:lpstr>日用百货：低价商品畅销，200-300元内假发产品带动增长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2024-09-01T12:25:16.107</cp:lastPrinted>
  <dcterms:created xsi:type="dcterms:W3CDTF">2024-09-01T04:25:16Z</dcterms:created>
  <dcterms:modified xsi:type="dcterms:W3CDTF">2024-09-01T04:25:18Z</dcterms:modified>
</cp:coreProperties>
</file>