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C9151-256E-4051-8BD1-9C720F422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B2F11-C2EE-4553-A36F-148D232A3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C941F-7D44-4746-9479-A11FE6F42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93CA4-7B39-4CD8-AD40-4C989E037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A778B6-2CC0-4BA2-ADCA-354A030D5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839AC-65BF-4E84-BCE2-2ABAEF21D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C6304F-7787-46DD-B105-FCB8B14FC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99643-AF07-4D0D-BB42-9CB8EF7C2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7377E-1442-483A-BDD7-530FAB1B3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F493A-5F9E-4E95-A8A9-50B3A26DC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3FD65-3535-443F-A708-CB423A939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25004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房地产业绩总结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市场概况与行业趋势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竞争态势与优劣势分析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市场概况与行业趋势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近年来，房地产市场规模持续扩大，投资额、销售额、开发面积等关键指标均保持增长态势。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市场结构呈现多元化发展，包括住宅、商业、办公、工业等不同类型的房地产项目。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房地产市场竞争日益激烈，众多开发商和投资者积极参与市场竞争，推动市场不断向前发展。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政府出台的限购和限贷政策对房地产市场产生了显著影响，有效遏制了投资炒房行为，稳定了市场秩序。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75" r="8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限购限贷政策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土地供应政策对房地产市场具有重要影响，政府通过调整土地供应计划、调整地价等方式来调控市场。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土地供应政策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417" r="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政府对房地产市场征收的税费也是调控市场的重要手段之一，通过调整契税、土地增值税等税收政策来影响市场走势。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政策调控及影响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环保意识的提高将推动房地产行业向绿色化发展，包括绿色建筑、绿色材料等方面的应用。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随着科技的进步和互联网的普及，房地产行业将逐渐向智能化发展，包括智能家居、智慧社区等方面。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共享经济模式在房地产行业的应用将逐渐增多，包括共享办公空间、共享居住空间等方面的创新。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25" r="14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公司经营情况分析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公司本年度实现营业收入XX亿元，同比增长XX%，主要得益于销售项目的增加以及市场需求的提升。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691" r="869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实现净利润XX亿元，同比增长XX%，表明公司经营效率提升，成本控制有效。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公司在本地市场的份额稳步提升，同时积极拓展外地市场，全国化布局初见成效。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总体经营情况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各项目销售业绩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项目A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本年度实现销售额XX亿元，销售面积为XX万平方米，平均售价为XX元/平方米，去化率达到XX%。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项目B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本年度实现销售额XX亿元，销售面积为XX万平方米，平均售价为XX元/平方米，去化率达到XX%。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项目C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本年度实现销售额XX亿元，销售面积为XX万平方米，平均售价为XX元/平方米，去化率达到XX%。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通过第三方机构进行的客户满意度调查显示，公司总体满意度得分为XX分（满分100分），同比提高XX分。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客户满意度得分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针对客户投诉，公司建立了快速响应机制，投诉处理及时率达到XX%，客户满意度得到有效提升。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根据客户反馈意见，公司对客户服务流程进行了优化和改进，提高了服务效率和质量。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本年度公司营业收入达到XX亿元，同比增长XX%，主要得益于销售量的增加以及产品价格的合理调整。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实现净利润XX亿元，同比增长XX%，利润率保持在较高水平，表明公司盈利能力稳定。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营业收入及利润水平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本年度成本费用总额为XX亿元，同比增长XX%，低于营业收入增速，表明公司在控制成本方面取得一定成效。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成本费用总额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其中，土地成本、建安成本、销售费用等为主要成本构成，分别占比XX%、XX%和XX%。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主要成本构成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公司通过精细化管理、提高采购效率、优化销售策略等措施有效控制成本费用。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成本费用控制情况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https://d.book118.com/007125004162006046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2024-09-22T06:15:04.913</cp:lastPrinted>
  <dcterms:created xsi:type="dcterms:W3CDTF">2024-09-21T22:15:04Z</dcterms:created>
  <dcterms:modified xsi:type="dcterms:W3CDTF">2024-09-21T22:15:07Z</dcterms:modified>
</cp:coreProperties>
</file>