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866E26-98A0-4BD6-A2EE-3EED44C9AE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5D1DA5-AFCE-4796-A6BA-E67A4599BA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C9FA25-27EE-4FB8-8B6D-C5988D6FF5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0B1F66-C657-479F-BB3F-B207535477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0846699-C911-4762-9855-6F15AD8691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2AC76E7-5B0C-446C-B5D7-5297A61601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40F8DFC-28B0-4FA4-9915-CA030E2904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25C54D-5A1D-45E2-94AF-1433477A17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367775-24C2-430D-A736-EAA46B1142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90FC2D-7A3B-43C4-A399-7E3024820B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52AA24-1300-419D-A80A-38A7515FED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342682" y="1846430"/>
            <a:ext cx="5506636" cy="1200329"/>
          </a:xfrm>
        </p:spPr>
        <p:txBody>
          <a:bodyPr wrap="none" anchor="t">
            <a:spAutoFit/>
          </a:bodyPr>
          <a:lstStyle>
            <a:lvl1pPr algn="ctr">
              <a:defRPr sz="8000" b="1" i="0" spc="3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022629" y="3142768"/>
            <a:ext cx="2146742" cy="286232"/>
          </a:xfrm>
        </p:spPr>
        <p:txBody>
          <a:bodyPr wrap="none">
            <a:spAutoFit/>
          </a:bodyPr>
          <a:lstStyle>
            <a:lvl1pPr marL="0" indent="0" algn="ctr">
              <a:buNone/>
              <a:defRPr sz="14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009803" y="1270290"/>
            <a:ext cx="2172390" cy="480131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2800" b="1" i="0" spc="30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/>
        </a:solidFill>
        <a:effectLst/>
      </p:bgPr>
    </p:bg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solidFill>
          <a:schemeClr val="bg1"/>
        </a:soli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bg1">
                <a:alpha val="60000"/>
                <a:lumMod val="95000"/>
                <a:lumOff val="5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rcRect t="31862" b="18138"/>
          <a:stretch>
            <a:fillRect/>
          </a:stretch>
        </p:blipFill>
        <p:spPr>
          <a:xfrm flipH="1">
            <a:off x="0" y="-1"/>
            <a:ext cx="12192000" cy="3429001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>
                  <a:lumMod val="95000"/>
                  <a:lumOff val="5000"/>
                </a:schemeClr>
              </a:gs>
              <a:gs pos="100000">
                <a:schemeClr val="bg1">
                  <a:alpha val="60000"/>
                  <a:lumMod val="95000"/>
                  <a:lumOff val="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solidFill>
          <a:schemeClr val="bg1"/>
        </a:solidFill>
        <a:effectLst/>
      </p:bgPr>
    </p:bg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pic>
        <p:nvPicPr>
          <p:cNvPr id="24" name="图片 1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7130040046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动脉溶栓护理PPT\n## 1.动脉溶栓护理的基本概念与重要性\n### 1.1动脉溶栓护理的定义与原理\n### 1.2动脉溶栓护理在心血管疾病治疗中的地位\n### 1.3动脉溶栓护理的质量管理与控制\n## 2.动脉溶栓护理的规程与操作\n### 2.1动脉溶栓护理的规程与流程\n### 2.2动脉溶栓护理的操作技术与技巧\n### 2.3动脉溶栓护理的并发症预防与处理\n## 3.动脉溶栓护理的监测与评估\n### 3.1动脉溶栓护理的监测指标与方法\n### 3.2动脉溶栓护理的疗效评估与影响因素\n### 3.3动脉溶栓护理的护理记录与沟通\n## 4.动脉溶栓护理的专科培训与素质提升\n### 4.1动脉溶栓护理的专科培训与实践\n### 4.2动脉溶栓护理的护理教育与指导\n### 4.3动脉溶栓护理的素质提升与团队协作\n## 5.动脉溶栓护理的临床案例与实践\n### 5.1动脉溶栓护理的成功案例分析\n### 5.2动脉溶栓护理的并发症案例分析\n### 5.3动脉溶栓护理的护理经验与教训总结\n&quot;,&quot;templateId&quot;:&quot;gmkecq1xcbgpbesf4w4jrcmz4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46865" y="1846430"/>
            <a:ext cx="11518900" cy="9144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 sz="6000"/>
              <a:t>动脉溶栓护理PPT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60648" y="1270290"/>
            <a:ext cx="6870700" cy="4826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b="1"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n-lt"/>
              </a:rPr>
              <a:t>CREATE TOGETHER</a:t>
            </a:r>
            <a:endParaRPr kumimoji="1" lang="en-US" altLang="zh-CN" spc="80"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effectLst/>
              </a:rPr>
              <a:t>TENCENT</a:t>
            </a:r>
            <a:r>
              <a:rPr lang="zh-CN" altLang="en-US" spc="80">
                <a:effectLst/>
              </a:rPr>
              <a:t> </a:t>
            </a:r>
            <a:r>
              <a:rPr lang="en-US" altLang="zh-CN" spc="80">
                <a:effectLst/>
              </a:rPr>
              <a:t>DOCS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4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01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15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动脉溶栓护理的基本概念与重要性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45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46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47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4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通过导管将溶栓药物直接注入血栓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药物溶解血栓，恢复血管通畅</a:t>
                </a:r>
                <a:endParaRPr/>
              </a:p>
            </p:txBody>
          </p:sp>
          <p:sp>
            <p:nvSpPr>
              <p:cNvPr id="14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动脉溶栓护理是一种心血管疾病治疗方法</a:t>
                </a:r>
                <a:endParaRPr/>
              </a:p>
            </p:txBody>
          </p:sp>
        </p:grpSp>
        <p:grpSp>
          <p:nvGrpSpPr>
            <p:cNvPr id="150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5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溶栓药物通过激活纤溶酶原，转化为纤溶酶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纤溶酶分解血栓中的纤维蛋白，使血栓溶解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恢复血管通畅，改善血流</a:t>
                </a:r>
                <a:endParaRPr/>
              </a:p>
            </p:txBody>
          </p:sp>
          <p:sp>
            <p:nvSpPr>
              <p:cNvPr id="15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动脉溶栓护理的原理</a:t>
                </a:r>
                <a:endParaRPr/>
              </a:p>
            </p:txBody>
          </p:sp>
        </p:grpSp>
        <p:grpSp>
          <p:nvGrpSpPr>
            <p:cNvPr id="153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15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急性心肌梗死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急性肢体缺血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脑血管疾病</a:t>
                </a:r>
                <a:endParaRPr/>
              </a:p>
            </p:txBody>
          </p:sp>
          <p:sp>
            <p:nvSpPr>
              <p:cNvPr id="155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动脉溶栓护理的适应症</a:t>
                </a:r>
                <a:endParaRPr/>
              </a:p>
            </p:txBody>
          </p:sp>
        </p:grpSp>
      </p:grpSp>
      <p:pic>
        <p:nvPicPr>
          <p:cNvPr id="156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57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58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59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16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动脉溶栓护理的定义与原理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6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6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6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动脉溶栓护理是一种快速、有效的治疗方法</a:t>
                </a:r>
                <a:endParaRPr/>
              </a:p>
            </p:txBody>
          </p:sp>
          <p:sp>
            <p:nvSpPr>
              <p:cNvPr id="16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较药物治疗见效快，缩短病程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降低死亡率和并发症发生率</a:t>
                </a:r>
                <a:endParaRPr/>
              </a:p>
            </p:txBody>
          </p:sp>
          <p:sp>
            <p:nvSpPr>
              <p:cNvPr id="16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动脉溶栓护理在心血管疾病治疗中的重要性</a:t>
                </a:r>
                <a:endParaRPr/>
              </a:p>
            </p:txBody>
          </p:sp>
          <p:sp>
            <p:nvSpPr>
              <p:cNvPr id="17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对于急性心肌梗死、急性肢体缺血等疾病的治疗具有重要作用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提高患者生活质量，降低致残率</a:t>
                </a:r>
                <a:endParaRPr/>
              </a:p>
            </p:txBody>
          </p:sp>
          <p:sp>
            <p:nvSpPr>
              <p:cNvPr id="17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7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动脉溶栓护理在心血管疾病治疗中的地位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动脉溶栓护理的质量管理与控制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8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8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8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动脉溶栓护理的质量管理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制定护理操作规程，确保治疗安全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定期培训护理人员，提高护理水平</a:t>
                </a:r>
                <a:endParaRPr/>
              </a:p>
            </p:txBody>
          </p:sp>
          <p:pic>
            <p:nvPicPr>
              <p:cNvPr id="18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动脉溶栓护理的质量控制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监测溶栓治疗效果，调整治疗方案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及时发现并处理并发症，保证患者安全</a:t>
                </a:r>
                <a:endParaRPr/>
              </a:p>
            </p:txBody>
          </p:sp>
          <p:pic>
            <p:nvPicPr>
              <p:cNvPr id="19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93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02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94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动脉溶栓护理的规程与操作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动脉溶栓护理的规程与流程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9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9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9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动脉溶栓护理的规程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患者评估与准备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溶栓药物及导管的选择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溶栓过程监测与护理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并发症预防与处理</a:t>
                </a:r>
                <a:endParaRPr/>
              </a:p>
            </p:txBody>
          </p:sp>
          <p:pic>
            <p:nvPicPr>
              <p:cNvPr id="20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0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动脉溶栓护理的流程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患者入院后迅速评估病情，制定治疗方案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做好术前准备，确保患者配合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术中严密监测生命体征，观察溶栓效果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术后做好护理，预防并发症</a:t>
                </a:r>
                <a:endParaRPr/>
              </a:p>
            </p:txBody>
          </p:sp>
          <p:pic>
            <p:nvPicPr>
              <p:cNvPr id="20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动脉溶栓护理的操作技术</a:t>
                </a:r>
                <a:endParaRPr/>
              </a:p>
            </p:txBody>
          </p:sp>
          <p:sp>
            <p:nvSpPr>
              <p:cNvPr id="21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导管的插入与定位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溶栓药物的配制与注射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溶栓过程的监测与调整</a:t>
                </a:r>
                <a:endParaRPr/>
              </a:p>
            </p:txBody>
          </p:sp>
          <p:sp>
            <p:nvSpPr>
              <p:cNvPr id="21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动脉溶栓护理的技巧</a:t>
                </a:r>
                <a:endParaRPr/>
              </a:p>
            </p:txBody>
          </p:sp>
          <p:sp>
            <p:nvSpPr>
              <p:cNvPr id="22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熟练掌握导管插入技巧，减少并发症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根据患者病情调整溶栓药物剂量，提高治疗效果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密切观察患者病情，及时处理突发情况</a:t>
                </a:r>
                <a:endParaRPr/>
              </a:p>
            </p:txBody>
          </p:sp>
          <p:sp>
            <p:nvSpPr>
              <p:cNvPr id="22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动脉溶栓护理的操作技术与技巧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动脉溶栓护理的并发症预防与处理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2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动脉溶栓护理的并发症预防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严格掌握溶栓适应症，避免不必要的风险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做好术前准备，减少术中并发症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加强术后护理，及时发现并处理并发症</a:t>
                </a:r>
                <a:endParaRPr/>
              </a:p>
            </p:txBody>
          </p:sp>
          <p:pic>
            <p:nvPicPr>
              <p:cNvPr id="23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动脉溶栓护理的并发症处理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对于出血并发症，立即停用溶栓药物，对症处理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对于再灌注损伤，给予抗氧化、抗炎治疗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对于血管再狭窄，给予药物治疗和介入治疗</a:t>
                </a:r>
                <a:endParaRPr/>
              </a:p>
            </p:txBody>
          </p:sp>
          <p:pic>
            <p:nvPicPr>
              <p:cNvPr id="23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03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动脉溶栓护理的监测与评估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动脉溶栓护理的监测指标</a:t>
                </a:r>
                <a:endParaRPr/>
              </a:p>
            </p:txBody>
          </p:sp>
          <p:sp>
            <p:nvSpPr>
              <p:cNvPr id="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心电图：观察心律、心率变化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血压：监测血压变化，保持血压稳定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血氧饱和度：监测血氧饱和度，保持呼吸道通畅</a:t>
                </a:r>
                <a:endParaRPr/>
              </a:p>
            </p:txBody>
          </p:sp>
          <p:sp>
            <p:nvSpPr>
              <p:cNvPr id="1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动脉溶栓护理的监测方法</a:t>
                </a:r>
                <a:endParaRPr/>
              </a:p>
            </p:txBody>
          </p:sp>
          <p:sp>
            <p:nvSpPr>
              <p:cNvPr id="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持续心电监护，及时发现心律失常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定期测量血压，调整治疗方案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观察患者神志、呼吸，确保患者安全</a:t>
                </a:r>
                <a:endParaRPr/>
              </a:p>
            </p:txBody>
          </p:sp>
          <p:sp>
            <p:nvSpPr>
              <p:cNvPr id="2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动脉溶栓护理的监测指标与方法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https://d.book118.com/007130040046006043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darkgold">
      <a:dk1>
        <a:srgbClr val="FEFFFF"/>
      </a:dk1>
      <a:lt1>
        <a:srgbClr val="000000"/>
      </a:lt1>
      <a:dk2>
        <a:srgbClr val="FDF5E1"/>
      </a:dk2>
      <a:lt2>
        <a:srgbClr val="160908"/>
      </a:lt2>
      <a:accent1>
        <a:srgbClr val="FEB74E"/>
      </a:accent1>
      <a:accent2>
        <a:srgbClr val="FB7F3D"/>
      </a:accent2>
      <a:accent3>
        <a:srgbClr val="E15C3D"/>
      </a:accent3>
      <a:accent4>
        <a:srgbClr val="9F463B"/>
      </a:accent4>
      <a:accent5>
        <a:srgbClr val="515865"/>
      </a:accent5>
      <a:accent6>
        <a:srgbClr val="333A46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动脉溶栓护理PPT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2024-09-17T01:05:05.450</cp:lastPrinted>
  <dcterms:created xsi:type="dcterms:W3CDTF">2024-09-16T17:05:05Z</dcterms:created>
  <dcterms:modified xsi:type="dcterms:W3CDTF">2024-09-16T17:05:07Z</dcterms:modified>
</cp:coreProperties>
</file>