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1" r:id="rId24"/>
  </p:sldIdLst>
  <p:sldSz cx="9144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2" Type="http://schemas.openxmlformats.org/officeDocument/2006/relationships/image" Target="../media/image7.png" /><Relationship Id="rId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8.jpeg" /><Relationship Id="rId3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48AEEE-CA2B-44E2-B2FA-A0544D59A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DA503F-830B-4991-87A2-2DD5BE03F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9FE58E-1B09-45C9-A953-C44D136CA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68438C-2F72-45B8-BFA1-83FDAC2F0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4236887-9B9E-4F2F-BB46-2ED57D076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E4F028-839E-46C1-B32D-B649F7BD3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9122E5-CF70-4178-B947-3C45C7A58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D41439-78F0-4E6D-8692-C6DC35FFE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F27E5A-3952-4DD8-97BB-E470BEDB4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8D63B-6EFD-4D1A-AEEC-A74CE2646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DC6E4-86F5-43B4-A523-669F6CE86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7978" y="2418410"/>
            <a:ext cx="6848043" cy="848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微软雅黑"/>
                <a:cs typeface="微软雅黑"/>
              </a:defRPr>
            </a:lvl1pPr>
          </a:lstStyle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微软雅黑"/>
                <a:cs typeface="微软雅黑"/>
              </a:defRPr>
            </a:lvl1pPr>
          </a:lstStyle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816595" y="0"/>
            <a:ext cx="1114044" cy="1094232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0"/>
            <a:ext cx="2491739" cy="685799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245608" y="3828288"/>
            <a:ext cx="2542032" cy="287731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2625851" y="3817620"/>
            <a:ext cx="2542031" cy="288493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微软雅黑"/>
                <a:cs typeface="微软雅黑"/>
              </a:defRPr>
            </a:lvl1pPr>
          </a:lstStyle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4885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014215" y="1575816"/>
            <a:ext cx="1115567" cy="111404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微软雅黑"/>
                <a:cs typeface="微软雅黑"/>
              </a:defRPr>
            </a:lvl1pPr>
          </a:lstStyle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816595" y="0"/>
            <a:ext cx="1114044" cy="1094232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0"/>
            <a:ext cx="2491739" cy="685799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微软雅黑"/>
                <a:cs typeface="微软雅黑"/>
              </a:defRPr>
            </a:lvl1pPr>
          </a:lstStyle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9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k object 16"/>
          <p:cNvSpPr/>
          <p:nvPr/>
        </p:nvSpPr>
        <p:spPr>
          <a:xfrm>
            <a:off x="7878949" y="302571"/>
            <a:ext cx="989337" cy="472509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39495" y="6591300"/>
            <a:ext cx="8093709" cy="0"/>
          </a:xfrm>
          <a:custGeom>
            <a:rect l="l" t="t" r="r" b="b"/>
            <a:pathLst>
              <a:path w="8093709">
                <a:moveTo>
                  <a:pt x="0" y="0"/>
                </a:moveTo>
                <a:lnTo>
                  <a:pt x="8093329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96361" y="2409690"/>
            <a:ext cx="3351276" cy="1591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3145" y="2705100"/>
            <a:ext cx="4059554" cy="1809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66631" y="6606804"/>
            <a:ext cx="195579" cy="160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E7E7E"/>
                </a:solidFill>
                <a:latin typeface="微软雅黑"/>
                <a:cs typeface="微软雅黑"/>
              </a:defRPr>
            </a:lvl1pPr>
          </a:lstStyle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11.png" /><Relationship Id="rId4" Type="http://schemas.openxmlformats.org/officeDocument/2006/relationships/hyperlink" Target="https://www.baogaoting.com/" TargetMode="Ex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hyperlink" Target="http://www.iresearch.com.cn/" TargetMode="Ex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Relationship Id="rId6" Type="http://schemas.openxmlformats.org/officeDocument/2006/relationships/image" Target="../media/image16.png" /><Relationship Id="rId7" Type="http://schemas.openxmlformats.org/officeDocument/2006/relationships/hyperlink" Target="http://www.iresearch.com.cn/" TargetMode="Ex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hyperlink" Target="http://www.iresearch.com.cn/" TargetMode="External" /><Relationship Id="rId4" Type="http://schemas.openxmlformats.org/officeDocument/2006/relationships/image" Target="../media/image18.png" /><Relationship Id="rId5" Type="http://schemas.openxmlformats.org/officeDocument/2006/relationships/image" Target="../media/image19.png" /><Relationship Id="rId6" Type="http://schemas.openxmlformats.org/officeDocument/2006/relationships/image" Target="../media/image20.png" /><Relationship Id="rId7" Type="http://schemas.openxmlformats.org/officeDocument/2006/relationships/image" Target="../media/image2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hyperlink" Target="http://www.iresearch.com.cn/" TargetMode="External" /><Relationship Id="rId4" Type="http://schemas.openxmlformats.org/officeDocument/2006/relationships/image" Target="../media/image18.png" /><Relationship Id="rId5" Type="http://schemas.openxmlformats.org/officeDocument/2006/relationships/image" Target="../media/image22.png" /><Relationship Id="rId6" Type="http://schemas.openxmlformats.org/officeDocument/2006/relationships/image" Target="../media/image2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hyperlink" Target="http://www.iresearch.com.cn/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hyperlink" Target="http://www.iresearch.com.cn/" TargetMode="Externa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hyperlink" Target="http://www.iresearch.com.cn/" TargetMode="Ex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3.png" /><Relationship Id="rId3" Type="http://schemas.openxmlformats.org/officeDocument/2006/relationships/hyperlink" Target="http://www.iresearch.com.cn/" TargetMode="Ex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7.jpeg" /><Relationship Id="rId6" Type="http://schemas.openxmlformats.org/officeDocument/2006/relationships/image" Target="../media/image28.jpeg" /><Relationship Id="rId7" Type="http://schemas.openxmlformats.org/officeDocument/2006/relationships/hyperlink" Target="http://www.iresearch.com.cn/" TargetMode="Externa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Relationship Id="rId4" Type="http://schemas.openxmlformats.org/officeDocument/2006/relationships/image" Target="../media/image31.jpeg" /><Relationship Id="rId5" Type="http://schemas.openxmlformats.org/officeDocument/2006/relationships/hyperlink" Target="http://www.iresearch.com.cn/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2.jpeg" /><Relationship Id="rId3" Type="http://schemas.openxmlformats.org/officeDocument/2006/relationships/image" Target="../media/image33.jpeg" /><Relationship Id="rId4" Type="http://schemas.openxmlformats.org/officeDocument/2006/relationships/image" Target="../media/image34.jpeg" /><Relationship Id="rId5" Type="http://schemas.openxmlformats.org/officeDocument/2006/relationships/image" Target="../media/image35.jpeg" /><Relationship Id="rId6" Type="http://schemas.openxmlformats.org/officeDocument/2006/relationships/hyperlink" Target="http://www.iresearch.com.cn/" TargetMode="Ex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hyperlink" Target="http://www.iresearch.com.cn/" TargetMode="Ex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hyperlink" Target="http://www.iresearch.com.cn/" TargetMode="Externa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6.jpeg" /><Relationship Id="rId3" Type="http://schemas.openxmlformats.org/officeDocument/2006/relationships/image" Target="../media/image37.jpeg" /><Relationship Id="rId4" Type="http://schemas.openxmlformats.org/officeDocument/2006/relationships/image" Target="../media/image38.jpeg" /><Relationship Id="rId5" Type="http://schemas.openxmlformats.org/officeDocument/2006/relationships/image" Target="../media/image39.jpeg" /><Relationship Id="rId6" Type="http://schemas.openxmlformats.org/officeDocument/2006/relationships/image" Target="../media/image40.jpeg" /><Relationship Id="rId7" Type="http://schemas.openxmlformats.org/officeDocument/2006/relationships/image" Target="../media/image41.jpeg" /><Relationship Id="rId8" Type="http://schemas.openxmlformats.org/officeDocument/2006/relationships/image" Target="../media/image42.jpeg" /><Relationship Id="rId9" Type="http://schemas.openxmlformats.org/officeDocument/2006/relationships/hyperlink" Target="http://www.iresearch.com.cn/" TargetMode="Externa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hyperlink" Target="http://www.iresearch.com.cn/" TargetMode="Externa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7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51.png" /><Relationship Id="rId11" Type="http://schemas.openxmlformats.org/officeDocument/2006/relationships/image" Target="../media/image52.png" /><Relationship Id="rId12" Type="http://schemas.openxmlformats.org/officeDocument/2006/relationships/image" Target="../media/image53.png" /><Relationship Id="rId13" Type="http://schemas.openxmlformats.org/officeDocument/2006/relationships/image" Target="../media/image54.jpeg" /><Relationship Id="rId14" Type="http://schemas.openxmlformats.org/officeDocument/2006/relationships/image" Target="../media/image55.jpeg" /><Relationship Id="rId15" Type="http://schemas.openxmlformats.org/officeDocument/2006/relationships/image" Target="../media/image56.jpeg" /><Relationship Id="rId16" Type="http://schemas.openxmlformats.org/officeDocument/2006/relationships/image" Target="../media/image57.jpeg" /><Relationship Id="rId17" Type="http://schemas.openxmlformats.org/officeDocument/2006/relationships/image" Target="../media/image58.png" /><Relationship Id="rId18" Type="http://schemas.openxmlformats.org/officeDocument/2006/relationships/image" Target="../media/image59.png" /><Relationship Id="rId19" Type="http://schemas.openxmlformats.org/officeDocument/2006/relationships/image" Target="../media/image60.jpeg" /><Relationship Id="rId2" Type="http://schemas.openxmlformats.org/officeDocument/2006/relationships/image" Target="../media/image43.jpeg" /><Relationship Id="rId20" Type="http://schemas.openxmlformats.org/officeDocument/2006/relationships/image" Target="../media/image61.jpeg" /><Relationship Id="rId21" Type="http://schemas.openxmlformats.org/officeDocument/2006/relationships/hyperlink" Target="http://www.iresearch.com.cn/" TargetMode="External" /><Relationship Id="rId3" Type="http://schemas.openxmlformats.org/officeDocument/2006/relationships/image" Target="../media/image44.png" /><Relationship Id="rId4" Type="http://schemas.openxmlformats.org/officeDocument/2006/relationships/image" Target="../media/image45.jpeg" /><Relationship Id="rId5" Type="http://schemas.openxmlformats.org/officeDocument/2006/relationships/image" Target="../media/image46.png" /><Relationship Id="rId6" Type="http://schemas.openxmlformats.org/officeDocument/2006/relationships/image" Target="../media/image47.png" /><Relationship Id="rId7" Type="http://schemas.openxmlformats.org/officeDocument/2006/relationships/image" Target="../media/image48.png" /><Relationship Id="rId8" Type="http://schemas.openxmlformats.org/officeDocument/2006/relationships/image" Target="../media/image49.png" /><Relationship Id="rId9" Type="http://schemas.openxmlformats.org/officeDocument/2006/relationships/image" Target="../media/image5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70.png" /><Relationship Id="rId11" Type="http://schemas.openxmlformats.org/officeDocument/2006/relationships/image" Target="../media/image71.png" /><Relationship Id="rId12" Type="http://schemas.openxmlformats.org/officeDocument/2006/relationships/hyperlink" Target="http://www.iresearch.com.cn/" TargetMode="External" /><Relationship Id="rId2" Type="http://schemas.openxmlformats.org/officeDocument/2006/relationships/image" Target="../media/image62.jpeg" /><Relationship Id="rId3" Type="http://schemas.openxmlformats.org/officeDocument/2006/relationships/image" Target="../media/image63.jpeg" /><Relationship Id="rId4" Type="http://schemas.openxmlformats.org/officeDocument/2006/relationships/image" Target="../media/image64.jpeg" /><Relationship Id="rId5" Type="http://schemas.openxmlformats.org/officeDocument/2006/relationships/image" Target="../media/image65.jpeg" /><Relationship Id="rId6" Type="http://schemas.openxmlformats.org/officeDocument/2006/relationships/image" Target="../media/image66.jpeg" /><Relationship Id="rId7" Type="http://schemas.openxmlformats.org/officeDocument/2006/relationships/image" Target="../media/image67.jpeg" /><Relationship Id="rId8" Type="http://schemas.openxmlformats.org/officeDocument/2006/relationships/image" Target="../media/image68.jpeg" /><Relationship Id="rId9" Type="http://schemas.openxmlformats.org/officeDocument/2006/relationships/image" Target="../media/image69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15005301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0727" y="164592"/>
            <a:ext cx="1485899" cy="14843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73125" y="5459374"/>
            <a:ext cx="2077085" cy="785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>
                <a:solidFill>
                  <a:srgbClr val="FFFFFF"/>
                </a:solidFill>
                <a:latin typeface="微软雅黑"/>
                <a:cs typeface="微软雅黑"/>
                <a:hlinkClick r:id="rId4"/>
              </a:rPr>
              <a:t>部门</a:t>
            </a:r>
            <a:r>
              <a:rPr sz="1600" spc="-10">
                <a:solidFill>
                  <a:srgbClr val="FFFFFF"/>
                </a:solidFill>
                <a:latin typeface="微软雅黑"/>
                <a:cs typeface="微软雅黑"/>
                <a:hlinkClick r:id="rId4"/>
              </a:rPr>
              <a:t>：TMT</a:t>
            </a:r>
            <a:r>
              <a:rPr sz="1600" spc="-5">
                <a:solidFill>
                  <a:srgbClr val="FFFFFF"/>
                </a:solidFill>
                <a:latin typeface="微软雅黑"/>
                <a:cs typeface="微软雅黑"/>
                <a:hlinkClick r:id="rId4"/>
              </a:rPr>
              <a:t>北京专项组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200" spc="-5">
                <a:solidFill>
                  <a:srgbClr val="FFFFFF"/>
                </a:solidFill>
                <a:latin typeface="Arial"/>
                <a:cs typeface="Arial"/>
                <a:hlinkClick r:id="rId4"/>
              </a:rPr>
              <a:t>©2023 iResearch</a:t>
            </a:r>
            <a:r>
              <a:rPr sz="1200" spc="-55">
                <a:solidFill>
                  <a:srgbClr val="FFFFFF"/>
                </a:solidFill>
                <a:latin typeface="Arial"/>
                <a:cs typeface="Arial"/>
                <a:hlinkClick r:id="rId4"/>
              </a:rPr>
              <a:t> </a:t>
            </a:r>
            <a:r>
              <a:rPr sz="120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Inc.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0991" y="2316861"/>
            <a:ext cx="67373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>
                <a:hlinkClick r:id="rId4"/>
              </a:rPr>
              <a:t>汽车行业网络营销监测报告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570991" y="3509009"/>
            <a:ext cx="1043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>
                <a:solidFill>
                  <a:srgbClr val="FFFFFF"/>
                </a:solidFill>
                <a:latin typeface="微软雅黑"/>
                <a:cs typeface="微软雅黑"/>
                <a:hlinkClick r:id="rId4"/>
              </a:rPr>
              <a:t>2023</a:t>
            </a:r>
            <a:r>
              <a:rPr sz="2400">
                <a:solidFill>
                  <a:srgbClr val="FFFFFF"/>
                </a:solidFill>
                <a:latin typeface="微软雅黑"/>
                <a:cs typeface="微软雅黑"/>
                <a:hlinkClick r:id="rId4"/>
              </a:rPr>
              <a:t>年</a:t>
            </a:r>
            <a:endParaRPr sz="24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165353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数据说明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748" y="6389177"/>
            <a:ext cx="1462405" cy="36639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来源：艾瑞咨询自主研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究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绘制。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97111" y="6606804"/>
            <a:ext cx="136525" cy="1606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z="800">
                <a:solidFill>
                  <a:srgbClr val="7E7E7E"/>
                </a:solidFill>
                <a:latin typeface="微软雅黑"/>
                <a:cs typeface="微软雅黑"/>
              </a:rPr>
              <a:t>2</a:t>
            </a:fld>
            <a:endParaRPr sz="8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2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9495" y="1146047"/>
            <a:ext cx="2456815" cy="277495"/>
          </a:xfrm>
          <a:prstGeom prst="rect">
            <a:avLst/>
          </a:prstGeom>
          <a:solidFill>
            <a:srgbClr val="8AC53E">
              <a:alpha val="98823"/>
            </a:srgbClr>
          </a:solidFill>
        </p:spPr>
        <p:txBody>
          <a:bodyPr vert="horz" wrap="square" lIns="0" tIns="330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sz="1300" b="1" spc="-5">
                <a:solidFill>
                  <a:srgbClr val="FFFFFF"/>
                </a:solidFill>
                <a:latin typeface="微软雅黑"/>
                <a:cs typeface="微软雅黑"/>
              </a:rPr>
              <a:t>研究对象</a:t>
            </a:r>
            <a:endParaRPr sz="13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1977" y="1410462"/>
            <a:ext cx="2636520" cy="5740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820"/>
              </a:spcBef>
              <a:buChar char="-"/>
              <a:tabLst>
                <a:tab pos="185420"/>
              </a:tabLst>
            </a:pP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汽车行业展示广告投放分析</a:t>
            </a:r>
            <a:endParaRPr sz="12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720"/>
              </a:spcBef>
              <a:buChar char="-"/>
              <a:tabLst>
                <a:tab pos="185420"/>
              </a:tabLst>
            </a:pP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汽车行业视频节目品牌赞助效果分析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7159" y="2402204"/>
            <a:ext cx="8004809" cy="3821429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85"/>
              </a:spcBef>
              <a:buFont typeface="Wingdings"/>
              <a:buChar char=""/>
              <a:tabLst>
                <a:tab pos="185420"/>
              </a:tabLst>
            </a:pP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数据来源：</a:t>
            </a:r>
            <a:endParaRPr sz="1200">
              <a:latin typeface="微软雅黑"/>
              <a:cs typeface="微软雅黑"/>
            </a:endParaRPr>
          </a:p>
          <a:p>
            <a:pPr marL="346075" lvl="1" indent="-111760">
              <a:lnSpc>
                <a:spcPct val="100000"/>
              </a:lnSpc>
              <a:spcBef>
                <a:spcPts val="680"/>
              </a:spcBef>
              <a:buChar char="-"/>
              <a:tabLst>
                <a:tab pos="346710"/>
              </a:tabLst>
            </a:pP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艾瑞咨询</a:t>
            </a:r>
            <a:r>
              <a:rPr sz="1200" spc="-1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200" spc="-20">
                <a:solidFill>
                  <a:srgbClr val="585858"/>
                </a:solidFill>
                <a:latin typeface="微软雅黑"/>
                <a:cs typeface="微软雅黑"/>
              </a:rPr>
              <a:t>AdTracker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多平台网络广告监测数据库 、</a:t>
            </a:r>
            <a:r>
              <a:rPr sz="1200" spc="-15">
                <a:solidFill>
                  <a:srgbClr val="585858"/>
                </a:solidFill>
                <a:latin typeface="微软雅黑"/>
                <a:cs typeface="微软雅黑"/>
              </a:rPr>
              <a:t>UserTracker</a:t>
            </a:r>
            <a:r>
              <a:rPr sz="1200" spc="-5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多平台网民行为监测数据库</a:t>
            </a:r>
            <a:endParaRPr sz="1200">
              <a:latin typeface="微软雅黑"/>
              <a:cs typeface="微软雅黑"/>
            </a:endParaRPr>
          </a:p>
          <a:p>
            <a:pPr marL="346075" lvl="1" indent="-111760">
              <a:lnSpc>
                <a:spcPct val="100000"/>
              </a:lnSpc>
              <a:spcBef>
                <a:spcPts val="720"/>
              </a:spcBef>
              <a:buChar char="-"/>
              <a:tabLst>
                <a:tab pos="346710"/>
              </a:tabLst>
            </a:pP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艾瑞咨询</a:t>
            </a:r>
            <a:r>
              <a:rPr sz="1200" spc="-1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Sponsorship</a:t>
            </a:r>
            <a:r>
              <a:rPr sz="1200" spc="-35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200" spc="-20">
                <a:solidFill>
                  <a:srgbClr val="585858"/>
                </a:solidFill>
                <a:latin typeface="微软雅黑"/>
                <a:cs typeface="微软雅黑"/>
              </a:rPr>
              <a:t>Value </a:t>
            </a:r>
            <a:r>
              <a:rPr sz="1200" spc="-5">
                <a:solidFill>
                  <a:srgbClr val="585858"/>
                </a:solidFill>
                <a:latin typeface="微软雅黑"/>
                <a:cs typeface="微软雅黑"/>
              </a:rPr>
              <a:t>Creator</a:t>
            </a:r>
            <a:r>
              <a:rPr sz="1200" spc="-15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赞助效果评估数据库</a:t>
            </a:r>
            <a:endParaRPr sz="1200">
              <a:latin typeface="微软雅黑"/>
              <a:cs typeface="微软雅黑"/>
            </a:endParaRPr>
          </a:p>
          <a:p>
            <a:pPr marL="346075" lvl="1" indent="-111760">
              <a:lnSpc>
                <a:spcPct val="100000"/>
              </a:lnSpc>
              <a:spcBef>
                <a:spcPts val="720"/>
              </a:spcBef>
              <a:buChar char="-"/>
              <a:tabLst>
                <a:tab pos="346710"/>
              </a:tabLst>
            </a:pP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艾瑞咨询</a:t>
            </a:r>
            <a:r>
              <a:rPr sz="1200" spc="-1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200" spc="-5">
                <a:solidFill>
                  <a:srgbClr val="585858"/>
                </a:solidFill>
                <a:latin typeface="微软雅黑"/>
                <a:cs typeface="微软雅黑"/>
              </a:rPr>
              <a:t>OneMedia</a:t>
            </a:r>
            <a:r>
              <a:rPr sz="1200" spc="-35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新媒体监测数据库</a:t>
            </a:r>
            <a:endParaRPr sz="12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15"/>
              </a:spcBef>
              <a:buFont typeface="Wingdings"/>
              <a:buChar char=""/>
              <a:tabLst>
                <a:tab pos="185420"/>
              </a:tabLst>
            </a:pPr>
            <a:r>
              <a:rPr sz="1200" spc="-5">
                <a:solidFill>
                  <a:srgbClr val="585858"/>
                </a:solidFill>
                <a:latin typeface="微软雅黑"/>
                <a:cs typeface="微软雅黑"/>
              </a:rPr>
              <a:t>数据统计时间：</a:t>
            </a:r>
            <a:endParaRPr sz="1200">
              <a:latin typeface="微软雅黑"/>
              <a:cs typeface="微软雅黑"/>
            </a:endParaRPr>
          </a:p>
          <a:p>
            <a:pPr marL="234950">
              <a:lnSpc>
                <a:spcPct val="100000"/>
              </a:lnSpc>
              <a:spcBef>
                <a:spcPts val="580"/>
              </a:spcBef>
            </a:pP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-</a:t>
            </a:r>
            <a:r>
              <a:rPr sz="1200" spc="-5">
                <a:solidFill>
                  <a:srgbClr val="585858"/>
                </a:solidFill>
                <a:latin typeface="微软雅黑"/>
                <a:cs typeface="微软雅黑"/>
              </a:rPr>
              <a:t> 2020.1-2023.10</a:t>
            </a:r>
            <a:endParaRPr sz="12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80"/>
              </a:spcBef>
              <a:buFont typeface="Wingdings"/>
              <a:buChar char=""/>
              <a:tabLst>
                <a:tab pos="185420"/>
              </a:tabLst>
            </a:pP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重要指标说明</a:t>
            </a:r>
            <a:endParaRPr sz="1200">
              <a:latin typeface="微软雅黑"/>
              <a:cs typeface="微软雅黑"/>
            </a:endParaRPr>
          </a:p>
          <a:p>
            <a:pPr marL="12700" marR="6985" lvl="1" indent="223520">
              <a:lnSpc>
                <a:spcPct val="150000"/>
              </a:lnSpc>
              <a:buChar char="-"/>
              <a:tabLst>
                <a:tab pos="381635"/>
              </a:tabLst>
            </a:pPr>
            <a:r>
              <a:rPr sz="1200" spc="-15">
                <a:solidFill>
                  <a:srgbClr val="585858"/>
                </a:solidFill>
                <a:latin typeface="微软雅黑"/>
                <a:cs typeface="微软雅黑"/>
              </a:rPr>
              <a:t>AdTracker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广告投入指数：本报告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中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网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络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广告投入指数</a:t>
            </a:r>
            <a:r>
              <a:rPr sz="1200" spc="25">
                <a:solidFill>
                  <a:srgbClr val="585858"/>
                </a:solidFill>
                <a:latin typeface="微软雅黑"/>
                <a:cs typeface="微软雅黑"/>
              </a:rPr>
              <a:t>是</a:t>
            </a:r>
            <a:r>
              <a:rPr sz="1200" spc="-20">
                <a:solidFill>
                  <a:srgbClr val="585858"/>
                </a:solidFill>
                <a:latin typeface="微软雅黑"/>
                <a:cs typeface="微软雅黑"/>
              </a:rPr>
              <a:t>AdTracker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基于对中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国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300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多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家主流网络媒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体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品牌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图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形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广 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告的日监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测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数据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统</a:t>
            </a:r>
            <a:r>
              <a:rPr sz="1200" spc="35">
                <a:solidFill>
                  <a:srgbClr val="585858"/>
                </a:solidFill>
                <a:latin typeface="微软雅黑"/>
                <a:cs typeface="微软雅黑"/>
              </a:rPr>
              <a:t>计、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对广告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主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在展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示类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广告及部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分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信息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流广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告的投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入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进行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推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算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获</a:t>
            </a:r>
            <a:r>
              <a:rPr sz="1200" spc="70">
                <a:solidFill>
                  <a:srgbClr val="585858"/>
                </a:solidFill>
                <a:latin typeface="微软雅黑"/>
                <a:cs typeface="微软雅黑"/>
              </a:rPr>
              <a:t>得</a:t>
            </a:r>
            <a:r>
              <a:rPr sz="1200" spc="35">
                <a:solidFill>
                  <a:srgbClr val="585858"/>
                </a:solidFill>
                <a:latin typeface="微软雅黑"/>
                <a:cs typeface="微软雅黑"/>
              </a:rPr>
              <a:t>，不</a:t>
            </a:r>
            <a:r>
              <a:rPr sz="1200" spc="25">
                <a:solidFill>
                  <a:srgbClr val="585858"/>
                </a:solidFill>
                <a:latin typeface="微软雅黑"/>
                <a:cs typeface="微软雅黑"/>
              </a:rPr>
              <a:t>含</a:t>
            </a:r>
            <a:r>
              <a:rPr sz="1200" spc="35">
                <a:solidFill>
                  <a:srgbClr val="585858"/>
                </a:solidFill>
                <a:latin typeface="微软雅黑"/>
                <a:cs typeface="微软雅黑"/>
              </a:rPr>
              <a:t>搜索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文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字</a:t>
            </a:r>
            <a:r>
              <a:rPr sz="1200" spc="35">
                <a:solidFill>
                  <a:srgbClr val="585858"/>
                </a:solidFill>
                <a:latin typeface="微软雅黑"/>
                <a:cs typeface="微软雅黑"/>
              </a:rPr>
              <a:t>链、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容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endParaRPr sz="12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（如短视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频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平台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信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息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流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告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）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及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部分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定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向类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告等其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他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方式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广告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投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放规</a:t>
            </a:r>
            <a:r>
              <a:rPr sz="1200" spc="30">
                <a:solidFill>
                  <a:srgbClr val="585858"/>
                </a:solidFill>
                <a:latin typeface="微软雅黑"/>
                <a:cs typeface="微软雅黑"/>
              </a:rPr>
              <a:t>模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并区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别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与媒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体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收入口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径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核算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市场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规</a:t>
            </a:r>
            <a:r>
              <a:rPr sz="1200" spc="15">
                <a:solidFill>
                  <a:srgbClr val="585858"/>
                </a:solidFill>
                <a:latin typeface="微软雅黑"/>
                <a:cs typeface="微软雅黑"/>
              </a:rPr>
              <a:t>模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； 投入指数为预估值。</a:t>
            </a:r>
            <a:endParaRPr sz="1200">
              <a:latin typeface="微软雅黑"/>
              <a:cs typeface="微软雅黑"/>
            </a:endParaRPr>
          </a:p>
          <a:p>
            <a:pPr marL="12700" marR="6350" lvl="1" indent="223520" algn="just">
              <a:lnSpc>
                <a:spcPct val="150000"/>
              </a:lnSpc>
              <a:buChar char="-"/>
              <a:tabLst>
                <a:tab pos="378460"/>
              </a:tabLst>
            </a:pPr>
            <a:r>
              <a:rPr sz="1200" spc="-10">
                <a:solidFill>
                  <a:srgbClr val="585858"/>
                </a:solidFill>
                <a:latin typeface="微软雅黑"/>
                <a:cs typeface="微软雅黑"/>
              </a:rPr>
              <a:t>S</a:t>
            </a:r>
            <a:r>
              <a:rPr sz="1200" spc="-20">
                <a:solidFill>
                  <a:srgbClr val="585858"/>
                </a:solidFill>
                <a:latin typeface="微软雅黑"/>
                <a:cs typeface="微软雅黑"/>
              </a:rPr>
              <a:t>V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C综合指数：基于艾瑞最新研发的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针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对视频节目品牌赞助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效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果的研究模</a:t>
            </a:r>
            <a:r>
              <a:rPr sz="1200" spc="5">
                <a:solidFill>
                  <a:srgbClr val="585858"/>
                </a:solidFill>
                <a:latin typeface="微软雅黑"/>
                <a:cs typeface="微软雅黑"/>
              </a:rPr>
              <a:t>型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。为了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方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便直观对比赞助效果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将多种 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数据源的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数</a:t>
            </a:r>
            <a:r>
              <a:rPr sz="1200" spc="25">
                <a:solidFill>
                  <a:srgbClr val="585858"/>
                </a:solidFill>
                <a:latin typeface="微软雅黑"/>
                <a:cs typeface="微软雅黑"/>
              </a:rPr>
              <a:t>据进行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了指</a:t>
            </a:r>
            <a:r>
              <a:rPr sz="1200" spc="25">
                <a:solidFill>
                  <a:srgbClr val="585858"/>
                </a:solidFill>
                <a:latin typeface="微软雅黑"/>
                <a:cs typeface="微软雅黑"/>
              </a:rPr>
              <a:t>数化处</a:t>
            </a:r>
            <a:r>
              <a:rPr sz="1200" spc="15">
                <a:solidFill>
                  <a:srgbClr val="585858"/>
                </a:solidFill>
                <a:latin typeface="微软雅黑"/>
                <a:cs typeface="微软雅黑"/>
              </a:rPr>
              <a:t>理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以对标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节目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以及数据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库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中节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及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品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牌得分均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作为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基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准</a:t>
            </a:r>
            <a:r>
              <a:rPr sz="1200" spc="45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200" spc="-10">
                <a:solidFill>
                  <a:srgbClr val="585858"/>
                </a:solidFill>
                <a:latin typeface="微软雅黑"/>
                <a:cs typeface="微软雅黑"/>
              </a:rPr>
              <a:t>0</a:t>
            </a:r>
            <a:r>
              <a:rPr sz="1200" spc="15">
                <a:solidFill>
                  <a:srgbClr val="585858"/>
                </a:solidFill>
                <a:latin typeface="微软雅黑"/>
                <a:cs typeface="微软雅黑"/>
              </a:rPr>
              <a:t>0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，指数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大</a:t>
            </a:r>
            <a:r>
              <a:rPr sz="1200" spc="25">
                <a:solidFill>
                  <a:srgbClr val="585858"/>
                </a:solidFill>
                <a:latin typeface="微软雅黑"/>
                <a:cs typeface="微软雅黑"/>
              </a:rPr>
              <a:t>于</a:t>
            </a:r>
            <a:r>
              <a:rPr sz="1200" spc="-10">
                <a:solidFill>
                  <a:srgbClr val="585858"/>
                </a:solidFill>
                <a:latin typeface="微软雅黑"/>
                <a:cs typeface="微软雅黑"/>
              </a:rPr>
              <a:t>10</a:t>
            </a:r>
            <a:r>
              <a:rPr sz="1200" spc="25">
                <a:solidFill>
                  <a:srgbClr val="585858"/>
                </a:solidFill>
                <a:latin typeface="微软雅黑"/>
                <a:cs typeface="微软雅黑"/>
              </a:rPr>
              <a:t>0</a:t>
            </a:r>
            <a:r>
              <a:rPr sz="1200" spc="10">
                <a:solidFill>
                  <a:srgbClr val="585858"/>
                </a:solidFill>
                <a:latin typeface="微软雅黑"/>
                <a:cs typeface="微软雅黑"/>
              </a:rPr>
              <a:t>说</a:t>
            </a:r>
            <a:r>
              <a:rPr sz="1200" spc="20">
                <a:solidFill>
                  <a:srgbClr val="585858"/>
                </a:solidFill>
                <a:latin typeface="微软雅黑"/>
                <a:cs typeface="微软雅黑"/>
              </a:rPr>
              <a:t>明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赞 </a:t>
            </a:r>
            <a:r>
              <a:rPr sz="1200" spc="-5">
                <a:solidFill>
                  <a:srgbClr val="585858"/>
                </a:solidFill>
                <a:latin typeface="微软雅黑"/>
                <a:cs typeface="微软雅黑"/>
              </a:rPr>
              <a:t>助效果好于行业均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200" spc="-5">
                <a:solidFill>
                  <a:srgbClr val="585858"/>
                </a:solidFill>
                <a:latin typeface="微软雅黑"/>
                <a:cs typeface="微软雅黑"/>
              </a:rPr>
              <a:t>，指数小于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100说明赞助效果低于行业均</a:t>
            </a:r>
            <a:r>
              <a:rPr sz="1200" spc="-30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2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5401" y="2128837"/>
            <a:ext cx="2426970" cy="287020"/>
          </a:xfrm>
          <a:prstGeom prst="rect">
            <a:avLst/>
          </a:prstGeom>
          <a:solidFill>
            <a:srgbClr val="1EC7F3"/>
          </a:solidFill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300" b="1" spc="-5">
                <a:solidFill>
                  <a:srgbClr val="FFFFFF"/>
                </a:solidFill>
                <a:latin typeface="微软雅黑"/>
                <a:cs typeface="微软雅黑"/>
              </a:rPr>
              <a:t>数据说明</a:t>
            </a:r>
            <a:endParaRPr sz="13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165353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核心发现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2282" y="6272580"/>
            <a:ext cx="388048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注释：投入指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数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*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区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别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于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告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投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放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费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用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，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相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关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定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义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请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参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看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“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据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说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明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-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重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要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指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标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说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明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”</a:t>
            </a:r>
            <a:r>
              <a:rPr sz="800" spc="5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 flipH="1">
            <a:off x="1001267" y="1179575"/>
            <a:ext cx="0" cy="196850"/>
          </a:xfrm>
          <a:custGeom>
            <a:rect l="l" t="t" r="r" b="b"/>
            <a:pathLst>
              <a:path h="196850">
                <a:moveTo>
                  <a:pt x="0" y="0"/>
                </a:moveTo>
                <a:lnTo>
                  <a:pt x="0" y="196596"/>
                </a:lnTo>
              </a:path>
            </a:pathLst>
          </a:custGeom>
          <a:ln w="9525">
            <a:solidFill>
              <a:srgbClr val="616161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81455" y="1159763"/>
            <a:ext cx="38100" cy="24765"/>
          </a:xfrm>
          <a:custGeom>
            <a:rect l="l" t="t" r="r" b="b"/>
            <a:pathLst>
              <a:path w="38100" h="24765">
                <a:moveTo>
                  <a:pt x="29565" y="0"/>
                </a:moveTo>
                <a:lnTo>
                  <a:pt x="8534" y="0"/>
                </a:lnTo>
                <a:lnTo>
                  <a:pt x="0" y="5461"/>
                </a:lnTo>
                <a:lnTo>
                  <a:pt x="0" y="18923"/>
                </a:lnTo>
                <a:lnTo>
                  <a:pt x="8534" y="24384"/>
                </a:lnTo>
                <a:lnTo>
                  <a:pt x="29565" y="24384"/>
                </a:lnTo>
                <a:lnTo>
                  <a:pt x="38100" y="18923"/>
                </a:lnTo>
                <a:lnTo>
                  <a:pt x="38100" y="5461"/>
                </a:lnTo>
                <a:lnTo>
                  <a:pt x="29565" y="0"/>
                </a:lnTo>
                <a:close/>
              </a:path>
            </a:pathLst>
          </a:custGeom>
          <a:solidFill>
            <a:srgbClr val="7C7C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80287" y="1287780"/>
            <a:ext cx="390144" cy="3962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12291" y="1304544"/>
            <a:ext cx="312420" cy="352425"/>
          </a:xfrm>
          <a:custGeom>
            <a:rect l="l" t="t" r="r" b="b"/>
            <a:pathLst>
              <a:path w="312419" h="352425">
                <a:moveTo>
                  <a:pt x="151333" y="0"/>
                </a:moveTo>
                <a:lnTo>
                  <a:pt x="50444" y="0"/>
                </a:lnTo>
                <a:lnTo>
                  <a:pt x="50444" y="169671"/>
                </a:lnTo>
                <a:lnTo>
                  <a:pt x="42562" y="257353"/>
                </a:lnTo>
                <a:lnTo>
                  <a:pt x="25222" y="306863"/>
                </a:lnTo>
                <a:lnTo>
                  <a:pt x="7881" y="328799"/>
                </a:lnTo>
                <a:lnTo>
                  <a:pt x="0" y="333755"/>
                </a:lnTo>
                <a:lnTo>
                  <a:pt x="9869" y="335450"/>
                </a:lnTo>
                <a:lnTo>
                  <a:pt x="36828" y="339597"/>
                </a:lnTo>
                <a:lnTo>
                  <a:pt x="76900" y="344793"/>
                </a:lnTo>
                <a:lnTo>
                  <a:pt x="126111" y="349630"/>
                </a:lnTo>
                <a:lnTo>
                  <a:pt x="143597" y="350837"/>
                </a:lnTo>
                <a:lnTo>
                  <a:pt x="157645" y="352043"/>
                </a:lnTo>
                <a:lnTo>
                  <a:pt x="177139" y="352043"/>
                </a:lnTo>
                <a:lnTo>
                  <a:pt x="188405" y="350099"/>
                </a:lnTo>
                <a:lnTo>
                  <a:pt x="199778" y="345820"/>
                </a:lnTo>
                <a:lnTo>
                  <a:pt x="208573" y="341542"/>
                </a:lnTo>
                <a:lnTo>
                  <a:pt x="212102" y="339597"/>
                </a:lnTo>
                <a:lnTo>
                  <a:pt x="279171" y="304926"/>
                </a:lnTo>
                <a:lnTo>
                  <a:pt x="301883" y="293623"/>
                </a:lnTo>
                <a:lnTo>
                  <a:pt x="304722" y="292103"/>
                </a:lnTo>
                <a:lnTo>
                  <a:pt x="306108" y="291083"/>
                </a:lnTo>
                <a:lnTo>
                  <a:pt x="311848" y="287019"/>
                </a:lnTo>
                <a:lnTo>
                  <a:pt x="311277" y="283844"/>
                </a:lnTo>
                <a:lnTo>
                  <a:pt x="311669" y="210613"/>
                </a:lnTo>
                <a:lnTo>
                  <a:pt x="311419" y="116617"/>
                </a:lnTo>
                <a:lnTo>
                  <a:pt x="310955" y="35528"/>
                </a:lnTo>
                <a:lnTo>
                  <a:pt x="310705" y="1015"/>
                </a:lnTo>
                <a:lnTo>
                  <a:pt x="15133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81455" y="1589532"/>
            <a:ext cx="146303" cy="701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50975" y="1283208"/>
            <a:ext cx="92963" cy="5638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54963" y="1341119"/>
            <a:ext cx="291084" cy="762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99566" y="1381708"/>
            <a:ext cx="19050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01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 flipH="1">
            <a:off x="1001267" y="3176016"/>
            <a:ext cx="0" cy="196850"/>
          </a:xfrm>
          <a:custGeom>
            <a:rect l="l" t="t" r="r" b="b"/>
            <a:pathLst>
              <a:path h="196850">
                <a:moveTo>
                  <a:pt x="0" y="0"/>
                </a:moveTo>
                <a:lnTo>
                  <a:pt x="0" y="196596"/>
                </a:lnTo>
              </a:path>
            </a:pathLst>
          </a:custGeom>
          <a:ln w="9525">
            <a:solidFill>
              <a:srgbClr val="616161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81455" y="3157727"/>
            <a:ext cx="38100" cy="22860"/>
          </a:xfrm>
          <a:custGeom>
            <a:rect l="l" t="t" r="r" b="b"/>
            <a:pathLst>
              <a:path w="38100" h="22860">
                <a:moveTo>
                  <a:pt x="29565" y="0"/>
                </a:moveTo>
                <a:lnTo>
                  <a:pt x="8534" y="0"/>
                </a:lnTo>
                <a:lnTo>
                  <a:pt x="0" y="5080"/>
                </a:lnTo>
                <a:lnTo>
                  <a:pt x="0" y="17780"/>
                </a:lnTo>
                <a:lnTo>
                  <a:pt x="8534" y="22860"/>
                </a:lnTo>
                <a:lnTo>
                  <a:pt x="29565" y="22860"/>
                </a:lnTo>
                <a:lnTo>
                  <a:pt x="38100" y="17780"/>
                </a:lnTo>
                <a:lnTo>
                  <a:pt x="38100" y="5080"/>
                </a:lnTo>
                <a:lnTo>
                  <a:pt x="29565" y="0"/>
                </a:lnTo>
                <a:close/>
              </a:path>
            </a:pathLst>
          </a:custGeom>
          <a:solidFill>
            <a:srgbClr val="7C7C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80287" y="3285744"/>
            <a:ext cx="390144" cy="39624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12291" y="3302508"/>
            <a:ext cx="312420" cy="352425"/>
          </a:xfrm>
          <a:custGeom>
            <a:rect l="l" t="t" r="r" b="b"/>
            <a:pathLst>
              <a:path w="312419" h="352425">
                <a:moveTo>
                  <a:pt x="151333" y="0"/>
                </a:moveTo>
                <a:lnTo>
                  <a:pt x="50444" y="0"/>
                </a:lnTo>
                <a:lnTo>
                  <a:pt x="50444" y="169671"/>
                </a:lnTo>
                <a:lnTo>
                  <a:pt x="42562" y="257353"/>
                </a:lnTo>
                <a:lnTo>
                  <a:pt x="25222" y="306863"/>
                </a:lnTo>
                <a:lnTo>
                  <a:pt x="7881" y="328799"/>
                </a:lnTo>
                <a:lnTo>
                  <a:pt x="0" y="333755"/>
                </a:lnTo>
                <a:lnTo>
                  <a:pt x="9869" y="335450"/>
                </a:lnTo>
                <a:lnTo>
                  <a:pt x="36828" y="339597"/>
                </a:lnTo>
                <a:lnTo>
                  <a:pt x="76900" y="344793"/>
                </a:lnTo>
                <a:lnTo>
                  <a:pt x="126111" y="349630"/>
                </a:lnTo>
                <a:lnTo>
                  <a:pt x="143597" y="350837"/>
                </a:lnTo>
                <a:lnTo>
                  <a:pt x="157645" y="352043"/>
                </a:lnTo>
                <a:lnTo>
                  <a:pt x="177139" y="352043"/>
                </a:lnTo>
                <a:lnTo>
                  <a:pt x="188405" y="350099"/>
                </a:lnTo>
                <a:lnTo>
                  <a:pt x="199778" y="345820"/>
                </a:lnTo>
                <a:lnTo>
                  <a:pt x="208573" y="341542"/>
                </a:lnTo>
                <a:lnTo>
                  <a:pt x="212102" y="339597"/>
                </a:lnTo>
                <a:lnTo>
                  <a:pt x="279171" y="304926"/>
                </a:lnTo>
                <a:lnTo>
                  <a:pt x="301883" y="293624"/>
                </a:lnTo>
                <a:lnTo>
                  <a:pt x="304722" y="292103"/>
                </a:lnTo>
                <a:lnTo>
                  <a:pt x="306108" y="291083"/>
                </a:lnTo>
                <a:lnTo>
                  <a:pt x="311848" y="287019"/>
                </a:lnTo>
                <a:lnTo>
                  <a:pt x="311277" y="283844"/>
                </a:lnTo>
                <a:lnTo>
                  <a:pt x="311669" y="210613"/>
                </a:lnTo>
                <a:lnTo>
                  <a:pt x="311419" y="116617"/>
                </a:lnTo>
                <a:lnTo>
                  <a:pt x="310955" y="35528"/>
                </a:lnTo>
                <a:lnTo>
                  <a:pt x="310705" y="1015"/>
                </a:lnTo>
                <a:lnTo>
                  <a:pt x="15133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81455" y="3587496"/>
            <a:ext cx="146303" cy="701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50975" y="3281173"/>
            <a:ext cx="92963" cy="5638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54963" y="3339084"/>
            <a:ext cx="291084" cy="762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899566" y="3380613"/>
            <a:ext cx="1905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02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3748" y="6389177"/>
            <a:ext cx="1462405" cy="36639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来源：艾瑞咨询自主研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究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绘制。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97111" y="6606804"/>
            <a:ext cx="136525" cy="1606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z="800">
                <a:solidFill>
                  <a:srgbClr val="7E7E7E"/>
                </a:solidFill>
                <a:latin typeface="微软雅黑"/>
                <a:cs typeface="微软雅黑"/>
              </a:rPr>
              <a:t>3</a:t>
            </a:fld>
            <a:endParaRPr sz="80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7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57122" y="1098295"/>
            <a:ext cx="1808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汽车行业网络营销趋势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57122" y="1332479"/>
            <a:ext cx="6972934" cy="4824095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84785" indent="-172720" algn="just">
              <a:lnSpc>
                <a:spcPct val="100000"/>
              </a:lnSpc>
              <a:spcBef>
                <a:spcPts val="645"/>
              </a:spcBef>
              <a:buFont typeface="Wingdings"/>
              <a:buChar char=""/>
              <a:tabLst>
                <a:tab pos="185420"/>
              </a:tabLst>
            </a:pPr>
            <a:r>
              <a:rPr sz="1200" b="1">
                <a:solidFill>
                  <a:srgbClr val="8AC53E"/>
                </a:solidFill>
                <a:latin typeface="微软雅黑"/>
                <a:cs typeface="微软雅黑"/>
              </a:rPr>
              <a:t>展示广告</a:t>
            </a:r>
            <a:endParaRPr sz="1200">
              <a:latin typeface="微软雅黑"/>
              <a:cs typeface="微软雅黑"/>
            </a:endParaRPr>
          </a:p>
          <a:p>
            <a:pPr marL="184785" marR="6350" indent="-172720" algn="just">
              <a:lnSpc>
                <a:spcPct val="135100"/>
              </a:lnSpc>
              <a:spcBef>
                <a:spcPts val="40"/>
              </a:spcBef>
              <a:buFont typeface="Arial"/>
              <a:buChar char="•"/>
              <a:tabLst>
                <a:tab pos="185420"/>
              </a:tabLst>
            </a:pP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2023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年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1-10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月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车行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业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告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主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信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心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稳</a:t>
            </a:r>
            <a:r>
              <a:rPr sz="1100" spc="20">
                <a:solidFill>
                  <a:srgbClr val="585858"/>
                </a:solidFill>
                <a:latin typeface="微软雅黑"/>
                <a:cs typeface="微软雅黑"/>
              </a:rPr>
              <a:t>定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投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入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指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数</a:t>
            </a:r>
            <a:r>
              <a:rPr sz="1100" spc="30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59.3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亿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*，3-5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月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迎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来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投放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小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高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峰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；头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告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主投</a:t>
            </a:r>
            <a:r>
              <a:rPr sz="1100" spc="25">
                <a:solidFill>
                  <a:srgbClr val="585858"/>
                </a:solidFill>
                <a:latin typeface="微软雅黑"/>
                <a:cs typeface="微软雅黑"/>
              </a:rPr>
              <a:t>入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较 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谨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，TOP15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告主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中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东风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本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田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宝马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上榜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从展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告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投入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策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略来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看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，移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动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OTT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渠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道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份额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续增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  “大尺寸”广告更受青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，汽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之家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易车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懂车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帝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等垂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媒体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主要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投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放阵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  <a:p>
            <a:pPr marL="184785" indent="-172720" algn="just">
              <a:lnSpc>
                <a:spcPct val="100000"/>
              </a:lnSpc>
              <a:spcBef>
                <a:spcPts val="600"/>
              </a:spcBef>
              <a:buFont typeface="Wingdings"/>
              <a:buChar char=""/>
              <a:tabLst>
                <a:tab pos="185420"/>
              </a:tabLst>
            </a:pPr>
            <a:r>
              <a:rPr sz="1200" b="1">
                <a:solidFill>
                  <a:srgbClr val="8AC53E"/>
                </a:solidFill>
                <a:latin typeface="微软雅黑"/>
                <a:cs typeface="微软雅黑"/>
              </a:rPr>
              <a:t>综艺赞助</a:t>
            </a:r>
            <a:endParaRPr sz="1200">
              <a:latin typeface="微软雅黑"/>
              <a:cs typeface="微软雅黑"/>
            </a:endParaRPr>
          </a:p>
          <a:p>
            <a:pPr marL="184785" marR="7620" indent="-172720" algn="just">
              <a:lnSpc>
                <a:spcPct val="134500"/>
              </a:lnSpc>
              <a:spcBef>
                <a:spcPts val="65"/>
              </a:spcBef>
              <a:buFont typeface="Arial"/>
              <a:buChar char="•"/>
              <a:tabLst>
                <a:tab pos="185420"/>
              </a:tabLst>
            </a:pP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汽车行业综艺植入需求增长，前十个月共有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28</a:t>
            </a:r>
            <a:r>
              <a:rPr sz="1100" spc="20">
                <a:solidFill>
                  <a:srgbClr val="585858"/>
                </a:solidFill>
                <a:latin typeface="微软雅黑"/>
                <a:cs typeface="微软雅黑"/>
              </a:rPr>
              <a:t>个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品牌赞助综艺节</a:t>
            </a:r>
            <a:r>
              <a:rPr sz="1100" spc="20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，其中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4-8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月为植入高峰期；单品牌单车型 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植入是常见方式，生活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察类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目仍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赞助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重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头。</a:t>
            </a:r>
            <a:endParaRPr sz="11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汽车行业网络营销策略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汽车行业对“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品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效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三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合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一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”</a:t>
            </a:r>
            <a:r>
              <a:rPr sz="1100" b="1" spc="-5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的需求更强烈，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数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字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化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成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主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流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渠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道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形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式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及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容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更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加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丰</a:t>
            </a:r>
            <a:r>
              <a:rPr sz="1100" b="1" spc="-10">
                <a:solidFill>
                  <a:srgbClr val="585858"/>
                </a:solidFill>
                <a:latin typeface="微软雅黑"/>
                <a:cs typeface="微软雅黑"/>
              </a:rPr>
              <a:t>富</a:t>
            </a:r>
            <a:r>
              <a:rPr sz="1100" b="1" spc="5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0"/>
              </a:spcBef>
              <a:buFont typeface="Wingdings"/>
              <a:buChar char=""/>
              <a:tabLst>
                <a:tab pos="185420"/>
              </a:tabLst>
            </a:pPr>
            <a:r>
              <a:rPr sz="1200" b="1">
                <a:solidFill>
                  <a:srgbClr val="8AC53E"/>
                </a:solidFill>
                <a:latin typeface="微软雅黑"/>
                <a:cs typeface="微软雅黑"/>
              </a:rPr>
              <a:t>公域渠道：垂类媒体、视频平台、社交媒体</a:t>
            </a:r>
            <a:endParaRPr sz="1200">
              <a:latin typeface="微软雅黑"/>
              <a:cs typeface="微软雅黑"/>
            </a:endParaRPr>
          </a:p>
          <a:p>
            <a:pPr marL="184785" marR="6350" indent="-172720">
              <a:lnSpc>
                <a:spcPct val="134500"/>
              </a:lnSpc>
              <a:spcBef>
                <a:spcPts val="65"/>
              </a:spcBef>
              <a:buFont typeface="Arial"/>
              <a:buChar char="•"/>
              <a:tabLst>
                <a:tab pos="185420"/>
              </a:tabLst>
            </a:pPr>
            <a:r>
              <a:rPr sz="1100" b="1" spc="10">
                <a:solidFill>
                  <a:srgbClr val="585858"/>
                </a:solidFill>
                <a:latin typeface="微软雅黑"/>
                <a:cs typeface="微软雅黑"/>
              </a:rPr>
              <a:t>垂类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媒</a:t>
            </a:r>
            <a:r>
              <a:rPr sz="1100" b="1" spc="10">
                <a:solidFill>
                  <a:srgbClr val="585858"/>
                </a:solidFill>
                <a:latin typeface="微软雅黑"/>
                <a:cs typeface="微软雅黑"/>
              </a:rPr>
              <a:t>体：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覆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盖购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看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、买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用、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换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”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全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链路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基于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用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户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行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析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现精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准营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优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惠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信</a:t>
            </a:r>
            <a:r>
              <a:rPr sz="1100" spc="-25">
                <a:solidFill>
                  <a:srgbClr val="585858"/>
                </a:solidFill>
                <a:latin typeface="微软雅黑"/>
                <a:cs typeface="微软雅黑"/>
              </a:rPr>
              <a:t>息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讲解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测评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等丰 富内容与线下体验、车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圈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活动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相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结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提高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营销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转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化效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185420"/>
              </a:tabLst>
            </a:pPr>
            <a:r>
              <a:rPr sz="1100" b="1" spc="10">
                <a:solidFill>
                  <a:srgbClr val="585858"/>
                </a:solidFill>
                <a:latin typeface="微软雅黑"/>
                <a:cs typeface="微软雅黑"/>
              </a:rPr>
              <a:t>视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频平</a:t>
            </a:r>
            <a:r>
              <a:rPr sz="1100" b="1" spc="10">
                <a:solidFill>
                  <a:srgbClr val="585858"/>
                </a:solidFill>
                <a:latin typeface="微软雅黑"/>
                <a:cs typeface="微软雅黑"/>
              </a:rPr>
              <a:t>台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：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KOL种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草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+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综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艺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/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剧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赞助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升品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声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量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；品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官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方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达人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及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二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共创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频与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直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播带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货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结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合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，多种方</a:t>
            </a:r>
            <a:endParaRPr sz="1100">
              <a:latin typeface="微软雅黑"/>
              <a:cs typeface="微软雅黑"/>
            </a:endParaRPr>
          </a:p>
          <a:p>
            <a:pPr marL="184785">
              <a:lnSpc>
                <a:spcPct val="100000"/>
              </a:lnSpc>
              <a:spcBef>
                <a:spcPts val="455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式促进销售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  <a:p>
            <a:pPr marL="184785" marR="6350" indent="-172720" algn="just">
              <a:lnSpc>
                <a:spcPct val="135000"/>
              </a:lnSpc>
              <a:spcBef>
                <a:spcPts val="5"/>
              </a:spcBef>
              <a:buFont typeface="Arial"/>
              <a:buChar char="•"/>
              <a:tabLst>
                <a:tab pos="185420"/>
              </a:tabLst>
            </a:pPr>
            <a:r>
              <a:rPr sz="1100" b="1" spc="10">
                <a:solidFill>
                  <a:srgbClr val="585858"/>
                </a:solidFill>
                <a:latin typeface="微软雅黑"/>
                <a:cs typeface="微软雅黑"/>
              </a:rPr>
              <a:t>社交媒体</a:t>
            </a: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：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小红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书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凭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借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“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高女性用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户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占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比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强种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草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分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享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”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属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性，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成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为汽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车品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牌女性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容分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享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主阵地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平台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KOL  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营销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注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重生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活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化场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景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利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用热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门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话题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导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打造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女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性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自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由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独立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”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相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关概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念并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联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合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线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下活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动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进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行推</a:t>
            </a:r>
            <a:r>
              <a:rPr sz="1100" spc="20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以强 化目标受众对品牌的价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认同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提高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转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化率。</a:t>
            </a:r>
            <a:endParaRPr sz="1100">
              <a:latin typeface="微软雅黑"/>
              <a:cs typeface="微软雅黑"/>
            </a:endParaRPr>
          </a:p>
          <a:p>
            <a:pPr marL="184785" indent="-172720" algn="just">
              <a:lnSpc>
                <a:spcPct val="100000"/>
              </a:lnSpc>
              <a:spcBef>
                <a:spcPts val="600"/>
              </a:spcBef>
              <a:buFont typeface="Wingdings"/>
              <a:buChar char=""/>
              <a:tabLst>
                <a:tab pos="185420"/>
              </a:tabLst>
            </a:pPr>
            <a:r>
              <a:rPr sz="1200" b="1">
                <a:solidFill>
                  <a:srgbClr val="8AC53E"/>
                </a:solidFill>
                <a:latin typeface="微软雅黑"/>
                <a:cs typeface="微软雅黑"/>
              </a:rPr>
              <a:t>私域渠道</a:t>
            </a:r>
            <a:endParaRPr sz="1200">
              <a:latin typeface="微软雅黑"/>
              <a:cs typeface="微软雅黑"/>
            </a:endParaRPr>
          </a:p>
          <a:p>
            <a:pPr marL="184785" marR="6350" indent="-172720" algn="just">
              <a:lnSpc>
                <a:spcPct val="135600"/>
              </a:lnSpc>
              <a:spcBef>
                <a:spcPts val="35"/>
              </a:spcBef>
              <a:buFont typeface="Arial"/>
              <a:buChar char="•"/>
              <a:tabLst>
                <a:tab pos="185420"/>
              </a:tabLst>
            </a:pP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汽车品牌借助公域触点拓宽其私域流量池，通过对其社群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/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小程</a:t>
            </a:r>
            <a:r>
              <a:rPr sz="1100" spc="20">
                <a:solidFill>
                  <a:srgbClr val="585858"/>
                </a:solidFill>
                <a:latin typeface="微软雅黑"/>
                <a:cs typeface="微软雅黑"/>
              </a:rPr>
              <a:t>序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/APP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 spc="20">
                <a:solidFill>
                  <a:srgbClr val="585858"/>
                </a:solidFill>
                <a:latin typeface="微软雅黑"/>
                <a:cs typeface="微软雅黑"/>
              </a:rPr>
              <a:t>精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细化运</a:t>
            </a:r>
            <a:r>
              <a:rPr sz="1100" spc="15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1100" spc="10">
                <a:solidFill>
                  <a:srgbClr val="585858"/>
                </a:solidFill>
                <a:latin typeface="微软雅黑"/>
                <a:cs typeface="微软雅黑"/>
              </a:rPr>
              <a:t>，触达更大范围的高意向 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潜客，挖掘全生命周期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户价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816595" y="0"/>
            <a:ext cx="1114044" cy="109423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2491739" cy="685799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67613" y="1484833"/>
            <a:ext cx="8413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>
                <a:solidFill>
                  <a:srgbClr val="FFFFFF"/>
                </a:solidFill>
                <a:latin typeface="微软雅黑"/>
                <a:cs typeface="微软雅黑"/>
              </a:rPr>
              <a:t>目</a:t>
            </a:r>
            <a:r>
              <a:rPr sz="2800" spc="-9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>
                <a:solidFill>
                  <a:srgbClr val="FFFFFF"/>
                </a:solidFill>
                <a:latin typeface="微软雅黑"/>
                <a:cs typeface="微软雅黑"/>
              </a:rPr>
              <a:t>录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7613" y="1153160"/>
            <a:ext cx="1139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5">
                <a:latin typeface="Arial"/>
                <a:cs typeface="Arial"/>
              </a:rPr>
              <a:t>C</a:t>
            </a:r>
            <a:r>
              <a:rPr sz="1600" b="0" spc="-15">
                <a:latin typeface="Arial"/>
                <a:cs typeface="Arial"/>
              </a:rPr>
              <a:t>O</a:t>
            </a:r>
            <a:r>
              <a:rPr sz="1600" b="0" spc="-5">
                <a:latin typeface="Arial"/>
                <a:cs typeface="Arial"/>
              </a:rPr>
              <a:t>NTENTS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4376" y="2077973"/>
            <a:ext cx="251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solidFill>
                  <a:srgbClr val="404040"/>
                </a:solidFill>
                <a:latin typeface="Arial"/>
                <a:cs typeface="Arial"/>
              </a:rPr>
              <a:t>01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4376" y="4392295"/>
            <a:ext cx="251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solidFill>
                  <a:srgbClr val="404040"/>
                </a:solidFill>
                <a:latin typeface="Arial"/>
                <a:cs typeface="Arial"/>
              </a:rPr>
              <a:t>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46220" y="1901951"/>
            <a:ext cx="3200400" cy="0"/>
          </a:xfrm>
          <a:custGeom>
            <a:rect l="l" t="t" r="r" b="b"/>
            <a:pathLst>
              <a:path w="3200400">
                <a:moveTo>
                  <a:pt x="0" y="0"/>
                </a:moveTo>
                <a:lnTo>
                  <a:pt x="3200019" y="0"/>
                </a:lnTo>
              </a:path>
            </a:pathLst>
          </a:custGeom>
          <a:ln w="12700">
            <a:solidFill>
              <a:srgbClr val="4040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046220" y="3060192"/>
            <a:ext cx="3200400" cy="0"/>
          </a:xfrm>
          <a:custGeom>
            <a:rect l="l" t="t" r="r" b="b"/>
            <a:pathLst>
              <a:path w="3200400">
                <a:moveTo>
                  <a:pt x="0" y="0"/>
                </a:moveTo>
                <a:lnTo>
                  <a:pt x="3200019" y="0"/>
                </a:lnTo>
              </a:path>
            </a:pathLst>
          </a:custGeom>
          <a:ln w="12700">
            <a:solidFill>
              <a:srgbClr val="4040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46220" y="4226052"/>
            <a:ext cx="3200400" cy="0"/>
          </a:xfrm>
          <a:custGeom>
            <a:rect l="l" t="t" r="r" b="b"/>
            <a:pathLst>
              <a:path w="3200400">
                <a:moveTo>
                  <a:pt x="0" y="0"/>
                </a:moveTo>
                <a:lnTo>
                  <a:pt x="3200019" y="0"/>
                </a:lnTo>
              </a:path>
            </a:pathLst>
          </a:custGeom>
          <a:ln w="12700">
            <a:solidFill>
              <a:srgbClr val="4040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466335" y="1966873"/>
            <a:ext cx="2190115" cy="61785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1025"/>
              </a:spcBef>
            </a:pPr>
            <a:r>
              <a:rPr sz="1400">
                <a:solidFill>
                  <a:srgbClr val="404040"/>
                </a:solidFill>
                <a:latin typeface="微软雅黑"/>
                <a:cs typeface="微软雅黑"/>
              </a:rPr>
              <a:t>汽车行业网络营销趋势</a:t>
            </a:r>
            <a:r>
              <a:rPr sz="1400" spc="-15">
                <a:solidFill>
                  <a:srgbClr val="404040"/>
                </a:solidFill>
                <a:latin typeface="微软雅黑"/>
                <a:cs typeface="微软雅黑"/>
              </a:rPr>
              <a:t>分</a:t>
            </a:r>
            <a:r>
              <a:rPr sz="1400">
                <a:solidFill>
                  <a:srgbClr val="404040"/>
                </a:solidFill>
                <a:latin typeface="微软雅黑"/>
                <a:cs typeface="微软雅黑"/>
              </a:rPr>
              <a:t>析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100" spc="-5">
                <a:solidFill>
                  <a:srgbClr val="7E7E7E"/>
                </a:solidFill>
                <a:latin typeface="Arial"/>
                <a:cs typeface="Arial"/>
              </a:rPr>
              <a:t>Network </a:t>
            </a:r>
            <a:r>
              <a:rPr sz="1100">
                <a:solidFill>
                  <a:srgbClr val="7E7E7E"/>
                </a:solidFill>
                <a:latin typeface="Arial"/>
                <a:cs typeface="Arial"/>
              </a:rPr>
              <a:t>Marketing Trend</a:t>
            </a:r>
            <a:r>
              <a:rPr sz="1100" spc="-8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spc="-5">
                <a:solidFill>
                  <a:srgbClr val="7E7E7E"/>
                </a:solidFill>
                <a:latin typeface="Arial"/>
                <a:cs typeface="Arial"/>
              </a:rPr>
              <a:t>Analysis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97111" y="6606804"/>
            <a:ext cx="136525" cy="1606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z="800">
                <a:solidFill>
                  <a:srgbClr val="7E7E7E"/>
                </a:solidFill>
                <a:latin typeface="微软雅黑"/>
                <a:cs typeface="微软雅黑"/>
              </a:rPr>
              <a:t>4</a:t>
            </a:fld>
            <a:endParaRPr sz="8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24376" y="3225164"/>
            <a:ext cx="2753360" cy="53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0695"/>
              </a:tabLst>
            </a:pPr>
            <a:r>
              <a:rPr sz="1600" b="1" spc="-5">
                <a:solidFill>
                  <a:srgbClr val="404040"/>
                </a:solidFill>
                <a:latin typeface="Arial"/>
                <a:cs typeface="Arial"/>
              </a:rPr>
              <a:t>02	</a:t>
            </a:r>
            <a:r>
              <a:rPr sz="1400">
                <a:solidFill>
                  <a:srgbClr val="404040"/>
                </a:solidFill>
                <a:latin typeface="微软雅黑"/>
                <a:cs typeface="微软雅黑"/>
              </a:rPr>
              <a:t>汽车行业网络营销策略</a:t>
            </a:r>
            <a:endParaRPr sz="1400">
              <a:latin typeface="微软雅黑"/>
              <a:cs typeface="微软雅黑"/>
            </a:endParaRPr>
          </a:p>
          <a:p>
            <a:pPr marL="464184">
              <a:lnSpc>
                <a:spcPct val="100000"/>
              </a:lnSpc>
              <a:spcBef>
                <a:spcPts val="795"/>
              </a:spcBef>
            </a:pPr>
            <a:r>
              <a:rPr sz="1100" spc="-5">
                <a:solidFill>
                  <a:srgbClr val="7E7E7E"/>
                </a:solidFill>
                <a:latin typeface="Arial"/>
                <a:cs typeface="Arial"/>
              </a:rPr>
              <a:t>Network </a:t>
            </a:r>
            <a:r>
              <a:rPr sz="1100">
                <a:solidFill>
                  <a:srgbClr val="7E7E7E"/>
                </a:solidFill>
                <a:latin typeface="Arial"/>
                <a:cs typeface="Arial"/>
              </a:rPr>
              <a:t>Marketing Strategy</a:t>
            </a:r>
            <a:r>
              <a:rPr sz="1100" spc="-10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spc="-5">
                <a:solidFill>
                  <a:srgbClr val="7E7E7E"/>
                </a:solidFill>
                <a:latin typeface="Arial"/>
                <a:cs typeface="Arial"/>
              </a:rPr>
              <a:t>Analysis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3100" y="4403597"/>
            <a:ext cx="14617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400">
                <a:solidFill>
                  <a:srgbClr val="404040"/>
                </a:solidFill>
                <a:latin typeface="微软雅黑"/>
                <a:cs typeface="微软雅黑"/>
              </a:rPr>
              <a:t>汽车行业价值榜单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100" spc="-5">
                <a:solidFill>
                  <a:srgbClr val="7E7E7E"/>
                </a:solidFill>
                <a:latin typeface="Arial"/>
                <a:cs typeface="Arial"/>
              </a:rPr>
              <a:t>Value</a:t>
            </a:r>
            <a:r>
              <a:rPr sz="1100" spc="-1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spc="-5">
                <a:solidFill>
                  <a:srgbClr val="7E7E7E"/>
                </a:solidFill>
                <a:latin typeface="Arial"/>
                <a:cs typeface="Arial"/>
              </a:rPr>
              <a:t>List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7816595" y="0"/>
            <a:ext cx="1114044" cy="109423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39136" y="2170774"/>
            <a:ext cx="6223635" cy="1551305"/>
          </a:xfrm>
          <a:prstGeom prst="rect">
            <a:avLst/>
          </a:prstGeom>
        </p:spPr>
        <p:txBody>
          <a:bodyPr vert="horz" wrap="square" lIns="0" tIns="356235" rIns="0" bIns="0" rtlCol="0">
            <a:spAutoFit/>
          </a:bodyPr>
          <a:lstStyle/>
          <a:p>
            <a:pPr marL="116839">
              <a:lnSpc>
                <a:spcPct val="100000"/>
              </a:lnSpc>
              <a:spcBef>
                <a:spcPts val="2805"/>
              </a:spcBef>
            </a:pPr>
            <a:r>
              <a:rPr sz="4000" b="1" spc="-5">
                <a:solidFill>
                  <a:srgbClr val="FFFFFF"/>
                </a:solidFill>
                <a:latin typeface="微软雅黑"/>
                <a:cs typeface="微软雅黑"/>
              </a:rPr>
              <a:t>汽车行业网络营销趋势分析</a:t>
            </a:r>
            <a:endParaRPr sz="4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sz="2400" spc="-5">
                <a:solidFill>
                  <a:srgbClr val="FFFFFF"/>
                </a:solidFill>
                <a:latin typeface="Arial"/>
                <a:cs typeface="Arial"/>
              </a:rPr>
              <a:t>Network Marketing 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Trend</a:t>
            </a:r>
            <a:r>
              <a:rPr sz="2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>
                <a:solidFill>
                  <a:srgbClr val="FFFFFF"/>
                </a:solidFill>
                <a:latin typeface="Arial"/>
                <a:cs typeface="Arial"/>
              </a:rPr>
              <a:t>Analysis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7978" y="2418410"/>
            <a:ext cx="7874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5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65960" y="2644139"/>
            <a:ext cx="216535" cy="481965"/>
          </a:xfrm>
          <a:custGeom>
            <a:rect l="l" t="t" r="r" b="b"/>
            <a:pathLst>
              <a:path w="216535" h="481964">
                <a:moveTo>
                  <a:pt x="216281" y="0"/>
                </a:moveTo>
                <a:lnTo>
                  <a:pt x="0" y="481838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897111" y="6606804"/>
            <a:ext cx="136525" cy="1606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z="800">
                <a:solidFill>
                  <a:srgbClr val="7E7E7E"/>
                </a:solidFill>
                <a:latin typeface="微软雅黑"/>
                <a:cs typeface="微软雅黑"/>
              </a:rPr>
              <a:t>5</a:t>
            </a:fld>
            <a:endParaRPr sz="8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922511" y="6612737"/>
            <a:ext cx="857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6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78949" y="302571"/>
            <a:ext cx="989337" cy="47250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23748" y="6606031"/>
            <a:ext cx="11518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 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96378" y="6606031"/>
            <a:ext cx="10490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3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9495" y="6591300"/>
            <a:ext cx="8093709" cy="0"/>
          </a:xfrm>
          <a:custGeom>
            <a:rect l="l" t="t" r="r" b="b"/>
            <a:pathLst>
              <a:path w="8093709">
                <a:moveTo>
                  <a:pt x="0" y="0"/>
                </a:moveTo>
                <a:lnTo>
                  <a:pt x="8093329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6795" y="354583"/>
            <a:ext cx="83946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>
                <a:solidFill>
                  <a:srgbClr val="8AC53E"/>
                </a:solidFill>
                <a:latin typeface="微软雅黑"/>
                <a:cs typeface="微软雅黑"/>
              </a:rPr>
              <a:t>前言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6795" y="1427835"/>
            <a:ext cx="8073390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2023年，在宏观经济环境改善和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疫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情影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响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消退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等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因素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共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同作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下，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内汽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消费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场展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出强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劲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势头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业作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消费 “四大金刚”之一，确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保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其消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费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市场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平稳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有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序增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是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国内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整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体消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费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并推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其持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续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回暖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重要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一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环。2023年1-10月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各级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府 部门密集出台相关政策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从推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市场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发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展、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鼓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励限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购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地区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加购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指标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延长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能源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车购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置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税减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免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期限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发放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费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补 贴等多方面发力，这些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有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针对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性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的政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策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不仅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引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领了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车消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费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市场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快速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暖，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更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为经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运行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稳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中向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注入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强劲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力。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2282" y="6269227"/>
            <a:ext cx="28752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注释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：2023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年汽车销量为预估值，其余年份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为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全年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据。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来源：中国汽车工业协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会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、公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开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资料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，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艾瑞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咨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询自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主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研究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绘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制。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40663" y="4021835"/>
            <a:ext cx="483234" cy="1554480"/>
          </a:xfrm>
          <a:custGeom>
            <a:rect l="l" t="t" r="r" b="b"/>
            <a:pathLst>
              <a:path w="483234" h="1554479">
                <a:moveTo>
                  <a:pt x="483108" y="0"/>
                </a:moveTo>
                <a:lnTo>
                  <a:pt x="0" y="0"/>
                </a:lnTo>
                <a:lnTo>
                  <a:pt x="0" y="1554480"/>
                </a:lnTo>
                <a:lnTo>
                  <a:pt x="483108" y="1554480"/>
                </a:lnTo>
                <a:lnTo>
                  <a:pt x="483108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14855" y="4049267"/>
            <a:ext cx="483234" cy="1527175"/>
          </a:xfrm>
          <a:custGeom>
            <a:rect l="l" t="t" r="r" b="b"/>
            <a:pathLst>
              <a:path w="483234" h="1527175">
                <a:moveTo>
                  <a:pt x="483107" y="0"/>
                </a:moveTo>
                <a:lnTo>
                  <a:pt x="0" y="0"/>
                </a:lnTo>
                <a:lnTo>
                  <a:pt x="0" y="1527047"/>
                </a:lnTo>
                <a:lnTo>
                  <a:pt x="483107" y="1527047"/>
                </a:lnTo>
                <a:lnTo>
                  <a:pt x="48310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87523" y="3991355"/>
            <a:ext cx="485140" cy="1584960"/>
          </a:xfrm>
          <a:custGeom>
            <a:rect l="l" t="t" r="r" b="b"/>
            <a:pathLst>
              <a:path w="485139" h="1584960">
                <a:moveTo>
                  <a:pt x="484631" y="0"/>
                </a:moveTo>
                <a:lnTo>
                  <a:pt x="0" y="0"/>
                </a:lnTo>
                <a:lnTo>
                  <a:pt x="0" y="1584960"/>
                </a:lnTo>
                <a:lnTo>
                  <a:pt x="484631" y="1584960"/>
                </a:lnTo>
                <a:lnTo>
                  <a:pt x="484631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61716" y="3956303"/>
            <a:ext cx="485140" cy="1620520"/>
          </a:xfrm>
          <a:custGeom>
            <a:rect l="l" t="t" r="r" b="b"/>
            <a:pathLst>
              <a:path w="485139" h="1620520">
                <a:moveTo>
                  <a:pt x="484631" y="0"/>
                </a:moveTo>
                <a:lnTo>
                  <a:pt x="0" y="0"/>
                </a:lnTo>
                <a:lnTo>
                  <a:pt x="0" y="1620012"/>
                </a:lnTo>
                <a:lnTo>
                  <a:pt x="484631" y="1620012"/>
                </a:lnTo>
                <a:lnTo>
                  <a:pt x="484631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835908" y="3765803"/>
            <a:ext cx="483234" cy="1811020"/>
          </a:xfrm>
          <a:custGeom>
            <a:rect l="l" t="t" r="r" b="b"/>
            <a:pathLst>
              <a:path w="483234" h="1811020">
                <a:moveTo>
                  <a:pt x="483107" y="0"/>
                </a:moveTo>
                <a:lnTo>
                  <a:pt x="0" y="0"/>
                </a:lnTo>
                <a:lnTo>
                  <a:pt x="0" y="1810512"/>
                </a:lnTo>
                <a:lnTo>
                  <a:pt x="483107" y="1810512"/>
                </a:lnTo>
                <a:lnTo>
                  <a:pt x="48310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94359" y="5576315"/>
            <a:ext cx="3870960" cy="0"/>
          </a:xfrm>
          <a:custGeom>
            <a:rect l="l" t="t" r="r" b="b"/>
            <a:pathLst>
              <a:path w="3870960">
                <a:moveTo>
                  <a:pt x="0" y="0"/>
                </a:moveTo>
                <a:lnTo>
                  <a:pt x="3870960" y="0"/>
                </a:lnTo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82217" y="3192017"/>
            <a:ext cx="3095625" cy="361315"/>
          </a:xfrm>
          <a:custGeom>
            <a:rect l="l" t="t" r="r" b="b"/>
            <a:pathLst>
              <a:path w="3095625" h="361314">
                <a:moveTo>
                  <a:pt x="0" y="361188"/>
                </a:moveTo>
                <a:lnTo>
                  <a:pt x="774192" y="245364"/>
                </a:lnTo>
                <a:lnTo>
                  <a:pt x="1548383" y="143256"/>
                </a:lnTo>
                <a:lnTo>
                  <a:pt x="2321052" y="173736"/>
                </a:lnTo>
                <a:lnTo>
                  <a:pt x="3095244" y="0"/>
                </a:lnTo>
              </a:path>
            </a:pathLst>
          </a:custGeom>
          <a:ln w="25400">
            <a:solidFill>
              <a:srgbClr val="1EC7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39279" y="3510089"/>
            <a:ext cx="85725" cy="857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713420" y="3394265"/>
            <a:ext cx="85725" cy="857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87612" y="3293681"/>
            <a:ext cx="85725" cy="857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61804" y="3324161"/>
            <a:ext cx="85725" cy="857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35996" y="3150425"/>
            <a:ext cx="85725" cy="857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88009" y="3785742"/>
            <a:ext cx="389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2576.9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62480" y="3785361"/>
            <a:ext cx="3879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2531.1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36673" y="3643376"/>
            <a:ext cx="3879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2627.5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10610" y="3663822"/>
            <a:ext cx="3879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2686.4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57320" y="3466591"/>
            <a:ext cx="2940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3000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3003" y="3278504"/>
            <a:ext cx="337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>
                <a:solidFill>
                  <a:srgbClr val="585858"/>
                </a:solidFill>
                <a:latin typeface="微软雅黑"/>
                <a:cs typeface="微软雅黑"/>
              </a:rPr>
              <a:t>-8.2%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86864" y="3162680"/>
            <a:ext cx="337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>
                <a:solidFill>
                  <a:srgbClr val="585858"/>
                </a:solidFill>
                <a:latin typeface="微软雅黑"/>
                <a:cs typeface="微软雅黑"/>
              </a:rPr>
              <a:t>-1.8%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85441" y="3061208"/>
            <a:ext cx="2889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3.8%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59632" y="3091941"/>
            <a:ext cx="2889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2.1%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00042" y="2918205"/>
            <a:ext cx="3556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11.7%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0623" y="5662980"/>
            <a:ext cx="3244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2019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150619" y="6049517"/>
            <a:ext cx="243840" cy="0"/>
          </a:xfrm>
          <a:custGeom>
            <a:rect l="l" t="t" r="r" b="b"/>
            <a:pathLst>
              <a:path w="24384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74675">
            <a:solidFill>
              <a:srgbClr val="B1D2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1407922" y="5662980"/>
            <a:ext cx="1285240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  <a:tabLst>
                <a:tab pos="972819"/>
              </a:tabLst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202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0</a:t>
            </a: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	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2021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汽车销量（万辆）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757677" y="6005893"/>
            <a:ext cx="243840" cy="85725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3014598" y="5662980"/>
            <a:ext cx="126301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335">
              <a:lnSpc>
                <a:spcPct val="100000"/>
              </a:lnSpc>
              <a:spcBef>
                <a:spcPts val="95"/>
              </a:spcBef>
              <a:tabLst>
                <a:tab pos="878840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2022	2023e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同比增长率（%）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1420" y="2349245"/>
            <a:ext cx="35248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2019-2023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年</a:t>
            </a: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月中国汽车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销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量及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增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长率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791455" y="2543568"/>
            <a:ext cx="3636263" cy="3773424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54523" y="2708148"/>
            <a:ext cx="3319779" cy="3453765"/>
          </a:xfrm>
          <a:custGeom>
            <a:rect l="l" t="t" r="r" b="b"/>
            <a:pathLst>
              <a:path w="3319779" h="3453765">
                <a:moveTo>
                  <a:pt x="3108959" y="0"/>
                </a:moveTo>
                <a:lnTo>
                  <a:pt x="210312" y="0"/>
                </a:lnTo>
                <a:lnTo>
                  <a:pt x="162072" y="5551"/>
                </a:lnTo>
                <a:lnTo>
                  <a:pt x="117798" y="21367"/>
                </a:lnTo>
                <a:lnTo>
                  <a:pt x="78750" y="46186"/>
                </a:lnTo>
                <a:lnTo>
                  <a:pt x="46186" y="78750"/>
                </a:lnTo>
                <a:lnTo>
                  <a:pt x="21367" y="117798"/>
                </a:lnTo>
                <a:lnTo>
                  <a:pt x="5551" y="162072"/>
                </a:lnTo>
                <a:lnTo>
                  <a:pt x="0" y="210312"/>
                </a:lnTo>
                <a:lnTo>
                  <a:pt x="0" y="3243072"/>
                </a:lnTo>
                <a:lnTo>
                  <a:pt x="5551" y="3291295"/>
                </a:lnTo>
                <a:lnTo>
                  <a:pt x="21367" y="3335562"/>
                </a:lnTo>
                <a:lnTo>
                  <a:pt x="46186" y="3374612"/>
                </a:lnTo>
                <a:lnTo>
                  <a:pt x="78750" y="3407181"/>
                </a:lnTo>
                <a:lnTo>
                  <a:pt x="117798" y="3432008"/>
                </a:lnTo>
                <a:lnTo>
                  <a:pt x="162072" y="3447829"/>
                </a:lnTo>
                <a:lnTo>
                  <a:pt x="210312" y="3453383"/>
                </a:lnTo>
                <a:lnTo>
                  <a:pt x="3108959" y="3453383"/>
                </a:lnTo>
                <a:lnTo>
                  <a:pt x="3157199" y="3447829"/>
                </a:lnTo>
                <a:lnTo>
                  <a:pt x="3201473" y="3432008"/>
                </a:lnTo>
                <a:lnTo>
                  <a:pt x="3240521" y="3407181"/>
                </a:lnTo>
                <a:lnTo>
                  <a:pt x="3273085" y="3374612"/>
                </a:lnTo>
                <a:lnTo>
                  <a:pt x="3297904" y="3335562"/>
                </a:lnTo>
                <a:lnTo>
                  <a:pt x="3313720" y="3291295"/>
                </a:lnTo>
                <a:lnTo>
                  <a:pt x="3319272" y="3243072"/>
                </a:lnTo>
                <a:lnTo>
                  <a:pt x="3319272" y="210312"/>
                </a:lnTo>
                <a:lnTo>
                  <a:pt x="3313720" y="162072"/>
                </a:lnTo>
                <a:lnTo>
                  <a:pt x="3297904" y="117798"/>
                </a:lnTo>
                <a:lnTo>
                  <a:pt x="3273085" y="78750"/>
                </a:lnTo>
                <a:lnTo>
                  <a:pt x="3240521" y="46186"/>
                </a:lnTo>
                <a:lnTo>
                  <a:pt x="3201473" y="21367"/>
                </a:lnTo>
                <a:lnTo>
                  <a:pt x="3157199" y="5551"/>
                </a:lnTo>
                <a:lnTo>
                  <a:pt x="31089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954523" y="2705100"/>
            <a:ext cx="3317875" cy="433070"/>
          </a:xfrm>
          <a:custGeom>
            <a:rect l="l" t="t" r="r" b="b"/>
            <a:pathLst>
              <a:path w="3317875" h="433069">
                <a:moveTo>
                  <a:pt x="3188461" y="0"/>
                </a:moveTo>
                <a:lnTo>
                  <a:pt x="129286" y="0"/>
                </a:lnTo>
                <a:lnTo>
                  <a:pt x="78974" y="10163"/>
                </a:lnTo>
                <a:lnTo>
                  <a:pt x="37877" y="37877"/>
                </a:lnTo>
                <a:lnTo>
                  <a:pt x="10163" y="78974"/>
                </a:lnTo>
                <a:lnTo>
                  <a:pt x="0" y="129286"/>
                </a:lnTo>
                <a:lnTo>
                  <a:pt x="0" y="432815"/>
                </a:lnTo>
                <a:lnTo>
                  <a:pt x="3317748" y="432815"/>
                </a:lnTo>
                <a:lnTo>
                  <a:pt x="3317748" y="129286"/>
                </a:lnTo>
                <a:lnTo>
                  <a:pt x="3307584" y="78974"/>
                </a:lnTo>
                <a:lnTo>
                  <a:pt x="3279870" y="37877"/>
                </a:lnTo>
                <a:lnTo>
                  <a:pt x="3238773" y="10163"/>
                </a:lnTo>
                <a:lnTo>
                  <a:pt x="3188461" y="0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173979" y="3192779"/>
            <a:ext cx="2880360" cy="216535"/>
          </a:xfrm>
          <a:custGeom>
            <a:rect l="l" t="t" r="r" b="b"/>
            <a:pathLst>
              <a:path w="2880359" h="216535">
                <a:moveTo>
                  <a:pt x="2844800" y="0"/>
                </a:moveTo>
                <a:lnTo>
                  <a:pt x="35560" y="0"/>
                </a:lnTo>
                <a:lnTo>
                  <a:pt x="21699" y="2788"/>
                </a:lnTo>
                <a:lnTo>
                  <a:pt x="10398" y="10398"/>
                </a:lnTo>
                <a:lnTo>
                  <a:pt x="2788" y="21699"/>
                </a:lnTo>
                <a:lnTo>
                  <a:pt x="0" y="35560"/>
                </a:lnTo>
                <a:lnTo>
                  <a:pt x="0" y="180848"/>
                </a:lnTo>
                <a:lnTo>
                  <a:pt x="2788" y="194708"/>
                </a:lnTo>
                <a:lnTo>
                  <a:pt x="10398" y="206009"/>
                </a:lnTo>
                <a:lnTo>
                  <a:pt x="21699" y="213619"/>
                </a:lnTo>
                <a:lnTo>
                  <a:pt x="35560" y="216408"/>
                </a:lnTo>
                <a:lnTo>
                  <a:pt x="2844800" y="216408"/>
                </a:lnTo>
                <a:lnTo>
                  <a:pt x="2858660" y="213619"/>
                </a:lnTo>
                <a:lnTo>
                  <a:pt x="2869961" y="206009"/>
                </a:lnTo>
                <a:lnTo>
                  <a:pt x="2877571" y="194708"/>
                </a:lnTo>
                <a:lnTo>
                  <a:pt x="2880360" y="180848"/>
                </a:lnTo>
                <a:lnTo>
                  <a:pt x="2880360" y="35560"/>
                </a:lnTo>
                <a:lnTo>
                  <a:pt x="2877571" y="21699"/>
                </a:lnTo>
                <a:lnTo>
                  <a:pt x="2869961" y="10398"/>
                </a:lnTo>
                <a:lnTo>
                  <a:pt x="2858660" y="2788"/>
                </a:lnTo>
                <a:lnTo>
                  <a:pt x="2844800" y="0"/>
                </a:lnTo>
                <a:close/>
              </a:path>
            </a:pathLst>
          </a:custGeom>
          <a:solidFill>
            <a:srgbClr val="F3F8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153025" y="2349245"/>
            <a:ext cx="2921000" cy="1036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413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2023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年促进汽车消费主要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政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策</a:t>
            </a:r>
            <a:endParaRPr sz="1400">
              <a:latin typeface="微软雅黑"/>
              <a:cs typeface="微软雅黑"/>
            </a:endParaRPr>
          </a:p>
          <a:p>
            <a:pPr marL="12700" marR="5080" algn="ctr">
              <a:lnSpc>
                <a:spcPct val="100000"/>
              </a:lnSpc>
              <a:spcBef>
                <a:spcPts val="1210"/>
              </a:spcBef>
            </a:pPr>
            <a:r>
              <a:rPr sz="1200" b="1">
                <a:solidFill>
                  <a:srgbClr val="FFFFFF"/>
                </a:solidFill>
                <a:latin typeface="微软雅黑"/>
                <a:cs typeface="微软雅黑"/>
              </a:rPr>
              <a:t>汽车市场支持政策连续出台，有效刺激消费 并保障行业稳定有序发展</a:t>
            </a:r>
            <a:endParaRPr sz="1200">
              <a:latin typeface="微软雅黑"/>
              <a:cs typeface="微软雅黑"/>
            </a:endParaRPr>
          </a:p>
          <a:p>
            <a:pPr marL="123189">
              <a:lnSpc>
                <a:spcPct val="100000"/>
              </a:lnSpc>
              <a:spcBef>
                <a:spcPts val="985"/>
              </a:spcBef>
            </a:pPr>
            <a:r>
              <a:rPr sz="1000" b="1" spc="-5">
                <a:solidFill>
                  <a:srgbClr val="8AC53E"/>
                </a:solidFill>
                <a:latin typeface="微软雅黑"/>
                <a:cs typeface="微软雅黑"/>
              </a:rPr>
              <a:t>国家层面：多维政策驱动汽车消费</a:t>
            </a:r>
            <a:r>
              <a:rPr sz="1000" b="1" spc="5">
                <a:solidFill>
                  <a:srgbClr val="8AC53E"/>
                </a:solidFill>
                <a:latin typeface="微软雅黑"/>
                <a:cs typeface="微软雅黑"/>
              </a:rPr>
              <a:t>市</a:t>
            </a:r>
            <a:r>
              <a:rPr sz="1000" b="1" spc="-5">
                <a:solidFill>
                  <a:srgbClr val="8AC53E"/>
                </a:solidFill>
                <a:latin typeface="微软雅黑"/>
                <a:cs typeface="微软雅黑"/>
              </a:rPr>
              <a:t>场持</a:t>
            </a:r>
            <a:r>
              <a:rPr sz="1000" b="1" spc="5">
                <a:solidFill>
                  <a:srgbClr val="8AC53E"/>
                </a:solidFill>
                <a:latin typeface="微软雅黑"/>
                <a:cs typeface="微软雅黑"/>
              </a:rPr>
              <a:t>续</a:t>
            </a:r>
            <a:r>
              <a:rPr sz="1000" b="1" spc="-5">
                <a:solidFill>
                  <a:srgbClr val="8AC53E"/>
                </a:solidFill>
                <a:latin typeface="微软雅黑"/>
                <a:cs typeface="微软雅黑"/>
              </a:rPr>
              <a:t>复苏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173979" y="5353811"/>
            <a:ext cx="2880360" cy="216535"/>
          </a:xfrm>
          <a:custGeom>
            <a:rect l="l" t="t" r="r" b="b"/>
            <a:pathLst>
              <a:path w="2880359" h="216535">
                <a:moveTo>
                  <a:pt x="2844800" y="0"/>
                </a:moveTo>
                <a:lnTo>
                  <a:pt x="35560" y="0"/>
                </a:lnTo>
                <a:lnTo>
                  <a:pt x="21699" y="2788"/>
                </a:lnTo>
                <a:lnTo>
                  <a:pt x="10398" y="10398"/>
                </a:lnTo>
                <a:lnTo>
                  <a:pt x="2788" y="21699"/>
                </a:lnTo>
                <a:lnTo>
                  <a:pt x="0" y="35559"/>
                </a:lnTo>
                <a:lnTo>
                  <a:pt x="0" y="180847"/>
                </a:lnTo>
                <a:lnTo>
                  <a:pt x="2788" y="194708"/>
                </a:lnTo>
                <a:lnTo>
                  <a:pt x="10398" y="206009"/>
                </a:lnTo>
                <a:lnTo>
                  <a:pt x="21699" y="213619"/>
                </a:lnTo>
                <a:lnTo>
                  <a:pt x="35560" y="216407"/>
                </a:lnTo>
                <a:lnTo>
                  <a:pt x="2844800" y="216407"/>
                </a:lnTo>
                <a:lnTo>
                  <a:pt x="2858660" y="213619"/>
                </a:lnTo>
                <a:lnTo>
                  <a:pt x="2869961" y="206009"/>
                </a:lnTo>
                <a:lnTo>
                  <a:pt x="2877571" y="194708"/>
                </a:lnTo>
                <a:lnTo>
                  <a:pt x="2880360" y="180847"/>
                </a:lnTo>
                <a:lnTo>
                  <a:pt x="2880360" y="35559"/>
                </a:lnTo>
                <a:lnTo>
                  <a:pt x="2877571" y="21699"/>
                </a:lnTo>
                <a:lnTo>
                  <a:pt x="2869961" y="10398"/>
                </a:lnTo>
                <a:lnTo>
                  <a:pt x="2858660" y="2788"/>
                </a:lnTo>
                <a:lnTo>
                  <a:pt x="2844800" y="0"/>
                </a:lnTo>
                <a:close/>
              </a:path>
            </a:pathLst>
          </a:custGeom>
          <a:solidFill>
            <a:srgbClr val="F3F8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5071998" y="3446500"/>
            <a:ext cx="3088005" cy="260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715" indent="-172720">
              <a:lnSpc>
                <a:spcPct val="114999"/>
              </a:lnSpc>
              <a:spcBef>
                <a:spcPts val="100"/>
              </a:spcBef>
              <a:buFont typeface="Wingdings"/>
              <a:buChar char=""/>
              <a:tabLst>
                <a:tab pos="185420"/>
              </a:tabLst>
            </a:pP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10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月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商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务部等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九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部门《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关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于推动汽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后市场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高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质量发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展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指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导 意见》：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从促进汽车维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修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服务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质升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级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等七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方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面提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出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政策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措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施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endParaRPr sz="8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185420"/>
              </a:tabLst>
            </a:pPr>
            <a:r>
              <a:rPr sz="800" spc="-5">
                <a:solidFill>
                  <a:srgbClr val="585858"/>
                </a:solidFill>
                <a:latin typeface="微软雅黑"/>
                <a:cs typeface="微软雅黑"/>
              </a:rPr>
              <a:t>9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月，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工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信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等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七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800" spc="-10">
                <a:solidFill>
                  <a:srgbClr val="585858"/>
                </a:solidFill>
                <a:latin typeface="微软雅黑"/>
                <a:cs typeface="微软雅黑"/>
              </a:rPr>
              <a:t>门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《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行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业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稳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增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长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工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作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方</a:t>
            </a:r>
            <a:r>
              <a:rPr sz="800" spc="-10">
                <a:solidFill>
                  <a:srgbClr val="585858"/>
                </a:solidFill>
                <a:latin typeface="微软雅黑"/>
                <a:cs typeface="微软雅黑"/>
              </a:rPr>
              <a:t>案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（2023—2024</a:t>
            </a:r>
            <a:endParaRPr sz="800">
              <a:latin typeface="微软雅黑"/>
              <a:cs typeface="微软雅黑"/>
            </a:endParaRPr>
          </a:p>
          <a:p>
            <a:pPr marL="184785">
              <a:lnSpc>
                <a:spcPct val="100000"/>
              </a:lnSpc>
              <a:spcBef>
                <a:spcPts val="135"/>
              </a:spcBef>
            </a:pP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年）》：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鼓励限购地区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增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加购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指标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endParaRPr sz="800">
              <a:latin typeface="微软雅黑"/>
              <a:cs typeface="微软雅黑"/>
            </a:endParaRPr>
          </a:p>
          <a:p>
            <a:pPr marL="184785" marR="8255" indent="-172720" algn="just">
              <a:lnSpc>
                <a:spcPct val="113700"/>
              </a:lnSpc>
              <a:buFont typeface="Wingdings"/>
              <a:buChar char=""/>
              <a:tabLst>
                <a:tab pos="185420"/>
              </a:tabLst>
            </a:pPr>
            <a:r>
              <a:rPr sz="800" spc="55">
                <a:solidFill>
                  <a:srgbClr val="585858"/>
                </a:solidFill>
                <a:latin typeface="微软雅黑"/>
                <a:cs typeface="微软雅黑"/>
              </a:rPr>
              <a:t>8</a:t>
            </a:r>
            <a:r>
              <a:rPr sz="800" spc="60">
                <a:solidFill>
                  <a:srgbClr val="585858"/>
                </a:solidFill>
                <a:latin typeface="微软雅黑"/>
                <a:cs typeface="微软雅黑"/>
              </a:rPr>
              <a:t>月，</a:t>
            </a:r>
            <a:r>
              <a:rPr sz="800" spc="55">
                <a:solidFill>
                  <a:srgbClr val="585858"/>
                </a:solidFill>
                <a:latin typeface="微软雅黑"/>
                <a:cs typeface="微软雅黑"/>
              </a:rPr>
              <a:t>商务部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等</a:t>
            </a:r>
            <a:r>
              <a:rPr sz="800" spc="55">
                <a:solidFill>
                  <a:srgbClr val="585858"/>
                </a:solidFill>
                <a:latin typeface="微软雅黑"/>
                <a:cs typeface="微软雅黑"/>
              </a:rPr>
              <a:t>九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800" spc="60">
                <a:solidFill>
                  <a:srgbClr val="585858"/>
                </a:solidFill>
                <a:latin typeface="微软雅黑"/>
                <a:cs typeface="微软雅黑"/>
              </a:rPr>
              <a:t>门《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县</a:t>
            </a:r>
            <a:r>
              <a:rPr sz="800" spc="55">
                <a:solidFill>
                  <a:srgbClr val="585858"/>
                </a:solidFill>
                <a:latin typeface="微软雅黑"/>
                <a:cs typeface="微软雅黑"/>
              </a:rPr>
              <a:t>域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商</a:t>
            </a:r>
            <a:r>
              <a:rPr sz="800" spc="55">
                <a:solidFill>
                  <a:srgbClr val="585858"/>
                </a:solidFill>
                <a:latin typeface="微软雅黑"/>
                <a:cs typeface="微软雅黑"/>
              </a:rPr>
              <a:t>业三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年</a:t>
            </a:r>
            <a:r>
              <a:rPr sz="800" spc="55">
                <a:solidFill>
                  <a:srgbClr val="585858"/>
                </a:solidFill>
                <a:latin typeface="微软雅黑"/>
                <a:cs typeface="微软雅黑"/>
              </a:rPr>
              <a:t>行动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计</a:t>
            </a:r>
            <a:r>
              <a:rPr sz="800" spc="65">
                <a:solidFill>
                  <a:srgbClr val="585858"/>
                </a:solidFill>
                <a:latin typeface="微软雅黑"/>
                <a:cs typeface="微软雅黑"/>
              </a:rPr>
              <a:t>划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（2023-2025  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年）》：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继续支持新能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源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下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乡，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加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快农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村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充换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电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设施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建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设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endParaRPr sz="800">
              <a:latin typeface="微软雅黑"/>
              <a:cs typeface="微软雅黑"/>
            </a:endParaRPr>
          </a:p>
          <a:p>
            <a:pPr marL="184785" marR="6350" indent="-172720" algn="just">
              <a:lnSpc>
                <a:spcPct val="113700"/>
              </a:lnSpc>
              <a:spcBef>
                <a:spcPts val="10"/>
              </a:spcBef>
              <a:buFont typeface="Wingdings"/>
              <a:buChar char=""/>
              <a:tabLst>
                <a:tab pos="185420"/>
              </a:tabLst>
            </a:pP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7月，商务部等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十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七部</a:t>
            </a:r>
            <a:r>
              <a:rPr sz="800" spc="15">
                <a:solidFill>
                  <a:srgbClr val="585858"/>
                </a:solidFill>
                <a:latin typeface="微软雅黑"/>
                <a:cs typeface="微软雅黑"/>
              </a:rPr>
              <a:t>门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《关于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搞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活汽车流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通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扩大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车消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费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若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干 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措</a:t>
            </a:r>
            <a:r>
              <a:rPr sz="800" spc="35">
                <a:solidFill>
                  <a:srgbClr val="585858"/>
                </a:solidFill>
                <a:latin typeface="微软雅黑"/>
                <a:cs typeface="微软雅黑"/>
              </a:rPr>
              <a:t>施的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通</a:t>
            </a:r>
            <a:r>
              <a:rPr sz="800" spc="35">
                <a:solidFill>
                  <a:srgbClr val="585858"/>
                </a:solidFill>
                <a:latin typeface="微软雅黑"/>
                <a:cs typeface="微软雅黑"/>
              </a:rPr>
              <a:t>知》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800" spc="35">
                <a:solidFill>
                  <a:srgbClr val="585858"/>
                </a:solidFill>
                <a:latin typeface="微软雅黑"/>
                <a:cs typeface="微软雅黑"/>
              </a:rPr>
              <a:t>国家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发</a:t>
            </a:r>
            <a:r>
              <a:rPr sz="800" spc="35">
                <a:solidFill>
                  <a:srgbClr val="585858"/>
                </a:solidFill>
                <a:latin typeface="微软雅黑"/>
                <a:cs typeface="微软雅黑"/>
              </a:rPr>
              <a:t>展改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革</a:t>
            </a:r>
            <a:r>
              <a:rPr sz="800" spc="40">
                <a:solidFill>
                  <a:srgbClr val="585858"/>
                </a:solidFill>
                <a:latin typeface="微软雅黑"/>
                <a:cs typeface="微软雅黑"/>
              </a:rPr>
              <a:t>委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《</a:t>
            </a:r>
            <a:r>
              <a:rPr sz="800" spc="35">
                <a:solidFill>
                  <a:srgbClr val="585858"/>
                </a:solidFill>
                <a:latin typeface="微软雅黑"/>
                <a:cs typeface="微软雅黑"/>
              </a:rPr>
              <a:t>关于促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进</a:t>
            </a:r>
            <a:r>
              <a:rPr sz="800" spc="35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消</a:t>
            </a:r>
            <a:r>
              <a:rPr sz="800" spc="35">
                <a:solidFill>
                  <a:srgbClr val="585858"/>
                </a:solidFill>
                <a:latin typeface="微软雅黑"/>
                <a:cs typeface="微软雅黑"/>
              </a:rPr>
              <a:t>费的若</a:t>
            </a:r>
            <a:r>
              <a:rPr sz="800" spc="45">
                <a:solidFill>
                  <a:srgbClr val="585858"/>
                </a:solidFill>
                <a:latin typeface="微软雅黑"/>
                <a:cs typeface="微软雅黑"/>
              </a:rPr>
              <a:t>干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措 施》：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进一步稳定和扩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大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消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费，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促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进消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费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持续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恢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复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endParaRPr sz="800">
              <a:latin typeface="微软雅黑"/>
              <a:cs typeface="微软雅黑"/>
            </a:endParaRPr>
          </a:p>
          <a:p>
            <a:pPr marL="184785" marR="5080" indent="-172720" algn="just">
              <a:lnSpc>
                <a:spcPts val="1100"/>
              </a:lnSpc>
              <a:spcBef>
                <a:spcPts val="55"/>
              </a:spcBef>
              <a:buFont typeface="Wingdings"/>
              <a:buChar char=""/>
              <a:tabLst>
                <a:tab pos="185420"/>
              </a:tabLst>
            </a:pP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6月，财政部等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三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800" spc="25">
                <a:solidFill>
                  <a:srgbClr val="585858"/>
                </a:solidFill>
                <a:latin typeface="微软雅黑"/>
                <a:cs typeface="微软雅黑"/>
              </a:rPr>
              <a:t>门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《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关于延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续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和优化新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能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源汽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车辆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购</a:t>
            </a:r>
            <a:r>
              <a:rPr sz="800" spc="20">
                <a:solidFill>
                  <a:srgbClr val="585858"/>
                </a:solidFill>
                <a:latin typeface="微软雅黑"/>
                <a:cs typeface="微软雅黑"/>
              </a:rPr>
              <a:t>置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税 </a:t>
            </a:r>
            <a:r>
              <a:rPr sz="800" spc="10">
                <a:solidFill>
                  <a:srgbClr val="585858"/>
                </a:solidFill>
                <a:latin typeface="微软雅黑"/>
                <a:cs typeface="微软雅黑"/>
              </a:rPr>
              <a:t>减免政策的公告》：</a:t>
            </a:r>
            <a:r>
              <a:rPr sz="800" b="1" spc="10">
                <a:solidFill>
                  <a:srgbClr val="585858"/>
                </a:solidFill>
                <a:latin typeface="微软雅黑"/>
                <a:cs typeface="微软雅黑"/>
              </a:rPr>
              <a:t>新能源汽车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减</a:t>
            </a:r>
            <a:r>
              <a:rPr sz="800" b="1" spc="10">
                <a:solidFill>
                  <a:srgbClr val="585858"/>
                </a:solidFill>
                <a:latin typeface="微软雅黑"/>
                <a:cs typeface="微软雅黑"/>
              </a:rPr>
              <a:t>免购置税</a:t>
            </a:r>
            <a:r>
              <a:rPr sz="800" b="1" spc="20">
                <a:solidFill>
                  <a:srgbClr val="585858"/>
                </a:solidFill>
                <a:latin typeface="微软雅黑"/>
                <a:cs typeface="微软雅黑"/>
              </a:rPr>
              <a:t>再</a:t>
            </a:r>
            <a:r>
              <a:rPr sz="800" b="1" spc="10">
                <a:solidFill>
                  <a:srgbClr val="585858"/>
                </a:solidFill>
                <a:latin typeface="微软雅黑"/>
                <a:cs typeface="微软雅黑"/>
              </a:rPr>
              <a:t>“续期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”</a:t>
            </a:r>
            <a:r>
              <a:rPr sz="800" b="1" spc="19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至</a:t>
            </a:r>
            <a:r>
              <a:rPr sz="800" b="1" spc="-5">
                <a:solidFill>
                  <a:srgbClr val="585858"/>
                </a:solidFill>
                <a:latin typeface="微软雅黑"/>
                <a:cs typeface="微软雅黑"/>
              </a:rPr>
              <a:t>2027</a:t>
            </a:r>
            <a:endParaRPr sz="800">
              <a:latin typeface="微软雅黑"/>
              <a:cs typeface="微软雅黑"/>
            </a:endParaRPr>
          </a:p>
          <a:p>
            <a:pPr marL="184785">
              <a:lnSpc>
                <a:spcPct val="100000"/>
              </a:lnSpc>
              <a:spcBef>
                <a:spcPts val="75"/>
              </a:spcBef>
            </a:pP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年年底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工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信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等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五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门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《</a:t>
            </a:r>
            <a:r>
              <a:rPr sz="800" spc="5">
                <a:solidFill>
                  <a:srgbClr val="585858"/>
                </a:solidFill>
                <a:latin typeface="微软雅黑"/>
                <a:cs typeface="微软雅黑"/>
              </a:rPr>
              <a:t>关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于</a:t>
            </a:r>
            <a:r>
              <a:rPr sz="800" spc="-10">
                <a:solidFill>
                  <a:srgbClr val="585858"/>
                </a:solidFill>
                <a:latin typeface="微软雅黑"/>
                <a:cs typeface="微软雅黑"/>
              </a:rPr>
              <a:t>开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展</a:t>
            </a:r>
            <a:r>
              <a:rPr sz="800" spc="-5">
                <a:solidFill>
                  <a:srgbClr val="585858"/>
                </a:solidFill>
                <a:latin typeface="微软雅黑"/>
                <a:cs typeface="微软雅黑"/>
              </a:rPr>
              <a:t>2023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年新能源汽车下乡活动</a:t>
            </a:r>
            <a:endParaRPr sz="800">
              <a:latin typeface="微软雅黑"/>
              <a:cs typeface="微软雅黑"/>
            </a:endParaRPr>
          </a:p>
          <a:p>
            <a:pPr marL="184785">
              <a:lnSpc>
                <a:spcPct val="100000"/>
              </a:lnSpc>
              <a:spcBef>
                <a:spcPts val="135"/>
              </a:spcBef>
            </a:pP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的通知》：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继续推动新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能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源汽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下乡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等。</a:t>
            </a:r>
            <a:endParaRPr sz="800">
              <a:latin typeface="微软雅黑"/>
              <a:cs typeface="微软雅黑"/>
            </a:endParaRPr>
          </a:p>
          <a:p>
            <a:pPr marL="203835">
              <a:lnSpc>
                <a:spcPct val="100000"/>
              </a:lnSpc>
              <a:spcBef>
                <a:spcPts val="890"/>
              </a:spcBef>
            </a:pPr>
            <a:r>
              <a:rPr sz="1000" b="1" spc="-5">
                <a:solidFill>
                  <a:srgbClr val="8AC53E"/>
                </a:solidFill>
                <a:latin typeface="微软雅黑"/>
                <a:cs typeface="微软雅黑"/>
              </a:rPr>
              <a:t>地方层面：补贴、促销活动助力汽</a:t>
            </a:r>
            <a:r>
              <a:rPr sz="1000" b="1" spc="5">
                <a:solidFill>
                  <a:srgbClr val="8AC53E"/>
                </a:solidFill>
                <a:latin typeface="微软雅黑"/>
                <a:cs typeface="微软雅黑"/>
              </a:rPr>
              <a:t>车</a:t>
            </a:r>
            <a:r>
              <a:rPr sz="1000" b="1" spc="-5">
                <a:solidFill>
                  <a:srgbClr val="8AC53E"/>
                </a:solidFill>
                <a:latin typeface="微软雅黑"/>
                <a:cs typeface="微软雅黑"/>
              </a:rPr>
              <a:t>销量</a:t>
            </a:r>
            <a:r>
              <a:rPr sz="1000" b="1" spc="5">
                <a:solidFill>
                  <a:srgbClr val="8AC53E"/>
                </a:solidFill>
                <a:latin typeface="微软雅黑"/>
                <a:cs typeface="微软雅黑"/>
              </a:rPr>
              <a:t>增</a:t>
            </a:r>
            <a:r>
              <a:rPr sz="1000" b="1" spc="-5">
                <a:solidFill>
                  <a:srgbClr val="8AC53E"/>
                </a:solidFill>
                <a:latin typeface="微软雅黑"/>
                <a:cs typeface="微软雅黑"/>
              </a:rPr>
              <a:t>长</a:t>
            </a:r>
            <a:endParaRPr sz="10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825"/>
              </a:spcBef>
              <a:buFont typeface="Wingdings"/>
              <a:buChar char=""/>
              <a:tabLst>
                <a:tab pos="185420"/>
              </a:tabLst>
            </a:pP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武汉、合肥、沈阳、郑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州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等城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市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：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发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放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消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费补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贴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/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消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费券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endParaRPr sz="8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145"/>
              </a:spcBef>
              <a:buFont typeface="Wingdings"/>
              <a:buChar char=""/>
              <a:tabLst>
                <a:tab pos="185420"/>
              </a:tabLst>
            </a:pP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广州：下半年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额外增</a:t>
            </a:r>
            <a:r>
              <a:rPr sz="800" b="1" spc="-5">
                <a:solidFill>
                  <a:srgbClr val="585858"/>
                </a:solidFill>
                <a:latin typeface="微软雅黑"/>
                <a:cs typeface="微软雅黑"/>
              </a:rPr>
              <a:t>2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万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个节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能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车指</a:t>
            </a:r>
            <a:r>
              <a:rPr sz="800" b="1" spc="-10">
                <a:solidFill>
                  <a:srgbClr val="585858"/>
                </a:solidFill>
                <a:latin typeface="微软雅黑"/>
                <a:cs typeface="微软雅黑"/>
              </a:rPr>
              <a:t>标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endParaRPr sz="80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185420"/>
              </a:tabLst>
            </a:pP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绍兴：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组织开展新能源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车下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乡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促销</a:t>
            </a:r>
            <a:r>
              <a:rPr sz="800" b="1" spc="-15">
                <a:solidFill>
                  <a:srgbClr val="585858"/>
                </a:solidFill>
                <a:latin typeface="微软雅黑"/>
                <a:cs typeface="微软雅黑"/>
              </a:rPr>
              <a:t>活</a:t>
            </a:r>
            <a:r>
              <a:rPr sz="800" b="1">
                <a:solidFill>
                  <a:srgbClr val="585858"/>
                </a:solidFill>
                <a:latin typeface="微软雅黑"/>
                <a:cs typeface="微软雅黑"/>
              </a:rPr>
              <a:t>动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r>
              <a:rPr sz="800" spc="-15">
                <a:solidFill>
                  <a:srgbClr val="585858"/>
                </a:solidFill>
                <a:latin typeface="微软雅黑"/>
                <a:cs typeface="微软雅黑"/>
              </a:rPr>
              <a:t>等</a:t>
            </a:r>
            <a:r>
              <a:rPr sz="8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526795" y="935227"/>
            <a:ext cx="53644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政策扶持助力消费增长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国内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车市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场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持续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回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温</a:t>
            </a:r>
            <a:endParaRPr sz="2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922511" y="6612737"/>
            <a:ext cx="857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7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78949" y="302571"/>
            <a:ext cx="989337" cy="47250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495" y="6591300"/>
            <a:ext cx="3905885" cy="0"/>
          </a:xfrm>
          <a:custGeom>
            <a:rect l="l" t="t" r="r" b="b"/>
            <a:pathLst>
              <a:path w="3905885">
                <a:moveTo>
                  <a:pt x="0" y="0"/>
                </a:moveTo>
                <a:lnTo>
                  <a:pt x="3905504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21352" y="6591300"/>
            <a:ext cx="3905885" cy="0"/>
          </a:xfrm>
          <a:custGeom>
            <a:rect l="l" t="t" r="r" b="b"/>
            <a:pathLst>
              <a:path w="3905884">
                <a:moveTo>
                  <a:pt x="0" y="0"/>
                </a:moveTo>
                <a:lnTo>
                  <a:pt x="3905504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707128" y="6606031"/>
            <a:ext cx="11518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 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7073" y="6606031"/>
            <a:ext cx="10490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3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05255" y="4088891"/>
            <a:ext cx="571500" cy="1501140"/>
          </a:xfrm>
          <a:custGeom>
            <a:rect l="l" t="t" r="r" b="b"/>
            <a:pathLst>
              <a:path w="571500" h="1501139">
                <a:moveTo>
                  <a:pt x="571500" y="0"/>
                </a:moveTo>
                <a:lnTo>
                  <a:pt x="0" y="0"/>
                </a:lnTo>
                <a:lnTo>
                  <a:pt x="0" y="1501139"/>
                </a:lnTo>
                <a:lnTo>
                  <a:pt x="571500" y="1501139"/>
                </a:lnTo>
                <a:lnTo>
                  <a:pt x="571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19655" y="4038600"/>
            <a:ext cx="571500" cy="1551940"/>
          </a:xfrm>
          <a:custGeom>
            <a:rect l="l" t="t" r="r" b="b"/>
            <a:pathLst>
              <a:path w="571500" h="1551939">
                <a:moveTo>
                  <a:pt x="571500" y="0"/>
                </a:moveTo>
                <a:lnTo>
                  <a:pt x="0" y="0"/>
                </a:lnTo>
                <a:lnTo>
                  <a:pt x="0" y="1551432"/>
                </a:lnTo>
                <a:lnTo>
                  <a:pt x="571500" y="1551432"/>
                </a:lnTo>
                <a:lnTo>
                  <a:pt x="571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34055" y="3849623"/>
            <a:ext cx="573405" cy="1740535"/>
          </a:xfrm>
          <a:custGeom>
            <a:rect l="l" t="t" r="r" b="b"/>
            <a:pathLst>
              <a:path w="573404" h="1740535">
                <a:moveTo>
                  <a:pt x="573023" y="0"/>
                </a:moveTo>
                <a:lnTo>
                  <a:pt x="0" y="0"/>
                </a:lnTo>
                <a:lnTo>
                  <a:pt x="0" y="1740408"/>
                </a:lnTo>
                <a:lnTo>
                  <a:pt x="573023" y="1740408"/>
                </a:lnTo>
                <a:lnTo>
                  <a:pt x="57302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49979" y="3849623"/>
            <a:ext cx="571500" cy="1740535"/>
          </a:xfrm>
          <a:custGeom>
            <a:rect l="l" t="t" r="r" b="b"/>
            <a:pathLst>
              <a:path w="571500" h="1740535">
                <a:moveTo>
                  <a:pt x="571500" y="0"/>
                </a:moveTo>
                <a:lnTo>
                  <a:pt x="0" y="0"/>
                </a:lnTo>
                <a:lnTo>
                  <a:pt x="0" y="1740408"/>
                </a:lnTo>
                <a:lnTo>
                  <a:pt x="571500" y="1740408"/>
                </a:lnTo>
                <a:lnTo>
                  <a:pt x="571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33044" y="5590032"/>
            <a:ext cx="3660775" cy="0"/>
          </a:xfrm>
          <a:custGeom>
            <a:rect l="l" t="t" r="r" b="b"/>
            <a:pathLst>
              <a:path w="3660775">
                <a:moveTo>
                  <a:pt x="0" y="0"/>
                </a:moveTo>
                <a:lnTo>
                  <a:pt x="3660648" y="0"/>
                </a:lnTo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91005" y="3429761"/>
            <a:ext cx="2745105" cy="299085"/>
          </a:xfrm>
          <a:custGeom>
            <a:rect l="l" t="t" r="r" b="b"/>
            <a:pathLst>
              <a:path w="2745104" h="299085">
                <a:moveTo>
                  <a:pt x="0" y="298704"/>
                </a:moveTo>
                <a:lnTo>
                  <a:pt x="914400" y="94487"/>
                </a:lnTo>
                <a:lnTo>
                  <a:pt x="1830324" y="0"/>
                </a:lnTo>
                <a:lnTo>
                  <a:pt x="2744723" y="131063"/>
                </a:lnTo>
              </a:path>
            </a:pathLst>
          </a:custGeom>
          <a:ln w="25400">
            <a:solidFill>
              <a:srgbClr val="1EC7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47495" y="3684079"/>
            <a:ext cx="85725" cy="857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063432" y="3479863"/>
            <a:ext cx="85725" cy="857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77832" y="3386899"/>
            <a:ext cx="85725" cy="857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892232" y="3516439"/>
            <a:ext cx="85725" cy="857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102867" y="3836034"/>
            <a:ext cx="1752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98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81580" y="3784853"/>
            <a:ext cx="24955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101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96361" y="3597021"/>
            <a:ext cx="24955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112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11270" y="3597021"/>
            <a:ext cx="24955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112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7232" y="3436366"/>
            <a:ext cx="4470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-14.0%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46275" y="3232149"/>
            <a:ext cx="3181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3.1%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24733" y="3138677"/>
            <a:ext cx="3924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10.9%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77234" y="3268726"/>
            <a:ext cx="3181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0.0%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82039" y="6086855"/>
            <a:ext cx="243840" cy="0"/>
          </a:xfrm>
          <a:custGeom>
            <a:rect l="l" t="t" r="r" b="b"/>
            <a:pathLst>
              <a:path w="24384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76200">
            <a:solidFill>
              <a:srgbClr val="B1D2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108198" y="6042469"/>
            <a:ext cx="243839" cy="85725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1202842" y="2379980"/>
            <a:ext cx="27146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5285" marR="5080" indent="-363220">
              <a:lnSpc>
                <a:spcPct val="100000"/>
              </a:lnSpc>
              <a:spcBef>
                <a:spcPts val="105"/>
              </a:spcBef>
            </a:pP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AdTracker-2020-2023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年</a:t>
            </a: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月 汽车行业整体广告主数量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3748" y="5676696"/>
            <a:ext cx="3919220" cy="1077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3220">
              <a:lnSpc>
                <a:spcPct val="100000"/>
              </a:lnSpc>
              <a:spcBef>
                <a:spcPts val="95"/>
              </a:spcBef>
              <a:tabLst>
                <a:tab pos="1278255"/>
                <a:tab pos="2193290"/>
                <a:tab pos="3108325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2020.1-10	2021.1-10	2022.1-10	2023.1-10</a:t>
            </a:r>
            <a:endParaRPr sz="1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650">
              <a:latin typeface="微软雅黑"/>
              <a:cs typeface="微软雅黑"/>
            </a:endParaRPr>
          </a:p>
          <a:p>
            <a:pPr marL="20955" indent="806450">
              <a:lnSpc>
                <a:spcPct val="100000"/>
              </a:lnSpc>
              <a:tabLst>
                <a:tab pos="2853690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汽车行业广告主数量（个）	同比增长率（%）</a:t>
            </a:r>
            <a:endParaRPr sz="1000">
              <a:latin typeface="微软雅黑"/>
              <a:cs typeface="微软雅黑"/>
            </a:endParaRPr>
          </a:p>
          <a:p>
            <a:pPr marL="20955" marR="34925">
              <a:lnSpc>
                <a:spcPct val="100000"/>
              </a:lnSpc>
              <a:spcBef>
                <a:spcPts val="1015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注释：投入指数</a:t>
            </a:r>
            <a:r>
              <a:rPr sz="800" spc="-10">
                <a:solidFill>
                  <a:srgbClr val="7E7E7E"/>
                </a:solidFill>
                <a:latin typeface="微软雅黑"/>
                <a:cs typeface="微软雅黑"/>
              </a:rPr>
              <a:t>*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区别于广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告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投放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费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用，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相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关定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义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请参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“数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据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说明-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重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要指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标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说明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”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 来源：艾瑞咨询</a:t>
            </a:r>
            <a:r>
              <a:rPr sz="800" spc="-3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AdTracker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4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882265"/>
              </a:tabLst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</a:t>
            </a:r>
            <a:r>
              <a:rPr sz="800" spc="4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iResearch</a:t>
            </a:r>
            <a:r>
              <a:rPr sz="800" spc="1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	</a:t>
            </a: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3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15636" y="6399072"/>
            <a:ext cx="260921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4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AdTracker多平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5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36880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汽车行业丨投入趋势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6795" y="935227"/>
            <a:ext cx="8175625" cy="1122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2023年汽车行业广告主信</a:t>
            </a:r>
            <a:r>
              <a:rPr sz="2000" spc="-10">
                <a:solidFill>
                  <a:srgbClr val="585858"/>
                </a:solidFill>
                <a:latin typeface="微软雅黑"/>
                <a:cs typeface="微软雅黑"/>
              </a:rPr>
              <a:t>心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稳定</a:t>
            </a:r>
            <a:r>
              <a:rPr sz="2000" spc="-10">
                <a:solidFill>
                  <a:srgbClr val="585858"/>
                </a:solidFill>
                <a:latin typeface="微软雅黑"/>
                <a:cs typeface="微软雅黑"/>
              </a:rPr>
              <a:t>，3-5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月</a:t>
            </a:r>
            <a:r>
              <a:rPr sz="2000" spc="-10">
                <a:solidFill>
                  <a:srgbClr val="585858"/>
                </a:solidFill>
                <a:latin typeface="微软雅黑"/>
                <a:cs typeface="微软雅黑"/>
              </a:rPr>
              <a:t>迎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来投放小高峰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2023年1-10月，国内汽车行业广告主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量与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年同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期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持平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对比20、21年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有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所增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对展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广告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投入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信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心持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续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恢复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全行业 整体展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广告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投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入指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数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达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59.3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亿*</a:t>
            </a:r>
            <a:r>
              <a:rPr sz="1100" spc="11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。具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体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到月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度数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据来看，2023年3-5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月投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入指数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均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超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过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6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，高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前十个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月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的均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场“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小阳春”  效应对广告主预算的增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加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影响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显。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25871" y="2379980"/>
            <a:ext cx="25247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61290">
              <a:lnSpc>
                <a:spcPct val="100000"/>
              </a:lnSpc>
              <a:spcBef>
                <a:spcPts val="105"/>
              </a:spcBef>
            </a:pPr>
            <a:r>
              <a:rPr sz="1400" b="1" spc="-20">
                <a:solidFill>
                  <a:srgbClr val="404040"/>
                </a:solidFill>
                <a:latin typeface="微软雅黑"/>
                <a:cs typeface="微软雅黑"/>
              </a:rPr>
              <a:t>AdTracker-2023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年</a:t>
            </a: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月 汽车行业月度展示广告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投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入指数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828032" y="4136135"/>
            <a:ext cx="228600" cy="1454150"/>
          </a:xfrm>
          <a:custGeom>
            <a:rect l="l" t="t" r="r" b="b"/>
            <a:pathLst>
              <a:path w="228600" h="1454150">
                <a:moveTo>
                  <a:pt x="228600" y="0"/>
                </a:moveTo>
                <a:lnTo>
                  <a:pt x="0" y="0"/>
                </a:lnTo>
                <a:lnTo>
                  <a:pt x="0" y="1453895"/>
                </a:lnTo>
                <a:lnTo>
                  <a:pt x="228600" y="1453895"/>
                </a:lnTo>
                <a:lnTo>
                  <a:pt x="2286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193791" y="3861815"/>
            <a:ext cx="230504" cy="1728470"/>
          </a:xfrm>
          <a:custGeom>
            <a:rect l="l" t="t" r="r" b="b"/>
            <a:pathLst>
              <a:path w="230502" h="1728470">
                <a:moveTo>
                  <a:pt x="230124" y="0"/>
                </a:moveTo>
                <a:lnTo>
                  <a:pt x="0" y="0"/>
                </a:lnTo>
                <a:lnTo>
                  <a:pt x="0" y="1728215"/>
                </a:lnTo>
                <a:lnTo>
                  <a:pt x="230124" y="1728215"/>
                </a:lnTo>
                <a:lnTo>
                  <a:pt x="2301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561076" y="3642359"/>
            <a:ext cx="228600" cy="1948180"/>
          </a:xfrm>
          <a:custGeom>
            <a:rect l="l" t="t" r="r" b="b"/>
            <a:pathLst>
              <a:path w="228600" h="1948179">
                <a:moveTo>
                  <a:pt x="228600" y="0"/>
                </a:moveTo>
                <a:lnTo>
                  <a:pt x="0" y="0"/>
                </a:lnTo>
                <a:lnTo>
                  <a:pt x="0" y="1947671"/>
                </a:lnTo>
                <a:lnTo>
                  <a:pt x="228600" y="1947671"/>
                </a:lnTo>
                <a:lnTo>
                  <a:pt x="2286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926835" y="3634740"/>
            <a:ext cx="228600" cy="1955800"/>
          </a:xfrm>
          <a:custGeom>
            <a:rect l="l" t="t" r="r" b="b"/>
            <a:pathLst>
              <a:path w="228600" h="1955800">
                <a:moveTo>
                  <a:pt x="228600" y="0"/>
                </a:moveTo>
                <a:lnTo>
                  <a:pt x="0" y="0"/>
                </a:lnTo>
                <a:lnTo>
                  <a:pt x="0" y="1955292"/>
                </a:lnTo>
                <a:lnTo>
                  <a:pt x="228600" y="1955292"/>
                </a:lnTo>
                <a:lnTo>
                  <a:pt x="2286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292596" y="3712464"/>
            <a:ext cx="228600" cy="1877695"/>
          </a:xfrm>
          <a:custGeom>
            <a:rect l="l" t="t" r="r" b="b"/>
            <a:pathLst>
              <a:path w="228600" h="1877695">
                <a:moveTo>
                  <a:pt x="228600" y="0"/>
                </a:moveTo>
                <a:lnTo>
                  <a:pt x="0" y="0"/>
                </a:lnTo>
                <a:lnTo>
                  <a:pt x="0" y="1877568"/>
                </a:lnTo>
                <a:lnTo>
                  <a:pt x="228600" y="1877568"/>
                </a:lnTo>
                <a:lnTo>
                  <a:pt x="2286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658356" y="3846576"/>
            <a:ext cx="228600" cy="1743710"/>
          </a:xfrm>
          <a:custGeom>
            <a:rect l="l" t="t" r="r" b="b"/>
            <a:pathLst>
              <a:path w="228600" h="1743710">
                <a:moveTo>
                  <a:pt x="228600" y="0"/>
                </a:moveTo>
                <a:lnTo>
                  <a:pt x="0" y="0"/>
                </a:lnTo>
                <a:lnTo>
                  <a:pt x="0" y="1743456"/>
                </a:lnTo>
                <a:lnTo>
                  <a:pt x="228600" y="1743456"/>
                </a:lnTo>
                <a:lnTo>
                  <a:pt x="2286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024116" y="3811523"/>
            <a:ext cx="228600" cy="1778635"/>
          </a:xfrm>
          <a:custGeom>
            <a:rect l="l" t="t" r="r" b="b"/>
            <a:pathLst>
              <a:path w="228600" h="1778635">
                <a:moveTo>
                  <a:pt x="228600" y="0"/>
                </a:moveTo>
                <a:lnTo>
                  <a:pt x="0" y="0"/>
                </a:lnTo>
                <a:lnTo>
                  <a:pt x="0" y="1778508"/>
                </a:lnTo>
                <a:lnTo>
                  <a:pt x="228600" y="1778508"/>
                </a:lnTo>
                <a:lnTo>
                  <a:pt x="2286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389876" y="3726179"/>
            <a:ext cx="228600" cy="1864360"/>
          </a:xfrm>
          <a:custGeom>
            <a:rect l="l" t="t" r="r" b="b"/>
            <a:pathLst>
              <a:path w="228600" h="1864360">
                <a:moveTo>
                  <a:pt x="228600" y="0"/>
                </a:moveTo>
                <a:lnTo>
                  <a:pt x="0" y="0"/>
                </a:lnTo>
                <a:lnTo>
                  <a:pt x="0" y="1863852"/>
                </a:lnTo>
                <a:lnTo>
                  <a:pt x="228600" y="1863852"/>
                </a:lnTo>
                <a:lnTo>
                  <a:pt x="2286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755635" y="3979164"/>
            <a:ext cx="228600" cy="1610995"/>
          </a:xfrm>
          <a:custGeom>
            <a:rect l="l" t="t" r="r" b="b"/>
            <a:pathLst>
              <a:path w="228600" h="1610995">
                <a:moveTo>
                  <a:pt x="228600" y="0"/>
                </a:moveTo>
                <a:lnTo>
                  <a:pt x="0" y="0"/>
                </a:lnTo>
                <a:lnTo>
                  <a:pt x="0" y="1610868"/>
                </a:lnTo>
                <a:lnTo>
                  <a:pt x="228600" y="1610868"/>
                </a:lnTo>
                <a:lnTo>
                  <a:pt x="2286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121395" y="3858767"/>
            <a:ext cx="230504" cy="1731645"/>
          </a:xfrm>
          <a:custGeom>
            <a:rect l="l" t="t" r="r" b="b"/>
            <a:pathLst>
              <a:path w="230502" h="1731645">
                <a:moveTo>
                  <a:pt x="230124" y="0"/>
                </a:moveTo>
                <a:lnTo>
                  <a:pt x="0" y="0"/>
                </a:lnTo>
                <a:lnTo>
                  <a:pt x="0" y="1731263"/>
                </a:lnTo>
                <a:lnTo>
                  <a:pt x="230124" y="1731263"/>
                </a:lnTo>
                <a:lnTo>
                  <a:pt x="2301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759452" y="5590032"/>
            <a:ext cx="3660775" cy="0"/>
          </a:xfrm>
          <a:custGeom>
            <a:rect l="l" t="t" r="r" b="b"/>
            <a:pathLst>
              <a:path w="3660775">
                <a:moveTo>
                  <a:pt x="0" y="0"/>
                </a:moveTo>
                <a:lnTo>
                  <a:pt x="3660648" y="0"/>
                </a:lnTo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4840351" y="3882390"/>
            <a:ext cx="2051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4.9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07253" y="3608070"/>
            <a:ext cx="2051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5.8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572125" y="3388309"/>
            <a:ext cx="5708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8460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6.5	</a:t>
            </a:r>
            <a:r>
              <a:rPr sz="1500" spc="-15" baseline="2777">
                <a:solidFill>
                  <a:srgbClr val="585858"/>
                </a:solidFill>
                <a:latin typeface="微软雅黑"/>
                <a:cs typeface="微软雅黑"/>
              </a:rPr>
              <a:t>6.5</a:t>
            </a:r>
            <a:endParaRPr sz="1500" baseline="2777">
              <a:latin typeface="微软雅黑"/>
              <a:cs typeface="微软雅黑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304279" y="3458972"/>
            <a:ext cx="2051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6.3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670293" y="3593719"/>
            <a:ext cx="2051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5.8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036434" y="3558666"/>
            <a:ext cx="2051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6.0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402194" y="3472434"/>
            <a:ext cx="2051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6.2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768208" y="3726560"/>
            <a:ext cx="2051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5.4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134350" y="3605910"/>
            <a:ext cx="2051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5.8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007608" y="6042659"/>
            <a:ext cx="76200" cy="74930"/>
          </a:xfrm>
          <a:custGeom>
            <a:rect l="l" t="t" r="r" b="b"/>
            <a:pathLst>
              <a:path w="76200" h="74929">
                <a:moveTo>
                  <a:pt x="0" y="74675"/>
                </a:moveTo>
                <a:lnTo>
                  <a:pt x="76200" y="74675"/>
                </a:lnTo>
                <a:lnTo>
                  <a:pt x="76200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4830317" y="5702604"/>
            <a:ext cx="3557904" cy="458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8460"/>
                <a:tab pos="744220"/>
                <a:tab pos="1110615"/>
                <a:tab pos="1476375"/>
                <a:tab pos="1842135"/>
                <a:tab pos="2208530"/>
                <a:tab pos="2574290"/>
                <a:tab pos="2940685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1月	2月	3月	4月	5月	6月	7月	8月	9 月</a:t>
            </a:r>
            <a:r>
              <a:rPr sz="1000" spc="35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10 月</a:t>
            </a:r>
            <a:endParaRPr sz="1000">
              <a:latin typeface="微软雅黑"/>
              <a:cs typeface="微软雅黑"/>
            </a:endParaRPr>
          </a:p>
          <a:p>
            <a:pPr marL="1286510">
              <a:lnSpc>
                <a:spcPct val="100000"/>
              </a:lnSpc>
              <a:spcBef>
                <a:spcPts val="101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展示广告投入指数（亿）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48336" y="162687"/>
            <a:ext cx="460375" cy="461009"/>
          </a:xfrm>
          <a:custGeom>
            <a:rect l="l" t="t" r="r" b="b"/>
            <a:pathLst>
              <a:path w="460375" h="461009">
                <a:moveTo>
                  <a:pt x="79006" y="286385"/>
                </a:moveTo>
                <a:lnTo>
                  <a:pt x="0" y="365379"/>
                </a:lnTo>
                <a:lnTo>
                  <a:pt x="41630" y="407035"/>
                </a:lnTo>
                <a:lnTo>
                  <a:pt x="54696" y="421376"/>
                </a:lnTo>
                <a:lnTo>
                  <a:pt x="64458" y="434895"/>
                </a:lnTo>
                <a:lnTo>
                  <a:pt x="70916" y="447629"/>
                </a:lnTo>
                <a:lnTo>
                  <a:pt x="74066" y="459613"/>
                </a:lnTo>
                <a:lnTo>
                  <a:pt x="78524" y="459867"/>
                </a:lnTo>
                <a:lnTo>
                  <a:pt x="82651" y="460375"/>
                </a:lnTo>
                <a:lnTo>
                  <a:pt x="86461" y="461010"/>
                </a:lnTo>
                <a:lnTo>
                  <a:pt x="83365" y="448720"/>
                </a:lnTo>
                <a:lnTo>
                  <a:pt x="78438" y="436991"/>
                </a:lnTo>
                <a:lnTo>
                  <a:pt x="71677" y="425809"/>
                </a:lnTo>
                <a:lnTo>
                  <a:pt x="63080" y="415163"/>
                </a:lnTo>
                <a:lnTo>
                  <a:pt x="69834" y="408432"/>
                </a:lnTo>
                <a:lnTo>
                  <a:pt x="57073" y="408432"/>
                </a:lnTo>
                <a:lnTo>
                  <a:pt x="52781" y="403733"/>
                </a:lnTo>
                <a:lnTo>
                  <a:pt x="47891" y="398526"/>
                </a:lnTo>
                <a:lnTo>
                  <a:pt x="29527" y="380238"/>
                </a:lnTo>
                <a:lnTo>
                  <a:pt x="35880" y="373888"/>
                </a:lnTo>
                <a:lnTo>
                  <a:pt x="23139" y="373888"/>
                </a:lnTo>
                <a:lnTo>
                  <a:pt x="13754" y="364490"/>
                </a:lnTo>
                <a:lnTo>
                  <a:pt x="78041" y="300101"/>
                </a:lnTo>
                <a:lnTo>
                  <a:pt x="92688" y="300101"/>
                </a:lnTo>
                <a:lnTo>
                  <a:pt x="79006" y="286385"/>
                </a:lnTo>
                <a:close/>
              </a:path>
              <a:path w="460375" h="461009">
                <a:moveTo>
                  <a:pt x="88847" y="403733"/>
                </a:moveTo>
                <a:lnTo>
                  <a:pt x="74549" y="403733"/>
                </a:lnTo>
                <a:lnTo>
                  <a:pt x="100152" y="429387"/>
                </a:lnTo>
                <a:lnTo>
                  <a:pt x="101600" y="432308"/>
                </a:lnTo>
                <a:lnTo>
                  <a:pt x="101079" y="434975"/>
                </a:lnTo>
                <a:lnTo>
                  <a:pt x="111252" y="436626"/>
                </a:lnTo>
                <a:lnTo>
                  <a:pt x="112864" y="431800"/>
                </a:lnTo>
                <a:lnTo>
                  <a:pt x="114122" y="428498"/>
                </a:lnTo>
                <a:lnTo>
                  <a:pt x="115023" y="426339"/>
                </a:lnTo>
                <a:lnTo>
                  <a:pt x="117679" y="420878"/>
                </a:lnTo>
                <a:lnTo>
                  <a:pt x="106019" y="420878"/>
                </a:lnTo>
                <a:lnTo>
                  <a:pt x="88847" y="403733"/>
                </a:lnTo>
                <a:close/>
              </a:path>
              <a:path w="460375" h="461009">
                <a:moveTo>
                  <a:pt x="119189" y="395478"/>
                </a:moveTo>
                <a:lnTo>
                  <a:pt x="106019" y="420878"/>
                </a:lnTo>
                <a:lnTo>
                  <a:pt x="117679" y="420878"/>
                </a:lnTo>
                <a:lnTo>
                  <a:pt x="120808" y="414686"/>
                </a:lnTo>
                <a:lnTo>
                  <a:pt x="123828" y="408943"/>
                </a:lnTo>
                <a:lnTo>
                  <a:pt x="126936" y="403225"/>
                </a:lnTo>
                <a:lnTo>
                  <a:pt x="124091" y="400685"/>
                </a:lnTo>
                <a:lnTo>
                  <a:pt x="121513" y="398145"/>
                </a:lnTo>
                <a:lnTo>
                  <a:pt x="119189" y="395478"/>
                </a:lnTo>
                <a:close/>
              </a:path>
              <a:path w="460375" h="461009">
                <a:moveTo>
                  <a:pt x="80716" y="377952"/>
                </a:moveTo>
                <a:lnTo>
                  <a:pt x="66319" y="377952"/>
                </a:lnTo>
                <a:lnTo>
                  <a:pt x="76974" y="388493"/>
                </a:lnTo>
                <a:lnTo>
                  <a:pt x="57073" y="408432"/>
                </a:lnTo>
                <a:lnTo>
                  <a:pt x="69834" y="408432"/>
                </a:lnTo>
                <a:lnTo>
                  <a:pt x="74549" y="403733"/>
                </a:lnTo>
                <a:lnTo>
                  <a:pt x="88847" y="403733"/>
                </a:lnTo>
                <a:lnTo>
                  <a:pt x="81724" y="396621"/>
                </a:lnTo>
                <a:lnTo>
                  <a:pt x="92024" y="386207"/>
                </a:lnTo>
                <a:lnTo>
                  <a:pt x="141156" y="386207"/>
                </a:lnTo>
                <a:lnTo>
                  <a:pt x="149951" y="383670"/>
                </a:lnTo>
                <a:lnTo>
                  <a:pt x="154223" y="381381"/>
                </a:lnTo>
                <a:lnTo>
                  <a:pt x="84137" y="381381"/>
                </a:lnTo>
                <a:lnTo>
                  <a:pt x="80716" y="377952"/>
                </a:lnTo>
                <a:close/>
              </a:path>
              <a:path w="460375" h="461009">
                <a:moveTo>
                  <a:pt x="58674" y="355854"/>
                </a:moveTo>
                <a:lnTo>
                  <a:pt x="51511" y="363093"/>
                </a:lnTo>
                <a:lnTo>
                  <a:pt x="59931" y="371475"/>
                </a:lnTo>
                <a:lnTo>
                  <a:pt x="44056" y="387350"/>
                </a:lnTo>
                <a:lnTo>
                  <a:pt x="50444" y="393827"/>
                </a:lnTo>
                <a:lnTo>
                  <a:pt x="66319" y="377952"/>
                </a:lnTo>
                <a:lnTo>
                  <a:pt x="80716" y="377952"/>
                </a:lnTo>
                <a:lnTo>
                  <a:pt x="73494" y="370713"/>
                </a:lnTo>
                <a:lnTo>
                  <a:pt x="79836" y="364363"/>
                </a:lnTo>
                <a:lnTo>
                  <a:pt x="67094" y="364363"/>
                </a:lnTo>
                <a:lnTo>
                  <a:pt x="58674" y="355854"/>
                </a:lnTo>
                <a:close/>
              </a:path>
              <a:path w="460375" h="461009">
                <a:moveTo>
                  <a:pt x="141156" y="386207"/>
                </a:moveTo>
                <a:lnTo>
                  <a:pt x="92024" y="386207"/>
                </a:lnTo>
                <a:lnTo>
                  <a:pt x="111388" y="390060"/>
                </a:lnTo>
                <a:lnTo>
                  <a:pt x="130697" y="389223"/>
                </a:lnTo>
                <a:lnTo>
                  <a:pt x="141156" y="386207"/>
                </a:lnTo>
                <a:close/>
              </a:path>
              <a:path w="460375" h="461009">
                <a:moveTo>
                  <a:pt x="107793" y="350647"/>
                </a:moveTo>
                <a:lnTo>
                  <a:pt x="93535" y="350647"/>
                </a:lnTo>
                <a:lnTo>
                  <a:pt x="104178" y="361315"/>
                </a:lnTo>
                <a:lnTo>
                  <a:pt x="84137" y="381381"/>
                </a:lnTo>
                <a:lnTo>
                  <a:pt x="154223" y="381381"/>
                </a:lnTo>
                <a:lnTo>
                  <a:pt x="154697" y="381127"/>
                </a:lnTo>
                <a:lnTo>
                  <a:pt x="114985" y="381127"/>
                </a:lnTo>
                <a:lnTo>
                  <a:pt x="107289" y="380492"/>
                </a:lnTo>
                <a:lnTo>
                  <a:pt x="99580" y="378714"/>
                </a:lnTo>
                <a:lnTo>
                  <a:pt x="124114" y="354203"/>
                </a:lnTo>
                <a:lnTo>
                  <a:pt x="111340" y="354203"/>
                </a:lnTo>
                <a:lnTo>
                  <a:pt x="107793" y="350647"/>
                </a:lnTo>
                <a:close/>
              </a:path>
              <a:path w="460375" h="461009">
                <a:moveTo>
                  <a:pt x="132067" y="350520"/>
                </a:moveTo>
                <a:lnTo>
                  <a:pt x="114985" y="381127"/>
                </a:lnTo>
                <a:lnTo>
                  <a:pt x="154697" y="381127"/>
                </a:lnTo>
                <a:lnTo>
                  <a:pt x="159673" y="378460"/>
                </a:lnTo>
                <a:lnTo>
                  <a:pt x="132981" y="378460"/>
                </a:lnTo>
                <a:lnTo>
                  <a:pt x="143192" y="353441"/>
                </a:lnTo>
                <a:lnTo>
                  <a:pt x="132067" y="350520"/>
                </a:lnTo>
                <a:close/>
              </a:path>
              <a:path w="460375" h="461009">
                <a:moveTo>
                  <a:pt x="167208" y="360680"/>
                </a:moveTo>
                <a:lnTo>
                  <a:pt x="158681" y="366726"/>
                </a:lnTo>
                <a:lnTo>
                  <a:pt x="150133" y="371713"/>
                </a:lnTo>
                <a:lnTo>
                  <a:pt x="141565" y="375628"/>
                </a:lnTo>
                <a:lnTo>
                  <a:pt x="132981" y="378460"/>
                </a:lnTo>
                <a:lnTo>
                  <a:pt x="159673" y="378460"/>
                </a:lnTo>
                <a:lnTo>
                  <a:pt x="169151" y="373380"/>
                </a:lnTo>
                <a:lnTo>
                  <a:pt x="168440" y="369443"/>
                </a:lnTo>
                <a:lnTo>
                  <a:pt x="167812" y="365379"/>
                </a:lnTo>
                <a:lnTo>
                  <a:pt x="167208" y="360680"/>
                </a:lnTo>
                <a:close/>
              </a:path>
              <a:path w="460375" h="461009">
                <a:moveTo>
                  <a:pt x="92688" y="300101"/>
                </a:moveTo>
                <a:lnTo>
                  <a:pt x="78041" y="300101"/>
                </a:lnTo>
                <a:lnTo>
                  <a:pt x="87426" y="309499"/>
                </a:lnTo>
                <a:lnTo>
                  <a:pt x="23139" y="373888"/>
                </a:lnTo>
                <a:lnTo>
                  <a:pt x="35880" y="373888"/>
                </a:lnTo>
                <a:lnTo>
                  <a:pt x="93814" y="315976"/>
                </a:lnTo>
                <a:lnTo>
                  <a:pt x="100413" y="315976"/>
                </a:lnTo>
                <a:lnTo>
                  <a:pt x="104470" y="311912"/>
                </a:lnTo>
                <a:lnTo>
                  <a:pt x="92688" y="300101"/>
                </a:lnTo>
                <a:close/>
              </a:path>
              <a:path w="460375" h="461009">
                <a:moveTo>
                  <a:pt x="85877" y="328676"/>
                </a:moveTo>
                <a:lnTo>
                  <a:pt x="78714" y="335915"/>
                </a:lnTo>
                <a:lnTo>
                  <a:pt x="87134" y="344297"/>
                </a:lnTo>
                <a:lnTo>
                  <a:pt x="67094" y="364363"/>
                </a:lnTo>
                <a:lnTo>
                  <a:pt x="79836" y="364363"/>
                </a:lnTo>
                <a:lnTo>
                  <a:pt x="93535" y="350647"/>
                </a:lnTo>
                <a:lnTo>
                  <a:pt x="107793" y="350647"/>
                </a:lnTo>
                <a:lnTo>
                  <a:pt x="100698" y="343535"/>
                </a:lnTo>
                <a:lnTo>
                  <a:pt x="107026" y="337185"/>
                </a:lnTo>
                <a:lnTo>
                  <a:pt x="94310" y="337185"/>
                </a:lnTo>
                <a:lnTo>
                  <a:pt x="85877" y="328676"/>
                </a:lnTo>
                <a:close/>
              </a:path>
              <a:path w="460375" h="461009">
                <a:moveTo>
                  <a:pt x="133997" y="331470"/>
                </a:moveTo>
                <a:lnTo>
                  <a:pt x="111340" y="354203"/>
                </a:lnTo>
                <a:lnTo>
                  <a:pt x="124114" y="354203"/>
                </a:lnTo>
                <a:lnTo>
                  <a:pt x="140385" y="337947"/>
                </a:lnTo>
                <a:lnTo>
                  <a:pt x="133997" y="331470"/>
                </a:lnTo>
                <a:close/>
              </a:path>
              <a:path w="460375" h="461009">
                <a:moveTo>
                  <a:pt x="166243" y="296545"/>
                </a:moveTo>
                <a:lnTo>
                  <a:pt x="155206" y="299720"/>
                </a:lnTo>
                <a:lnTo>
                  <a:pt x="159216" y="313955"/>
                </a:lnTo>
                <a:lnTo>
                  <a:pt x="162582" y="327914"/>
                </a:lnTo>
                <a:lnTo>
                  <a:pt x="165168" y="340903"/>
                </a:lnTo>
                <a:lnTo>
                  <a:pt x="167106" y="353568"/>
                </a:lnTo>
                <a:lnTo>
                  <a:pt x="174561" y="352298"/>
                </a:lnTo>
                <a:lnTo>
                  <a:pt x="178054" y="351790"/>
                </a:lnTo>
                <a:lnTo>
                  <a:pt x="175659" y="337947"/>
                </a:lnTo>
                <a:lnTo>
                  <a:pt x="172920" y="324262"/>
                </a:lnTo>
                <a:lnTo>
                  <a:pt x="169774" y="310427"/>
                </a:lnTo>
                <a:lnTo>
                  <a:pt x="166243" y="296545"/>
                </a:lnTo>
                <a:close/>
              </a:path>
              <a:path w="460375" h="461009">
                <a:moveTo>
                  <a:pt x="189407" y="267589"/>
                </a:moveTo>
                <a:lnTo>
                  <a:pt x="172923" y="267589"/>
                </a:lnTo>
                <a:lnTo>
                  <a:pt x="213842" y="308483"/>
                </a:lnTo>
                <a:lnTo>
                  <a:pt x="213817" y="312928"/>
                </a:lnTo>
                <a:lnTo>
                  <a:pt x="209423" y="317246"/>
                </a:lnTo>
                <a:lnTo>
                  <a:pt x="204901" y="321818"/>
                </a:lnTo>
                <a:lnTo>
                  <a:pt x="199834" y="326390"/>
                </a:lnTo>
                <a:lnTo>
                  <a:pt x="194221" y="330962"/>
                </a:lnTo>
                <a:lnTo>
                  <a:pt x="198094" y="333629"/>
                </a:lnTo>
                <a:lnTo>
                  <a:pt x="201549" y="336169"/>
                </a:lnTo>
                <a:lnTo>
                  <a:pt x="226194" y="310753"/>
                </a:lnTo>
                <a:lnTo>
                  <a:pt x="224774" y="304571"/>
                </a:lnTo>
                <a:lnTo>
                  <a:pt x="220268" y="298450"/>
                </a:lnTo>
                <a:lnTo>
                  <a:pt x="189407" y="267589"/>
                </a:lnTo>
                <a:close/>
              </a:path>
              <a:path w="460375" h="461009">
                <a:moveTo>
                  <a:pt x="112407" y="319024"/>
                </a:moveTo>
                <a:lnTo>
                  <a:pt x="94310" y="337185"/>
                </a:lnTo>
                <a:lnTo>
                  <a:pt x="107026" y="337185"/>
                </a:lnTo>
                <a:lnTo>
                  <a:pt x="118795" y="325374"/>
                </a:lnTo>
                <a:lnTo>
                  <a:pt x="112407" y="319024"/>
                </a:lnTo>
                <a:close/>
              </a:path>
              <a:path w="460375" h="461009">
                <a:moveTo>
                  <a:pt x="100413" y="315976"/>
                </a:moveTo>
                <a:lnTo>
                  <a:pt x="93814" y="315976"/>
                </a:lnTo>
                <a:lnTo>
                  <a:pt x="97116" y="319278"/>
                </a:lnTo>
                <a:lnTo>
                  <a:pt x="100413" y="315976"/>
                </a:lnTo>
                <a:close/>
              </a:path>
              <a:path w="460375" h="461009">
                <a:moveTo>
                  <a:pt x="215430" y="210566"/>
                </a:moveTo>
                <a:lnTo>
                  <a:pt x="119379" y="306578"/>
                </a:lnTo>
                <a:lnTo>
                  <a:pt x="126644" y="313944"/>
                </a:lnTo>
                <a:lnTo>
                  <a:pt x="172923" y="267589"/>
                </a:lnTo>
                <a:lnTo>
                  <a:pt x="189407" y="267589"/>
                </a:lnTo>
                <a:lnTo>
                  <a:pt x="181152" y="259334"/>
                </a:lnTo>
                <a:lnTo>
                  <a:pt x="222681" y="217805"/>
                </a:lnTo>
                <a:lnTo>
                  <a:pt x="215430" y="210566"/>
                </a:lnTo>
                <a:close/>
              </a:path>
              <a:path w="460375" h="461009">
                <a:moveTo>
                  <a:pt x="178244" y="190627"/>
                </a:moveTo>
                <a:lnTo>
                  <a:pt x="99733" y="269113"/>
                </a:lnTo>
                <a:lnTo>
                  <a:pt x="106984" y="276479"/>
                </a:lnTo>
                <a:lnTo>
                  <a:pt x="185508" y="197866"/>
                </a:lnTo>
                <a:lnTo>
                  <a:pt x="178244" y="190627"/>
                </a:lnTo>
                <a:close/>
              </a:path>
              <a:path w="460375" h="461009">
                <a:moveTo>
                  <a:pt x="207289" y="247904"/>
                </a:moveTo>
                <a:lnTo>
                  <a:pt x="205168" y="258826"/>
                </a:lnTo>
                <a:lnTo>
                  <a:pt x="217389" y="260401"/>
                </a:lnTo>
                <a:lnTo>
                  <a:pt x="230335" y="262286"/>
                </a:lnTo>
                <a:lnTo>
                  <a:pt x="244007" y="264505"/>
                </a:lnTo>
                <a:lnTo>
                  <a:pt x="258406" y="267081"/>
                </a:lnTo>
                <a:lnTo>
                  <a:pt x="260832" y="255397"/>
                </a:lnTo>
                <a:lnTo>
                  <a:pt x="247356" y="253154"/>
                </a:lnTo>
                <a:lnTo>
                  <a:pt x="233941" y="251174"/>
                </a:lnTo>
                <a:lnTo>
                  <a:pt x="220586" y="249431"/>
                </a:lnTo>
                <a:lnTo>
                  <a:pt x="207289" y="247904"/>
                </a:lnTo>
                <a:close/>
              </a:path>
              <a:path w="460375" h="461009">
                <a:moveTo>
                  <a:pt x="235077" y="120015"/>
                </a:moveTo>
                <a:lnTo>
                  <a:pt x="232079" y="131191"/>
                </a:lnTo>
                <a:lnTo>
                  <a:pt x="239344" y="132461"/>
                </a:lnTo>
                <a:lnTo>
                  <a:pt x="245427" y="133731"/>
                </a:lnTo>
                <a:lnTo>
                  <a:pt x="250329" y="135001"/>
                </a:lnTo>
                <a:lnTo>
                  <a:pt x="211747" y="173609"/>
                </a:lnTo>
                <a:lnTo>
                  <a:pt x="242633" y="204470"/>
                </a:lnTo>
                <a:lnTo>
                  <a:pt x="254911" y="218547"/>
                </a:lnTo>
                <a:lnTo>
                  <a:pt x="263858" y="232791"/>
                </a:lnTo>
                <a:lnTo>
                  <a:pt x="269476" y="247225"/>
                </a:lnTo>
                <a:lnTo>
                  <a:pt x="271767" y="261874"/>
                </a:lnTo>
                <a:lnTo>
                  <a:pt x="277393" y="261239"/>
                </a:lnTo>
                <a:lnTo>
                  <a:pt x="281749" y="260858"/>
                </a:lnTo>
                <a:lnTo>
                  <a:pt x="284826" y="260858"/>
                </a:lnTo>
                <a:lnTo>
                  <a:pt x="282007" y="244266"/>
                </a:lnTo>
                <a:lnTo>
                  <a:pt x="275621" y="228012"/>
                </a:lnTo>
                <a:lnTo>
                  <a:pt x="265692" y="212211"/>
                </a:lnTo>
                <a:lnTo>
                  <a:pt x="252222" y="196850"/>
                </a:lnTo>
                <a:lnTo>
                  <a:pt x="228206" y="172847"/>
                </a:lnTo>
                <a:lnTo>
                  <a:pt x="268846" y="132207"/>
                </a:lnTo>
                <a:lnTo>
                  <a:pt x="253187" y="132207"/>
                </a:lnTo>
                <a:lnTo>
                  <a:pt x="255409" y="123571"/>
                </a:lnTo>
                <a:lnTo>
                  <a:pt x="249085" y="122174"/>
                </a:lnTo>
                <a:lnTo>
                  <a:pt x="242303" y="121031"/>
                </a:lnTo>
                <a:lnTo>
                  <a:pt x="235077" y="120015"/>
                </a:lnTo>
                <a:close/>
              </a:path>
              <a:path w="460375" h="461009">
                <a:moveTo>
                  <a:pt x="284826" y="260858"/>
                </a:moveTo>
                <a:lnTo>
                  <a:pt x="281749" y="260858"/>
                </a:lnTo>
                <a:lnTo>
                  <a:pt x="284848" y="260985"/>
                </a:lnTo>
                <a:close/>
              </a:path>
              <a:path w="460375" h="461009">
                <a:moveTo>
                  <a:pt x="292874" y="92456"/>
                </a:moveTo>
                <a:lnTo>
                  <a:pt x="253187" y="132207"/>
                </a:lnTo>
                <a:lnTo>
                  <a:pt x="268846" y="132207"/>
                </a:lnTo>
                <a:lnTo>
                  <a:pt x="300723" y="100330"/>
                </a:lnTo>
                <a:lnTo>
                  <a:pt x="292874" y="92456"/>
                </a:lnTo>
                <a:close/>
              </a:path>
              <a:path w="460375" h="461009">
                <a:moveTo>
                  <a:pt x="421449" y="46228"/>
                </a:moveTo>
                <a:lnTo>
                  <a:pt x="352615" y="115062"/>
                </a:lnTo>
                <a:lnTo>
                  <a:pt x="391439" y="153797"/>
                </a:lnTo>
                <a:lnTo>
                  <a:pt x="399186" y="146050"/>
                </a:lnTo>
                <a:lnTo>
                  <a:pt x="394157" y="141097"/>
                </a:lnTo>
                <a:lnTo>
                  <a:pt x="401015" y="134239"/>
                </a:lnTo>
                <a:lnTo>
                  <a:pt x="387273" y="134239"/>
                </a:lnTo>
                <a:lnTo>
                  <a:pt x="367334" y="114300"/>
                </a:lnTo>
                <a:lnTo>
                  <a:pt x="420674" y="60960"/>
                </a:lnTo>
                <a:lnTo>
                  <a:pt x="436215" y="60960"/>
                </a:lnTo>
                <a:lnTo>
                  <a:pt x="421449" y="46228"/>
                </a:lnTo>
                <a:close/>
              </a:path>
              <a:path w="460375" h="461009">
                <a:moveTo>
                  <a:pt x="436215" y="60960"/>
                </a:moveTo>
                <a:lnTo>
                  <a:pt x="420674" y="60960"/>
                </a:lnTo>
                <a:lnTo>
                  <a:pt x="440626" y="80899"/>
                </a:lnTo>
                <a:lnTo>
                  <a:pt x="387273" y="134239"/>
                </a:lnTo>
                <a:lnTo>
                  <a:pt x="401015" y="134239"/>
                </a:lnTo>
                <a:lnTo>
                  <a:pt x="447497" y="87757"/>
                </a:lnTo>
                <a:lnTo>
                  <a:pt x="457483" y="87757"/>
                </a:lnTo>
                <a:lnTo>
                  <a:pt x="460273" y="84963"/>
                </a:lnTo>
                <a:lnTo>
                  <a:pt x="436215" y="60960"/>
                </a:lnTo>
                <a:close/>
              </a:path>
              <a:path w="460375" h="461009">
                <a:moveTo>
                  <a:pt x="367957" y="48641"/>
                </a:moveTo>
                <a:lnTo>
                  <a:pt x="352031" y="48641"/>
                </a:lnTo>
                <a:lnTo>
                  <a:pt x="368007" y="64643"/>
                </a:lnTo>
                <a:lnTo>
                  <a:pt x="322122" y="110490"/>
                </a:lnTo>
                <a:lnTo>
                  <a:pt x="329285" y="117602"/>
                </a:lnTo>
                <a:lnTo>
                  <a:pt x="390311" y="56642"/>
                </a:lnTo>
                <a:lnTo>
                  <a:pt x="375945" y="56642"/>
                </a:lnTo>
                <a:lnTo>
                  <a:pt x="367957" y="48641"/>
                </a:lnTo>
                <a:close/>
              </a:path>
              <a:path w="460375" h="461009">
                <a:moveTo>
                  <a:pt x="315633" y="48387"/>
                </a:moveTo>
                <a:lnTo>
                  <a:pt x="305269" y="54102"/>
                </a:lnTo>
                <a:lnTo>
                  <a:pt x="310349" y="65035"/>
                </a:lnTo>
                <a:lnTo>
                  <a:pt x="314445" y="76327"/>
                </a:lnTo>
                <a:lnTo>
                  <a:pt x="317560" y="87999"/>
                </a:lnTo>
                <a:lnTo>
                  <a:pt x="319697" y="100076"/>
                </a:lnTo>
                <a:lnTo>
                  <a:pt x="323888" y="99060"/>
                </a:lnTo>
                <a:lnTo>
                  <a:pt x="327799" y="98171"/>
                </a:lnTo>
                <a:lnTo>
                  <a:pt x="331419" y="97536"/>
                </a:lnTo>
                <a:lnTo>
                  <a:pt x="330187" y="90170"/>
                </a:lnTo>
                <a:lnTo>
                  <a:pt x="328345" y="82550"/>
                </a:lnTo>
                <a:lnTo>
                  <a:pt x="325894" y="74803"/>
                </a:lnTo>
                <a:lnTo>
                  <a:pt x="336552" y="64135"/>
                </a:lnTo>
                <a:lnTo>
                  <a:pt x="322211" y="64135"/>
                </a:lnTo>
                <a:lnTo>
                  <a:pt x="320243" y="58928"/>
                </a:lnTo>
                <a:lnTo>
                  <a:pt x="318058" y="53721"/>
                </a:lnTo>
                <a:lnTo>
                  <a:pt x="315633" y="48387"/>
                </a:lnTo>
                <a:close/>
              </a:path>
              <a:path w="460375" h="461009">
                <a:moveTo>
                  <a:pt x="457483" y="87757"/>
                </a:moveTo>
                <a:lnTo>
                  <a:pt x="447497" y="87757"/>
                </a:lnTo>
                <a:lnTo>
                  <a:pt x="452539" y="92710"/>
                </a:lnTo>
                <a:lnTo>
                  <a:pt x="457483" y="87757"/>
                </a:lnTo>
                <a:close/>
              </a:path>
              <a:path w="460375" h="461009">
                <a:moveTo>
                  <a:pt x="337604" y="18288"/>
                </a:moveTo>
                <a:lnTo>
                  <a:pt x="329666" y="26289"/>
                </a:lnTo>
                <a:lnTo>
                  <a:pt x="344868" y="41402"/>
                </a:lnTo>
                <a:lnTo>
                  <a:pt x="322211" y="64135"/>
                </a:lnTo>
                <a:lnTo>
                  <a:pt x="336552" y="64135"/>
                </a:lnTo>
                <a:lnTo>
                  <a:pt x="352031" y="48641"/>
                </a:lnTo>
                <a:lnTo>
                  <a:pt x="367957" y="48641"/>
                </a:lnTo>
                <a:lnTo>
                  <a:pt x="359968" y="40640"/>
                </a:lnTo>
                <a:lnTo>
                  <a:pt x="367075" y="33528"/>
                </a:lnTo>
                <a:lnTo>
                  <a:pt x="352806" y="33528"/>
                </a:lnTo>
                <a:lnTo>
                  <a:pt x="337604" y="18288"/>
                </a:lnTo>
                <a:close/>
              </a:path>
              <a:path w="460375" h="461009">
                <a:moveTo>
                  <a:pt x="416712" y="15875"/>
                </a:moveTo>
                <a:lnTo>
                  <a:pt x="375945" y="56642"/>
                </a:lnTo>
                <a:lnTo>
                  <a:pt x="390311" y="56642"/>
                </a:lnTo>
                <a:lnTo>
                  <a:pt x="423875" y="23114"/>
                </a:lnTo>
                <a:lnTo>
                  <a:pt x="416712" y="15875"/>
                </a:lnTo>
                <a:close/>
              </a:path>
              <a:path w="460375" h="461009">
                <a:moveTo>
                  <a:pt x="386308" y="0"/>
                </a:moveTo>
                <a:lnTo>
                  <a:pt x="352806" y="33528"/>
                </a:lnTo>
                <a:lnTo>
                  <a:pt x="367075" y="33528"/>
                </a:lnTo>
                <a:lnTo>
                  <a:pt x="393471" y="7112"/>
                </a:lnTo>
                <a:lnTo>
                  <a:pt x="386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8398891" y="3866515"/>
            <a:ext cx="5543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F38285"/>
                </a:solidFill>
                <a:latin typeface="微软雅黑"/>
                <a:cs typeface="微软雅黑"/>
              </a:rPr>
              <a:t>2023</a:t>
            </a:r>
            <a:r>
              <a:rPr sz="800">
                <a:solidFill>
                  <a:srgbClr val="F38285"/>
                </a:solidFill>
                <a:latin typeface="微软雅黑"/>
                <a:cs typeface="微软雅黑"/>
              </a:rPr>
              <a:t>年</a:t>
            </a:r>
            <a:endParaRPr sz="8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800" spc="-5">
                <a:solidFill>
                  <a:srgbClr val="F38285"/>
                </a:solidFill>
                <a:latin typeface="微软雅黑"/>
                <a:cs typeface="微软雅黑"/>
              </a:rPr>
              <a:t>1</a:t>
            </a:r>
            <a:r>
              <a:rPr sz="800">
                <a:solidFill>
                  <a:srgbClr val="F38285"/>
                </a:solidFill>
                <a:latin typeface="微软雅黑"/>
                <a:cs typeface="微软雅黑"/>
              </a:rPr>
              <a:t>-</a:t>
            </a:r>
            <a:r>
              <a:rPr sz="800" spc="-5">
                <a:solidFill>
                  <a:srgbClr val="F38285"/>
                </a:solidFill>
                <a:latin typeface="微软雅黑"/>
                <a:cs typeface="微软雅黑"/>
              </a:rPr>
              <a:t>10</a:t>
            </a:r>
            <a:r>
              <a:rPr sz="800">
                <a:solidFill>
                  <a:srgbClr val="F38285"/>
                </a:solidFill>
                <a:latin typeface="微软雅黑"/>
                <a:cs typeface="微软雅黑"/>
              </a:rPr>
              <a:t>月均值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640579" y="3829811"/>
            <a:ext cx="3888104" cy="0"/>
          </a:xfrm>
          <a:custGeom>
            <a:rect l="l" t="t" r="r" b="b"/>
            <a:pathLst>
              <a:path w="3888104">
                <a:moveTo>
                  <a:pt x="0" y="0"/>
                </a:moveTo>
                <a:lnTo>
                  <a:pt x="3887978" y="0"/>
                </a:lnTo>
              </a:path>
            </a:pathLst>
          </a:custGeom>
          <a:ln w="9525">
            <a:solidFill>
              <a:srgbClr val="F38285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748789" y="2877311"/>
            <a:ext cx="1615440" cy="302895"/>
          </a:xfrm>
          <a:custGeom>
            <a:rect l="l" t="t" r="r" b="b"/>
            <a:pathLst>
              <a:path w="1615439" h="302894">
                <a:moveTo>
                  <a:pt x="1515745" y="0"/>
                </a:moveTo>
                <a:lnTo>
                  <a:pt x="1520698" y="44703"/>
                </a:lnTo>
                <a:lnTo>
                  <a:pt x="0" y="213233"/>
                </a:lnTo>
                <a:lnTo>
                  <a:pt x="9906" y="302640"/>
                </a:lnTo>
                <a:lnTo>
                  <a:pt x="1530604" y="134112"/>
                </a:lnTo>
                <a:lnTo>
                  <a:pt x="1571398" y="134112"/>
                </a:lnTo>
                <a:lnTo>
                  <a:pt x="1615059" y="79501"/>
                </a:lnTo>
                <a:lnTo>
                  <a:pt x="1515745" y="0"/>
                </a:lnTo>
                <a:close/>
              </a:path>
              <a:path w="1615439" h="302894">
                <a:moveTo>
                  <a:pt x="1571398" y="134112"/>
                </a:moveTo>
                <a:lnTo>
                  <a:pt x="1530604" y="134112"/>
                </a:lnTo>
                <a:lnTo>
                  <a:pt x="1535557" y="178942"/>
                </a:lnTo>
                <a:lnTo>
                  <a:pt x="1571398" y="134112"/>
                </a:lnTo>
                <a:close/>
              </a:path>
            </a:pathLst>
          </a:custGeom>
          <a:solidFill>
            <a:srgbClr val="F59B9B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922511" y="6612737"/>
            <a:ext cx="857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8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78949" y="302571"/>
            <a:ext cx="989337" cy="47250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23748" y="6606031"/>
            <a:ext cx="11518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 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96378" y="6606031"/>
            <a:ext cx="10490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3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9495" y="6591300"/>
            <a:ext cx="8093709" cy="0"/>
          </a:xfrm>
          <a:custGeom>
            <a:rect l="l" t="t" r="r" b="b"/>
            <a:pathLst>
              <a:path w="8093709">
                <a:moveTo>
                  <a:pt x="0" y="0"/>
                </a:moveTo>
                <a:lnTo>
                  <a:pt x="8093329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5878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汽车行业丨投入主</a:t>
            </a:r>
            <a:r>
              <a:rPr sz="3200" b="0" spc="5">
                <a:solidFill>
                  <a:srgbClr val="8AC53E"/>
                </a:solidFill>
                <a:latin typeface="微软雅黑"/>
                <a:cs typeface="微软雅黑"/>
              </a:rPr>
              <a:t>体</a:t>
            </a:r>
            <a:r>
              <a:rPr sz="3200" b="0" spc="-40">
                <a:solidFill>
                  <a:srgbClr val="8AC53E"/>
                </a:solidFill>
                <a:latin typeface="微软雅黑"/>
                <a:cs typeface="微软雅黑"/>
              </a:rPr>
              <a:t>-TOP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广</a:t>
            </a:r>
            <a:r>
              <a:rPr sz="3200" b="0" spc="-15">
                <a:solidFill>
                  <a:srgbClr val="8AC53E"/>
                </a:solidFill>
                <a:latin typeface="微软雅黑"/>
                <a:cs typeface="微软雅黑"/>
              </a:rPr>
              <a:t>告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主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2282" y="6399072"/>
            <a:ext cx="260921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2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AdTracker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8336" y="162687"/>
            <a:ext cx="460375" cy="461009"/>
          </a:xfrm>
          <a:custGeom>
            <a:rect l="l" t="t" r="r" b="b"/>
            <a:pathLst>
              <a:path w="460375" h="461009">
                <a:moveTo>
                  <a:pt x="79006" y="286385"/>
                </a:moveTo>
                <a:lnTo>
                  <a:pt x="0" y="365379"/>
                </a:lnTo>
                <a:lnTo>
                  <a:pt x="41630" y="407035"/>
                </a:lnTo>
                <a:lnTo>
                  <a:pt x="54696" y="421376"/>
                </a:lnTo>
                <a:lnTo>
                  <a:pt x="64458" y="434895"/>
                </a:lnTo>
                <a:lnTo>
                  <a:pt x="70916" y="447629"/>
                </a:lnTo>
                <a:lnTo>
                  <a:pt x="74066" y="459613"/>
                </a:lnTo>
                <a:lnTo>
                  <a:pt x="78524" y="459867"/>
                </a:lnTo>
                <a:lnTo>
                  <a:pt x="82651" y="460375"/>
                </a:lnTo>
                <a:lnTo>
                  <a:pt x="86461" y="461010"/>
                </a:lnTo>
                <a:lnTo>
                  <a:pt x="83365" y="448720"/>
                </a:lnTo>
                <a:lnTo>
                  <a:pt x="78438" y="436991"/>
                </a:lnTo>
                <a:lnTo>
                  <a:pt x="71677" y="425809"/>
                </a:lnTo>
                <a:lnTo>
                  <a:pt x="63080" y="415163"/>
                </a:lnTo>
                <a:lnTo>
                  <a:pt x="69834" y="408432"/>
                </a:lnTo>
                <a:lnTo>
                  <a:pt x="57073" y="408432"/>
                </a:lnTo>
                <a:lnTo>
                  <a:pt x="52781" y="403733"/>
                </a:lnTo>
                <a:lnTo>
                  <a:pt x="47891" y="398526"/>
                </a:lnTo>
                <a:lnTo>
                  <a:pt x="29527" y="380238"/>
                </a:lnTo>
                <a:lnTo>
                  <a:pt x="35880" y="373888"/>
                </a:lnTo>
                <a:lnTo>
                  <a:pt x="23139" y="373888"/>
                </a:lnTo>
                <a:lnTo>
                  <a:pt x="13754" y="364490"/>
                </a:lnTo>
                <a:lnTo>
                  <a:pt x="78041" y="300101"/>
                </a:lnTo>
                <a:lnTo>
                  <a:pt x="92688" y="300101"/>
                </a:lnTo>
                <a:lnTo>
                  <a:pt x="79006" y="286385"/>
                </a:lnTo>
                <a:close/>
              </a:path>
              <a:path w="460375" h="461009">
                <a:moveTo>
                  <a:pt x="88847" y="403733"/>
                </a:moveTo>
                <a:lnTo>
                  <a:pt x="74549" y="403733"/>
                </a:lnTo>
                <a:lnTo>
                  <a:pt x="100152" y="429387"/>
                </a:lnTo>
                <a:lnTo>
                  <a:pt x="101600" y="432308"/>
                </a:lnTo>
                <a:lnTo>
                  <a:pt x="101079" y="434975"/>
                </a:lnTo>
                <a:lnTo>
                  <a:pt x="111252" y="436626"/>
                </a:lnTo>
                <a:lnTo>
                  <a:pt x="112864" y="431800"/>
                </a:lnTo>
                <a:lnTo>
                  <a:pt x="114122" y="428498"/>
                </a:lnTo>
                <a:lnTo>
                  <a:pt x="115023" y="426339"/>
                </a:lnTo>
                <a:lnTo>
                  <a:pt x="117679" y="420878"/>
                </a:lnTo>
                <a:lnTo>
                  <a:pt x="106019" y="420878"/>
                </a:lnTo>
                <a:lnTo>
                  <a:pt x="88847" y="403733"/>
                </a:lnTo>
                <a:close/>
              </a:path>
              <a:path w="460375" h="461009">
                <a:moveTo>
                  <a:pt x="119189" y="395478"/>
                </a:moveTo>
                <a:lnTo>
                  <a:pt x="106019" y="420878"/>
                </a:lnTo>
                <a:lnTo>
                  <a:pt x="117679" y="420878"/>
                </a:lnTo>
                <a:lnTo>
                  <a:pt x="120808" y="414686"/>
                </a:lnTo>
                <a:lnTo>
                  <a:pt x="123828" y="408943"/>
                </a:lnTo>
                <a:lnTo>
                  <a:pt x="126936" y="403225"/>
                </a:lnTo>
                <a:lnTo>
                  <a:pt x="124091" y="400685"/>
                </a:lnTo>
                <a:lnTo>
                  <a:pt x="121513" y="398145"/>
                </a:lnTo>
                <a:lnTo>
                  <a:pt x="119189" y="395478"/>
                </a:lnTo>
                <a:close/>
              </a:path>
              <a:path w="460375" h="461009">
                <a:moveTo>
                  <a:pt x="80716" y="377952"/>
                </a:moveTo>
                <a:lnTo>
                  <a:pt x="66319" y="377952"/>
                </a:lnTo>
                <a:lnTo>
                  <a:pt x="76974" y="388493"/>
                </a:lnTo>
                <a:lnTo>
                  <a:pt x="57073" y="408432"/>
                </a:lnTo>
                <a:lnTo>
                  <a:pt x="69834" y="408432"/>
                </a:lnTo>
                <a:lnTo>
                  <a:pt x="74549" y="403733"/>
                </a:lnTo>
                <a:lnTo>
                  <a:pt x="88847" y="403733"/>
                </a:lnTo>
                <a:lnTo>
                  <a:pt x="81724" y="396621"/>
                </a:lnTo>
                <a:lnTo>
                  <a:pt x="92024" y="386207"/>
                </a:lnTo>
                <a:lnTo>
                  <a:pt x="141156" y="386207"/>
                </a:lnTo>
                <a:lnTo>
                  <a:pt x="149951" y="383670"/>
                </a:lnTo>
                <a:lnTo>
                  <a:pt x="154223" y="381381"/>
                </a:lnTo>
                <a:lnTo>
                  <a:pt x="84137" y="381381"/>
                </a:lnTo>
                <a:lnTo>
                  <a:pt x="80716" y="377952"/>
                </a:lnTo>
                <a:close/>
              </a:path>
              <a:path w="460375" h="461009">
                <a:moveTo>
                  <a:pt x="58674" y="355854"/>
                </a:moveTo>
                <a:lnTo>
                  <a:pt x="51511" y="363093"/>
                </a:lnTo>
                <a:lnTo>
                  <a:pt x="59931" y="371475"/>
                </a:lnTo>
                <a:lnTo>
                  <a:pt x="44056" y="387350"/>
                </a:lnTo>
                <a:lnTo>
                  <a:pt x="50444" y="393827"/>
                </a:lnTo>
                <a:lnTo>
                  <a:pt x="66319" y="377952"/>
                </a:lnTo>
                <a:lnTo>
                  <a:pt x="80716" y="377952"/>
                </a:lnTo>
                <a:lnTo>
                  <a:pt x="73494" y="370713"/>
                </a:lnTo>
                <a:lnTo>
                  <a:pt x="79836" y="364363"/>
                </a:lnTo>
                <a:lnTo>
                  <a:pt x="67094" y="364363"/>
                </a:lnTo>
                <a:lnTo>
                  <a:pt x="58674" y="355854"/>
                </a:lnTo>
                <a:close/>
              </a:path>
              <a:path w="460375" h="461009">
                <a:moveTo>
                  <a:pt x="141156" y="386207"/>
                </a:moveTo>
                <a:lnTo>
                  <a:pt x="92024" y="386207"/>
                </a:lnTo>
                <a:lnTo>
                  <a:pt x="111388" y="390060"/>
                </a:lnTo>
                <a:lnTo>
                  <a:pt x="130697" y="389223"/>
                </a:lnTo>
                <a:lnTo>
                  <a:pt x="141156" y="386207"/>
                </a:lnTo>
                <a:close/>
              </a:path>
              <a:path w="460375" h="461009">
                <a:moveTo>
                  <a:pt x="107793" y="350647"/>
                </a:moveTo>
                <a:lnTo>
                  <a:pt x="93535" y="350647"/>
                </a:lnTo>
                <a:lnTo>
                  <a:pt x="104178" y="361315"/>
                </a:lnTo>
                <a:lnTo>
                  <a:pt x="84137" y="381381"/>
                </a:lnTo>
                <a:lnTo>
                  <a:pt x="154223" y="381381"/>
                </a:lnTo>
                <a:lnTo>
                  <a:pt x="154697" y="381127"/>
                </a:lnTo>
                <a:lnTo>
                  <a:pt x="114985" y="381127"/>
                </a:lnTo>
                <a:lnTo>
                  <a:pt x="107289" y="380492"/>
                </a:lnTo>
                <a:lnTo>
                  <a:pt x="99580" y="378714"/>
                </a:lnTo>
                <a:lnTo>
                  <a:pt x="124114" y="354203"/>
                </a:lnTo>
                <a:lnTo>
                  <a:pt x="111340" y="354203"/>
                </a:lnTo>
                <a:lnTo>
                  <a:pt x="107793" y="350647"/>
                </a:lnTo>
                <a:close/>
              </a:path>
              <a:path w="460375" h="461009">
                <a:moveTo>
                  <a:pt x="132067" y="350520"/>
                </a:moveTo>
                <a:lnTo>
                  <a:pt x="114985" y="381127"/>
                </a:lnTo>
                <a:lnTo>
                  <a:pt x="154697" y="381127"/>
                </a:lnTo>
                <a:lnTo>
                  <a:pt x="159673" y="378460"/>
                </a:lnTo>
                <a:lnTo>
                  <a:pt x="132981" y="378460"/>
                </a:lnTo>
                <a:lnTo>
                  <a:pt x="143192" y="353441"/>
                </a:lnTo>
                <a:lnTo>
                  <a:pt x="132067" y="350520"/>
                </a:lnTo>
                <a:close/>
              </a:path>
              <a:path w="460375" h="461009">
                <a:moveTo>
                  <a:pt x="167208" y="360680"/>
                </a:moveTo>
                <a:lnTo>
                  <a:pt x="158681" y="366726"/>
                </a:lnTo>
                <a:lnTo>
                  <a:pt x="150133" y="371713"/>
                </a:lnTo>
                <a:lnTo>
                  <a:pt x="141565" y="375628"/>
                </a:lnTo>
                <a:lnTo>
                  <a:pt x="132981" y="378460"/>
                </a:lnTo>
                <a:lnTo>
                  <a:pt x="159673" y="378460"/>
                </a:lnTo>
                <a:lnTo>
                  <a:pt x="169151" y="373380"/>
                </a:lnTo>
                <a:lnTo>
                  <a:pt x="168440" y="369443"/>
                </a:lnTo>
                <a:lnTo>
                  <a:pt x="167812" y="365379"/>
                </a:lnTo>
                <a:lnTo>
                  <a:pt x="167208" y="360680"/>
                </a:lnTo>
                <a:close/>
              </a:path>
              <a:path w="460375" h="461009">
                <a:moveTo>
                  <a:pt x="92688" y="300101"/>
                </a:moveTo>
                <a:lnTo>
                  <a:pt x="78041" y="300101"/>
                </a:lnTo>
                <a:lnTo>
                  <a:pt x="87426" y="309499"/>
                </a:lnTo>
                <a:lnTo>
                  <a:pt x="23139" y="373888"/>
                </a:lnTo>
                <a:lnTo>
                  <a:pt x="35880" y="373888"/>
                </a:lnTo>
                <a:lnTo>
                  <a:pt x="93814" y="315976"/>
                </a:lnTo>
                <a:lnTo>
                  <a:pt x="100413" y="315976"/>
                </a:lnTo>
                <a:lnTo>
                  <a:pt x="104470" y="311912"/>
                </a:lnTo>
                <a:lnTo>
                  <a:pt x="92688" y="300101"/>
                </a:lnTo>
                <a:close/>
              </a:path>
              <a:path w="460375" h="461009">
                <a:moveTo>
                  <a:pt x="85877" y="328676"/>
                </a:moveTo>
                <a:lnTo>
                  <a:pt x="78714" y="335915"/>
                </a:lnTo>
                <a:lnTo>
                  <a:pt x="87134" y="344297"/>
                </a:lnTo>
                <a:lnTo>
                  <a:pt x="67094" y="364363"/>
                </a:lnTo>
                <a:lnTo>
                  <a:pt x="79836" y="364363"/>
                </a:lnTo>
                <a:lnTo>
                  <a:pt x="93535" y="350647"/>
                </a:lnTo>
                <a:lnTo>
                  <a:pt x="107793" y="350647"/>
                </a:lnTo>
                <a:lnTo>
                  <a:pt x="100698" y="343535"/>
                </a:lnTo>
                <a:lnTo>
                  <a:pt x="107026" y="337185"/>
                </a:lnTo>
                <a:lnTo>
                  <a:pt x="94310" y="337185"/>
                </a:lnTo>
                <a:lnTo>
                  <a:pt x="85877" y="328676"/>
                </a:lnTo>
                <a:close/>
              </a:path>
              <a:path w="460375" h="461009">
                <a:moveTo>
                  <a:pt x="133997" y="331470"/>
                </a:moveTo>
                <a:lnTo>
                  <a:pt x="111340" y="354203"/>
                </a:lnTo>
                <a:lnTo>
                  <a:pt x="124114" y="354203"/>
                </a:lnTo>
                <a:lnTo>
                  <a:pt x="140385" y="337947"/>
                </a:lnTo>
                <a:lnTo>
                  <a:pt x="133997" y="331470"/>
                </a:lnTo>
                <a:close/>
              </a:path>
              <a:path w="460375" h="461009">
                <a:moveTo>
                  <a:pt x="166243" y="296545"/>
                </a:moveTo>
                <a:lnTo>
                  <a:pt x="155206" y="299720"/>
                </a:lnTo>
                <a:lnTo>
                  <a:pt x="159216" y="313955"/>
                </a:lnTo>
                <a:lnTo>
                  <a:pt x="162582" y="327914"/>
                </a:lnTo>
                <a:lnTo>
                  <a:pt x="165168" y="340903"/>
                </a:lnTo>
                <a:lnTo>
                  <a:pt x="167106" y="353568"/>
                </a:lnTo>
                <a:lnTo>
                  <a:pt x="174561" y="352298"/>
                </a:lnTo>
                <a:lnTo>
                  <a:pt x="178054" y="351790"/>
                </a:lnTo>
                <a:lnTo>
                  <a:pt x="175659" y="337947"/>
                </a:lnTo>
                <a:lnTo>
                  <a:pt x="172920" y="324262"/>
                </a:lnTo>
                <a:lnTo>
                  <a:pt x="169774" y="310427"/>
                </a:lnTo>
                <a:lnTo>
                  <a:pt x="166243" y="296545"/>
                </a:lnTo>
                <a:close/>
              </a:path>
              <a:path w="460375" h="461009">
                <a:moveTo>
                  <a:pt x="189407" y="267589"/>
                </a:moveTo>
                <a:lnTo>
                  <a:pt x="172923" y="267589"/>
                </a:lnTo>
                <a:lnTo>
                  <a:pt x="213842" y="308483"/>
                </a:lnTo>
                <a:lnTo>
                  <a:pt x="213817" y="312928"/>
                </a:lnTo>
                <a:lnTo>
                  <a:pt x="209423" y="317246"/>
                </a:lnTo>
                <a:lnTo>
                  <a:pt x="204901" y="321818"/>
                </a:lnTo>
                <a:lnTo>
                  <a:pt x="199834" y="326390"/>
                </a:lnTo>
                <a:lnTo>
                  <a:pt x="194221" y="330962"/>
                </a:lnTo>
                <a:lnTo>
                  <a:pt x="198094" y="333629"/>
                </a:lnTo>
                <a:lnTo>
                  <a:pt x="201549" y="336169"/>
                </a:lnTo>
                <a:lnTo>
                  <a:pt x="226194" y="310753"/>
                </a:lnTo>
                <a:lnTo>
                  <a:pt x="224774" y="304571"/>
                </a:lnTo>
                <a:lnTo>
                  <a:pt x="220268" y="298450"/>
                </a:lnTo>
                <a:lnTo>
                  <a:pt x="189407" y="267589"/>
                </a:lnTo>
                <a:close/>
              </a:path>
              <a:path w="460375" h="461009">
                <a:moveTo>
                  <a:pt x="112407" y="319024"/>
                </a:moveTo>
                <a:lnTo>
                  <a:pt x="94310" y="337185"/>
                </a:lnTo>
                <a:lnTo>
                  <a:pt x="107026" y="337185"/>
                </a:lnTo>
                <a:lnTo>
                  <a:pt x="118795" y="325374"/>
                </a:lnTo>
                <a:lnTo>
                  <a:pt x="112407" y="319024"/>
                </a:lnTo>
                <a:close/>
              </a:path>
              <a:path w="460375" h="461009">
                <a:moveTo>
                  <a:pt x="100413" y="315976"/>
                </a:moveTo>
                <a:lnTo>
                  <a:pt x="93814" y="315976"/>
                </a:lnTo>
                <a:lnTo>
                  <a:pt x="97116" y="319278"/>
                </a:lnTo>
                <a:lnTo>
                  <a:pt x="100413" y="315976"/>
                </a:lnTo>
                <a:close/>
              </a:path>
              <a:path w="460375" h="461009">
                <a:moveTo>
                  <a:pt x="215430" y="210566"/>
                </a:moveTo>
                <a:lnTo>
                  <a:pt x="119379" y="306578"/>
                </a:lnTo>
                <a:lnTo>
                  <a:pt x="126644" y="313944"/>
                </a:lnTo>
                <a:lnTo>
                  <a:pt x="172923" y="267589"/>
                </a:lnTo>
                <a:lnTo>
                  <a:pt x="189407" y="267589"/>
                </a:lnTo>
                <a:lnTo>
                  <a:pt x="181152" y="259334"/>
                </a:lnTo>
                <a:lnTo>
                  <a:pt x="222681" y="217805"/>
                </a:lnTo>
                <a:lnTo>
                  <a:pt x="215430" y="210566"/>
                </a:lnTo>
                <a:close/>
              </a:path>
              <a:path w="460375" h="461009">
                <a:moveTo>
                  <a:pt x="178244" y="190627"/>
                </a:moveTo>
                <a:lnTo>
                  <a:pt x="99733" y="269113"/>
                </a:lnTo>
                <a:lnTo>
                  <a:pt x="106984" y="276479"/>
                </a:lnTo>
                <a:lnTo>
                  <a:pt x="185508" y="197866"/>
                </a:lnTo>
                <a:lnTo>
                  <a:pt x="178244" y="190627"/>
                </a:lnTo>
                <a:close/>
              </a:path>
              <a:path w="460375" h="461009">
                <a:moveTo>
                  <a:pt x="207289" y="247904"/>
                </a:moveTo>
                <a:lnTo>
                  <a:pt x="205168" y="258826"/>
                </a:lnTo>
                <a:lnTo>
                  <a:pt x="217389" y="260401"/>
                </a:lnTo>
                <a:lnTo>
                  <a:pt x="230335" y="262286"/>
                </a:lnTo>
                <a:lnTo>
                  <a:pt x="244007" y="264505"/>
                </a:lnTo>
                <a:lnTo>
                  <a:pt x="258406" y="267081"/>
                </a:lnTo>
                <a:lnTo>
                  <a:pt x="260832" y="255397"/>
                </a:lnTo>
                <a:lnTo>
                  <a:pt x="247356" y="253154"/>
                </a:lnTo>
                <a:lnTo>
                  <a:pt x="233941" y="251174"/>
                </a:lnTo>
                <a:lnTo>
                  <a:pt x="220586" y="249431"/>
                </a:lnTo>
                <a:lnTo>
                  <a:pt x="207289" y="247904"/>
                </a:lnTo>
                <a:close/>
              </a:path>
              <a:path w="460375" h="461009">
                <a:moveTo>
                  <a:pt x="235077" y="120015"/>
                </a:moveTo>
                <a:lnTo>
                  <a:pt x="232079" y="131191"/>
                </a:lnTo>
                <a:lnTo>
                  <a:pt x="239344" y="132461"/>
                </a:lnTo>
                <a:lnTo>
                  <a:pt x="245427" y="133731"/>
                </a:lnTo>
                <a:lnTo>
                  <a:pt x="250329" y="135001"/>
                </a:lnTo>
                <a:lnTo>
                  <a:pt x="211747" y="173609"/>
                </a:lnTo>
                <a:lnTo>
                  <a:pt x="242633" y="204470"/>
                </a:lnTo>
                <a:lnTo>
                  <a:pt x="254911" y="218547"/>
                </a:lnTo>
                <a:lnTo>
                  <a:pt x="263858" y="232791"/>
                </a:lnTo>
                <a:lnTo>
                  <a:pt x="269476" y="247225"/>
                </a:lnTo>
                <a:lnTo>
                  <a:pt x="271767" y="261874"/>
                </a:lnTo>
                <a:lnTo>
                  <a:pt x="277393" y="261239"/>
                </a:lnTo>
                <a:lnTo>
                  <a:pt x="281749" y="260858"/>
                </a:lnTo>
                <a:lnTo>
                  <a:pt x="284826" y="260858"/>
                </a:lnTo>
                <a:lnTo>
                  <a:pt x="282007" y="244266"/>
                </a:lnTo>
                <a:lnTo>
                  <a:pt x="275621" y="228012"/>
                </a:lnTo>
                <a:lnTo>
                  <a:pt x="265692" y="212211"/>
                </a:lnTo>
                <a:lnTo>
                  <a:pt x="252222" y="196850"/>
                </a:lnTo>
                <a:lnTo>
                  <a:pt x="228206" y="172847"/>
                </a:lnTo>
                <a:lnTo>
                  <a:pt x="268846" y="132207"/>
                </a:lnTo>
                <a:lnTo>
                  <a:pt x="253187" y="132207"/>
                </a:lnTo>
                <a:lnTo>
                  <a:pt x="255409" y="123571"/>
                </a:lnTo>
                <a:lnTo>
                  <a:pt x="249085" y="122174"/>
                </a:lnTo>
                <a:lnTo>
                  <a:pt x="242303" y="121031"/>
                </a:lnTo>
                <a:lnTo>
                  <a:pt x="235077" y="120015"/>
                </a:lnTo>
                <a:close/>
              </a:path>
              <a:path w="460375" h="461009">
                <a:moveTo>
                  <a:pt x="284826" y="260858"/>
                </a:moveTo>
                <a:lnTo>
                  <a:pt x="281749" y="260858"/>
                </a:lnTo>
                <a:lnTo>
                  <a:pt x="284848" y="260985"/>
                </a:lnTo>
                <a:close/>
              </a:path>
              <a:path w="460375" h="461009">
                <a:moveTo>
                  <a:pt x="292874" y="92456"/>
                </a:moveTo>
                <a:lnTo>
                  <a:pt x="253187" y="132207"/>
                </a:lnTo>
                <a:lnTo>
                  <a:pt x="268846" y="132207"/>
                </a:lnTo>
                <a:lnTo>
                  <a:pt x="300723" y="100330"/>
                </a:lnTo>
                <a:lnTo>
                  <a:pt x="292874" y="92456"/>
                </a:lnTo>
                <a:close/>
              </a:path>
              <a:path w="460375" h="461009">
                <a:moveTo>
                  <a:pt x="421449" y="46228"/>
                </a:moveTo>
                <a:lnTo>
                  <a:pt x="352615" y="115062"/>
                </a:lnTo>
                <a:lnTo>
                  <a:pt x="391439" y="153797"/>
                </a:lnTo>
                <a:lnTo>
                  <a:pt x="399186" y="146050"/>
                </a:lnTo>
                <a:lnTo>
                  <a:pt x="394157" y="141097"/>
                </a:lnTo>
                <a:lnTo>
                  <a:pt x="401015" y="134239"/>
                </a:lnTo>
                <a:lnTo>
                  <a:pt x="387273" y="134239"/>
                </a:lnTo>
                <a:lnTo>
                  <a:pt x="367334" y="114300"/>
                </a:lnTo>
                <a:lnTo>
                  <a:pt x="420674" y="60960"/>
                </a:lnTo>
                <a:lnTo>
                  <a:pt x="436215" y="60960"/>
                </a:lnTo>
                <a:lnTo>
                  <a:pt x="421449" y="46228"/>
                </a:lnTo>
                <a:close/>
              </a:path>
              <a:path w="460375" h="461009">
                <a:moveTo>
                  <a:pt x="436215" y="60960"/>
                </a:moveTo>
                <a:lnTo>
                  <a:pt x="420674" y="60960"/>
                </a:lnTo>
                <a:lnTo>
                  <a:pt x="440626" y="80899"/>
                </a:lnTo>
                <a:lnTo>
                  <a:pt x="387273" y="134239"/>
                </a:lnTo>
                <a:lnTo>
                  <a:pt x="401015" y="134239"/>
                </a:lnTo>
                <a:lnTo>
                  <a:pt x="447497" y="87757"/>
                </a:lnTo>
                <a:lnTo>
                  <a:pt x="457483" y="87757"/>
                </a:lnTo>
                <a:lnTo>
                  <a:pt x="460273" y="84963"/>
                </a:lnTo>
                <a:lnTo>
                  <a:pt x="436215" y="60960"/>
                </a:lnTo>
                <a:close/>
              </a:path>
              <a:path w="460375" h="461009">
                <a:moveTo>
                  <a:pt x="367957" y="48641"/>
                </a:moveTo>
                <a:lnTo>
                  <a:pt x="352031" y="48641"/>
                </a:lnTo>
                <a:lnTo>
                  <a:pt x="368007" y="64643"/>
                </a:lnTo>
                <a:lnTo>
                  <a:pt x="322122" y="110490"/>
                </a:lnTo>
                <a:lnTo>
                  <a:pt x="329285" y="117602"/>
                </a:lnTo>
                <a:lnTo>
                  <a:pt x="390311" y="56642"/>
                </a:lnTo>
                <a:lnTo>
                  <a:pt x="375945" y="56642"/>
                </a:lnTo>
                <a:lnTo>
                  <a:pt x="367957" y="48641"/>
                </a:lnTo>
                <a:close/>
              </a:path>
              <a:path w="460375" h="461009">
                <a:moveTo>
                  <a:pt x="315633" y="48387"/>
                </a:moveTo>
                <a:lnTo>
                  <a:pt x="305269" y="54102"/>
                </a:lnTo>
                <a:lnTo>
                  <a:pt x="310349" y="65035"/>
                </a:lnTo>
                <a:lnTo>
                  <a:pt x="314445" y="76327"/>
                </a:lnTo>
                <a:lnTo>
                  <a:pt x="317560" y="87999"/>
                </a:lnTo>
                <a:lnTo>
                  <a:pt x="319697" y="100076"/>
                </a:lnTo>
                <a:lnTo>
                  <a:pt x="323888" y="99060"/>
                </a:lnTo>
                <a:lnTo>
                  <a:pt x="327799" y="98171"/>
                </a:lnTo>
                <a:lnTo>
                  <a:pt x="331419" y="97536"/>
                </a:lnTo>
                <a:lnTo>
                  <a:pt x="330187" y="90170"/>
                </a:lnTo>
                <a:lnTo>
                  <a:pt x="328345" y="82550"/>
                </a:lnTo>
                <a:lnTo>
                  <a:pt x="325894" y="74803"/>
                </a:lnTo>
                <a:lnTo>
                  <a:pt x="336552" y="64135"/>
                </a:lnTo>
                <a:lnTo>
                  <a:pt x="322211" y="64135"/>
                </a:lnTo>
                <a:lnTo>
                  <a:pt x="320243" y="58928"/>
                </a:lnTo>
                <a:lnTo>
                  <a:pt x="318058" y="53721"/>
                </a:lnTo>
                <a:lnTo>
                  <a:pt x="315633" y="48387"/>
                </a:lnTo>
                <a:close/>
              </a:path>
              <a:path w="460375" h="461009">
                <a:moveTo>
                  <a:pt x="457483" y="87757"/>
                </a:moveTo>
                <a:lnTo>
                  <a:pt x="447497" y="87757"/>
                </a:lnTo>
                <a:lnTo>
                  <a:pt x="452539" y="92710"/>
                </a:lnTo>
                <a:lnTo>
                  <a:pt x="457483" y="87757"/>
                </a:lnTo>
                <a:close/>
              </a:path>
              <a:path w="460375" h="461009">
                <a:moveTo>
                  <a:pt x="337604" y="18288"/>
                </a:moveTo>
                <a:lnTo>
                  <a:pt x="329666" y="26289"/>
                </a:lnTo>
                <a:lnTo>
                  <a:pt x="344868" y="41402"/>
                </a:lnTo>
                <a:lnTo>
                  <a:pt x="322211" y="64135"/>
                </a:lnTo>
                <a:lnTo>
                  <a:pt x="336552" y="64135"/>
                </a:lnTo>
                <a:lnTo>
                  <a:pt x="352031" y="48641"/>
                </a:lnTo>
                <a:lnTo>
                  <a:pt x="367957" y="48641"/>
                </a:lnTo>
                <a:lnTo>
                  <a:pt x="359968" y="40640"/>
                </a:lnTo>
                <a:lnTo>
                  <a:pt x="367075" y="33528"/>
                </a:lnTo>
                <a:lnTo>
                  <a:pt x="352806" y="33528"/>
                </a:lnTo>
                <a:lnTo>
                  <a:pt x="337604" y="18288"/>
                </a:lnTo>
                <a:close/>
              </a:path>
              <a:path w="460375" h="461009">
                <a:moveTo>
                  <a:pt x="416712" y="15875"/>
                </a:moveTo>
                <a:lnTo>
                  <a:pt x="375945" y="56642"/>
                </a:lnTo>
                <a:lnTo>
                  <a:pt x="390311" y="56642"/>
                </a:lnTo>
                <a:lnTo>
                  <a:pt x="423875" y="23114"/>
                </a:lnTo>
                <a:lnTo>
                  <a:pt x="416712" y="15875"/>
                </a:lnTo>
                <a:close/>
              </a:path>
              <a:path w="460375" h="461009">
                <a:moveTo>
                  <a:pt x="386308" y="0"/>
                </a:moveTo>
                <a:lnTo>
                  <a:pt x="352806" y="33528"/>
                </a:lnTo>
                <a:lnTo>
                  <a:pt x="367075" y="33528"/>
                </a:lnTo>
                <a:lnTo>
                  <a:pt x="393471" y="7112"/>
                </a:lnTo>
                <a:lnTo>
                  <a:pt x="386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144767" y="3157727"/>
            <a:ext cx="1274445" cy="125095"/>
          </a:xfrm>
          <a:custGeom>
            <a:rect l="l" t="t" r="r" b="b"/>
            <a:pathLst>
              <a:path w="1274445" h="125095">
                <a:moveTo>
                  <a:pt x="1274064" y="0"/>
                </a:moveTo>
                <a:lnTo>
                  <a:pt x="0" y="0"/>
                </a:lnTo>
                <a:lnTo>
                  <a:pt x="0" y="124968"/>
                </a:lnTo>
                <a:lnTo>
                  <a:pt x="1274064" y="124968"/>
                </a:lnTo>
                <a:lnTo>
                  <a:pt x="127406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144767" y="3357371"/>
            <a:ext cx="1140460" cy="125095"/>
          </a:xfrm>
          <a:custGeom>
            <a:rect l="l" t="t" r="r" b="b"/>
            <a:pathLst>
              <a:path w="1140459" h="125095">
                <a:moveTo>
                  <a:pt x="1139952" y="0"/>
                </a:moveTo>
                <a:lnTo>
                  <a:pt x="0" y="0"/>
                </a:lnTo>
                <a:lnTo>
                  <a:pt x="0" y="124967"/>
                </a:lnTo>
                <a:lnTo>
                  <a:pt x="1139952" y="124967"/>
                </a:lnTo>
                <a:lnTo>
                  <a:pt x="1139952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144767" y="3557015"/>
            <a:ext cx="942340" cy="123825"/>
          </a:xfrm>
          <a:custGeom>
            <a:rect l="l" t="t" r="r" b="b"/>
            <a:pathLst>
              <a:path w="942340" h="123825">
                <a:moveTo>
                  <a:pt x="941832" y="0"/>
                </a:moveTo>
                <a:lnTo>
                  <a:pt x="0" y="0"/>
                </a:lnTo>
                <a:lnTo>
                  <a:pt x="0" y="123444"/>
                </a:lnTo>
                <a:lnTo>
                  <a:pt x="941832" y="123444"/>
                </a:lnTo>
                <a:lnTo>
                  <a:pt x="941832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144767" y="3756659"/>
            <a:ext cx="866140" cy="123825"/>
          </a:xfrm>
          <a:custGeom>
            <a:rect l="l" t="t" r="r" b="b"/>
            <a:pathLst>
              <a:path w="866140" h="123825">
                <a:moveTo>
                  <a:pt x="865632" y="0"/>
                </a:moveTo>
                <a:lnTo>
                  <a:pt x="0" y="0"/>
                </a:lnTo>
                <a:lnTo>
                  <a:pt x="0" y="123443"/>
                </a:lnTo>
                <a:lnTo>
                  <a:pt x="865632" y="123443"/>
                </a:lnTo>
                <a:lnTo>
                  <a:pt x="865632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144767" y="3954779"/>
            <a:ext cx="859790" cy="125095"/>
          </a:xfrm>
          <a:custGeom>
            <a:rect l="l" t="t" r="r" b="b"/>
            <a:pathLst>
              <a:path w="859790" h="125095">
                <a:moveTo>
                  <a:pt x="859536" y="0"/>
                </a:moveTo>
                <a:lnTo>
                  <a:pt x="0" y="0"/>
                </a:lnTo>
                <a:lnTo>
                  <a:pt x="0" y="124968"/>
                </a:lnTo>
                <a:lnTo>
                  <a:pt x="859536" y="124968"/>
                </a:lnTo>
                <a:lnTo>
                  <a:pt x="859536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144767" y="4154423"/>
            <a:ext cx="815340" cy="125095"/>
          </a:xfrm>
          <a:custGeom>
            <a:rect l="l" t="t" r="r" b="b"/>
            <a:pathLst>
              <a:path w="815340" h="125095">
                <a:moveTo>
                  <a:pt x="815339" y="0"/>
                </a:moveTo>
                <a:lnTo>
                  <a:pt x="0" y="0"/>
                </a:lnTo>
                <a:lnTo>
                  <a:pt x="0" y="124968"/>
                </a:lnTo>
                <a:lnTo>
                  <a:pt x="815339" y="124968"/>
                </a:lnTo>
                <a:lnTo>
                  <a:pt x="815339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144767" y="4354067"/>
            <a:ext cx="807720" cy="125095"/>
          </a:xfrm>
          <a:custGeom>
            <a:rect l="l" t="t" r="r" b="b"/>
            <a:pathLst>
              <a:path w="807720" h="125095">
                <a:moveTo>
                  <a:pt x="807720" y="0"/>
                </a:moveTo>
                <a:lnTo>
                  <a:pt x="0" y="0"/>
                </a:lnTo>
                <a:lnTo>
                  <a:pt x="0" y="124967"/>
                </a:lnTo>
                <a:lnTo>
                  <a:pt x="807720" y="124967"/>
                </a:lnTo>
                <a:lnTo>
                  <a:pt x="80772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144767" y="4553711"/>
            <a:ext cx="792480" cy="125095"/>
          </a:xfrm>
          <a:custGeom>
            <a:rect l="l" t="t" r="r" b="b"/>
            <a:pathLst>
              <a:path w="792479" h="125095">
                <a:moveTo>
                  <a:pt x="792480" y="0"/>
                </a:moveTo>
                <a:lnTo>
                  <a:pt x="0" y="0"/>
                </a:lnTo>
                <a:lnTo>
                  <a:pt x="0" y="124968"/>
                </a:lnTo>
                <a:lnTo>
                  <a:pt x="792480" y="124968"/>
                </a:lnTo>
                <a:lnTo>
                  <a:pt x="79248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44767" y="4753355"/>
            <a:ext cx="672465" cy="125095"/>
          </a:xfrm>
          <a:custGeom>
            <a:rect l="l" t="t" r="r" b="b"/>
            <a:pathLst>
              <a:path w="672465" h="125095">
                <a:moveTo>
                  <a:pt x="672084" y="0"/>
                </a:moveTo>
                <a:lnTo>
                  <a:pt x="0" y="0"/>
                </a:lnTo>
                <a:lnTo>
                  <a:pt x="0" y="124968"/>
                </a:lnTo>
                <a:lnTo>
                  <a:pt x="672084" y="124968"/>
                </a:lnTo>
                <a:lnTo>
                  <a:pt x="67208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144767" y="4953000"/>
            <a:ext cx="593090" cy="125095"/>
          </a:xfrm>
          <a:custGeom>
            <a:rect l="l" t="t" r="r" b="b"/>
            <a:pathLst>
              <a:path w="593090" h="125095">
                <a:moveTo>
                  <a:pt x="592836" y="0"/>
                </a:moveTo>
                <a:lnTo>
                  <a:pt x="0" y="0"/>
                </a:lnTo>
                <a:lnTo>
                  <a:pt x="0" y="124968"/>
                </a:lnTo>
                <a:lnTo>
                  <a:pt x="592836" y="124968"/>
                </a:lnTo>
                <a:lnTo>
                  <a:pt x="592836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144767" y="5152644"/>
            <a:ext cx="562610" cy="123825"/>
          </a:xfrm>
          <a:custGeom>
            <a:rect l="l" t="t" r="r" b="b"/>
            <a:pathLst>
              <a:path w="562609" h="123825">
                <a:moveTo>
                  <a:pt x="562356" y="0"/>
                </a:moveTo>
                <a:lnTo>
                  <a:pt x="0" y="0"/>
                </a:lnTo>
                <a:lnTo>
                  <a:pt x="0" y="123443"/>
                </a:lnTo>
                <a:lnTo>
                  <a:pt x="562356" y="123443"/>
                </a:lnTo>
                <a:lnTo>
                  <a:pt x="562356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144767" y="5352288"/>
            <a:ext cx="541020" cy="123825"/>
          </a:xfrm>
          <a:custGeom>
            <a:rect l="l" t="t" r="r" b="b"/>
            <a:pathLst>
              <a:path w="541020" h="123825">
                <a:moveTo>
                  <a:pt x="541020" y="0"/>
                </a:moveTo>
                <a:lnTo>
                  <a:pt x="0" y="0"/>
                </a:lnTo>
                <a:lnTo>
                  <a:pt x="0" y="123443"/>
                </a:lnTo>
                <a:lnTo>
                  <a:pt x="541020" y="123443"/>
                </a:lnTo>
                <a:lnTo>
                  <a:pt x="54102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144767" y="5550408"/>
            <a:ext cx="443865" cy="125095"/>
          </a:xfrm>
          <a:custGeom>
            <a:rect l="l" t="t" r="r" b="b"/>
            <a:pathLst>
              <a:path w="443865" h="125095">
                <a:moveTo>
                  <a:pt x="443484" y="0"/>
                </a:moveTo>
                <a:lnTo>
                  <a:pt x="0" y="0"/>
                </a:lnTo>
                <a:lnTo>
                  <a:pt x="0" y="124967"/>
                </a:lnTo>
                <a:lnTo>
                  <a:pt x="443484" y="124967"/>
                </a:lnTo>
                <a:lnTo>
                  <a:pt x="44348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144767" y="5750052"/>
            <a:ext cx="370840" cy="125095"/>
          </a:xfrm>
          <a:custGeom>
            <a:rect l="l" t="t" r="r" b="b"/>
            <a:pathLst>
              <a:path w="370840" h="125095">
                <a:moveTo>
                  <a:pt x="370332" y="0"/>
                </a:moveTo>
                <a:lnTo>
                  <a:pt x="0" y="0"/>
                </a:lnTo>
                <a:lnTo>
                  <a:pt x="0" y="124968"/>
                </a:lnTo>
                <a:lnTo>
                  <a:pt x="370332" y="124968"/>
                </a:lnTo>
                <a:lnTo>
                  <a:pt x="370332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144767" y="5949696"/>
            <a:ext cx="356870" cy="125095"/>
          </a:xfrm>
          <a:custGeom>
            <a:rect l="l" t="t" r="r" b="b"/>
            <a:pathLst>
              <a:path w="356870" h="125095">
                <a:moveTo>
                  <a:pt x="356616" y="0"/>
                </a:moveTo>
                <a:lnTo>
                  <a:pt x="0" y="0"/>
                </a:lnTo>
                <a:lnTo>
                  <a:pt x="0" y="124967"/>
                </a:lnTo>
                <a:lnTo>
                  <a:pt x="356616" y="124967"/>
                </a:lnTo>
                <a:lnTo>
                  <a:pt x="356616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 flipH="1">
            <a:off x="6144767" y="3119627"/>
            <a:ext cx="0" cy="2992120"/>
          </a:xfrm>
          <a:custGeom>
            <a:rect l="l" t="t" r="r" b="b"/>
            <a:pathLst>
              <a:path h="2992120">
                <a:moveTo>
                  <a:pt x="0" y="0"/>
                </a:moveTo>
                <a:lnTo>
                  <a:pt x="0" y="2991612"/>
                </a:lnTo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7483220" y="3132836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50.1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48855" y="3332226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44.8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74789" y="3484397"/>
            <a:ext cx="355600" cy="42418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37.0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34.0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24496" y="3883177"/>
            <a:ext cx="324485" cy="42418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33.9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32.1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18146" y="4329810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31.8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02271" y="4529073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31.2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81876" y="4728717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26.5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49922" y="4880254"/>
            <a:ext cx="331470" cy="6242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64769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23.3</a:t>
            </a:r>
            <a:endParaRPr sz="1000">
              <a:latin typeface="微软雅黑"/>
              <a:cs typeface="微软雅黑"/>
            </a:endParaRPr>
          </a:p>
          <a:p>
            <a:pPr marL="33655">
              <a:lnSpc>
                <a:spcPct val="100000"/>
              </a:lnSpc>
              <a:spcBef>
                <a:spcPts val="37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22.1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21.3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653530" y="5526735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17.5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66407" y="5678220"/>
            <a:ext cx="293370" cy="4248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14.6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14.0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42940" y="3084474"/>
            <a:ext cx="786130" cy="122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lnSpc>
                <a:spcPct val="130800"/>
              </a:lnSpc>
              <a:spcBef>
                <a:spcPts val="10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沃尔沃集团 上汽大众汽车</a:t>
            </a:r>
            <a:endParaRPr sz="1000">
              <a:latin typeface="微软雅黑"/>
              <a:cs typeface="微软雅黑"/>
            </a:endParaRPr>
          </a:p>
          <a:p>
            <a:pPr marL="266065" marR="5715" algn="just">
              <a:lnSpc>
                <a:spcPct val="130900"/>
              </a:lnSpc>
            </a:pP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上汽通用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广汽本田 </a:t>
            </a: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一汽轿车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一汽大众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496559" y="4328236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东风本田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70703" y="4481003"/>
            <a:ext cx="657860" cy="1022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5730" algn="r">
              <a:lnSpc>
                <a:spcPct val="1309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东风日产 </a:t>
            </a: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比亚迪股份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长城汽车 </a:t>
            </a: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 吉利集团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 长安汽车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19090" y="5525211"/>
            <a:ext cx="6096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B</a:t>
            </a:r>
            <a:r>
              <a:rPr sz="1000" spc="-15">
                <a:solidFill>
                  <a:srgbClr val="585858"/>
                </a:solidFill>
                <a:latin typeface="微软雅黑"/>
                <a:cs typeface="微软雅黑"/>
              </a:rPr>
              <a:t>MW</a:t>
            </a: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宝马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96559" y="5678029"/>
            <a:ext cx="531495" cy="42418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一汽丰田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福特汽车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634228" y="2830067"/>
            <a:ext cx="74930" cy="74930"/>
          </a:xfrm>
          <a:custGeom>
            <a:rect l="l" t="t" r="r" b="b"/>
            <a:pathLst>
              <a:path w="74929" h="74930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5731002" y="2769869"/>
            <a:ext cx="18681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2023年1-10月投入指数（千万）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73505" y="2375407"/>
            <a:ext cx="63982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AdTracker-2022.1-10对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比</a:t>
            </a: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2023.1-10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行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业展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广告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投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入指</a:t>
            </a:r>
            <a:r>
              <a:rPr sz="1400" b="1" spc="-10">
                <a:solidFill>
                  <a:srgbClr val="404040"/>
                </a:solidFill>
                <a:latin typeface="微软雅黑"/>
                <a:cs typeface="微软雅黑"/>
              </a:rPr>
              <a:t>数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TOP15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广告主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072639" y="3145535"/>
            <a:ext cx="1610995" cy="123825"/>
          </a:xfrm>
          <a:custGeom>
            <a:rect l="l" t="t" r="r" b="b"/>
            <a:pathLst>
              <a:path w="1610995" h="123825">
                <a:moveTo>
                  <a:pt x="1610868" y="0"/>
                </a:moveTo>
                <a:lnTo>
                  <a:pt x="0" y="0"/>
                </a:lnTo>
                <a:lnTo>
                  <a:pt x="0" y="123443"/>
                </a:lnTo>
                <a:lnTo>
                  <a:pt x="1610868" y="123443"/>
                </a:lnTo>
                <a:lnTo>
                  <a:pt x="1610868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072639" y="3343655"/>
            <a:ext cx="1572895" cy="125095"/>
          </a:xfrm>
          <a:custGeom>
            <a:rect l="l" t="t" r="r" b="b"/>
            <a:pathLst>
              <a:path w="1572895" h="125095">
                <a:moveTo>
                  <a:pt x="1572768" y="0"/>
                </a:moveTo>
                <a:lnTo>
                  <a:pt x="0" y="0"/>
                </a:lnTo>
                <a:lnTo>
                  <a:pt x="0" y="124968"/>
                </a:lnTo>
                <a:lnTo>
                  <a:pt x="1572768" y="124968"/>
                </a:lnTo>
                <a:lnTo>
                  <a:pt x="1572768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072639" y="3543300"/>
            <a:ext cx="1522730" cy="125095"/>
          </a:xfrm>
          <a:custGeom>
            <a:rect l="l" t="t" r="r" b="b"/>
            <a:pathLst>
              <a:path w="1522729" h="125095">
                <a:moveTo>
                  <a:pt x="1522476" y="0"/>
                </a:moveTo>
                <a:lnTo>
                  <a:pt x="0" y="0"/>
                </a:lnTo>
                <a:lnTo>
                  <a:pt x="0" y="124968"/>
                </a:lnTo>
                <a:lnTo>
                  <a:pt x="1522476" y="124968"/>
                </a:lnTo>
                <a:lnTo>
                  <a:pt x="1522476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72639" y="3742944"/>
            <a:ext cx="1130935" cy="125095"/>
          </a:xfrm>
          <a:custGeom>
            <a:rect l="l" t="t" r="r" b="b"/>
            <a:pathLst>
              <a:path w="1130935" h="125095">
                <a:moveTo>
                  <a:pt x="1130808" y="0"/>
                </a:moveTo>
                <a:lnTo>
                  <a:pt x="0" y="0"/>
                </a:lnTo>
                <a:lnTo>
                  <a:pt x="0" y="124967"/>
                </a:lnTo>
                <a:lnTo>
                  <a:pt x="1130808" y="124967"/>
                </a:lnTo>
                <a:lnTo>
                  <a:pt x="1130808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072639" y="3942588"/>
            <a:ext cx="1026160" cy="125095"/>
          </a:xfrm>
          <a:custGeom>
            <a:rect l="l" t="t" r="r" b="b"/>
            <a:pathLst>
              <a:path w="1026160" h="125095">
                <a:moveTo>
                  <a:pt x="1025652" y="0"/>
                </a:moveTo>
                <a:lnTo>
                  <a:pt x="0" y="0"/>
                </a:lnTo>
                <a:lnTo>
                  <a:pt x="0" y="124968"/>
                </a:lnTo>
                <a:lnTo>
                  <a:pt x="1025652" y="124968"/>
                </a:lnTo>
                <a:lnTo>
                  <a:pt x="1025652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072639" y="4142232"/>
            <a:ext cx="1015365" cy="125095"/>
          </a:xfrm>
          <a:custGeom>
            <a:rect l="l" t="t" r="r" b="b"/>
            <a:pathLst>
              <a:path w="1015364" h="125095">
                <a:moveTo>
                  <a:pt x="1014984" y="0"/>
                </a:moveTo>
                <a:lnTo>
                  <a:pt x="0" y="0"/>
                </a:lnTo>
                <a:lnTo>
                  <a:pt x="0" y="124968"/>
                </a:lnTo>
                <a:lnTo>
                  <a:pt x="1014984" y="124968"/>
                </a:lnTo>
                <a:lnTo>
                  <a:pt x="101498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072639" y="4341876"/>
            <a:ext cx="974090" cy="125095"/>
          </a:xfrm>
          <a:custGeom>
            <a:rect l="l" t="t" r="r" b="b"/>
            <a:pathLst>
              <a:path w="974089" h="125095">
                <a:moveTo>
                  <a:pt x="973836" y="0"/>
                </a:moveTo>
                <a:lnTo>
                  <a:pt x="0" y="0"/>
                </a:lnTo>
                <a:lnTo>
                  <a:pt x="0" y="124968"/>
                </a:lnTo>
                <a:lnTo>
                  <a:pt x="973836" y="124968"/>
                </a:lnTo>
                <a:lnTo>
                  <a:pt x="973836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072639" y="4541520"/>
            <a:ext cx="893444" cy="123825"/>
          </a:xfrm>
          <a:custGeom>
            <a:rect l="l" t="t" r="r" b="b"/>
            <a:pathLst>
              <a:path w="893444" h="123825">
                <a:moveTo>
                  <a:pt x="893064" y="0"/>
                </a:moveTo>
                <a:lnTo>
                  <a:pt x="0" y="0"/>
                </a:lnTo>
                <a:lnTo>
                  <a:pt x="0" y="123443"/>
                </a:lnTo>
                <a:lnTo>
                  <a:pt x="893064" y="123443"/>
                </a:lnTo>
                <a:lnTo>
                  <a:pt x="89306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072639" y="4739640"/>
            <a:ext cx="617220" cy="125095"/>
          </a:xfrm>
          <a:custGeom>
            <a:rect l="l" t="t" r="r" b="b"/>
            <a:pathLst>
              <a:path w="617219" h="125095">
                <a:moveTo>
                  <a:pt x="617220" y="0"/>
                </a:moveTo>
                <a:lnTo>
                  <a:pt x="0" y="0"/>
                </a:lnTo>
                <a:lnTo>
                  <a:pt x="0" y="124968"/>
                </a:lnTo>
                <a:lnTo>
                  <a:pt x="617220" y="124968"/>
                </a:lnTo>
                <a:lnTo>
                  <a:pt x="61722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72639" y="4939284"/>
            <a:ext cx="599440" cy="125095"/>
          </a:xfrm>
          <a:custGeom>
            <a:rect l="l" t="t" r="r" b="b"/>
            <a:pathLst>
              <a:path w="599439" h="125095">
                <a:moveTo>
                  <a:pt x="598932" y="0"/>
                </a:moveTo>
                <a:lnTo>
                  <a:pt x="0" y="0"/>
                </a:lnTo>
                <a:lnTo>
                  <a:pt x="0" y="124968"/>
                </a:lnTo>
                <a:lnTo>
                  <a:pt x="598932" y="124968"/>
                </a:lnTo>
                <a:lnTo>
                  <a:pt x="598932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072639" y="5138928"/>
            <a:ext cx="568960" cy="125095"/>
          </a:xfrm>
          <a:custGeom>
            <a:rect l="l" t="t" r="r" b="b"/>
            <a:pathLst>
              <a:path w="568960" h="125095">
                <a:moveTo>
                  <a:pt x="568452" y="0"/>
                </a:moveTo>
                <a:lnTo>
                  <a:pt x="0" y="0"/>
                </a:lnTo>
                <a:lnTo>
                  <a:pt x="0" y="124968"/>
                </a:lnTo>
                <a:lnTo>
                  <a:pt x="568452" y="124968"/>
                </a:lnTo>
                <a:lnTo>
                  <a:pt x="568452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072639" y="5338571"/>
            <a:ext cx="539750" cy="125095"/>
          </a:xfrm>
          <a:custGeom>
            <a:rect l="l" t="t" r="r" b="b"/>
            <a:pathLst>
              <a:path w="539750" h="125095">
                <a:moveTo>
                  <a:pt x="539496" y="0"/>
                </a:moveTo>
                <a:lnTo>
                  <a:pt x="0" y="0"/>
                </a:lnTo>
                <a:lnTo>
                  <a:pt x="0" y="124967"/>
                </a:lnTo>
                <a:lnTo>
                  <a:pt x="539496" y="124967"/>
                </a:lnTo>
                <a:lnTo>
                  <a:pt x="539496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072639" y="5538215"/>
            <a:ext cx="361315" cy="125095"/>
          </a:xfrm>
          <a:custGeom>
            <a:rect l="l" t="t" r="r" b="b"/>
            <a:pathLst>
              <a:path w="361314" h="125095">
                <a:moveTo>
                  <a:pt x="361188" y="0"/>
                </a:moveTo>
                <a:lnTo>
                  <a:pt x="0" y="0"/>
                </a:lnTo>
                <a:lnTo>
                  <a:pt x="0" y="124968"/>
                </a:lnTo>
                <a:lnTo>
                  <a:pt x="361188" y="124968"/>
                </a:lnTo>
                <a:lnTo>
                  <a:pt x="361188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72639" y="5737859"/>
            <a:ext cx="332740" cy="125095"/>
          </a:xfrm>
          <a:custGeom>
            <a:rect l="l" t="t" r="r" b="b"/>
            <a:pathLst>
              <a:path w="332739" h="125095">
                <a:moveTo>
                  <a:pt x="332232" y="0"/>
                </a:moveTo>
                <a:lnTo>
                  <a:pt x="0" y="0"/>
                </a:lnTo>
                <a:lnTo>
                  <a:pt x="0" y="124967"/>
                </a:lnTo>
                <a:lnTo>
                  <a:pt x="332232" y="124967"/>
                </a:lnTo>
                <a:lnTo>
                  <a:pt x="332232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072639" y="5937503"/>
            <a:ext cx="266700" cy="123825"/>
          </a:xfrm>
          <a:custGeom>
            <a:rect l="l" t="t" r="r" b="b"/>
            <a:pathLst>
              <a:path w="266700" h="123825">
                <a:moveTo>
                  <a:pt x="266700" y="0"/>
                </a:moveTo>
                <a:lnTo>
                  <a:pt x="0" y="0"/>
                </a:lnTo>
                <a:lnTo>
                  <a:pt x="0" y="123444"/>
                </a:lnTo>
                <a:lnTo>
                  <a:pt x="266700" y="123444"/>
                </a:lnTo>
                <a:lnTo>
                  <a:pt x="2667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 flipH="1">
            <a:off x="2072639" y="3107435"/>
            <a:ext cx="0" cy="2992120"/>
          </a:xfrm>
          <a:custGeom>
            <a:rect l="l" t="t" r="r" b="b"/>
            <a:pathLst>
              <a:path h="2992120">
                <a:moveTo>
                  <a:pt x="0" y="0"/>
                </a:moveTo>
                <a:lnTo>
                  <a:pt x="0" y="2991612"/>
                </a:lnTo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3665982" y="3119450"/>
            <a:ext cx="2800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6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1.5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659504" y="3271925"/>
            <a:ext cx="285750" cy="42418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60.0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58.1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266947" y="3718305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43.1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110610" y="3869842"/>
            <a:ext cx="330835" cy="6242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39.1</a:t>
            </a:r>
            <a:endParaRPr sz="1000">
              <a:latin typeface="微软雅黑"/>
              <a:cs typeface="微软雅黑"/>
            </a:endParaRPr>
          </a:p>
          <a:p>
            <a:pPr marL="53975">
              <a:lnSpc>
                <a:spcPct val="100000"/>
              </a:lnSpc>
              <a:spcBef>
                <a:spcPts val="37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38.7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37.1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029204" y="4516373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34.0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704592" y="4667783"/>
            <a:ext cx="328295" cy="6242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23.5</a:t>
            </a:r>
            <a:endParaRPr sz="1000">
              <a:latin typeface="微软雅黑"/>
              <a:cs typeface="微软雅黑"/>
            </a:endParaRPr>
          </a:p>
          <a:p>
            <a:pPr marL="43180">
              <a:lnSpc>
                <a:spcPct val="100000"/>
              </a:lnSpc>
              <a:spcBef>
                <a:spcPts val="37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22.8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21.7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676270" y="5314315"/>
            <a:ext cx="2800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20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.6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468372" y="5465775"/>
            <a:ext cx="309245" cy="4248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13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.8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12.6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403475" y="5912611"/>
            <a:ext cx="279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10.2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70838" y="3071012"/>
            <a:ext cx="785495" cy="30181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上汽大众汽车</a:t>
            </a:r>
            <a:endParaRPr sz="1000">
              <a:latin typeface="微软雅黑"/>
              <a:cs typeface="微软雅黑"/>
            </a:endParaRPr>
          </a:p>
          <a:p>
            <a:pPr marL="139700" marR="5080" indent="125730" algn="r">
              <a:lnSpc>
                <a:spcPct val="1309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上汽通用 沃尔沃集团 比亚迪股份 福特汽车  广汽本田  一汽大众  长安汽车  吉利集团  东风日产  一汽轿车  长城汽车  广汽乘用  一汽丰田  上海汽车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613916" y="2816351"/>
            <a:ext cx="76200" cy="76200"/>
          </a:xfrm>
          <a:custGeom>
            <a:rect l="l" t="t" r="r" b="b"/>
            <a:pathLst>
              <a:path w="76200" h="76200">
                <a:moveTo>
                  <a:pt x="0" y="76200"/>
                </a:moveTo>
                <a:lnTo>
                  <a:pt x="76199" y="76200"/>
                </a:lnTo>
                <a:lnTo>
                  <a:pt x="76199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1710308" y="2757042"/>
            <a:ext cx="18688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2022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年1-10月投入指数（千万）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850891" y="4303776"/>
            <a:ext cx="3465829" cy="216535"/>
          </a:xfrm>
          <a:custGeom>
            <a:rect l="l" t="t" r="r" b="b"/>
            <a:pathLst>
              <a:path w="3465829" h="216535">
                <a:moveTo>
                  <a:pt x="0" y="216407"/>
                </a:moveTo>
                <a:lnTo>
                  <a:pt x="3465575" y="216407"/>
                </a:lnTo>
                <a:lnTo>
                  <a:pt x="3465575" y="0"/>
                </a:lnTo>
                <a:lnTo>
                  <a:pt x="0" y="0"/>
                </a:lnTo>
                <a:lnTo>
                  <a:pt x="0" y="216407"/>
                </a:lnTo>
                <a:close/>
              </a:path>
            </a:pathLst>
          </a:custGeom>
          <a:ln w="12700">
            <a:solidFill>
              <a:srgbClr val="F09A9A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7863331" y="3694836"/>
            <a:ext cx="88900" cy="62357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5">
                <a:solidFill>
                  <a:srgbClr val="F38285"/>
                </a:solidFill>
                <a:latin typeface="微软雅黑"/>
                <a:cs typeface="微软雅黑"/>
              </a:rPr>
              <a:t>↑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63331" y="4340097"/>
            <a:ext cx="4222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F38285"/>
                </a:solidFill>
                <a:latin typeface="微软雅黑"/>
                <a:cs typeface="微软雅黑"/>
              </a:rPr>
              <a:t>↑</a:t>
            </a:r>
            <a:r>
              <a:rPr sz="1000" spc="-40">
                <a:solidFill>
                  <a:srgbClr val="F38285"/>
                </a:solidFill>
                <a:latin typeface="微软雅黑"/>
                <a:cs typeface="微软雅黑"/>
              </a:rPr>
              <a:t> </a:t>
            </a:r>
            <a:r>
              <a:rPr sz="1500" spc="-7" baseline="2777">
                <a:solidFill>
                  <a:srgbClr val="F38285"/>
                </a:solidFill>
                <a:latin typeface="微软雅黑"/>
                <a:cs typeface="微软雅黑"/>
              </a:rPr>
              <a:t>新 增</a:t>
            </a:r>
            <a:endParaRPr sz="1500" baseline="2777">
              <a:latin typeface="微软雅黑"/>
              <a:cs typeface="微软雅黑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863331" y="4491888"/>
            <a:ext cx="88900" cy="42418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F38285"/>
                </a:solidFill>
                <a:latin typeface="微软雅黑"/>
                <a:cs typeface="微软雅黑"/>
              </a:rPr>
              <a:t>↑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863331" y="4890414"/>
            <a:ext cx="88900" cy="62357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F38285"/>
                </a:solidFill>
                <a:latin typeface="微软雅黑"/>
                <a:cs typeface="微软雅黑"/>
              </a:rPr>
              <a:t>↑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863331" y="5687364"/>
            <a:ext cx="88900" cy="42418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000" spc="-5">
                <a:solidFill>
                  <a:srgbClr val="F38285"/>
                </a:solidFill>
                <a:latin typeface="微软雅黑"/>
                <a:cs typeface="微软雅黑"/>
              </a:rPr>
              <a:t>↑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4850891" y="5506211"/>
            <a:ext cx="3465829" cy="216535"/>
          </a:xfrm>
          <a:custGeom>
            <a:rect l="l" t="t" r="r" b="b"/>
            <a:pathLst>
              <a:path w="3465829" h="216535">
                <a:moveTo>
                  <a:pt x="0" y="216407"/>
                </a:moveTo>
                <a:lnTo>
                  <a:pt x="3465575" y="216407"/>
                </a:lnTo>
                <a:lnTo>
                  <a:pt x="3465575" y="0"/>
                </a:lnTo>
                <a:lnTo>
                  <a:pt x="0" y="0"/>
                </a:lnTo>
                <a:lnTo>
                  <a:pt x="0" y="216407"/>
                </a:lnTo>
                <a:close/>
              </a:path>
            </a:pathLst>
          </a:custGeom>
          <a:ln w="12700">
            <a:solidFill>
              <a:srgbClr val="F09A9A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7863331" y="5535574"/>
            <a:ext cx="4222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F38285"/>
                </a:solidFill>
                <a:latin typeface="微软雅黑"/>
                <a:cs typeface="微软雅黑"/>
              </a:rPr>
              <a:t>↑</a:t>
            </a:r>
            <a:r>
              <a:rPr sz="1000" spc="-40">
                <a:solidFill>
                  <a:srgbClr val="F38285"/>
                </a:solidFill>
                <a:latin typeface="微软雅黑"/>
                <a:cs typeface="微软雅黑"/>
              </a:rPr>
              <a:t> </a:t>
            </a:r>
            <a:r>
              <a:rPr sz="1000" spc="-5">
                <a:solidFill>
                  <a:srgbClr val="F38285"/>
                </a:solidFill>
                <a:latin typeface="微软雅黑"/>
                <a:cs typeface="微软雅黑"/>
              </a:rPr>
              <a:t>新 增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767319" y="2847238"/>
            <a:ext cx="278765" cy="86995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同比</a:t>
            </a:r>
            <a:endParaRPr sz="1000">
              <a:latin typeface="微软雅黑"/>
              <a:cs typeface="微软雅黑"/>
            </a:endParaRPr>
          </a:p>
          <a:p>
            <a:pPr marL="2540" algn="ctr">
              <a:lnSpc>
                <a:spcPct val="100000"/>
              </a:lnSpc>
              <a:spcBef>
                <a:spcPts val="56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  <a:p>
            <a:pPr marL="2540" algn="ctr">
              <a:lnSpc>
                <a:spcPct val="100000"/>
              </a:lnSpc>
              <a:spcBef>
                <a:spcPts val="36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  <a:p>
            <a:pPr marL="2540" algn="ctr">
              <a:lnSpc>
                <a:spcPct val="100000"/>
              </a:lnSpc>
              <a:spcBef>
                <a:spcPts val="37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↓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26795" y="935227"/>
            <a:ext cx="8014334" cy="920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13位厂商连续两年上榜，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头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部广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告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主投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入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缩减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较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为明显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行业TOP3广告主沃尔沃、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上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汽大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众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和上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通用</a:t>
            </a:r>
            <a:r>
              <a:rPr sz="1100" spc="-45">
                <a:solidFill>
                  <a:srgbClr val="585858"/>
                </a:solidFill>
                <a:latin typeface="微软雅黑"/>
                <a:cs typeface="微软雅黑"/>
              </a:rPr>
              <a:t>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2023年展示广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告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投入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较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为谨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比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均呈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负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增长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东风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本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田、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宝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马新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上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榜，13位 厂商连续两年上榜，行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业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TOP15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格局较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稳定。</a:t>
            </a:r>
            <a:endParaRPr sz="11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922511" y="6612737"/>
            <a:ext cx="857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9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78949" y="302571"/>
            <a:ext cx="989337" cy="47250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495" y="6591300"/>
            <a:ext cx="3905885" cy="0"/>
          </a:xfrm>
          <a:custGeom>
            <a:rect l="l" t="t" r="r" b="b"/>
            <a:pathLst>
              <a:path w="3905885">
                <a:moveTo>
                  <a:pt x="0" y="0"/>
                </a:moveTo>
                <a:lnTo>
                  <a:pt x="3905504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3748" y="6606031"/>
            <a:ext cx="11518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 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3694" y="6606031"/>
            <a:ext cx="10490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3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21352" y="6591300"/>
            <a:ext cx="3905885" cy="0"/>
          </a:xfrm>
          <a:custGeom>
            <a:rect l="l" t="t" r="r" b="b"/>
            <a:pathLst>
              <a:path w="3905884">
                <a:moveTo>
                  <a:pt x="0" y="0"/>
                </a:moveTo>
                <a:lnTo>
                  <a:pt x="3905504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707128" y="6606031"/>
            <a:ext cx="11518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 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77073" y="6606031"/>
            <a:ext cx="10490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3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25039" y="3348228"/>
            <a:ext cx="539750" cy="17145"/>
          </a:xfrm>
          <a:custGeom>
            <a:rect l="l" t="t" r="r" b="b"/>
            <a:pathLst>
              <a:path w="539750" h="17145">
                <a:moveTo>
                  <a:pt x="539496" y="16763"/>
                </a:moveTo>
                <a:lnTo>
                  <a:pt x="0" y="0"/>
                </a:lnTo>
              </a:path>
            </a:pathLst>
          </a:custGeom>
          <a:ln w="9524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24355" y="3276600"/>
            <a:ext cx="901065" cy="71755"/>
          </a:xfrm>
          <a:custGeom>
            <a:rect l="l" t="t" r="r" b="b"/>
            <a:pathLst>
              <a:path w="901064" h="71754">
                <a:moveTo>
                  <a:pt x="0" y="71627"/>
                </a:moveTo>
                <a:lnTo>
                  <a:pt x="900683" y="71627"/>
                </a:lnTo>
                <a:lnTo>
                  <a:pt x="900683" y="0"/>
                </a:lnTo>
                <a:lnTo>
                  <a:pt x="0" y="0"/>
                </a:lnTo>
                <a:lnTo>
                  <a:pt x="0" y="71627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25039" y="3276600"/>
            <a:ext cx="539750" cy="0"/>
          </a:xfrm>
          <a:custGeom>
            <a:rect l="l" t="t" r="r" b="b"/>
            <a:pathLst>
              <a:path w="539750">
                <a:moveTo>
                  <a:pt x="539496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053020" y="3275012"/>
          <a:ext cx="2885440" cy="2200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875"/>
                <a:gridCol w="901065"/>
                <a:gridCol w="539749"/>
                <a:gridCol w="901064"/>
                <a:gridCol w="269875"/>
              </a:tblGrid>
              <a:tr h="324027">
                <a:tc row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89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3.2%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4.0%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solidFill>
                      <a:srgbClr val="8AC53E"/>
                    </a:solidFill>
                  </a:tcPr>
                </a:tc>
                <a:tc row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796874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48.2%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285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46.6%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solidFill>
                      <a:srgbClr val="8AC53E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107670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48.6%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  <a:solidFill>
                      <a:srgbClr val="B1D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A6A6A6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49.4%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  <a:solidFill>
                      <a:srgbClr val="B1D234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1717548" y="5897879"/>
            <a:ext cx="74930" cy="74930"/>
          </a:xfrm>
          <a:custGeom>
            <a:rect l="l" t="t" r="r" b="b"/>
            <a:pathLst>
              <a:path w="74930" h="74929">
                <a:moveTo>
                  <a:pt x="0" y="74676"/>
                </a:moveTo>
                <a:lnTo>
                  <a:pt x="74675" y="74676"/>
                </a:lnTo>
                <a:lnTo>
                  <a:pt x="74675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324100" y="5897879"/>
            <a:ext cx="76200" cy="74930"/>
          </a:xfrm>
          <a:custGeom>
            <a:rect l="l" t="t" r="r" b="b"/>
            <a:pathLst>
              <a:path w="76200" h="74929">
                <a:moveTo>
                  <a:pt x="0" y="74676"/>
                </a:moveTo>
                <a:lnTo>
                  <a:pt x="76200" y="74676"/>
                </a:lnTo>
                <a:lnTo>
                  <a:pt x="76200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39211" y="5897879"/>
            <a:ext cx="76200" cy="74930"/>
          </a:xfrm>
          <a:custGeom>
            <a:rect l="l" t="t" r="r" b="b"/>
            <a:pathLst>
              <a:path w="76200" h="74929">
                <a:moveTo>
                  <a:pt x="0" y="74676"/>
                </a:moveTo>
                <a:lnTo>
                  <a:pt x="76200" y="74676"/>
                </a:lnTo>
                <a:lnTo>
                  <a:pt x="76200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58849" y="5559958"/>
            <a:ext cx="2072005" cy="455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52880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2022.1-10	2023.1-10</a:t>
            </a:r>
            <a:endParaRPr sz="1000">
              <a:latin typeface="微软雅黑"/>
              <a:cs typeface="微软雅黑"/>
            </a:endParaRPr>
          </a:p>
          <a:p>
            <a:pPr marL="367030">
              <a:lnSpc>
                <a:spcPct val="100000"/>
              </a:lnSpc>
              <a:spcBef>
                <a:spcPts val="995"/>
              </a:spcBef>
              <a:tabLst>
                <a:tab pos="973455"/>
                <a:tab pos="1489710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移动端	PC端	OTT端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2282" y="6399072"/>
            <a:ext cx="260921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2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AdTracker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15636" y="6399072"/>
            <a:ext cx="260921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4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AdTracker多平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5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36880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汽车行业丨投入策略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6795" y="935227"/>
            <a:ext cx="8142605" cy="920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移动端、</a:t>
            </a:r>
            <a:r>
              <a:rPr sz="2000" spc="-20">
                <a:solidFill>
                  <a:srgbClr val="585858"/>
                </a:solidFill>
                <a:latin typeface="微软雅黑"/>
                <a:cs typeface="微软雅黑"/>
              </a:rPr>
              <a:t>OTT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端投放占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比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略有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高，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长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横幅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全屏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网幅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告是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主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要形式</a:t>
            </a:r>
            <a:endParaRPr sz="2000">
              <a:latin typeface="微软雅黑"/>
              <a:cs typeface="微软雅黑"/>
            </a:endParaRPr>
          </a:p>
          <a:p>
            <a:pPr marL="12700" marR="3302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从展示广告投放策略来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看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，相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较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2022年同期，2023年1-10月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业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展示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告移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端、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OTT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端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投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放占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比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略有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高；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横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幅大尺寸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 告仍然是最主要的广告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形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式，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信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息流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告投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占比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升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3.1%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5234876" y="3271837"/>
          <a:ext cx="2883535" cy="1521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145"/>
                <a:gridCol w="899160"/>
                <a:gridCol w="541019"/>
                <a:gridCol w="899160"/>
                <a:gridCol w="271144"/>
              </a:tblGrid>
              <a:tr h="131825">
                <a:tc rowSpan="5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8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8.3%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T w="19050">
                      <a:solidFill>
                        <a:srgbClr val="F9B413"/>
                      </a:solidFill>
                      <a:prstDash val="solid"/>
                    </a:lnT>
                    <a:solidFill>
                      <a:srgbClr val="00AEE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A6A6A6"/>
                      </a:solidFill>
                      <a:prstDash val="solid"/>
                    </a:lnT>
                    <a:lnB w="539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ts val="94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7.5%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12700">
                      <a:solidFill>
                        <a:srgbClr val="0095D2"/>
                      </a:solidFill>
                      <a:prstDash val="solid"/>
                    </a:lnT>
                    <a:solidFill>
                      <a:srgbClr val="00AEE6"/>
                    </a:solidFill>
                  </a:tcPr>
                </a:tc>
                <a:tc rowSpan="5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17145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135"/>
                        </a:lnSpc>
                        <a:spcBef>
                          <a:spcPts val="114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9.8%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4604" marB="0">
                    <a:solidFill>
                      <a:srgbClr val="1EC7F3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A6A6A6"/>
                      </a:solidFill>
                      <a:prstDash val="solid"/>
                    </a:lnT>
                    <a:lnB w="285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ts val="1195"/>
                        </a:lnSpc>
                        <a:spcBef>
                          <a:spcPts val="5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12.9%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985" marB="0">
                    <a:solidFill>
                      <a:srgbClr val="1EC7F3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35280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24.3%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01600" marB="0">
                    <a:solidFill>
                      <a:srgbClr val="64AE4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A6A6A6"/>
                      </a:solidFill>
                      <a:prstDash val="solid"/>
                    </a:lnT>
                    <a:lnB w="285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22.2%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01600" marB="0">
                    <a:solidFill>
                      <a:srgbClr val="64AE45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368045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24.3%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16839" marB="0">
                    <a:solidFill>
                      <a:srgbClr val="8AC5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A6A6A6"/>
                      </a:solidFill>
                      <a:prstDash val="solid"/>
                    </a:lnT>
                    <a:lnB w="285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24.3%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00965" marB="0">
                    <a:solidFill>
                      <a:srgbClr val="8AC53E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467868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30.3%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B w="3175">
                      <a:solidFill>
                        <a:srgbClr val="585858"/>
                      </a:solidFill>
                      <a:prstDash val="solid"/>
                    </a:lnB>
                    <a:solidFill>
                      <a:srgbClr val="B1D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A6A6A6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31.4%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>
                    <a:lnB w="3175">
                      <a:solidFill>
                        <a:srgbClr val="585858"/>
                      </a:solidFill>
                      <a:prstDash val="solid"/>
                    </a:lnB>
                    <a:solidFill>
                      <a:srgbClr val="B1D234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3" name="object 23"/>
          <p:cNvSpPr/>
          <p:nvPr/>
        </p:nvSpPr>
        <p:spPr>
          <a:xfrm>
            <a:off x="5353811" y="5187696"/>
            <a:ext cx="76200" cy="76200"/>
          </a:xfrm>
          <a:custGeom>
            <a:rect l="l" t="t" r="r" b="b"/>
            <a:pathLst>
              <a:path w="76200" h="76200">
                <a:moveTo>
                  <a:pt x="0" y="76199"/>
                </a:moveTo>
                <a:lnTo>
                  <a:pt x="76200" y="76199"/>
                </a:lnTo>
                <a:lnTo>
                  <a:pt x="76200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920483" y="5187696"/>
            <a:ext cx="76200" cy="76200"/>
          </a:xfrm>
          <a:custGeom>
            <a:rect l="l" t="t" r="r" b="b"/>
            <a:pathLst>
              <a:path w="76200" h="76200">
                <a:moveTo>
                  <a:pt x="0" y="76199"/>
                </a:moveTo>
                <a:lnTo>
                  <a:pt x="76200" y="76199"/>
                </a:lnTo>
                <a:lnTo>
                  <a:pt x="76200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53811" y="5352288"/>
            <a:ext cx="76200" cy="76200"/>
          </a:xfrm>
          <a:custGeom>
            <a:rect l="l" t="t" r="r" b="b"/>
            <a:pathLst>
              <a:path w="76200" h="76200">
                <a:moveTo>
                  <a:pt x="0" y="76200"/>
                </a:moveTo>
                <a:lnTo>
                  <a:pt x="76200" y="76200"/>
                </a:lnTo>
                <a:lnTo>
                  <a:pt x="762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64AE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920483" y="5352288"/>
            <a:ext cx="76200" cy="76200"/>
          </a:xfrm>
          <a:custGeom>
            <a:rect l="l" t="t" r="r" b="b"/>
            <a:pathLst>
              <a:path w="76200" h="76200">
                <a:moveTo>
                  <a:pt x="0" y="76200"/>
                </a:moveTo>
                <a:lnTo>
                  <a:pt x="76200" y="76200"/>
                </a:lnTo>
                <a:lnTo>
                  <a:pt x="762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353811" y="5518403"/>
            <a:ext cx="76200" cy="74930"/>
          </a:xfrm>
          <a:custGeom>
            <a:rect l="l" t="t" r="r" b="b"/>
            <a:pathLst>
              <a:path w="76200" h="74929">
                <a:moveTo>
                  <a:pt x="0" y="74676"/>
                </a:moveTo>
                <a:lnTo>
                  <a:pt x="76200" y="74676"/>
                </a:lnTo>
                <a:lnTo>
                  <a:pt x="76200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00AE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920483" y="5518403"/>
            <a:ext cx="76200" cy="74930"/>
          </a:xfrm>
          <a:custGeom>
            <a:rect l="l" t="t" r="r" b="b"/>
            <a:pathLst>
              <a:path w="76200" h="74929">
                <a:moveTo>
                  <a:pt x="0" y="74676"/>
                </a:moveTo>
                <a:lnTo>
                  <a:pt x="76200" y="74676"/>
                </a:lnTo>
                <a:lnTo>
                  <a:pt x="76200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0095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353811" y="5682996"/>
            <a:ext cx="76200" cy="74930"/>
          </a:xfrm>
          <a:custGeom>
            <a:rect l="l" t="t" r="r" b="b"/>
            <a:pathLst>
              <a:path w="76200" h="74929">
                <a:moveTo>
                  <a:pt x="0" y="74675"/>
                </a:moveTo>
                <a:lnTo>
                  <a:pt x="76200" y="74675"/>
                </a:lnTo>
                <a:lnTo>
                  <a:pt x="76200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F59B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920483" y="5682996"/>
            <a:ext cx="76200" cy="74930"/>
          </a:xfrm>
          <a:custGeom>
            <a:rect l="l" t="t" r="r" b="b"/>
            <a:pathLst>
              <a:path w="76200" h="74929">
                <a:moveTo>
                  <a:pt x="0" y="74675"/>
                </a:moveTo>
                <a:lnTo>
                  <a:pt x="76200" y="74675"/>
                </a:lnTo>
                <a:lnTo>
                  <a:pt x="76200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F382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353811" y="5847588"/>
            <a:ext cx="76200" cy="74930"/>
          </a:xfrm>
          <a:custGeom>
            <a:rect l="l" t="t" r="r" b="b"/>
            <a:pathLst>
              <a:path w="76200" h="74929">
                <a:moveTo>
                  <a:pt x="0" y="74675"/>
                </a:moveTo>
                <a:lnTo>
                  <a:pt x="76200" y="74675"/>
                </a:lnTo>
                <a:lnTo>
                  <a:pt x="76200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920483" y="5847588"/>
            <a:ext cx="76200" cy="74930"/>
          </a:xfrm>
          <a:custGeom>
            <a:rect l="l" t="t" r="r" b="b"/>
            <a:pathLst>
              <a:path w="76200" h="74929">
                <a:moveTo>
                  <a:pt x="0" y="74675"/>
                </a:moveTo>
                <a:lnTo>
                  <a:pt x="76200" y="74675"/>
                </a:lnTo>
                <a:lnTo>
                  <a:pt x="76200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F9B4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7017766" y="4876927"/>
            <a:ext cx="1037590" cy="1089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2023.1-10</a:t>
            </a:r>
            <a:endParaRPr sz="1000">
              <a:latin typeface="微软雅黑"/>
              <a:cs typeface="微软雅黑"/>
            </a:endParaRPr>
          </a:p>
          <a:p>
            <a:pPr marL="12700" marR="384175">
              <a:lnSpc>
                <a:spcPct val="108200"/>
              </a:lnSpc>
              <a:spcBef>
                <a:spcPts val="68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全屏广告 信息流广告</a:t>
            </a:r>
            <a:endParaRPr sz="1000">
              <a:latin typeface="微软雅黑"/>
              <a:cs typeface="微软雅黑"/>
            </a:endParaRPr>
          </a:p>
          <a:p>
            <a:pPr marL="12700" marR="5080">
              <a:lnSpc>
                <a:spcPct val="108200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正方形大尺寸广告 按钮广告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长纵式大尺寸广告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53811" y="6012179"/>
            <a:ext cx="76200" cy="76200"/>
          </a:xfrm>
          <a:custGeom>
            <a:rect l="l" t="t" r="r" b="b"/>
            <a:pathLst>
              <a:path w="76200" h="76200">
                <a:moveTo>
                  <a:pt x="0" y="76200"/>
                </a:moveTo>
                <a:lnTo>
                  <a:pt x="76200" y="76200"/>
                </a:lnTo>
                <a:lnTo>
                  <a:pt x="762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450840" y="4876927"/>
            <a:ext cx="1037590" cy="1254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835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2022.1-10</a:t>
            </a:r>
            <a:endParaRPr sz="1000">
              <a:latin typeface="微软雅黑"/>
              <a:cs typeface="微软雅黑"/>
            </a:endParaRPr>
          </a:p>
          <a:p>
            <a:pPr marL="12700" marR="5080">
              <a:lnSpc>
                <a:spcPct val="108200"/>
              </a:lnSpc>
              <a:spcBef>
                <a:spcPts val="68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长横幅大尺寸广告 网幅广告</a:t>
            </a:r>
            <a:endParaRPr sz="1000">
              <a:latin typeface="微软雅黑"/>
              <a:cs typeface="微软雅黑"/>
            </a:endParaRPr>
          </a:p>
          <a:p>
            <a:pPr marL="12700" marR="257810">
              <a:lnSpc>
                <a:spcPct val="108200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视频贴片广告 品牌专区</a:t>
            </a:r>
            <a:endParaRPr sz="1000">
              <a:latin typeface="微软雅黑"/>
              <a:cs typeface="微软雅黑"/>
            </a:endParaRPr>
          </a:p>
          <a:p>
            <a:pPr marL="12700" marR="510540">
              <a:lnSpc>
                <a:spcPct val="108200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焦点图 悬浮广告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97330" y="2536698"/>
            <a:ext cx="615124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AdTracker-2022.1-10对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比</a:t>
            </a: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2023.1-10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行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业展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广告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投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放终</a:t>
            </a:r>
            <a:r>
              <a:rPr sz="1400" b="1" spc="-10">
                <a:solidFill>
                  <a:srgbClr val="404040"/>
                </a:solidFill>
                <a:latin typeface="微软雅黑"/>
                <a:cs typeface="微软雅黑"/>
              </a:rPr>
              <a:t>端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&amp;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广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告形式</a:t>
            </a:r>
            <a:endParaRPr sz="1400">
              <a:latin typeface="微软雅黑"/>
              <a:cs typeface="微软雅黑"/>
            </a:endParaRPr>
          </a:p>
          <a:p>
            <a:pPr marL="540385">
              <a:lnSpc>
                <a:spcPct val="100000"/>
              </a:lnSpc>
              <a:spcBef>
                <a:spcPts val="1260"/>
              </a:spcBef>
              <a:tabLst>
                <a:tab pos="4876165"/>
              </a:tabLst>
            </a:pPr>
            <a:r>
              <a:rPr sz="1200" b="1" spc="-5">
                <a:solidFill>
                  <a:srgbClr val="404040"/>
                </a:solidFill>
                <a:latin typeface="微软雅黑"/>
                <a:cs typeface="微软雅黑"/>
              </a:rPr>
              <a:t>广告投放终</a:t>
            </a:r>
            <a:r>
              <a:rPr sz="1200" b="1">
                <a:solidFill>
                  <a:srgbClr val="404040"/>
                </a:solidFill>
                <a:latin typeface="微软雅黑"/>
                <a:cs typeface="微软雅黑"/>
              </a:rPr>
              <a:t>端	</a:t>
            </a:r>
            <a:r>
              <a:rPr sz="1200" b="1" spc="-5">
                <a:solidFill>
                  <a:srgbClr val="404040"/>
                </a:solidFill>
                <a:latin typeface="微软雅黑"/>
                <a:cs typeface="微软雅黑"/>
              </a:rPr>
              <a:t>广告形式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8336" y="162687"/>
            <a:ext cx="460375" cy="461009"/>
          </a:xfrm>
          <a:custGeom>
            <a:rect l="l" t="t" r="r" b="b"/>
            <a:pathLst>
              <a:path w="460375" h="461009">
                <a:moveTo>
                  <a:pt x="79006" y="286385"/>
                </a:moveTo>
                <a:lnTo>
                  <a:pt x="0" y="365379"/>
                </a:lnTo>
                <a:lnTo>
                  <a:pt x="41630" y="407035"/>
                </a:lnTo>
                <a:lnTo>
                  <a:pt x="54696" y="421376"/>
                </a:lnTo>
                <a:lnTo>
                  <a:pt x="64458" y="434895"/>
                </a:lnTo>
                <a:lnTo>
                  <a:pt x="70916" y="447629"/>
                </a:lnTo>
                <a:lnTo>
                  <a:pt x="74066" y="459613"/>
                </a:lnTo>
                <a:lnTo>
                  <a:pt x="78524" y="459867"/>
                </a:lnTo>
                <a:lnTo>
                  <a:pt x="82651" y="460375"/>
                </a:lnTo>
                <a:lnTo>
                  <a:pt x="86461" y="461010"/>
                </a:lnTo>
                <a:lnTo>
                  <a:pt x="83365" y="448720"/>
                </a:lnTo>
                <a:lnTo>
                  <a:pt x="78438" y="436991"/>
                </a:lnTo>
                <a:lnTo>
                  <a:pt x="71677" y="425809"/>
                </a:lnTo>
                <a:lnTo>
                  <a:pt x="63080" y="415163"/>
                </a:lnTo>
                <a:lnTo>
                  <a:pt x="69834" y="408432"/>
                </a:lnTo>
                <a:lnTo>
                  <a:pt x="57073" y="408432"/>
                </a:lnTo>
                <a:lnTo>
                  <a:pt x="52781" y="403733"/>
                </a:lnTo>
                <a:lnTo>
                  <a:pt x="47891" y="398526"/>
                </a:lnTo>
                <a:lnTo>
                  <a:pt x="29527" y="380238"/>
                </a:lnTo>
                <a:lnTo>
                  <a:pt x="35880" y="373888"/>
                </a:lnTo>
                <a:lnTo>
                  <a:pt x="23139" y="373888"/>
                </a:lnTo>
                <a:lnTo>
                  <a:pt x="13754" y="364490"/>
                </a:lnTo>
                <a:lnTo>
                  <a:pt x="78041" y="300101"/>
                </a:lnTo>
                <a:lnTo>
                  <a:pt x="92688" y="300101"/>
                </a:lnTo>
                <a:lnTo>
                  <a:pt x="79006" y="286385"/>
                </a:lnTo>
                <a:close/>
              </a:path>
              <a:path w="460375" h="461009">
                <a:moveTo>
                  <a:pt x="88847" y="403733"/>
                </a:moveTo>
                <a:lnTo>
                  <a:pt x="74549" y="403733"/>
                </a:lnTo>
                <a:lnTo>
                  <a:pt x="100152" y="429387"/>
                </a:lnTo>
                <a:lnTo>
                  <a:pt x="101600" y="432308"/>
                </a:lnTo>
                <a:lnTo>
                  <a:pt x="101079" y="434975"/>
                </a:lnTo>
                <a:lnTo>
                  <a:pt x="111252" y="436626"/>
                </a:lnTo>
                <a:lnTo>
                  <a:pt x="112864" y="431800"/>
                </a:lnTo>
                <a:lnTo>
                  <a:pt x="114122" y="428498"/>
                </a:lnTo>
                <a:lnTo>
                  <a:pt x="115023" y="426339"/>
                </a:lnTo>
                <a:lnTo>
                  <a:pt x="117679" y="420878"/>
                </a:lnTo>
                <a:lnTo>
                  <a:pt x="106019" y="420878"/>
                </a:lnTo>
                <a:lnTo>
                  <a:pt x="88847" y="403733"/>
                </a:lnTo>
                <a:close/>
              </a:path>
              <a:path w="460375" h="461009">
                <a:moveTo>
                  <a:pt x="119189" y="395478"/>
                </a:moveTo>
                <a:lnTo>
                  <a:pt x="106019" y="420878"/>
                </a:lnTo>
                <a:lnTo>
                  <a:pt x="117679" y="420878"/>
                </a:lnTo>
                <a:lnTo>
                  <a:pt x="120808" y="414686"/>
                </a:lnTo>
                <a:lnTo>
                  <a:pt x="123828" y="408943"/>
                </a:lnTo>
                <a:lnTo>
                  <a:pt x="126936" y="403225"/>
                </a:lnTo>
                <a:lnTo>
                  <a:pt x="124091" y="400685"/>
                </a:lnTo>
                <a:lnTo>
                  <a:pt x="121513" y="398145"/>
                </a:lnTo>
                <a:lnTo>
                  <a:pt x="119189" y="395478"/>
                </a:lnTo>
                <a:close/>
              </a:path>
              <a:path w="460375" h="461009">
                <a:moveTo>
                  <a:pt x="80716" y="377952"/>
                </a:moveTo>
                <a:lnTo>
                  <a:pt x="66319" y="377952"/>
                </a:lnTo>
                <a:lnTo>
                  <a:pt x="76974" y="388493"/>
                </a:lnTo>
                <a:lnTo>
                  <a:pt x="57073" y="408432"/>
                </a:lnTo>
                <a:lnTo>
                  <a:pt x="69834" y="408432"/>
                </a:lnTo>
                <a:lnTo>
                  <a:pt x="74549" y="403733"/>
                </a:lnTo>
                <a:lnTo>
                  <a:pt x="88847" y="403733"/>
                </a:lnTo>
                <a:lnTo>
                  <a:pt x="81724" y="396621"/>
                </a:lnTo>
                <a:lnTo>
                  <a:pt x="92024" y="386207"/>
                </a:lnTo>
                <a:lnTo>
                  <a:pt x="141156" y="386207"/>
                </a:lnTo>
                <a:lnTo>
                  <a:pt x="149951" y="383670"/>
                </a:lnTo>
                <a:lnTo>
                  <a:pt x="154223" y="381381"/>
                </a:lnTo>
                <a:lnTo>
                  <a:pt x="84137" y="381381"/>
                </a:lnTo>
                <a:lnTo>
                  <a:pt x="80716" y="377952"/>
                </a:lnTo>
                <a:close/>
              </a:path>
              <a:path w="460375" h="461009">
                <a:moveTo>
                  <a:pt x="58674" y="355854"/>
                </a:moveTo>
                <a:lnTo>
                  <a:pt x="51511" y="363093"/>
                </a:lnTo>
                <a:lnTo>
                  <a:pt x="59931" y="371475"/>
                </a:lnTo>
                <a:lnTo>
                  <a:pt x="44056" y="387350"/>
                </a:lnTo>
                <a:lnTo>
                  <a:pt x="50444" y="393827"/>
                </a:lnTo>
                <a:lnTo>
                  <a:pt x="66319" y="377952"/>
                </a:lnTo>
                <a:lnTo>
                  <a:pt x="80716" y="377952"/>
                </a:lnTo>
                <a:lnTo>
                  <a:pt x="73494" y="370713"/>
                </a:lnTo>
                <a:lnTo>
                  <a:pt x="79836" y="364363"/>
                </a:lnTo>
                <a:lnTo>
                  <a:pt x="67094" y="364363"/>
                </a:lnTo>
                <a:lnTo>
                  <a:pt x="58674" y="355854"/>
                </a:lnTo>
                <a:close/>
              </a:path>
              <a:path w="460375" h="461009">
                <a:moveTo>
                  <a:pt x="141156" y="386207"/>
                </a:moveTo>
                <a:lnTo>
                  <a:pt x="92024" y="386207"/>
                </a:lnTo>
                <a:lnTo>
                  <a:pt x="111388" y="390060"/>
                </a:lnTo>
                <a:lnTo>
                  <a:pt x="130697" y="389223"/>
                </a:lnTo>
                <a:lnTo>
                  <a:pt x="141156" y="386207"/>
                </a:lnTo>
                <a:close/>
              </a:path>
              <a:path w="460375" h="461009">
                <a:moveTo>
                  <a:pt x="107793" y="350647"/>
                </a:moveTo>
                <a:lnTo>
                  <a:pt x="93535" y="350647"/>
                </a:lnTo>
                <a:lnTo>
                  <a:pt x="104178" y="361315"/>
                </a:lnTo>
                <a:lnTo>
                  <a:pt x="84137" y="381381"/>
                </a:lnTo>
                <a:lnTo>
                  <a:pt x="154223" y="381381"/>
                </a:lnTo>
                <a:lnTo>
                  <a:pt x="154697" y="381127"/>
                </a:lnTo>
                <a:lnTo>
                  <a:pt x="114985" y="381127"/>
                </a:lnTo>
                <a:lnTo>
                  <a:pt x="107289" y="380492"/>
                </a:lnTo>
                <a:lnTo>
                  <a:pt x="99580" y="378714"/>
                </a:lnTo>
                <a:lnTo>
                  <a:pt x="124114" y="354203"/>
                </a:lnTo>
                <a:lnTo>
                  <a:pt x="111340" y="354203"/>
                </a:lnTo>
                <a:lnTo>
                  <a:pt x="107793" y="350647"/>
                </a:lnTo>
                <a:close/>
              </a:path>
              <a:path w="460375" h="461009">
                <a:moveTo>
                  <a:pt x="132067" y="350520"/>
                </a:moveTo>
                <a:lnTo>
                  <a:pt x="114985" y="381127"/>
                </a:lnTo>
                <a:lnTo>
                  <a:pt x="154697" y="381127"/>
                </a:lnTo>
                <a:lnTo>
                  <a:pt x="159673" y="378460"/>
                </a:lnTo>
                <a:lnTo>
                  <a:pt x="132981" y="378460"/>
                </a:lnTo>
                <a:lnTo>
                  <a:pt x="143192" y="353441"/>
                </a:lnTo>
                <a:lnTo>
                  <a:pt x="132067" y="350520"/>
                </a:lnTo>
                <a:close/>
              </a:path>
              <a:path w="460375" h="461009">
                <a:moveTo>
                  <a:pt x="167208" y="360680"/>
                </a:moveTo>
                <a:lnTo>
                  <a:pt x="158681" y="366726"/>
                </a:lnTo>
                <a:lnTo>
                  <a:pt x="150133" y="371713"/>
                </a:lnTo>
                <a:lnTo>
                  <a:pt x="141565" y="375628"/>
                </a:lnTo>
                <a:lnTo>
                  <a:pt x="132981" y="378460"/>
                </a:lnTo>
                <a:lnTo>
                  <a:pt x="159673" y="378460"/>
                </a:lnTo>
                <a:lnTo>
                  <a:pt x="169151" y="373380"/>
                </a:lnTo>
                <a:lnTo>
                  <a:pt x="168440" y="369443"/>
                </a:lnTo>
                <a:lnTo>
                  <a:pt x="167812" y="365379"/>
                </a:lnTo>
                <a:lnTo>
                  <a:pt x="167208" y="360680"/>
                </a:lnTo>
                <a:close/>
              </a:path>
              <a:path w="460375" h="461009">
                <a:moveTo>
                  <a:pt x="92688" y="300101"/>
                </a:moveTo>
                <a:lnTo>
                  <a:pt x="78041" y="300101"/>
                </a:lnTo>
                <a:lnTo>
                  <a:pt x="87426" y="309499"/>
                </a:lnTo>
                <a:lnTo>
                  <a:pt x="23139" y="373888"/>
                </a:lnTo>
                <a:lnTo>
                  <a:pt x="35880" y="373888"/>
                </a:lnTo>
                <a:lnTo>
                  <a:pt x="93814" y="315976"/>
                </a:lnTo>
                <a:lnTo>
                  <a:pt x="100413" y="315976"/>
                </a:lnTo>
                <a:lnTo>
                  <a:pt x="104470" y="311912"/>
                </a:lnTo>
                <a:lnTo>
                  <a:pt x="92688" y="300101"/>
                </a:lnTo>
                <a:close/>
              </a:path>
              <a:path w="460375" h="461009">
                <a:moveTo>
                  <a:pt x="85877" y="328676"/>
                </a:moveTo>
                <a:lnTo>
                  <a:pt x="78714" y="335915"/>
                </a:lnTo>
                <a:lnTo>
                  <a:pt x="87134" y="344297"/>
                </a:lnTo>
                <a:lnTo>
                  <a:pt x="67094" y="364363"/>
                </a:lnTo>
                <a:lnTo>
                  <a:pt x="79836" y="364363"/>
                </a:lnTo>
                <a:lnTo>
                  <a:pt x="93535" y="350647"/>
                </a:lnTo>
                <a:lnTo>
                  <a:pt x="107793" y="350647"/>
                </a:lnTo>
                <a:lnTo>
                  <a:pt x="100698" y="343535"/>
                </a:lnTo>
                <a:lnTo>
                  <a:pt x="107026" y="337185"/>
                </a:lnTo>
                <a:lnTo>
                  <a:pt x="94310" y="337185"/>
                </a:lnTo>
                <a:lnTo>
                  <a:pt x="85877" y="328676"/>
                </a:lnTo>
                <a:close/>
              </a:path>
              <a:path w="460375" h="461009">
                <a:moveTo>
                  <a:pt x="133997" y="331470"/>
                </a:moveTo>
                <a:lnTo>
                  <a:pt x="111340" y="354203"/>
                </a:lnTo>
                <a:lnTo>
                  <a:pt x="124114" y="354203"/>
                </a:lnTo>
                <a:lnTo>
                  <a:pt x="140385" y="337947"/>
                </a:lnTo>
                <a:lnTo>
                  <a:pt x="133997" y="331470"/>
                </a:lnTo>
                <a:close/>
              </a:path>
              <a:path w="460375" h="461009">
                <a:moveTo>
                  <a:pt x="166243" y="296545"/>
                </a:moveTo>
                <a:lnTo>
                  <a:pt x="155206" y="299720"/>
                </a:lnTo>
                <a:lnTo>
                  <a:pt x="159216" y="313955"/>
                </a:lnTo>
                <a:lnTo>
                  <a:pt x="162582" y="327914"/>
                </a:lnTo>
                <a:lnTo>
                  <a:pt x="165168" y="340903"/>
                </a:lnTo>
                <a:lnTo>
                  <a:pt x="167106" y="353568"/>
                </a:lnTo>
                <a:lnTo>
                  <a:pt x="174561" y="352298"/>
                </a:lnTo>
                <a:lnTo>
                  <a:pt x="178054" y="351790"/>
                </a:lnTo>
                <a:lnTo>
                  <a:pt x="175659" y="337947"/>
                </a:lnTo>
                <a:lnTo>
                  <a:pt x="172920" y="324262"/>
                </a:lnTo>
                <a:lnTo>
                  <a:pt x="169774" y="310427"/>
                </a:lnTo>
                <a:lnTo>
                  <a:pt x="166243" y="296545"/>
                </a:lnTo>
                <a:close/>
              </a:path>
              <a:path w="460375" h="461009">
                <a:moveTo>
                  <a:pt x="189407" y="267589"/>
                </a:moveTo>
                <a:lnTo>
                  <a:pt x="172923" y="267589"/>
                </a:lnTo>
                <a:lnTo>
                  <a:pt x="213842" y="308483"/>
                </a:lnTo>
                <a:lnTo>
                  <a:pt x="213817" y="312928"/>
                </a:lnTo>
                <a:lnTo>
                  <a:pt x="209423" y="317246"/>
                </a:lnTo>
                <a:lnTo>
                  <a:pt x="204901" y="321818"/>
                </a:lnTo>
                <a:lnTo>
                  <a:pt x="199834" y="326390"/>
                </a:lnTo>
                <a:lnTo>
                  <a:pt x="194221" y="330962"/>
                </a:lnTo>
                <a:lnTo>
                  <a:pt x="198094" y="333629"/>
                </a:lnTo>
                <a:lnTo>
                  <a:pt x="201549" y="336169"/>
                </a:lnTo>
                <a:lnTo>
                  <a:pt x="226194" y="310753"/>
                </a:lnTo>
                <a:lnTo>
                  <a:pt x="224774" y="304571"/>
                </a:lnTo>
                <a:lnTo>
                  <a:pt x="220268" y="298450"/>
                </a:lnTo>
                <a:lnTo>
                  <a:pt x="189407" y="267589"/>
                </a:lnTo>
                <a:close/>
              </a:path>
              <a:path w="460375" h="461009">
                <a:moveTo>
                  <a:pt x="112407" y="319024"/>
                </a:moveTo>
                <a:lnTo>
                  <a:pt x="94310" y="337185"/>
                </a:lnTo>
                <a:lnTo>
                  <a:pt x="107026" y="337185"/>
                </a:lnTo>
                <a:lnTo>
                  <a:pt x="118795" y="325374"/>
                </a:lnTo>
                <a:lnTo>
                  <a:pt x="112407" y="319024"/>
                </a:lnTo>
                <a:close/>
              </a:path>
              <a:path w="460375" h="461009">
                <a:moveTo>
                  <a:pt x="100413" y="315976"/>
                </a:moveTo>
                <a:lnTo>
                  <a:pt x="93814" y="315976"/>
                </a:lnTo>
                <a:lnTo>
                  <a:pt x="97116" y="319278"/>
                </a:lnTo>
                <a:lnTo>
                  <a:pt x="100413" y="315976"/>
                </a:lnTo>
                <a:close/>
              </a:path>
              <a:path w="460375" h="461009">
                <a:moveTo>
                  <a:pt x="215430" y="210566"/>
                </a:moveTo>
                <a:lnTo>
                  <a:pt x="119379" y="306578"/>
                </a:lnTo>
                <a:lnTo>
                  <a:pt x="126644" y="313944"/>
                </a:lnTo>
                <a:lnTo>
                  <a:pt x="172923" y="267589"/>
                </a:lnTo>
                <a:lnTo>
                  <a:pt x="189407" y="267589"/>
                </a:lnTo>
                <a:lnTo>
                  <a:pt x="181152" y="259334"/>
                </a:lnTo>
                <a:lnTo>
                  <a:pt x="222681" y="217805"/>
                </a:lnTo>
                <a:lnTo>
                  <a:pt x="215430" y="210566"/>
                </a:lnTo>
                <a:close/>
              </a:path>
              <a:path w="460375" h="461009">
                <a:moveTo>
                  <a:pt x="178244" y="190627"/>
                </a:moveTo>
                <a:lnTo>
                  <a:pt x="99733" y="269113"/>
                </a:lnTo>
                <a:lnTo>
                  <a:pt x="106984" y="276479"/>
                </a:lnTo>
                <a:lnTo>
                  <a:pt x="185508" y="197866"/>
                </a:lnTo>
                <a:lnTo>
                  <a:pt x="178244" y="190627"/>
                </a:lnTo>
                <a:close/>
              </a:path>
              <a:path w="460375" h="461009">
                <a:moveTo>
                  <a:pt x="207289" y="247904"/>
                </a:moveTo>
                <a:lnTo>
                  <a:pt x="205168" y="258826"/>
                </a:lnTo>
                <a:lnTo>
                  <a:pt x="217389" y="260401"/>
                </a:lnTo>
                <a:lnTo>
                  <a:pt x="230335" y="262286"/>
                </a:lnTo>
                <a:lnTo>
                  <a:pt x="244007" y="264505"/>
                </a:lnTo>
                <a:lnTo>
                  <a:pt x="258406" y="267081"/>
                </a:lnTo>
                <a:lnTo>
                  <a:pt x="260832" y="255397"/>
                </a:lnTo>
                <a:lnTo>
                  <a:pt x="247356" y="253154"/>
                </a:lnTo>
                <a:lnTo>
                  <a:pt x="233941" y="251174"/>
                </a:lnTo>
                <a:lnTo>
                  <a:pt x="220586" y="249431"/>
                </a:lnTo>
                <a:lnTo>
                  <a:pt x="207289" y="247904"/>
                </a:lnTo>
                <a:close/>
              </a:path>
              <a:path w="460375" h="461009">
                <a:moveTo>
                  <a:pt x="235077" y="120015"/>
                </a:moveTo>
                <a:lnTo>
                  <a:pt x="232079" y="131191"/>
                </a:lnTo>
                <a:lnTo>
                  <a:pt x="239344" y="132461"/>
                </a:lnTo>
                <a:lnTo>
                  <a:pt x="245427" y="133731"/>
                </a:lnTo>
                <a:lnTo>
                  <a:pt x="250329" y="135001"/>
                </a:lnTo>
                <a:lnTo>
                  <a:pt x="211747" y="173609"/>
                </a:lnTo>
                <a:lnTo>
                  <a:pt x="242633" y="204470"/>
                </a:lnTo>
                <a:lnTo>
                  <a:pt x="254911" y="218547"/>
                </a:lnTo>
                <a:lnTo>
                  <a:pt x="263858" y="232791"/>
                </a:lnTo>
                <a:lnTo>
                  <a:pt x="269476" y="247225"/>
                </a:lnTo>
                <a:lnTo>
                  <a:pt x="271767" y="261874"/>
                </a:lnTo>
                <a:lnTo>
                  <a:pt x="277393" y="261239"/>
                </a:lnTo>
                <a:lnTo>
                  <a:pt x="281749" y="260858"/>
                </a:lnTo>
                <a:lnTo>
                  <a:pt x="284826" y="260858"/>
                </a:lnTo>
                <a:lnTo>
                  <a:pt x="282007" y="244266"/>
                </a:lnTo>
                <a:lnTo>
                  <a:pt x="275621" y="228012"/>
                </a:lnTo>
                <a:lnTo>
                  <a:pt x="265692" y="212211"/>
                </a:lnTo>
                <a:lnTo>
                  <a:pt x="252222" y="196850"/>
                </a:lnTo>
                <a:lnTo>
                  <a:pt x="228206" y="172847"/>
                </a:lnTo>
                <a:lnTo>
                  <a:pt x="268846" y="132207"/>
                </a:lnTo>
                <a:lnTo>
                  <a:pt x="253187" y="132207"/>
                </a:lnTo>
                <a:lnTo>
                  <a:pt x="255409" y="123571"/>
                </a:lnTo>
                <a:lnTo>
                  <a:pt x="249085" y="122174"/>
                </a:lnTo>
                <a:lnTo>
                  <a:pt x="242303" y="121031"/>
                </a:lnTo>
                <a:lnTo>
                  <a:pt x="235077" y="120015"/>
                </a:lnTo>
                <a:close/>
              </a:path>
              <a:path w="460375" h="461009">
                <a:moveTo>
                  <a:pt x="284826" y="260858"/>
                </a:moveTo>
                <a:lnTo>
                  <a:pt x="281749" y="260858"/>
                </a:lnTo>
                <a:lnTo>
                  <a:pt x="284848" y="260985"/>
                </a:lnTo>
                <a:close/>
              </a:path>
              <a:path w="460375" h="461009">
                <a:moveTo>
                  <a:pt x="292874" y="92456"/>
                </a:moveTo>
                <a:lnTo>
                  <a:pt x="253187" y="132207"/>
                </a:lnTo>
                <a:lnTo>
                  <a:pt x="268846" y="132207"/>
                </a:lnTo>
                <a:lnTo>
                  <a:pt x="300723" y="100330"/>
                </a:lnTo>
                <a:lnTo>
                  <a:pt x="292874" y="92456"/>
                </a:lnTo>
                <a:close/>
              </a:path>
              <a:path w="460375" h="461009">
                <a:moveTo>
                  <a:pt x="421449" y="46228"/>
                </a:moveTo>
                <a:lnTo>
                  <a:pt x="352615" y="115062"/>
                </a:lnTo>
                <a:lnTo>
                  <a:pt x="391439" y="153797"/>
                </a:lnTo>
                <a:lnTo>
                  <a:pt x="399186" y="146050"/>
                </a:lnTo>
                <a:lnTo>
                  <a:pt x="394157" y="141097"/>
                </a:lnTo>
                <a:lnTo>
                  <a:pt x="401015" y="134239"/>
                </a:lnTo>
                <a:lnTo>
                  <a:pt x="387273" y="134239"/>
                </a:lnTo>
                <a:lnTo>
                  <a:pt x="367334" y="114300"/>
                </a:lnTo>
                <a:lnTo>
                  <a:pt x="420674" y="60960"/>
                </a:lnTo>
                <a:lnTo>
                  <a:pt x="436215" y="60960"/>
                </a:lnTo>
                <a:lnTo>
                  <a:pt x="421449" y="46228"/>
                </a:lnTo>
                <a:close/>
              </a:path>
              <a:path w="460375" h="461009">
                <a:moveTo>
                  <a:pt x="436215" y="60960"/>
                </a:moveTo>
                <a:lnTo>
                  <a:pt x="420674" y="60960"/>
                </a:lnTo>
                <a:lnTo>
                  <a:pt x="440626" y="80899"/>
                </a:lnTo>
                <a:lnTo>
                  <a:pt x="387273" y="134239"/>
                </a:lnTo>
                <a:lnTo>
                  <a:pt x="401015" y="134239"/>
                </a:lnTo>
                <a:lnTo>
                  <a:pt x="447497" y="87757"/>
                </a:lnTo>
                <a:lnTo>
                  <a:pt x="457483" y="87757"/>
                </a:lnTo>
                <a:lnTo>
                  <a:pt x="460273" y="84963"/>
                </a:lnTo>
                <a:lnTo>
                  <a:pt x="436215" y="60960"/>
                </a:lnTo>
                <a:close/>
              </a:path>
              <a:path w="460375" h="461009">
                <a:moveTo>
                  <a:pt x="367957" y="48641"/>
                </a:moveTo>
                <a:lnTo>
                  <a:pt x="352031" y="48641"/>
                </a:lnTo>
                <a:lnTo>
                  <a:pt x="368007" y="64643"/>
                </a:lnTo>
                <a:lnTo>
                  <a:pt x="322122" y="110490"/>
                </a:lnTo>
                <a:lnTo>
                  <a:pt x="329285" y="117602"/>
                </a:lnTo>
                <a:lnTo>
                  <a:pt x="390311" y="56642"/>
                </a:lnTo>
                <a:lnTo>
                  <a:pt x="375945" y="56642"/>
                </a:lnTo>
                <a:lnTo>
                  <a:pt x="367957" y="48641"/>
                </a:lnTo>
                <a:close/>
              </a:path>
              <a:path w="460375" h="461009">
                <a:moveTo>
                  <a:pt x="315633" y="48387"/>
                </a:moveTo>
                <a:lnTo>
                  <a:pt x="305269" y="54102"/>
                </a:lnTo>
                <a:lnTo>
                  <a:pt x="310349" y="65035"/>
                </a:lnTo>
                <a:lnTo>
                  <a:pt x="314445" y="76327"/>
                </a:lnTo>
                <a:lnTo>
                  <a:pt x="317560" y="87999"/>
                </a:lnTo>
                <a:lnTo>
                  <a:pt x="319697" y="100076"/>
                </a:lnTo>
                <a:lnTo>
                  <a:pt x="323888" y="99060"/>
                </a:lnTo>
                <a:lnTo>
                  <a:pt x="327799" y="98171"/>
                </a:lnTo>
                <a:lnTo>
                  <a:pt x="331419" y="97536"/>
                </a:lnTo>
                <a:lnTo>
                  <a:pt x="330187" y="90170"/>
                </a:lnTo>
                <a:lnTo>
                  <a:pt x="328345" y="82550"/>
                </a:lnTo>
                <a:lnTo>
                  <a:pt x="325894" y="74803"/>
                </a:lnTo>
                <a:lnTo>
                  <a:pt x="336552" y="64135"/>
                </a:lnTo>
                <a:lnTo>
                  <a:pt x="322211" y="64135"/>
                </a:lnTo>
                <a:lnTo>
                  <a:pt x="320243" y="58928"/>
                </a:lnTo>
                <a:lnTo>
                  <a:pt x="318058" y="53721"/>
                </a:lnTo>
                <a:lnTo>
                  <a:pt x="315633" y="48387"/>
                </a:lnTo>
                <a:close/>
              </a:path>
              <a:path w="460375" h="461009">
                <a:moveTo>
                  <a:pt x="457483" y="87757"/>
                </a:moveTo>
                <a:lnTo>
                  <a:pt x="447497" y="87757"/>
                </a:lnTo>
                <a:lnTo>
                  <a:pt x="452539" y="92710"/>
                </a:lnTo>
                <a:lnTo>
                  <a:pt x="457483" y="87757"/>
                </a:lnTo>
                <a:close/>
              </a:path>
              <a:path w="460375" h="461009">
                <a:moveTo>
                  <a:pt x="337604" y="18288"/>
                </a:moveTo>
                <a:lnTo>
                  <a:pt x="329666" y="26289"/>
                </a:lnTo>
                <a:lnTo>
                  <a:pt x="344868" y="41402"/>
                </a:lnTo>
                <a:lnTo>
                  <a:pt x="322211" y="64135"/>
                </a:lnTo>
                <a:lnTo>
                  <a:pt x="336552" y="64135"/>
                </a:lnTo>
                <a:lnTo>
                  <a:pt x="352031" y="48641"/>
                </a:lnTo>
                <a:lnTo>
                  <a:pt x="367957" y="48641"/>
                </a:lnTo>
                <a:lnTo>
                  <a:pt x="359968" y="40640"/>
                </a:lnTo>
                <a:lnTo>
                  <a:pt x="367075" y="33528"/>
                </a:lnTo>
                <a:lnTo>
                  <a:pt x="352806" y="33528"/>
                </a:lnTo>
                <a:lnTo>
                  <a:pt x="337604" y="18288"/>
                </a:lnTo>
                <a:close/>
              </a:path>
              <a:path w="460375" h="461009">
                <a:moveTo>
                  <a:pt x="416712" y="15875"/>
                </a:moveTo>
                <a:lnTo>
                  <a:pt x="375945" y="56642"/>
                </a:lnTo>
                <a:lnTo>
                  <a:pt x="390311" y="56642"/>
                </a:lnTo>
                <a:lnTo>
                  <a:pt x="423875" y="23114"/>
                </a:lnTo>
                <a:lnTo>
                  <a:pt x="416712" y="15875"/>
                </a:lnTo>
                <a:close/>
              </a:path>
              <a:path w="460375" h="461009">
                <a:moveTo>
                  <a:pt x="386308" y="0"/>
                </a:moveTo>
                <a:lnTo>
                  <a:pt x="352806" y="33528"/>
                </a:lnTo>
                <a:lnTo>
                  <a:pt x="367075" y="33528"/>
                </a:lnTo>
                <a:lnTo>
                  <a:pt x="393471" y="7112"/>
                </a:lnTo>
                <a:lnTo>
                  <a:pt x="386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612648" y="2499360"/>
            <a:ext cx="7919084" cy="3528060"/>
          </a:xfrm>
          <a:custGeom>
            <a:rect l="l" t="t" r="r" b="b"/>
            <a:pathLst>
              <a:path w="7919084" h="3528060">
                <a:moveTo>
                  <a:pt x="0" y="3528060"/>
                </a:moveTo>
                <a:lnTo>
                  <a:pt x="7918704" y="3528060"/>
                </a:lnTo>
                <a:lnTo>
                  <a:pt x="7918704" y="0"/>
                </a:lnTo>
                <a:lnTo>
                  <a:pt x="0" y="0"/>
                </a:lnTo>
                <a:lnTo>
                  <a:pt x="0" y="3528060"/>
                </a:lnTo>
                <a:close/>
              </a:path>
            </a:pathLst>
          </a:custGeom>
          <a:solidFill>
            <a:srgbClr val="F8F9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36880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汽车行业丨投入策略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8336" y="162687"/>
            <a:ext cx="460375" cy="461009"/>
          </a:xfrm>
          <a:custGeom>
            <a:rect l="l" t="t" r="r" b="b"/>
            <a:pathLst>
              <a:path w="460375" h="461009">
                <a:moveTo>
                  <a:pt x="79006" y="286385"/>
                </a:moveTo>
                <a:lnTo>
                  <a:pt x="0" y="365379"/>
                </a:lnTo>
                <a:lnTo>
                  <a:pt x="41630" y="407035"/>
                </a:lnTo>
                <a:lnTo>
                  <a:pt x="54696" y="421376"/>
                </a:lnTo>
                <a:lnTo>
                  <a:pt x="64458" y="434895"/>
                </a:lnTo>
                <a:lnTo>
                  <a:pt x="70916" y="447629"/>
                </a:lnTo>
                <a:lnTo>
                  <a:pt x="74066" y="459613"/>
                </a:lnTo>
                <a:lnTo>
                  <a:pt x="78524" y="459867"/>
                </a:lnTo>
                <a:lnTo>
                  <a:pt x="82651" y="460375"/>
                </a:lnTo>
                <a:lnTo>
                  <a:pt x="86461" y="461010"/>
                </a:lnTo>
                <a:lnTo>
                  <a:pt x="83365" y="448720"/>
                </a:lnTo>
                <a:lnTo>
                  <a:pt x="78438" y="436991"/>
                </a:lnTo>
                <a:lnTo>
                  <a:pt x="71677" y="425809"/>
                </a:lnTo>
                <a:lnTo>
                  <a:pt x="63080" y="415163"/>
                </a:lnTo>
                <a:lnTo>
                  <a:pt x="69834" y="408432"/>
                </a:lnTo>
                <a:lnTo>
                  <a:pt x="57073" y="408432"/>
                </a:lnTo>
                <a:lnTo>
                  <a:pt x="52781" y="403733"/>
                </a:lnTo>
                <a:lnTo>
                  <a:pt x="47891" y="398526"/>
                </a:lnTo>
                <a:lnTo>
                  <a:pt x="29527" y="380238"/>
                </a:lnTo>
                <a:lnTo>
                  <a:pt x="35880" y="373888"/>
                </a:lnTo>
                <a:lnTo>
                  <a:pt x="23139" y="373888"/>
                </a:lnTo>
                <a:lnTo>
                  <a:pt x="13754" y="364490"/>
                </a:lnTo>
                <a:lnTo>
                  <a:pt x="78041" y="300101"/>
                </a:lnTo>
                <a:lnTo>
                  <a:pt x="92688" y="300101"/>
                </a:lnTo>
                <a:lnTo>
                  <a:pt x="79006" y="286385"/>
                </a:lnTo>
                <a:close/>
              </a:path>
              <a:path w="460375" h="461009">
                <a:moveTo>
                  <a:pt x="88847" y="403733"/>
                </a:moveTo>
                <a:lnTo>
                  <a:pt x="74549" y="403733"/>
                </a:lnTo>
                <a:lnTo>
                  <a:pt x="100152" y="429387"/>
                </a:lnTo>
                <a:lnTo>
                  <a:pt x="101600" y="432308"/>
                </a:lnTo>
                <a:lnTo>
                  <a:pt x="101079" y="434975"/>
                </a:lnTo>
                <a:lnTo>
                  <a:pt x="111252" y="436626"/>
                </a:lnTo>
                <a:lnTo>
                  <a:pt x="112864" y="431800"/>
                </a:lnTo>
                <a:lnTo>
                  <a:pt x="114122" y="428498"/>
                </a:lnTo>
                <a:lnTo>
                  <a:pt x="115023" y="426339"/>
                </a:lnTo>
                <a:lnTo>
                  <a:pt x="117679" y="420878"/>
                </a:lnTo>
                <a:lnTo>
                  <a:pt x="106019" y="420878"/>
                </a:lnTo>
                <a:lnTo>
                  <a:pt x="88847" y="403733"/>
                </a:lnTo>
                <a:close/>
              </a:path>
              <a:path w="460375" h="461009">
                <a:moveTo>
                  <a:pt x="119189" y="395478"/>
                </a:moveTo>
                <a:lnTo>
                  <a:pt x="106019" y="420878"/>
                </a:lnTo>
                <a:lnTo>
                  <a:pt x="117679" y="420878"/>
                </a:lnTo>
                <a:lnTo>
                  <a:pt x="120808" y="414686"/>
                </a:lnTo>
                <a:lnTo>
                  <a:pt x="123828" y="408943"/>
                </a:lnTo>
                <a:lnTo>
                  <a:pt x="126936" y="403225"/>
                </a:lnTo>
                <a:lnTo>
                  <a:pt x="124091" y="400685"/>
                </a:lnTo>
                <a:lnTo>
                  <a:pt x="121513" y="398145"/>
                </a:lnTo>
                <a:lnTo>
                  <a:pt x="119189" y="395478"/>
                </a:lnTo>
                <a:close/>
              </a:path>
              <a:path w="460375" h="461009">
                <a:moveTo>
                  <a:pt x="80716" y="377952"/>
                </a:moveTo>
                <a:lnTo>
                  <a:pt x="66319" y="377952"/>
                </a:lnTo>
                <a:lnTo>
                  <a:pt x="76974" y="388493"/>
                </a:lnTo>
                <a:lnTo>
                  <a:pt x="57073" y="408432"/>
                </a:lnTo>
                <a:lnTo>
                  <a:pt x="69834" y="408432"/>
                </a:lnTo>
                <a:lnTo>
                  <a:pt x="74549" y="403733"/>
                </a:lnTo>
                <a:lnTo>
                  <a:pt x="88847" y="403733"/>
                </a:lnTo>
                <a:lnTo>
                  <a:pt x="81724" y="396621"/>
                </a:lnTo>
                <a:lnTo>
                  <a:pt x="92024" y="386207"/>
                </a:lnTo>
                <a:lnTo>
                  <a:pt x="141156" y="386207"/>
                </a:lnTo>
                <a:lnTo>
                  <a:pt x="149951" y="383670"/>
                </a:lnTo>
                <a:lnTo>
                  <a:pt x="154223" y="381381"/>
                </a:lnTo>
                <a:lnTo>
                  <a:pt x="84137" y="381381"/>
                </a:lnTo>
                <a:lnTo>
                  <a:pt x="80716" y="377952"/>
                </a:lnTo>
                <a:close/>
              </a:path>
              <a:path w="460375" h="461009">
                <a:moveTo>
                  <a:pt x="58674" y="355854"/>
                </a:moveTo>
                <a:lnTo>
                  <a:pt x="51511" y="363093"/>
                </a:lnTo>
                <a:lnTo>
                  <a:pt x="59931" y="371475"/>
                </a:lnTo>
                <a:lnTo>
                  <a:pt x="44056" y="387350"/>
                </a:lnTo>
                <a:lnTo>
                  <a:pt x="50444" y="393827"/>
                </a:lnTo>
                <a:lnTo>
                  <a:pt x="66319" y="377952"/>
                </a:lnTo>
                <a:lnTo>
                  <a:pt x="80716" y="377952"/>
                </a:lnTo>
                <a:lnTo>
                  <a:pt x="73494" y="370713"/>
                </a:lnTo>
                <a:lnTo>
                  <a:pt x="79836" y="364363"/>
                </a:lnTo>
                <a:lnTo>
                  <a:pt x="67094" y="364363"/>
                </a:lnTo>
                <a:lnTo>
                  <a:pt x="58674" y="355854"/>
                </a:lnTo>
                <a:close/>
              </a:path>
              <a:path w="460375" h="461009">
                <a:moveTo>
                  <a:pt x="141156" y="386207"/>
                </a:moveTo>
                <a:lnTo>
                  <a:pt x="92024" y="386207"/>
                </a:lnTo>
                <a:lnTo>
                  <a:pt x="111388" y="390060"/>
                </a:lnTo>
                <a:lnTo>
                  <a:pt x="130697" y="389223"/>
                </a:lnTo>
                <a:lnTo>
                  <a:pt x="141156" y="386207"/>
                </a:lnTo>
                <a:close/>
              </a:path>
              <a:path w="460375" h="461009">
                <a:moveTo>
                  <a:pt x="107793" y="350647"/>
                </a:moveTo>
                <a:lnTo>
                  <a:pt x="93535" y="350647"/>
                </a:lnTo>
                <a:lnTo>
                  <a:pt x="104178" y="361315"/>
                </a:lnTo>
                <a:lnTo>
                  <a:pt x="84137" y="381381"/>
                </a:lnTo>
                <a:lnTo>
                  <a:pt x="154223" y="381381"/>
                </a:lnTo>
                <a:lnTo>
                  <a:pt x="154697" y="381127"/>
                </a:lnTo>
                <a:lnTo>
                  <a:pt x="114985" y="381127"/>
                </a:lnTo>
                <a:lnTo>
                  <a:pt x="107289" y="380492"/>
                </a:lnTo>
                <a:lnTo>
                  <a:pt x="99580" y="378714"/>
                </a:lnTo>
                <a:lnTo>
                  <a:pt x="124114" y="354203"/>
                </a:lnTo>
                <a:lnTo>
                  <a:pt x="111340" y="354203"/>
                </a:lnTo>
                <a:lnTo>
                  <a:pt x="107793" y="350647"/>
                </a:lnTo>
                <a:close/>
              </a:path>
              <a:path w="460375" h="461009">
                <a:moveTo>
                  <a:pt x="132067" y="350520"/>
                </a:moveTo>
                <a:lnTo>
                  <a:pt x="114985" y="381127"/>
                </a:lnTo>
                <a:lnTo>
                  <a:pt x="154697" y="381127"/>
                </a:lnTo>
                <a:lnTo>
                  <a:pt x="159673" y="378460"/>
                </a:lnTo>
                <a:lnTo>
                  <a:pt x="132981" y="378460"/>
                </a:lnTo>
                <a:lnTo>
                  <a:pt x="143192" y="353441"/>
                </a:lnTo>
                <a:lnTo>
                  <a:pt x="132067" y="350520"/>
                </a:lnTo>
                <a:close/>
              </a:path>
              <a:path w="460375" h="461009">
                <a:moveTo>
                  <a:pt x="167208" y="360680"/>
                </a:moveTo>
                <a:lnTo>
                  <a:pt x="158681" y="366726"/>
                </a:lnTo>
                <a:lnTo>
                  <a:pt x="150133" y="371713"/>
                </a:lnTo>
                <a:lnTo>
                  <a:pt x="141565" y="375628"/>
                </a:lnTo>
                <a:lnTo>
                  <a:pt x="132981" y="378460"/>
                </a:lnTo>
                <a:lnTo>
                  <a:pt x="159673" y="378460"/>
                </a:lnTo>
                <a:lnTo>
                  <a:pt x="169151" y="373380"/>
                </a:lnTo>
                <a:lnTo>
                  <a:pt x="168440" y="369443"/>
                </a:lnTo>
                <a:lnTo>
                  <a:pt x="167812" y="365379"/>
                </a:lnTo>
                <a:lnTo>
                  <a:pt x="167208" y="360680"/>
                </a:lnTo>
                <a:close/>
              </a:path>
              <a:path w="460375" h="461009">
                <a:moveTo>
                  <a:pt x="92688" y="300101"/>
                </a:moveTo>
                <a:lnTo>
                  <a:pt x="78041" y="300101"/>
                </a:lnTo>
                <a:lnTo>
                  <a:pt x="87426" y="309499"/>
                </a:lnTo>
                <a:lnTo>
                  <a:pt x="23139" y="373888"/>
                </a:lnTo>
                <a:lnTo>
                  <a:pt x="35880" y="373888"/>
                </a:lnTo>
                <a:lnTo>
                  <a:pt x="93814" y="315976"/>
                </a:lnTo>
                <a:lnTo>
                  <a:pt x="100413" y="315976"/>
                </a:lnTo>
                <a:lnTo>
                  <a:pt x="104470" y="311912"/>
                </a:lnTo>
                <a:lnTo>
                  <a:pt x="92688" y="300101"/>
                </a:lnTo>
                <a:close/>
              </a:path>
              <a:path w="460375" h="461009">
                <a:moveTo>
                  <a:pt x="85877" y="328676"/>
                </a:moveTo>
                <a:lnTo>
                  <a:pt x="78714" y="335915"/>
                </a:lnTo>
                <a:lnTo>
                  <a:pt x="87134" y="344297"/>
                </a:lnTo>
                <a:lnTo>
                  <a:pt x="67094" y="364363"/>
                </a:lnTo>
                <a:lnTo>
                  <a:pt x="79836" y="364363"/>
                </a:lnTo>
                <a:lnTo>
                  <a:pt x="93535" y="350647"/>
                </a:lnTo>
                <a:lnTo>
                  <a:pt x="107793" y="350647"/>
                </a:lnTo>
                <a:lnTo>
                  <a:pt x="100698" y="343535"/>
                </a:lnTo>
                <a:lnTo>
                  <a:pt x="107026" y="337185"/>
                </a:lnTo>
                <a:lnTo>
                  <a:pt x="94310" y="337185"/>
                </a:lnTo>
                <a:lnTo>
                  <a:pt x="85877" y="328676"/>
                </a:lnTo>
                <a:close/>
              </a:path>
              <a:path w="460375" h="461009">
                <a:moveTo>
                  <a:pt x="133997" y="331470"/>
                </a:moveTo>
                <a:lnTo>
                  <a:pt x="111340" y="354203"/>
                </a:lnTo>
                <a:lnTo>
                  <a:pt x="124114" y="354203"/>
                </a:lnTo>
                <a:lnTo>
                  <a:pt x="140385" y="337947"/>
                </a:lnTo>
                <a:lnTo>
                  <a:pt x="133997" y="331470"/>
                </a:lnTo>
                <a:close/>
              </a:path>
              <a:path w="460375" h="461009">
                <a:moveTo>
                  <a:pt x="166243" y="296545"/>
                </a:moveTo>
                <a:lnTo>
                  <a:pt x="155206" y="299720"/>
                </a:lnTo>
                <a:lnTo>
                  <a:pt x="159216" y="313955"/>
                </a:lnTo>
                <a:lnTo>
                  <a:pt x="162582" y="327914"/>
                </a:lnTo>
                <a:lnTo>
                  <a:pt x="165168" y="340903"/>
                </a:lnTo>
                <a:lnTo>
                  <a:pt x="167106" y="353568"/>
                </a:lnTo>
                <a:lnTo>
                  <a:pt x="174561" y="352298"/>
                </a:lnTo>
                <a:lnTo>
                  <a:pt x="178054" y="351790"/>
                </a:lnTo>
                <a:lnTo>
                  <a:pt x="175659" y="337947"/>
                </a:lnTo>
                <a:lnTo>
                  <a:pt x="172920" y="324262"/>
                </a:lnTo>
                <a:lnTo>
                  <a:pt x="169774" y="310427"/>
                </a:lnTo>
                <a:lnTo>
                  <a:pt x="166243" y="296545"/>
                </a:lnTo>
                <a:close/>
              </a:path>
              <a:path w="460375" h="461009">
                <a:moveTo>
                  <a:pt x="189407" y="267589"/>
                </a:moveTo>
                <a:lnTo>
                  <a:pt x="172923" y="267589"/>
                </a:lnTo>
                <a:lnTo>
                  <a:pt x="213842" y="308483"/>
                </a:lnTo>
                <a:lnTo>
                  <a:pt x="213817" y="312928"/>
                </a:lnTo>
                <a:lnTo>
                  <a:pt x="209423" y="317246"/>
                </a:lnTo>
                <a:lnTo>
                  <a:pt x="204901" y="321818"/>
                </a:lnTo>
                <a:lnTo>
                  <a:pt x="199834" y="326390"/>
                </a:lnTo>
                <a:lnTo>
                  <a:pt x="194221" y="330962"/>
                </a:lnTo>
                <a:lnTo>
                  <a:pt x="198094" y="333629"/>
                </a:lnTo>
                <a:lnTo>
                  <a:pt x="201549" y="336169"/>
                </a:lnTo>
                <a:lnTo>
                  <a:pt x="226194" y="310753"/>
                </a:lnTo>
                <a:lnTo>
                  <a:pt x="224774" y="304571"/>
                </a:lnTo>
                <a:lnTo>
                  <a:pt x="220268" y="298450"/>
                </a:lnTo>
                <a:lnTo>
                  <a:pt x="189407" y="267589"/>
                </a:lnTo>
                <a:close/>
              </a:path>
              <a:path w="460375" h="461009">
                <a:moveTo>
                  <a:pt x="112407" y="319024"/>
                </a:moveTo>
                <a:lnTo>
                  <a:pt x="94310" y="337185"/>
                </a:lnTo>
                <a:lnTo>
                  <a:pt x="107026" y="337185"/>
                </a:lnTo>
                <a:lnTo>
                  <a:pt x="118795" y="325374"/>
                </a:lnTo>
                <a:lnTo>
                  <a:pt x="112407" y="319024"/>
                </a:lnTo>
                <a:close/>
              </a:path>
              <a:path w="460375" h="461009">
                <a:moveTo>
                  <a:pt x="100413" y="315976"/>
                </a:moveTo>
                <a:lnTo>
                  <a:pt x="93814" y="315976"/>
                </a:lnTo>
                <a:lnTo>
                  <a:pt x="97116" y="319278"/>
                </a:lnTo>
                <a:lnTo>
                  <a:pt x="100413" y="315976"/>
                </a:lnTo>
                <a:close/>
              </a:path>
              <a:path w="460375" h="461009">
                <a:moveTo>
                  <a:pt x="215430" y="210566"/>
                </a:moveTo>
                <a:lnTo>
                  <a:pt x="119379" y="306578"/>
                </a:lnTo>
                <a:lnTo>
                  <a:pt x="126644" y="313944"/>
                </a:lnTo>
                <a:lnTo>
                  <a:pt x="172923" y="267589"/>
                </a:lnTo>
                <a:lnTo>
                  <a:pt x="189407" y="267589"/>
                </a:lnTo>
                <a:lnTo>
                  <a:pt x="181152" y="259334"/>
                </a:lnTo>
                <a:lnTo>
                  <a:pt x="222681" y="217805"/>
                </a:lnTo>
                <a:lnTo>
                  <a:pt x="215430" y="210566"/>
                </a:lnTo>
                <a:close/>
              </a:path>
              <a:path w="460375" h="461009">
                <a:moveTo>
                  <a:pt x="178244" y="190627"/>
                </a:moveTo>
                <a:lnTo>
                  <a:pt x="99733" y="269113"/>
                </a:lnTo>
                <a:lnTo>
                  <a:pt x="106984" y="276479"/>
                </a:lnTo>
                <a:lnTo>
                  <a:pt x="185508" y="197866"/>
                </a:lnTo>
                <a:lnTo>
                  <a:pt x="178244" y="190627"/>
                </a:lnTo>
                <a:close/>
              </a:path>
              <a:path w="460375" h="461009">
                <a:moveTo>
                  <a:pt x="207289" y="247904"/>
                </a:moveTo>
                <a:lnTo>
                  <a:pt x="205168" y="258826"/>
                </a:lnTo>
                <a:lnTo>
                  <a:pt x="217389" y="260401"/>
                </a:lnTo>
                <a:lnTo>
                  <a:pt x="230335" y="262286"/>
                </a:lnTo>
                <a:lnTo>
                  <a:pt x="244007" y="264505"/>
                </a:lnTo>
                <a:lnTo>
                  <a:pt x="258406" y="267081"/>
                </a:lnTo>
                <a:lnTo>
                  <a:pt x="260832" y="255397"/>
                </a:lnTo>
                <a:lnTo>
                  <a:pt x="247356" y="253154"/>
                </a:lnTo>
                <a:lnTo>
                  <a:pt x="233941" y="251174"/>
                </a:lnTo>
                <a:lnTo>
                  <a:pt x="220586" y="249431"/>
                </a:lnTo>
                <a:lnTo>
                  <a:pt x="207289" y="247904"/>
                </a:lnTo>
                <a:close/>
              </a:path>
              <a:path w="460375" h="461009">
                <a:moveTo>
                  <a:pt x="235077" y="120015"/>
                </a:moveTo>
                <a:lnTo>
                  <a:pt x="232079" y="131191"/>
                </a:lnTo>
                <a:lnTo>
                  <a:pt x="239344" y="132461"/>
                </a:lnTo>
                <a:lnTo>
                  <a:pt x="245427" y="133731"/>
                </a:lnTo>
                <a:lnTo>
                  <a:pt x="250329" y="135001"/>
                </a:lnTo>
                <a:lnTo>
                  <a:pt x="211747" y="173609"/>
                </a:lnTo>
                <a:lnTo>
                  <a:pt x="242633" y="204470"/>
                </a:lnTo>
                <a:lnTo>
                  <a:pt x="254911" y="218547"/>
                </a:lnTo>
                <a:lnTo>
                  <a:pt x="263858" y="232791"/>
                </a:lnTo>
                <a:lnTo>
                  <a:pt x="269476" y="247225"/>
                </a:lnTo>
                <a:lnTo>
                  <a:pt x="271767" y="261874"/>
                </a:lnTo>
                <a:lnTo>
                  <a:pt x="277393" y="261239"/>
                </a:lnTo>
                <a:lnTo>
                  <a:pt x="281749" y="260858"/>
                </a:lnTo>
                <a:lnTo>
                  <a:pt x="284826" y="260858"/>
                </a:lnTo>
                <a:lnTo>
                  <a:pt x="282007" y="244266"/>
                </a:lnTo>
                <a:lnTo>
                  <a:pt x="275621" y="228012"/>
                </a:lnTo>
                <a:lnTo>
                  <a:pt x="265692" y="212211"/>
                </a:lnTo>
                <a:lnTo>
                  <a:pt x="252222" y="196850"/>
                </a:lnTo>
                <a:lnTo>
                  <a:pt x="228206" y="172847"/>
                </a:lnTo>
                <a:lnTo>
                  <a:pt x="268846" y="132207"/>
                </a:lnTo>
                <a:lnTo>
                  <a:pt x="253187" y="132207"/>
                </a:lnTo>
                <a:lnTo>
                  <a:pt x="255409" y="123571"/>
                </a:lnTo>
                <a:lnTo>
                  <a:pt x="249085" y="122174"/>
                </a:lnTo>
                <a:lnTo>
                  <a:pt x="242303" y="121031"/>
                </a:lnTo>
                <a:lnTo>
                  <a:pt x="235077" y="120015"/>
                </a:lnTo>
                <a:close/>
              </a:path>
              <a:path w="460375" h="461009">
                <a:moveTo>
                  <a:pt x="284826" y="260858"/>
                </a:moveTo>
                <a:lnTo>
                  <a:pt x="281749" y="260858"/>
                </a:lnTo>
                <a:lnTo>
                  <a:pt x="284848" y="260985"/>
                </a:lnTo>
                <a:close/>
              </a:path>
              <a:path w="460375" h="461009">
                <a:moveTo>
                  <a:pt x="292874" y="92456"/>
                </a:moveTo>
                <a:lnTo>
                  <a:pt x="253187" y="132207"/>
                </a:lnTo>
                <a:lnTo>
                  <a:pt x="268846" y="132207"/>
                </a:lnTo>
                <a:lnTo>
                  <a:pt x="300723" y="100330"/>
                </a:lnTo>
                <a:lnTo>
                  <a:pt x="292874" y="92456"/>
                </a:lnTo>
                <a:close/>
              </a:path>
              <a:path w="460375" h="461009">
                <a:moveTo>
                  <a:pt x="421449" y="46228"/>
                </a:moveTo>
                <a:lnTo>
                  <a:pt x="352615" y="115062"/>
                </a:lnTo>
                <a:lnTo>
                  <a:pt x="391439" y="153797"/>
                </a:lnTo>
                <a:lnTo>
                  <a:pt x="399186" y="146050"/>
                </a:lnTo>
                <a:lnTo>
                  <a:pt x="394157" y="141097"/>
                </a:lnTo>
                <a:lnTo>
                  <a:pt x="401015" y="134239"/>
                </a:lnTo>
                <a:lnTo>
                  <a:pt x="387273" y="134239"/>
                </a:lnTo>
                <a:lnTo>
                  <a:pt x="367334" y="114300"/>
                </a:lnTo>
                <a:lnTo>
                  <a:pt x="420674" y="60960"/>
                </a:lnTo>
                <a:lnTo>
                  <a:pt x="436215" y="60960"/>
                </a:lnTo>
                <a:lnTo>
                  <a:pt x="421449" y="46228"/>
                </a:lnTo>
                <a:close/>
              </a:path>
              <a:path w="460375" h="461009">
                <a:moveTo>
                  <a:pt x="436215" y="60960"/>
                </a:moveTo>
                <a:lnTo>
                  <a:pt x="420674" y="60960"/>
                </a:lnTo>
                <a:lnTo>
                  <a:pt x="440626" y="80899"/>
                </a:lnTo>
                <a:lnTo>
                  <a:pt x="387273" y="134239"/>
                </a:lnTo>
                <a:lnTo>
                  <a:pt x="401015" y="134239"/>
                </a:lnTo>
                <a:lnTo>
                  <a:pt x="447497" y="87757"/>
                </a:lnTo>
                <a:lnTo>
                  <a:pt x="457483" y="87757"/>
                </a:lnTo>
                <a:lnTo>
                  <a:pt x="460273" y="84963"/>
                </a:lnTo>
                <a:lnTo>
                  <a:pt x="436215" y="60960"/>
                </a:lnTo>
                <a:close/>
              </a:path>
              <a:path w="460375" h="461009">
                <a:moveTo>
                  <a:pt x="367957" y="48641"/>
                </a:moveTo>
                <a:lnTo>
                  <a:pt x="352031" y="48641"/>
                </a:lnTo>
                <a:lnTo>
                  <a:pt x="368007" y="64643"/>
                </a:lnTo>
                <a:lnTo>
                  <a:pt x="322122" y="110490"/>
                </a:lnTo>
                <a:lnTo>
                  <a:pt x="329285" y="117602"/>
                </a:lnTo>
                <a:lnTo>
                  <a:pt x="390311" y="56642"/>
                </a:lnTo>
                <a:lnTo>
                  <a:pt x="375945" y="56642"/>
                </a:lnTo>
                <a:lnTo>
                  <a:pt x="367957" y="48641"/>
                </a:lnTo>
                <a:close/>
              </a:path>
              <a:path w="460375" h="461009">
                <a:moveTo>
                  <a:pt x="315633" y="48387"/>
                </a:moveTo>
                <a:lnTo>
                  <a:pt x="305269" y="54102"/>
                </a:lnTo>
                <a:lnTo>
                  <a:pt x="310349" y="65035"/>
                </a:lnTo>
                <a:lnTo>
                  <a:pt x="314445" y="76327"/>
                </a:lnTo>
                <a:lnTo>
                  <a:pt x="317560" y="87999"/>
                </a:lnTo>
                <a:lnTo>
                  <a:pt x="319697" y="100076"/>
                </a:lnTo>
                <a:lnTo>
                  <a:pt x="323888" y="99060"/>
                </a:lnTo>
                <a:lnTo>
                  <a:pt x="327799" y="98171"/>
                </a:lnTo>
                <a:lnTo>
                  <a:pt x="331419" y="97536"/>
                </a:lnTo>
                <a:lnTo>
                  <a:pt x="330187" y="90170"/>
                </a:lnTo>
                <a:lnTo>
                  <a:pt x="328345" y="82550"/>
                </a:lnTo>
                <a:lnTo>
                  <a:pt x="325894" y="74803"/>
                </a:lnTo>
                <a:lnTo>
                  <a:pt x="336552" y="64135"/>
                </a:lnTo>
                <a:lnTo>
                  <a:pt x="322211" y="64135"/>
                </a:lnTo>
                <a:lnTo>
                  <a:pt x="320243" y="58928"/>
                </a:lnTo>
                <a:lnTo>
                  <a:pt x="318058" y="53721"/>
                </a:lnTo>
                <a:lnTo>
                  <a:pt x="315633" y="48387"/>
                </a:lnTo>
                <a:close/>
              </a:path>
              <a:path w="460375" h="461009">
                <a:moveTo>
                  <a:pt x="457483" y="87757"/>
                </a:moveTo>
                <a:lnTo>
                  <a:pt x="447497" y="87757"/>
                </a:lnTo>
                <a:lnTo>
                  <a:pt x="452539" y="92710"/>
                </a:lnTo>
                <a:lnTo>
                  <a:pt x="457483" y="87757"/>
                </a:lnTo>
                <a:close/>
              </a:path>
              <a:path w="460375" h="461009">
                <a:moveTo>
                  <a:pt x="337604" y="18288"/>
                </a:moveTo>
                <a:lnTo>
                  <a:pt x="329666" y="26289"/>
                </a:lnTo>
                <a:lnTo>
                  <a:pt x="344868" y="41402"/>
                </a:lnTo>
                <a:lnTo>
                  <a:pt x="322211" y="64135"/>
                </a:lnTo>
                <a:lnTo>
                  <a:pt x="336552" y="64135"/>
                </a:lnTo>
                <a:lnTo>
                  <a:pt x="352031" y="48641"/>
                </a:lnTo>
                <a:lnTo>
                  <a:pt x="367957" y="48641"/>
                </a:lnTo>
                <a:lnTo>
                  <a:pt x="359968" y="40640"/>
                </a:lnTo>
                <a:lnTo>
                  <a:pt x="367075" y="33528"/>
                </a:lnTo>
                <a:lnTo>
                  <a:pt x="352806" y="33528"/>
                </a:lnTo>
                <a:lnTo>
                  <a:pt x="337604" y="18288"/>
                </a:lnTo>
                <a:close/>
              </a:path>
              <a:path w="460375" h="461009">
                <a:moveTo>
                  <a:pt x="416712" y="15875"/>
                </a:moveTo>
                <a:lnTo>
                  <a:pt x="375945" y="56642"/>
                </a:lnTo>
                <a:lnTo>
                  <a:pt x="390311" y="56642"/>
                </a:lnTo>
                <a:lnTo>
                  <a:pt x="423875" y="23114"/>
                </a:lnTo>
                <a:lnTo>
                  <a:pt x="416712" y="15875"/>
                </a:lnTo>
                <a:close/>
              </a:path>
              <a:path w="460375" h="461009">
                <a:moveTo>
                  <a:pt x="386308" y="0"/>
                </a:moveTo>
                <a:lnTo>
                  <a:pt x="352806" y="33528"/>
                </a:lnTo>
                <a:lnTo>
                  <a:pt x="367075" y="33528"/>
                </a:lnTo>
                <a:lnTo>
                  <a:pt x="393471" y="7112"/>
                </a:lnTo>
                <a:lnTo>
                  <a:pt x="386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6795" y="935227"/>
            <a:ext cx="8110220" cy="150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三端头部广告形式各异</a:t>
            </a:r>
            <a:r>
              <a:rPr sz="2000" spc="-5">
                <a:solidFill>
                  <a:srgbClr val="585858"/>
                </a:solidFill>
                <a:latin typeface="微软雅黑"/>
                <a:cs typeface="微软雅黑"/>
              </a:rPr>
              <a:t>，“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大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尺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寸”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更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受行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业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青睐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三端头部广告形式呈现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差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异性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移动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的网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广告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PC端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长横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大尺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寸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广告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OTT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的视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频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贴片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告分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别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占据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TOP1；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此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外，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屏 广告也是移动端和PC端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重要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告形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式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微软雅黑"/>
              <a:cs typeface="微软雅黑"/>
            </a:endParaRPr>
          </a:p>
          <a:p>
            <a:pPr marR="12065" algn="ctr">
              <a:lnSpc>
                <a:spcPct val="100000"/>
              </a:lnSpc>
            </a:pP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AdTracker-2022.1-10对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比</a:t>
            </a: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2023.1-10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行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业展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广告</a:t>
            </a:r>
            <a:r>
              <a:rPr sz="1400" b="1" spc="-15">
                <a:solidFill>
                  <a:srgbClr val="B1D234"/>
                </a:solidFill>
                <a:latin typeface="微软雅黑"/>
                <a:cs typeface="微软雅黑"/>
              </a:rPr>
              <a:t>三</a:t>
            </a: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端主</a:t>
            </a:r>
            <a:r>
              <a:rPr sz="1400" b="1" spc="-15">
                <a:solidFill>
                  <a:srgbClr val="B1D234"/>
                </a:solidFill>
                <a:latin typeface="微软雅黑"/>
                <a:cs typeface="微软雅黑"/>
              </a:rPr>
              <a:t>要</a:t>
            </a: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广告</a:t>
            </a:r>
            <a:r>
              <a:rPr sz="1400" b="1" spc="-15">
                <a:solidFill>
                  <a:srgbClr val="B1D234"/>
                </a:solidFill>
                <a:latin typeface="微软雅黑"/>
                <a:cs typeface="微软雅黑"/>
              </a:rPr>
              <a:t>形</a:t>
            </a: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式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10884" y="2598420"/>
            <a:ext cx="904240" cy="291465"/>
          </a:xfrm>
          <a:custGeom>
            <a:rect l="l" t="t" r="r" b="b"/>
            <a:pathLst>
              <a:path w="904240" h="291464">
                <a:moveTo>
                  <a:pt x="903732" y="0"/>
                </a:moveTo>
                <a:lnTo>
                  <a:pt x="0" y="0"/>
                </a:lnTo>
                <a:lnTo>
                  <a:pt x="0" y="291083"/>
                </a:lnTo>
                <a:lnTo>
                  <a:pt x="903732" y="291083"/>
                </a:lnTo>
                <a:lnTo>
                  <a:pt x="903732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310884" y="3063239"/>
            <a:ext cx="608330" cy="291465"/>
          </a:xfrm>
          <a:custGeom>
            <a:rect l="l" t="t" r="r" b="b"/>
            <a:pathLst>
              <a:path w="608329" h="291464">
                <a:moveTo>
                  <a:pt x="608075" y="0"/>
                </a:moveTo>
                <a:lnTo>
                  <a:pt x="0" y="0"/>
                </a:lnTo>
                <a:lnTo>
                  <a:pt x="0" y="291084"/>
                </a:lnTo>
                <a:lnTo>
                  <a:pt x="608075" y="291084"/>
                </a:lnTo>
                <a:lnTo>
                  <a:pt x="608075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310884" y="3528059"/>
            <a:ext cx="547370" cy="289560"/>
          </a:xfrm>
          <a:custGeom>
            <a:rect l="l" t="t" r="r" b="b"/>
            <a:pathLst>
              <a:path w="547370" h="289560">
                <a:moveTo>
                  <a:pt x="547115" y="0"/>
                </a:moveTo>
                <a:lnTo>
                  <a:pt x="0" y="0"/>
                </a:lnTo>
                <a:lnTo>
                  <a:pt x="0" y="289559"/>
                </a:lnTo>
                <a:lnTo>
                  <a:pt x="547115" y="289559"/>
                </a:lnTo>
                <a:lnTo>
                  <a:pt x="547115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310884" y="3992879"/>
            <a:ext cx="1361440" cy="289560"/>
          </a:xfrm>
          <a:custGeom>
            <a:rect l="l" t="t" r="r" b="b"/>
            <a:pathLst>
              <a:path w="1361440" h="289560">
                <a:moveTo>
                  <a:pt x="1360932" y="0"/>
                </a:moveTo>
                <a:lnTo>
                  <a:pt x="0" y="0"/>
                </a:lnTo>
                <a:lnTo>
                  <a:pt x="0" y="289560"/>
                </a:lnTo>
                <a:lnTo>
                  <a:pt x="1360932" y="289560"/>
                </a:lnTo>
                <a:lnTo>
                  <a:pt x="1360932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310884" y="4457700"/>
            <a:ext cx="447040" cy="289560"/>
          </a:xfrm>
          <a:custGeom>
            <a:rect l="l" t="t" r="r" b="b"/>
            <a:pathLst>
              <a:path w="447040" h="289560">
                <a:moveTo>
                  <a:pt x="446532" y="0"/>
                </a:moveTo>
                <a:lnTo>
                  <a:pt x="0" y="0"/>
                </a:lnTo>
                <a:lnTo>
                  <a:pt x="0" y="289560"/>
                </a:lnTo>
                <a:lnTo>
                  <a:pt x="446532" y="289560"/>
                </a:lnTo>
                <a:lnTo>
                  <a:pt x="446532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310884" y="5387340"/>
            <a:ext cx="175260" cy="289560"/>
          </a:xfrm>
          <a:custGeom>
            <a:rect l="l" t="t" r="r" b="b"/>
            <a:pathLst>
              <a:path w="175260" h="289560">
                <a:moveTo>
                  <a:pt x="175260" y="0"/>
                </a:moveTo>
                <a:lnTo>
                  <a:pt x="0" y="0"/>
                </a:lnTo>
                <a:lnTo>
                  <a:pt x="0" y="289560"/>
                </a:lnTo>
                <a:lnTo>
                  <a:pt x="175260" y="289560"/>
                </a:lnTo>
                <a:lnTo>
                  <a:pt x="17526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533644" y="5870447"/>
            <a:ext cx="74930" cy="74930"/>
          </a:xfrm>
          <a:custGeom>
            <a:rect l="l" t="t" r="r" b="b"/>
            <a:pathLst>
              <a:path w="74929" h="74929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86100" y="2598420"/>
            <a:ext cx="1000125" cy="291465"/>
          </a:xfrm>
          <a:custGeom>
            <a:rect l="l" t="t" r="r" b="b"/>
            <a:pathLst>
              <a:path w="1000125" h="291464">
                <a:moveTo>
                  <a:pt x="999744" y="0"/>
                </a:moveTo>
                <a:lnTo>
                  <a:pt x="0" y="0"/>
                </a:lnTo>
                <a:lnTo>
                  <a:pt x="0" y="291083"/>
                </a:lnTo>
                <a:lnTo>
                  <a:pt x="999744" y="291083"/>
                </a:lnTo>
                <a:lnTo>
                  <a:pt x="99974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86100" y="3063239"/>
            <a:ext cx="687705" cy="291465"/>
          </a:xfrm>
          <a:custGeom>
            <a:rect l="l" t="t" r="r" b="b"/>
            <a:pathLst>
              <a:path w="687704" h="291464">
                <a:moveTo>
                  <a:pt x="687324" y="0"/>
                </a:moveTo>
                <a:lnTo>
                  <a:pt x="0" y="0"/>
                </a:lnTo>
                <a:lnTo>
                  <a:pt x="0" y="291084"/>
                </a:lnTo>
                <a:lnTo>
                  <a:pt x="687324" y="291084"/>
                </a:lnTo>
                <a:lnTo>
                  <a:pt x="6873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86100" y="3528059"/>
            <a:ext cx="436245" cy="289560"/>
          </a:xfrm>
          <a:custGeom>
            <a:rect l="l" t="t" r="r" b="b"/>
            <a:pathLst>
              <a:path w="436245" h="289560">
                <a:moveTo>
                  <a:pt x="435863" y="0"/>
                </a:moveTo>
                <a:lnTo>
                  <a:pt x="0" y="0"/>
                </a:lnTo>
                <a:lnTo>
                  <a:pt x="0" y="289559"/>
                </a:lnTo>
                <a:lnTo>
                  <a:pt x="435863" y="289559"/>
                </a:lnTo>
                <a:lnTo>
                  <a:pt x="43586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86100" y="3992879"/>
            <a:ext cx="1411605" cy="289560"/>
          </a:xfrm>
          <a:custGeom>
            <a:rect l="l" t="t" r="r" b="b"/>
            <a:pathLst>
              <a:path w="1411604" h="289560">
                <a:moveTo>
                  <a:pt x="1411224" y="0"/>
                </a:moveTo>
                <a:lnTo>
                  <a:pt x="0" y="0"/>
                </a:lnTo>
                <a:lnTo>
                  <a:pt x="0" y="289560"/>
                </a:lnTo>
                <a:lnTo>
                  <a:pt x="1411224" y="289560"/>
                </a:lnTo>
                <a:lnTo>
                  <a:pt x="14112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86100" y="4457700"/>
            <a:ext cx="443865" cy="289560"/>
          </a:xfrm>
          <a:custGeom>
            <a:rect l="l" t="t" r="r" b="b"/>
            <a:pathLst>
              <a:path w="443864" h="289560">
                <a:moveTo>
                  <a:pt x="443484" y="0"/>
                </a:moveTo>
                <a:lnTo>
                  <a:pt x="0" y="0"/>
                </a:lnTo>
                <a:lnTo>
                  <a:pt x="0" y="289560"/>
                </a:lnTo>
                <a:lnTo>
                  <a:pt x="443484" y="289560"/>
                </a:lnTo>
                <a:lnTo>
                  <a:pt x="44348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86100" y="4922520"/>
            <a:ext cx="97790" cy="289560"/>
          </a:xfrm>
          <a:custGeom>
            <a:rect l="l" t="t" r="r" b="b"/>
            <a:pathLst>
              <a:path w="97789" h="289560">
                <a:moveTo>
                  <a:pt x="97536" y="0"/>
                </a:moveTo>
                <a:lnTo>
                  <a:pt x="0" y="0"/>
                </a:lnTo>
                <a:lnTo>
                  <a:pt x="0" y="289559"/>
                </a:lnTo>
                <a:lnTo>
                  <a:pt x="97536" y="289559"/>
                </a:lnTo>
                <a:lnTo>
                  <a:pt x="97536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086100" y="5387340"/>
            <a:ext cx="151130" cy="289560"/>
          </a:xfrm>
          <a:custGeom>
            <a:rect l="l" t="t" r="r" b="b"/>
            <a:pathLst>
              <a:path w="151130" h="289560">
                <a:moveTo>
                  <a:pt x="150875" y="0"/>
                </a:moveTo>
                <a:lnTo>
                  <a:pt x="0" y="0"/>
                </a:lnTo>
                <a:lnTo>
                  <a:pt x="0" y="289560"/>
                </a:lnTo>
                <a:lnTo>
                  <a:pt x="150875" y="289560"/>
                </a:lnTo>
                <a:lnTo>
                  <a:pt x="150875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307335" y="5870447"/>
            <a:ext cx="74930" cy="74930"/>
          </a:xfrm>
          <a:custGeom>
            <a:rect l="l" t="t" r="r" b="b"/>
            <a:pathLst>
              <a:path w="74930" h="74929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612648" y="2499360"/>
          <a:ext cx="7919084" cy="3528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070"/>
                <a:gridCol w="1079500"/>
                <a:gridCol w="1213484"/>
                <a:gridCol w="1948814"/>
                <a:gridCol w="1275080"/>
                <a:gridCol w="2040890"/>
                <a:gridCol w="179070"/>
              </a:tblGrid>
              <a:tr h="469515">
                <a:tc rowSpan="8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585858"/>
                      </a:solidFill>
                      <a:prstDash val="solid"/>
                    </a:lnR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3825" algn="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网幅广告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858"/>
                      </a:solidFill>
                      <a:prstDash val="solid"/>
                    </a:lnL>
                    <a:lnR w="3175">
                      <a:solidFill>
                        <a:srgbClr val="585858"/>
                      </a:solidFill>
                      <a:prstDash val="solid"/>
                    </a:lnR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075055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136.7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>
                    <a:lnL w="3175">
                      <a:solidFill>
                        <a:srgbClr val="585858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网幅广告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R w="3175">
                      <a:solidFill>
                        <a:srgbClr val="585858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48285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123.5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>
                    <a:lnL w="3175">
                      <a:solidFill>
                        <a:srgbClr val="585858"/>
                      </a:solidFill>
                      <a:prstDash val="solid"/>
                    </a:lnL>
                  </a:tcPr>
                </a:tc>
                <a:tc rowSpan="8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8F9EC"/>
                    </a:solidFill>
                  </a:tcPr>
                </a:tc>
              </a:tr>
              <a:tr h="47671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200" b="1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移动端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48590" marB="0">
                    <a:lnR w="6350">
                      <a:solidFill>
                        <a:srgbClr val="585858"/>
                      </a:solidFill>
                      <a:prstDash val="solid"/>
                    </a:lnR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3825" algn="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全屏广告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>
                    <a:lnL w="6350">
                      <a:solidFill>
                        <a:srgbClr val="585858"/>
                      </a:solidFill>
                      <a:prstDash val="solid"/>
                    </a:lnL>
                    <a:lnR w="3175">
                      <a:solidFill>
                        <a:srgbClr val="585858"/>
                      </a:solidFill>
                      <a:prstDash val="solid"/>
                    </a:lnR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60655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94.1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3175">
                      <a:solidFill>
                        <a:srgbClr val="585858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全屏广告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>
                    <a:lnR w="3175">
                      <a:solidFill>
                        <a:srgbClr val="585858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411480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83.1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3175">
                      <a:solidFill>
                        <a:srgbClr val="585858"/>
                      </a:solidFill>
                      <a:prstDash val="solid"/>
                    </a:ln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</a:tr>
              <a:tr h="45941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585858"/>
                      </a:solidFill>
                      <a:prstDash val="solid"/>
                    </a:lnR>
                    <a:lnB w="6350">
                      <a:solidFill>
                        <a:srgbClr val="585858"/>
                      </a:solidFill>
                      <a:prstDash val="solid"/>
                    </a:lnB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信息流广告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42240" marB="0">
                    <a:lnL w="6350">
                      <a:solidFill>
                        <a:srgbClr val="585858"/>
                      </a:solidFill>
                      <a:prstDash val="solid"/>
                    </a:lnL>
                    <a:lnR w="3175">
                      <a:solidFill>
                        <a:srgbClr val="585858"/>
                      </a:solidFill>
                      <a:prstDash val="solid"/>
                    </a:lnR>
                    <a:lnB w="6350">
                      <a:solidFill>
                        <a:srgbClr val="585858"/>
                      </a:solidFill>
                      <a:prstDash val="solid"/>
                    </a:lnB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11809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59.8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3175">
                      <a:solidFill>
                        <a:srgbClr val="585858"/>
                      </a:solidFill>
                      <a:prstDash val="solid"/>
                    </a:lnL>
                    <a:lnB w="6350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信息流广告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42240" marB="0">
                    <a:lnR w="3175">
                      <a:solidFill>
                        <a:srgbClr val="585858"/>
                      </a:solidFill>
                      <a:prstDash val="solid"/>
                    </a:lnR>
                    <a:lnB w="6350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22300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74.7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3175">
                      <a:solidFill>
                        <a:srgbClr val="585858"/>
                      </a:solidFill>
                      <a:prstDash val="solid"/>
                    </a:lnL>
                    <a:lnB w="6350">
                      <a:solidFill>
                        <a:srgbClr val="585858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</a:tr>
              <a:tr h="453577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585858"/>
                      </a:solidFill>
                      <a:prstDash val="solid"/>
                    </a:lnR>
                    <a:lnT w="6350">
                      <a:solidFill>
                        <a:srgbClr val="585858"/>
                      </a:solidFill>
                      <a:prstDash val="solid"/>
                    </a:lnT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23825" algn="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长横幅大尺寸广告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47320" marB="0">
                    <a:lnL w="6350">
                      <a:solidFill>
                        <a:srgbClr val="585858"/>
                      </a:solidFill>
                      <a:prstDash val="solid"/>
                    </a:lnL>
                    <a:lnR w="3175">
                      <a:solidFill>
                        <a:srgbClr val="585858"/>
                      </a:solidFill>
                      <a:prstDash val="solid"/>
                    </a:lnR>
                    <a:lnT w="6350">
                      <a:solidFill>
                        <a:srgbClr val="585858"/>
                      </a:solidFill>
                      <a:prstDash val="solid"/>
                    </a:lnT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5730" algn="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193.0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4445" marB="0">
                    <a:lnL w="3175">
                      <a:solidFill>
                        <a:srgbClr val="585858"/>
                      </a:solidFill>
                      <a:prstDash val="solid"/>
                    </a:lnL>
                    <a:lnT w="6350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长横幅大尺寸广告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47320" marB="0">
                    <a:lnR w="3175">
                      <a:solidFill>
                        <a:srgbClr val="585858"/>
                      </a:solidFill>
                      <a:prstDash val="solid"/>
                    </a:lnR>
                    <a:lnT w="6350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267335" algn="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186.0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4445" marB="0">
                    <a:lnL w="3175">
                      <a:solidFill>
                        <a:srgbClr val="585858"/>
                      </a:solidFill>
                      <a:prstDash val="solid"/>
                    </a:lnL>
                    <a:lnT w="6350">
                      <a:solidFill>
                        <a:srgbClr val="585858"/>
                      </a:solidFill>
                      <a:prstDash val="solid"/>
                    </a:lnT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</a:tr>
              <a:tr h="47671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b="1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PC端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44145" marB="0">
                    <a:lnR w="6350">
                      <a:solidFill>
                        <a:srgbClr val="585858"/>
                      </a:solidFill>
                      <a:prstDash val="solid"/>
                    </a:lnR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382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全屏广告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080" marB="0">
                    <a:lnL w="6350">
                      <a:solidFill>
                        <a:srgbClr val="585858"/>
                      </a:solidFill>
                      <a:prstDash val="solid"/>
                    </a:lnL>
                    <a:lnR w="3175">
                      <a:solidFill>
                        <a:srgbClr val="585858"/>
                      </a:solidFill>
                      <a:prstDash val="solid"/>
                    </a:lnR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518795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60.7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>
                    <a:lnL w="3175">
                      <a:solidFill>
                        <a:srgbClr val="585858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全屏广告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080" marB="0">
                    <a:lnR w="3175">
                      <a:solidFill>
                        <a:srgbClr val="585858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521970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61.0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>
                    <a:lnL w="3175">
                      <a:solidFill>
                        <a:srgbClr val="585858"/>
                      </a:solidFill>
                      <a:prstDash val="solid"/>
                    </a:ln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</a:tr>
              <a:tr h="458203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585858"/>
                      </a:solidFill>
                      <a:prstDash val="solid"/>
                    </a:lnR>
                    <a:lnB w="6350">
                      <a:solidFill>
                        <a:srgbClr val="585858"/>
                      </a:solidFill>
                      <a:prstDash val="solid"/>
                    </a:lnB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视频贴片广告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46685" marB="0">
                    <a:lnL w="6350">
                      <a:solidFill>
                        <a:srgbClr val="585858"/>
                      </a:solidFill>
                      <a:prstDash val="solid"/>
                    </a:lnL>
                    <a:lnR w="3175">
                      <a:solidFill>
                        <a:srgbClr val="585858"/>
                      </a:solidFill>
                      <a:prstDash val="solid"/>
                    </a:lnR>
                    <a:lnB w="6350">
                      <a:solidFill>
                        <a:srgbClr val="585858"/>
                      </a:solidFill>
                      <a:prstDash val="solid"/>
                    </a:lnB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13.3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3175">
                      <a:solidFill>
                        <a:srgbClr val="585858"/>
                      </a:solidFill>
                      <a:prstDash val="solid"/>
                    </a:lnL>
                    <a:lnB w="6350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22555" algn="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视频贴片广告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46685" marB="0">
                    <a:lnR w="3175">
                      <a:solidFill>
                        <a:srgbClr val="1EC7F3"/>
                      </a:solidFill>
                      <a:prstDash val="solid"/>
                    </a:lnR>
                    <a:lnB w="6350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9.3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3175">
                      <a:solidFill>
                        <a:srgbClr val="1EC7F3"/>
                      </a:solidFill>
                      <a:prstDash val="solid"/>
                    </a:lnL>
                    <a:lnB w="6350">
                      <a:solidFill>
                        <a:srgbClr val="585858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</a:tr>
              <a:tr h="462902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200" b="1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OTT</a:t>
                      </a:r>
                      <a:r>
                        <a:rPr sz="1200" b="1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端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35255" marB="0">
                    <a:lnR w="6350">
                      <a:solidFill>
                        <a:srgbClr val="585858"/>
                      </a:solidFill>
                      <a:prstDash val="solid"/>
                    </a:lnR>
                    <a:lnT w="6350">
                      <a:solidFill>
                        <a:srgbClr val="585858"/>
                      </a:solidFill>
                      <a:prstDash val="solid"/>
                    </a:lnT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3189" algn="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视频贴片广告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6350">
                      <a:solidFill>
                        <a:srgbClr val="585858"/>
                      </a:solidFill>
                      <a:prstDash val="solid"/>
                    </a:lnL>
                    <a:lnR w="3175">
                      <a:solidFill>
                        <a:srgbClr val="585858"/>
                      </a:solidFill>
                      <a:prstDash val="solid"/>
                    </a:lnR>
                    <a:lnT w="6350">
                      <a:solidFill>
                        <a:srgbClr val="585858"/>
                      </a:solidFill>
                      <a:prstDash val="solid"/>
                    </a:lnT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260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20.7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3175">
                      <a:solidFill>
                        <a:srgbClr val="585858"/>
                      </a:solidFill>
                      <a:prstDash val="solid"/>
                    </a:lnL>
                    <a:lnT w="6350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2555" algn="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视频贴片广告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R w="3175">
                      <a:solidFill>
                        <a:srgbClr val="585858"/>
                      </a:solidFill>
                      <a:prstDash val="solid"/>
                    </a:lnR>
                    <a:lnT w="6350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14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23.9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3175">
                      <a:solidFill>
                        <a:srgbClr val="585858"/>
                      </a:solidFill>
                      <a:prstDash val="solid"/>
                    </a:lnL>
                    <a:lnT w="6350">
                      <a:solidFill>
                        <a:srgbClr val="585858"/>
                      </a:solidFill>
                      <a:prstDash val="solid"/>
                    </a:lnT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</a:tr>
              <a:tr h="27103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 vert="horz" wrap="square"/>
                    <a:lstStyle/>
                    <a:p>
                      <a:pPr marL="54356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2022年1-10月展示广告投入指数（千万）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8001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gridSpan="2">
                  <a:txBody>
                    <a:bodyPr vert="horz" wrap="square"/>
                    <a:lstStyle/>
                    <a:p>
                      <a:pPr marL="60706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2023年1-10月展示广告投入指数（千万）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8001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solidFill>
                      <a:srgbClr val="F8F9EC"/>
                    </a:solidFill>
                  </a:tcPr>
                </a:tc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523748" y="6393139"/>
            <a:ext cx="2618105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2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AdTracker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10</a:t>
            </a:fld>
          </a:p>
        </p:txBody>
      </p:sp>
      <p:sp>
        <p:nvSpPr>
          <p:cNvPr id="26" name="object 26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2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36880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汽车行业丨媒体选择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6795" y="935227"/>
            <a:ext cx="7985125" cy="920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行业展示广告聚焦汽车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网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站，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车之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家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、易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、懂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帝是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主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要投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放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媒体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从展示广告的媒体选择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看，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车网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站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仍然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行业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广告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最重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的投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放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媒体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型；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相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较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2022年同期，2023年1-10月微博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媒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体广 告投入指数占比有所提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高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，门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户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网站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占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比降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。汽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网站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告主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数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量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TOP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媒体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中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帝、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易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车之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家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分列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前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三位。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88592" y="3774947"/>
            <a:ext cx="441959" cy="59690"/>
          </a:xfrm>
          <a:custGeom>
            <a:rect l="l" t="t" r="r" b="b"/>
            <a:pathLst>
              <a:path w="441959" h="59689">
                <a:moveTo>
                  <a:pt x="441959" y="0"/>
                </a:moveTo>
                <a:lnTo>
                  <a:pt x="0" y="59435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29932" y="3373278"/>
          <a:ext cx="2359660" cy="1979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79"/>
                <a:gridCol w="735965"/>
                <a:gridCol w="441959"/>
                <a:gridCol w="737870"/>
                <a:gridCol w="220980"/>
              </a:tblGrid>
              <a:tr h="125825">
                <a:tc rowSpan="6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89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5.5%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8100">
                      <a:solidFill>
                        <a:srgbClr val="FFCF00"/>
                      </a:solidFill>
                      <a:prstDash val="solid"/>
                    </a:lnT>
                    <a:solidFill>
                      <a:srgbClr val="00AEE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A6A6A6"/>
                      </a:solidFill>
                      <a:prstDash val="solid"/>
                    </a:lnT>
                    <a:lnB w="285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89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5.1%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8100">
                      <a:solidFill>
                        <a:srgbClr val="FFCF00"/>
                      </a:solidFill>
                      <a:prstDash val="solid"/>
                    </a:lnT>
                    <a:solidFill>
                      <a:srgbClr val="00AEE6"/>
                    </a:solidFill>
                  </a:tcPr>
                </a:tc>
                <a:tc rowSpan="6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113537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795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4.9%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solidFill>
                      <a:srgbClr val="1EC7F3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A6A6A6"/>
                      </a:solidFill>
                      <a:prstDash val="solid"/>
                    </a:lnT>
                    <a:lnB w="285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795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6.1%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solidFill>
                      <a:srgbClr val="1EC7F3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145542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10.3%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23495" marB="0">
                    <a:solidFill>
                      <a:srgbClr val="64AE45"/>
                    </a:solidFill>
                  </a:tcPr>
                </a:tc>
                <a:tc row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A6A6A6"/>
                      </a:solidFill>
                      <a:prstDash val="solid"/>
                    </a:lnT>
                    <a:lnB w="53975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030"/>
                        </a:lnSpc>
                        <a:spcBef>
                          <a:spcPts val="1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6.7%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>
                    <a:solidFill>
                      <a:srgbClr val="64AE45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59436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23495" marB="0">
                    <a:solidFill>
                      <a:srgbClr val="64AE45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T w="28575">
                      <a:solidFill>
                        <a:srgbClr val="A6A6A6"/>
                      </a:solidFill>
                      <a:prstDash val="solid"/>
                    </a:lnT>
                    <a:lnB w="53975">
                      <a:solidFill>
                        <a:srgbClr val="A6A6A6"/>
                      </a:solidFill>
                      <a:prstDash val="soli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marL="2222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8.3%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solidFill>
                      <a:srgbClr val="8AC53E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130301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925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7.3%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solidFill>
                      <a:srgbClr val="8AC53E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T w="28575">
                      <a:solidFill>
                        <a:srgbClr val="A6A6A6"/>
                      </a:solidFill>
                      <a:prstDash val="solid"/>
                    </a:lnT>
                    <a:lnB w="53975">
                      <a:solidFill>
                        <a:srgbClr val="A6A6A6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10795" marB="0">
                    <a:solidFill>
                      <a:srgbClr val="8AC53E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1386077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66.5%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  <a:solidFill>
                      <a:srgbClr val="B1D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3975">
                      <a:solidFill>
                        <a:srgbClr val="A6A6A6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68.1%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  <a:solidFill>
                      <a:srgbClr val="B1D234"/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1143000" y="5705855"/>
            <a:ext cx="74930" cy="76200"/>
          </a:xfrm>
          <a:custGeom>
            <a:rect l="l" t="t" r="r" b="b"/>
            <a:pathLst>
              <a:path w="74930" h="76200">
                <a:moveTo>
                  <a:pt x="0" y="76200"/>
                </a:moveTo>
                <a:lnTo>
                  <a:pt x="74675" y="76200"/>
                </a:lnTo>
                <a:lnTo>
                  <a:pt x="74675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32076" y="5705855"/>
            <a:ext cx="74930" cy="76200"/>
          </a:xfrm>
          <a:custGeom>
            <a:rect l="l" t="t" r="r" b="b"/>
            <a:pathLst>
              <a:path w="74930" h="76200">
                <a:moveTo>
                  <a:pt x="0" y="76200"/>
                </a:moveTo>
                <a:lnTo>
                  <a:pt x="74675" y="76200"/>
                </a:lnTo>
                <a:lnTo>
                  <a:pt x="74675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5875020"/>
            <a:ext cx="74930" cy="76200"/>
          </a:xfrm>
          <a:custGeom>
            <a:rect l="l" t="t" r="r" b="b"/>
            <a:pathLst>
              <a:path w="74930" h="76200">
                <a:moveTo>
                  <a:pt x="0" y="76199"/>
                </a:moveTo>
                <a:lnTo>
                  <a:pt x="74675" y="76199"/>
                </a:lnTo>
                <a:lnTo>
                  <a:pt x="74675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64AE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132076" y="5875020"/>
            <a:ext cx="74930" cy="76200"/>
          </a:xfrm>
          <a:custGeom>
            <a:rect l="l" t="t" r="r" b="b"/>
            <a:pathLst>
              <a:path w="74930" h="76200">
                <a:moveTo>
                  <a:pt x="0" y="76199"/>
                </a:moveTo>
                <a:lnTo>
                  <a:pt x="74675" y="76199"/>
                </a:lnTo>
                <a:lnTo>
                  <a:pt x="74675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43000" y="6045708"/>
            <a:ext cx="74930" cy="74930"/>
          </a:xfrm>
          <a:custGeom>
            <a:rect l="l" t="t" r="r" b="b"/>
            <a:pathLst>
              <a:path w="74930" h="74929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00AE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004722" y="5377129"/>
            <a:ext cx="765175" cy="78676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2022.1-10</a:t>
            </a:r>
            <a:endParaRPr sz="1000">
              <a:latin typeface="微软雅黑"/>
              <a:cs typeface="微软雅黑"/>
            </a:endParaRPr>
          </a:p>
          <a:p>
            <a:pPr marL="246379" marR="5080" algn="just">
              <a:lnSpc>
                <a:spcPct val="111300"/>
              </a:lnSpc>
              <a:spcBef>
                <a:spcPts val="32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汽车网站 门户网站 新闻网站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132076" y="6045708"/>
            <a:ext cx="74930" cy="74930"/>
          </a:xfrm>
          <a:custGeom>
            <a:rect l="l" t="t" r="r" b="b"/>
            <a:pathLst>
              <a:path w="74930" h="74929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183383" y="5377129"/>
            <a:ext cx="631190" cy="78676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2023.</a:t>
            </a:r>
            <a:r>
              <a:rPr sz="1000" spc="-15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-10</a:t>
            </a:r>
            <a:endParaRPr sz="1000">
              <a:latin typeface="微软雅黑"/>
              <a:cs typeface="微软雅黑"/>
            </a:endParaRPr>
          </a:p>
          <a:p>
            <a:pPr marL="57150" marR="59690" algn="just">
              <a:lnSpc>
                <a:spcPct val="111300"/>
              </a:lnSpc>
              <a:spcBef>
                <a:spcPts val="32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视频网站 微博媒体 其他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52671" y="4003547"/>
            <a:ext cx="596265" cy="1339850"/>
          </a:xfrm>
          <a:custGeom>
            <a:rect l="l" t="t" r="r" b="b"/>
            <a:pathLst>
              <a:path w="596264" h="1339850">
                <a:moveTo>
                  <a:pt x="595883" y="0"/>
                </a:moveTo>
                <a:lnTo>
                  <a:pt x="0" y="0"/>
                </a:lnTo>
                <a:lnTo>
                  <a:pt x="0" y="1339595"/>
                </a:lnTo>
                <a:lnTo>
                  <a:pt x="595883" y="1339595"/>
                </a:lnTo>
                <a:lnTo>
                  <a:pt x="59588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06696" y="4079747"/>
            <a:ext cx="596265" cy="1263650"/>
          </a:xfrm>
          <a:custGeom>
            <a:rect l="l" t="t" r="r" b="b"/>
            <a:pathLst>
              <a:path w="596264" h="1263650">
                <a:moveTo>
                  <a:pt x="595883" y="0"/>
                </a:moveTo>
                <a:lnTo>
                  <a:pt x="0" y="0"/>
                </a:lnTo>
                <a:lnTo>
                  <a:pt x="0" y="1263395"/>
                </a:lnTo>
                <a:lnTo>
                  <a:pt x="595883" y="1263395"/>
                </a:lnTo>
                <a:lnTo>
                  <a:pt x="59588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60720" y="4213859"/>
            <a:ext cx="596265" cy="1129665"/>
          </a:xfrm>
          <a:custGeom>
            <a:rect l="l" t="t" r="r" b="b"/>
            <a:pathLst>
              <a:path w="596264" h="1129664">
                <a:moveTo>
                  <a:pt x="595883" y="0"/>
                </a:moveTo>
                <a:lnTo>
                  <a:pt x="0" y="0"/>
                </a:lnTo>
                <a:lnTo>
                  <a:pt x="0" y="1129283"/>
                </a:lnTo>
                <a:lnTo>
                  <a:pt x="595883" y="1129283"/>
                </a:lnTo>
                <a:lnTo>
                  <a:pt x="59588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713219" y="4500371"/>
            <a:ext cx="596265" cy="843280"/>
          </a:xfrm>
          <a:custGeom>
            <a:rect l="l" t="t" r="r" b="b"/>
            <a:pathLst>
              <a:path w="596265" h="843278">
                <a:moveTo>
                  <a:pt x="595883" y="0"/>
                </a:moveTo>
                <a:lnTo>
                  <a:pt x="0" y="0"/>
                </a:lnTo>
                <a:lnTo>
                  <a:pt x="0" y="842771"/>
                </a:lnTo>
                <a:lnTo>
                  <a:pt x="595883" y="842771"/>
                </a:lnTo>
                <a:lnTo>
                  <a:pt x="59588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667243" y="4558284"/>
            <a:ext cx="596265" cy="784860"/>
          </a:xfrm>
          <a:custGeom>
            <a:rect l="l" t="t" r="r" b="b"/>
            <a:pathLst>
              <a:path w="596265" h="784860">
                <a:moveTo>
                  <a:pt x="595883" y="0"/>
                </a:moveTo>
                <a:lnTo>
                  <a:pt x="0" y="0"/>
                </a:lnTo>
                <a:lnTo>
                  <a:pt x="0" y="784860"/>
                </a:lnTo>
                <a:lnTo>
                  <a:pt x="595883" y="784860"/>
                </a:lnTo>
                <a:lnTo>
                  <a:pt x="595883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74364" y="5343144"/>
            <a:ext cx="4768850" cy="0"/>
          </a:xfrm>
          <a:custGeom>
            <a:rect l="l" t="t" r="r" b="b"/>
            <a:pathLst>
              <a:path w="4768850">
                <a:moveTo>
                  <a:pt x="0" y="0"/>
                </a:moveTo>
                <a:lnTo>
                  <a:pt x="4768595" y="0"/>
                </a:lnTo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064000" y="3750309"/>
            <a:ext cx="1752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70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17770" y="3826890"/>
            <a:ext cx="1752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66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71794" y="3961003"/>
            <a:ext cx="1752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59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25436" y="4247769"/>
            <a:ext cx="1752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44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79206" y="4304741"/>
            <a:ext cx="1752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41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855427" y="5485129"/>
            <a:ext cx="319405" cy="328930"/>
          </a:xfrm>
          <a:custGeom>
            <a:rect l="l" t="t" r="r" b="b"/>
            <a:pathLst>
              <a:path w="319404" h="328929">
                <a:moveTo>
                  <a:pt x="5626" y="237477"/>
                </a:moveTo>
                <a:lnTo>
                  <a:pt x="0" y="243154"/>
                </a:lnTo>
                <a:lnTo>
                  <a:pt x="0" y="243332"/>
                </a:lnTo>
                <a:lnTo>
                  <a:pt x="85382" y="328752"/>
                </a:lnTo>
                <a:lnTo>
                  <a:pt x="91224" y="322986"/>
                </a:lnTo>
                <a:lnTo>
                  <a:pt x="24803" y="256654"/>
                </a:lnTo>
                <a:lnTo>
                  <a:pt x="38920" y="256654"/>
                </a:lnTo>
                <a:lnTo>
                  <a:pt x="39131" y="255079"/>
                </a:lnTo>
                <a:lnTo>
                  <a:pt x="23279" y="255079"/>
                </a:lnTo>
                <a:lnTo>
                  <a:pt x="5626" y="237477"/>
                </a:lnTo>
                <a:close/>
              </a:path>
              <a:path w="319404" h="328929">
                <a:moveTo>
                  <a:pt x="124663" y="275386"/>
                </a:moveTo>
                <a:lnTo>
                  <a:pt x="113449" y="275386"/>
                </a:lnTo>
                <a:lnTo>
                  <a:pt x="119164" y="281063"/>
                </a:lnTo>
                <a:lnTo>
                  <a:pt x="89192" y="311023"/>
                </a:lnTo>
                <a:lnTo>
                  <a:pt x="94018" y="315912"/>
                </a:lnTo>
                <a:lnTo>
                  <a:pt x="134494" y="275475"/>
                </a:lnTo>
                <a:lnTo>
                  <a:pt x="124752" y="275475"/>
                </a:lnTo>
                <a:close/>
              </a:path>
              <a:path w="319404" h="328929">
                <a:moveTo>
                  <a:pt x="123766" y="265074"/>
                </a:moveTo>
                <a:lnTo>
                  <a:pt x="103162" y="265074"/>
                </a:lnTo>
                <a:lnTo>
                  <a:pt x="108496" y="270497"/>
                </a:lnTo>
                <a:lnTo>
                  <a:pt x="81953" y="297129"/>
                </a:lnTo>
                <a:lnTo>
                  <a:pt x="86779" y="302018"/>
                </a:lnTo>
                <a:lnTo>
                  <a:pt x="113449" y="275386"/>
                </a:lnTo>
                <a:lnTo>
                  <a:pt x="124663" y="275386"/>
                </a:lnTo>
                <a:lnTo>
                  <a:pt x="119037" y="269798"/>
                </a:lnTo>
                <a:lnTo>
                  <a:pt x="123766" y="265074"/>
                </a:lnTo>
                <a:close/>
              </a:path>
              <a:path w="319404" h="328929">
                <a:moveTo>
                  <a:pt x="18199" y="266471"/>
                </a:moveTo>
                <a:lnTo>
                  <a:pt x="11976" y="271284"/>
                </a:lnTo>
                <a:lnTo>
                  <a:pt x="17646" y="278257"/>
                </a:lnTo>
                <a:lnTo>
                  <a:pt x="22660" y="284772"/>
                </a:lnTo>
                <a:lnTo>
                  <a:pt x="27100" y="290931"/>
                </a:lnTo>
                <a:lnTo>
                  <a:pt x="30772" y="296430"/>
                </a:lnTo>
                <a:lnTo>
                  <a:pt x="33566" y="294513"/>
                </a:lnTo>
                <a:lnTo>
                  <a:pt x="35852" y="293052"/>
                </a:lnTo>
                <a:lnTo>
                  <a:pt x="37503" y="292061"/>
                </a:lnTo>
                <a:lnTo>
                  <a:pt x="33148" y="285847"/>
                </a:lnTo>
                <a:lnTo>
                  <a:pt x="28471" y="279509"/>
                </a:lnTo>
                <a:lnTo>
                  <a:pt x="23463" y="273024"/>
                </a:lnTo>
                <a:lnTo>
                  <a:pt x="18199" y="266471"/>
                </a:lnTo>
                <a:close/>
              </a:path>
              <a:path w="319404" h="328929">
                <a:moveTo>
                  <a:pt x="92695" y="235902"/>
                </a:moveTo>
                <a:lnTo>
                  <a:pt x="73952" y="235902"/>
                </a:lnTo>
                <a:lnTo>
                  <a:pt x="78778" y="240703"/>
                </a:lnTo>
                <a:lnTo>
                  <a:pt x="54902" y="264553"/>
                </a:lnTo>
                <a:lnTo>
                  <a:pt x="81318" y="290931"/>
                </a:lnTo>
                <a:lnTo>
                  <a:pt x="87033" y="285165"/>
                </a:lnTo>
                <a:lnTo>
                  <a:pt x="85001" y="283159"/>
                </a:lnTo>
                <a:lnTo>
                  <a:pt x="89567" y="278612"/>
                </a:lnTo>
                <a:lnTo>
                  <a:pt x="80556" y="278612"/>
                </a:lnTo>
                <a:lnTo>
                  <a:pt x="74968" y="273024"/>
                </a:lnTo>
                <a:lnTo>
                  <a:pt x="79148" y="268833"/>
                </a:lnTo>
                <a:lnTo>
                  <a:pt x="70777" y="268833"/>
                </a:lnTo>
                <a:lnTo>
                  <a:pt x="65189" y="263334"/>
                </a:lnTo>
                <a:lnTo>
                  <a:pt x="83350" y="245249"/>
                </a:lnTo>
                <a:lnTo>
                  <a:pt x="102692" y="245249"/>
                </a:lnTo>
                <a:lnTo>
                  <a:pt x="94399" y="245160"/>
                </a:lnTo>
                <a:lnTo>
                  <a:pt x="88938" y="239661"/>
                </a:lnTo>
                <a:lnTo>
                  <a:pt x="92695" y="235902"/>
                </a:lnTo>
                <a:close/>
              </a:path>
              <a:path w="319404" h="328929">
                <a:moveTo>
                  <a:pt x="128274" y="231190"/>
                </a:moveTo>
                <a:lnTo>
                  <a:pt x="116751" y="231190"/>
                </a:lnTo>
                <a:lnTo>
                  <a:pt x="122339" y="236778"/>
                </a:lnTo>
                <a:lnTo>
                  <a:pt x="104178" y="254939"/>
                </a:lnTo>
                <a:lnTo>
                  <a:pt x="93002" y="254939"/>
                </a:lnTo>
                <a:lnTo>
                  <a:pt x="98590" y="260540"/>
                </a:lnTo>
                <a:lnTo>
                  <a:pt x="80556" y="278612"/>
                </a:lnTo>
                <a:lnTo>
                  <a:pt x="89567" y="278612"/>
                </a:lnTo>
                <a:lnTo>
                  <a:pt x="103162" y="265074"/>
                </a:lnTo>
                <a:lnTo>
                  <a:pt x="123766" y="265074"/>
                </a:lnTo>
                <a:lnTo>
                  <a:pt x="123944" y="264896"/>
                </a:lnTo>
                <a:lnTo>
                  <a:pt x="114084" y="264896"/>
                </a:lnTo>
                <a:lnTo>
                  <a:pt x="108750" y="259486"/>
                </a:lnTo>
                <a:lnTo>
                  <a:pt x="126911" y="241312"/>
                </a:lnTo>
                <a:lnTo>
                  <a:pt x="130945" y="241312"/>
                </a:lnTo>
                <a:lnTo>
                  <a:pt x="134658" y="237566"/>
                </a:lnTo>
                <a:lnTo>
                  <a:pt x="128274" y="231190"/>
                </a:lnTo>
                <a:close/>
              </a:path>
              <a:path w="319404" h="328929">
                <a:moveTo>
                  <a:pt x="154724" y="245427"/>
                </a:moveTo>
                <a:lnTo>
                  <a:pt x="124752" y="275475"/>
                </a:lnTo>
                <a:lnTo>
                  <a:pt x="134494" y="275475"/>
                </a:lnTo>
                <a:lnTo>
                  <a:pt x="159677" y="250317"/>
                </a:lnTo>
                <a:lnTo>
                  <a:pt x="154724" y="245427"/>
                </a:lnTo>
                <a:close/>
              </a:path>
              <a:path w="319404" h="328929">
                <a:moveTo>
                  <a:pt x="102692" y="245249"/>
                </a:moveTo>
                <a:lnTo>
                  <a:pt x="83350" y="245249"/>
                </a:lnTo>
                <a:lnTo>
                  <a:pt x="88811" y="250748"/>
                </a:lnTo>
                <a:lnTo>
                  <a:pt x="70777" y="268833"/>
                </a:lnTo>
                <a:lnTo>
                  <a:pt x="79148" y="268833"/>
                </a:lnTo>
                <a:lnTo>
                  <a:pt x="93002" y="254939"/>
                </a:lnTo>
                <a:lnTo>
                  <a:pt x="104178" y="254939"/>
                </a:lnTo>
                <a:lnTo>
                  <a:pt x="98590" y="249351"/>
                </a:lnTo>
                <a:lnTo>
                  <a:pt x="102692" y="245249"/>
                </a:lnTo>
                <a:close/>
              </a:path>
              <a:path w="319404" h="328929">
                <a:moveTo>
                  <a:pt x="140754" y="238264"/>
                </a:moveTo>
                <a:lnTo>
                  <a:pt x="114084" y="264896"/>
                </a:lnTo>
                <a:lnTo>
                  <a:pt x="123944" y="264896"/>
                </a:lnTo>
                <a:lnTo>
                  <a:pt x="145707" y="243154"/>
                </a:lnTo>
                <a:lnTo>
                  <a:pt x="140754" y="238264"/>
                </a:lnTo>
                <a:close/>
              </a:path>
              <a:path w="319404" h="328929">
                <a:moveTo>
                  <a:pt x="83606" y="226250"/>
                </a:moveTo>
                <a:lnTo>
                  <a:pt x="64300" y="226250"/>
                </a:lnTo>
                <a:lnTo>
                  <a:pt x="69126" y="231013"/>
                </a:lnTo>
                <a:lnTo>
                  <a:pt x="41313" y="258787"/>
                </a:lnTo>
                <a:lnTo>
                  <a:pt x="46139" y="263677"/>
                </a:lnTo>
                <a:lnTo>
                  <a:pt x="73952" y="235902"/>
                </a:lnTo>
                <a:lnTo>
                  <a:pt x="92695" y="235902"/>
                </a:lnTo>
                <a:lnTo>
                  <a:pt x="93482" y="235115"/>
                </a:lnTo>
                <a:lnTo>
                  <a:pt x="84366" y="235115"/>
                </a:lnTo>
                <a:lnTo>
                  <a:pt x="79540" y="230314"/>
                </a:lnTo>
                <a:lnTo>
                  <a:pt x="83606" y="226250"/>
                </a:lnTo>
                <a:close/>
              </a:path>
              <a:path w="319404" h="328929">
                <a:moveTo>
                  <a:pt x="38920" y="256654"/>
                </a:moveTo>
                <a:lnTo>
                  <a:pt x="24803" y="256654"/>
                </a:lnTo>
                <a:lnTo>
                  <a:pt x="29756" y="257225"/>
                </a:lnTo>
                <a:lnTo>
                  <a:pt x="34328" y="257911"/>
                </a:lnTo>
                <a:lnTo>
                  <a:pt x="38646" y="258699"/>
                </a:lnTo>
                <a:lnTo>
                  <a:pt x="38920" y="256654"/>
                </a:lnTo>
                <a:close/>
              </a:path>
              <a:path w="319404" h="328929">
                <a:moveTo>
                  <a:pt x="24041" y="249529"/>
                </a:moveTo>
                <a:lnTo>
                  <a:pt x="23279" y="255079"/>
                </a:lnTo>
                <a:lnTo>
                  <a:pt x="39131" y="255079"/>
                </a:lnTo>
                <a:lnTo>
                  <a:pt x="39662" y="251104"/>
                </a:lnTo>
                <a:lnTo>
                  <a:pt x="35090" y="250520"/>
                </a:lnTo>
                <a:lnTo>
                  <a:pt x="29883" y="249999"/>
                </a:lnTo>
                <a:lnTo>
                  <a:pt x="24041" y="249529"/>
                </a:lnTo>
                <a:close/>
              </a:path>
              <a:path w="319404" h="328929">
                <a:moveTo>
                  <a:pt x="87160" y="191096"/>
                </a:moveTo>
                <a:lnTo>
                  <a:pt x="75609" y="203717"/>
                </a:lnTo>
                <a:lnTo>
                  <a:pt x="63237" y="216949"/>
                </a:lnTo>
                <a:lnTo>
                  <a:pt x="50031" y="230792"/>
                </a:lnTo>
                <a:lnTo>
                  <a:pt x="35979" y="245249"/>
                </a:lnTo>
                <a:lnTo>
                  <a:pt x="36868" y="245656"/>
                </a:lnTo>
                <a:lnTo>
                  <a:pt x="42329" y="249174"/>
                </a:lnTo>
                <a:lnTo>
                  <a:pt x="64300" y="226250"/>
                </a:lnTo>
                <a:lnTo>
                  <a:pt x="83606" y="226250"/>
                </a:lnTo>
                <a:lnTo>
                  <a:pt x="84432" y="225425"/>
                </a:lnTo>
                <a:lnTo>
                  <a:pt x="74714" y="225425"/>
                </a:lnTo>
                <a:lnTo>
                  <a:pt x="69761" y="220535"/>
                </a:lnTo>
                <a:lnTo>
                  <a:pt x="82679" y="206819"/>
                </a:lnTo>
                <a:lnTo>
                  <a:pt x="88264" y="200829"/>
                </a:lnTo>
                <a:lnTo>
                  <a:pt x="93383" y="195287"/>
                </a:lnTo>
                <a:lnTo>
                  <a:pt x="87160" y="191096"/>
                </a:lnTo>
                <a:close/>
              </a:path>
              <a:path w="319404" h="328929">
                <a:moveTo>
                  <a:pt x="118557" y="221488"/>
                </a:moveTo>
                <a:lnTo>
                  <a:pt x="107099" y="221488"/>
                </a:lnTo>
                <a:lnTo>
                  <a:pt x="112560" y="226999"/>
                </a:lnTo>
                <a:lnTo>
                  <a:pt x="94399" y="245160"/>
                </a:lnTo>
                <a:lnTo>
                  <a:pt x="102781" y="245160"/>
                </a:lnTo>
                <a:lnTo>
                  <a:pt x="116751" y="231190"/>
                </a:lnTo>
                <a:lnTo>
                  <a:pt x="128274" y="231190"/>
                </a:lnTo>
                <a:lnTo>
                  <a:pt x="118557" y="221488"/>
                </a:lnTo>
                <a:close/>
              </a:path>
              <a:path w="319404" h="328929">
                <a:moveTo>
                  <a:pt x="130945" y="241312"/>
                </a:moveTo>
                <a:lnTo>
                  <a:pt x="126911" y="241312"/>
                </a:lnTo>
                <a:lnTo>
                  <a:pt x="128943" y="243332"/>
                </a:lnTo>
                <a:lnTo>
                  <a:pt x="130945" y="241312"/>
                </a:lnTo>
                <a:close/>
              </a:path>
              <a:path w="319404" h="328929">
                <a:moveTo>
                  <a:pt x="35725" y="207251"/>
                </a:moveTo>
                <a:lnTo>
                  <a:pt x="29756" y="213194"/>
                </a:lnTo>
                <a:lnTo>
                  <a:pt x="36614" y="220002"/>
                </a:lnTo>
                <a:lnTo>
                  <a:pt x="19469" y="237121"/>
                </a:lnTo>
                <a:lnTo>
                  <a:pt x="24295" y="242011"/>
                </a:lnTo>
                <a:lnTo>
                  <a:pt x="41440" y="224891"/>
                </a:lnTo>
                <a:lnTo>
                  <a:pt x="51837" y="224891"/>
                </a:lnTo>
                <a:lnTo>
                  <a:pt x="52616" y="224116"/>
                </a:lnTo>
                <a:lnTo>
                  <a:pt x="47409" y="218960"/>
                </a:lnTo>
                <a:lnTo>
                  <a:pt x="52281" y="214071"/>
                </a:lnTo>
                <a:lnTo>
                  <a:pt x="42456" y="214071"/>
                </a:lnTo>
                <a:lnTo>
                  <a:pt x="35725" y="207251"/>
                </a:lnTo>
                <a:close/>
              </a:path>
              <a:path w="319404" h="328929">
                <a:moveTo>
                  <a:pt x="108242" y="211188"/>
                </a:moveTo>
                <a:lnTo>
                  <a:pt x="84366" y="235115"/>
                </a:lnTo>
                <a:lnTo>
                  <a:pt x="93482" y="235115"/>
                </a:lnTo>
                <a:lnTo>
                  <a:pt x="107099" y="221488"/>
                </a:lnTo>
                <a:lnTo>
                  <a:pt x="118557" y="221488"/>
                </a:lnTo>
                <a:lnTo>
                  <a:pt x="108242" y="211188"/>
                </a:lnTo>
                <a:close/>
              </a:path>
              <a:path w="319404" h="328929">
                <a:moveTo>
                  <a:pt x="182637" y="167068"/>
                </a:moveTo>
                <a:lnTo>
                  <a:pt x="168948" y="167068"/>
                </a:lnTo>
                <a:lnTo>
                  <a:pt x="183934" y="182016"/>
                </a:lnTo>
                <a:lnTo>
                  <a:pt x="141389" y="224548"/>
                </a:lnTo>
                <a:lnTo>
                  <a:pt x="147866" y="231013"/>
                </a:lnTo>
                <a:lnTo>
                  <a:pt x="190411" y="188468"/>
                </a:lnTo>
                <a:lnTo>
                  <a:pt x="204058" y="188468"/>
                </a:lnTo>
                <a:lnTo>
                  <a:pt x="197269" y="181660"/>
                </a:lnTo>
                <a:lnTo>
                  <a:pt x="203724" y="175196"/>
                </a:lnTo>
                <a:lnTo>
                  <a:pt x="190792" y="175196"/>
                </a:lnTo>
                <a:lnTo>
                  <a:pt x="182637" y="167068"/>
                </a:lnTo>
                <a:close/>
              </a:path>
              <a:path w="319404" h="328929">
                <a:moveTo>
                  <a:pt x="51837" y="224891"/>
                </a:moveTo>
                <a:lnTo>
                  <a:pt x="41440" y="224891"/>
                </a:lnTo>
                <a:lnTo>
                  <a:pt x="46647" y="230047"/>
                </a:lnTo>
                <a:lnTo>
                  <a:pt x="51837" y="224891"/>
                </a:lnTo>
                <a:close/>
              </a:path>
              <a:path w="319404" h="328929">
                <a:moveTo>
                  <a:pt x="104305" y="195719"/>
                </a:moveTo>
                <a:lnTo>
                  <a:pt x="74714" y="225425"/>
                </a:lnTo>
                <a:lnTo>
                  <a:pt x="84432" y="225425"/>
                </a:lnTo>
                <a:lnTo>
                  <a:pt x="109258" y="200609"/>
                </a:lnTo>
                <a:lnTo>
                  <a:pt x="104305" y="195719"/>
                </a:lnTo>
                <a:close/>
              </a:path>
              <a:path w="319404" h="328929">
                <a:moveTo>
                  <a:pt x="58839" y="184111"/>
                </a:moveTo>
                <a:lnTo>
                  <a:pt x="52870" y="190042"/>
                </a:lnTo>
                <a:lnTo>
                  <a:pt x="59728" y="196862"/>
                </a:lnTo>
                <a:lnTo>
                  <a:pt x="42456" y="214071"/>
                </a:lnTo>
                <a:lnTo>
                  <a:pt x="52281" y="214071"/>
                </a:lnTo>
                <a:lnTo>
                  <a:pt x="64554" y="201752"/>
                </a:lnTo>
                <a:lnTo>
                  <a:pt x="74940" y="201752"/>
                </a:lnTo>
                <a:lnTo>
                  <a:pt x="75730" y="200964"/>
                </a:lnTo>
                <a:lnTo>
                  <a:pt x="70523" y="195808"/>
                </a:lnTo>
                <a:lnTo>
                  <a:pt x="75420" y="190919"/>
                </a:lnTo>
                <a:lnTo>
                  <a:pt x="65697" y="190919"/>
                </a:lnTo>
                <a:lnTo>
                  <a:pt x="58839" y="184111"/>
                </a:lnTo>
                <a:close/>
              </a:path>
              <a:path w="319404" h="328929">
                <a:moveTo>
                  <a:pt x="74940" y="201752"/>
                </a:moveTo>
                <a:lnTo>
                  <a:pt x="64554" y="201752"/>
                </a:lnTo>
                <a:lnTo>
                  <a:pt x="69761" y="206908"/>
                </a:lnTo>
                <a:lnTo>
                  <a:pt x="74940" y="201752"/>
                </a:lnTo>
                <a:close/>
              </a:path>
              <a:path w="319404" h="328929">
                <a:moveTo>
                  <a:pt x="204058" y="188468"/>
                </a:moveTo>
                <a:lnTo>
                  <a:pt x="190411" y="188468"/>
                </a:lnTo>
                <a:lnTo>
                  <a:pt x="208699" y="206819"/>
                </a:lnTo>
                <a:lnTo>
                  <a:pt x="215557" y="199999"/>
                </a:lnTo>
                <a:lnTo>
                  <a:pt x="204058" y="188468"/>
                </a:lnTo>
                <a:close/>
              </a:path>
              <a:path w="319404" h="328929">
                <a:moveTo>
                  <a:pt x="130742" y="161480"/>
                </a:moveTo>
                <a:lnTo>
                  <a:pt x="120942" y="161480"/>
                </a:lnTo>
                <a:lnTo>
                  <a:pt x="123397" y="169005"/>
                </a:lnTo>
                <a:lnTo>
                  <a:pt x="125816" y="176723"/>
                </a:lnTo>
                <a:lnTo>
                  <a:pt x="128211" y="184636"/>
                </a:lnTo>
                <a:lnTo>
                  <a:pt x="130594" y="192747"/>
                </a:lnTo>
                <a:lnTo>
                  <a:pt x="136944" y="199136"/>
                </a:lnTo>
                <a:lnTo>
                  <a:pt x="150811" y="185242"/>
                </a:lnTo>
                <a:lnTo>
                  <a:pt x="138214" y="185242"/>
                </a:lnTo>
                <a:lnTo>
                  <a:pt x="136149" y="178257"/>
                </a:lnTo>
                <a:lnTo>
                  <a:pt x="133785" y="170754"/>
                </a:lnTo>
                <a:lnTo>
                  <a:pt x="130742" y="161480"/>
                </a:lnTo>
                <a:close/>
              </a:path>
              <a:path w="319404" h="328929">
                <a:moveTo>
                  <a:pt x="82842" y="173799"/>
                </a:moveTo>
                <a:lnTo>
                  <a:pt x="65697" y="190919"/>
                </a:lnTo>
                <a:lnTo>
                  <a:pt x="75420" y="190919"/>
                </a:lnTo>
                <a:lnTo>
                  <a:pt x="87668" y="178689"/>
                </a:lnTo>
                <a:lnTo>
                  <a:pt x="82842" y="173799"/>
                </a:lnTo>
                <a:close/>
              </a:path>
              <a:path w="319404" h="328929">
                <a:moveTo>
                  <a:pt x="152692" y="137109"/>
                </a:moveTo>
                <a:lnTo>
                  <a:pt x="145834" y="143929"/>
                </a:lnTo>
                <a:lnTo>
                  <a:pt x="162725" y="160782"/>
                </a:lnTo>
                <a:lnTo>
                  <a:pt x="138214" y="185242"/>
                </a:lnTo>
                <a:lnTo>
                  <a:pt x="150811" y="185242"/>
                </a:lnTo>
                <a:lnTo>
                  <a:pt x="168948" y="167068"/>
                </a:lnTo>
                <a:lnTo>
                  <a:pt x="182637" y="167068"/>
                </a:lnTo>
                <a:lnTo>
                  <a:pt x="175806" y="160261"/>
                </a:lnTo>
                <a:lnTo>
                  <a:pt x="182099" y="153974"/>
                </a:lnTo>
                <a:lnTo>
                  <a:pt x="169456" y="153974"/>
                </a:lnTo>
                <a:lnTo>
                  <a:pt x="152692" y="137109"/>
                </a:lnTo>
                <a:close/>
              </a:path>
              <a:path w="319404" h="328929">
                <a:moveTo>
                  <a:pt x="118656" y="127241"/>
                </a:moveTo>
                <a:lnTo>
                  <a:pt x="110147" y="131787"/>
                </a:lnTo>
                <a:lnTo>
                  <a:pt x="112687" y="138188"/>
                </a:lnTo>
                <a:lnTo>
                  <a:pt x="115227" y="144881"/>
                </a:lnTo>
                <a:lnTo>
                  <a:pt x="117640" y="151879"/>
                </a:lnTo>
                <a:lnTo>
                  <a:pt x="96558" y="173012"/>
                </a:lnTo>
                <a:lnTo>
                  <a:pt x="102908" y="179476"/>
                </a:lnTo>
                <a:lnTo>
                  <a:pt x="120942" y="161480"/>
                </a:lnTo>
                <a:lnTo>
                  <a:pt x="130742" y="161480"/>
                </a:lnTo>
                <a:lnTo>
                  <a:pt x="128308" y="154190"/>
                </a:lnTo>
                <a:lnTo>
                  <a:pt x="137897" y="144576"/>
                </a:lnTo>
                <a:lnTo>
                  <a:pt x="124879" y="144576"/>
                </a:lnTo>
                <a:lnTo>
                  <a:pt x="120942" y="133299"/>
                </a:lnTo>
                <a:lnTo>
                  <a:pt x="118656" y="127241"/>
                </a:lnTo>
                <a:close/>
              </a:path>
              <a:path w="319404" h="328929">
                <a:moveTo>
                  <a:pt x="225590" y="140347"/>
                </a:moveTo>
                <a:lnTo>
                  <a:pt x="190792" y="175196"/>
                </a:lnTo>
                <a:lnTo>
                  <a:pt x="203724" y="175196"/>
                </a:lnTo>
                <a:lnTo>
                  <a:pt x="232067" y="146812"/>
                </a:lnTo>
                <a:lnTo>
                  <a:pt x="225590" y="140347"/>
                </a:lnTo>
                <a:close/>
              </a:path>
              <a:path w="319404" h="328929">
                <a:moveTo>
                  <a:pt x="194729" y="128727"/>
                </a:moveTo>
                <a:lnTo>
                  <a:pt x="169456" y="153974"/>
                </a:lnTo>
                <a:lnTo>
                  <a:pt x="182099" y="153974"/>
                </a:lnTo>
                <a:lnTo>
                  <a:pt x="201079" y="135013"/>
                </a:lnTo>
                <a:lnTo>
                  <a:pt x="194729" y="128727"/>
                </a:lnTo>
                <a:close/>
              </a:path>
              <a:path w="319404" h="328929">
                <a:moveTo>
                  <a:pt x="174028" y="95504"/>
                </a:moveTo>
                <a:lnTo>
                  <a:pt x="124879" y="144576"/>
                </a:lnTo>
                <a:lnTo>
                  <a:pt x="137897" y="144576"/>
                </a:lnTo>
                <a:lnTo>
                  <a:pt x="180505" y="101854"/>
                </a:lnTo>
                <a:lnTo>
                  <a:pt x="174028" y="95504"/>
                </a:lnTo>
                <a:close/>
              </a:path>
              <a:path w="319404" h="328929">
                <a:moveTo>
                  <a:pt x="254292" y="66802"/>
                </a:moveTo>
                <a:lnTo>
                  <a:pt x="247434" y="73660"/>
                </a:lnTo>
                <a:lnTo>
                  <a:pt x="256832" y="82931"/>
                </a:lnTo>
                <a:lnTo>
                  <a:pt x="229654" y="110032"/>
                </a:lnTo>
                <a:lnTo>
                  <a:pt x="261531" y="141922"/>
                </a:lnTo>
                <a:lnTo>
                  <a:pt x="268389" y="135102"/>
                </a:lnTo>
                <a:lnTo>
                  <a:pt x="242862" y="109512"/>
                </a:lnTo>
                <a:lnTo>
                  <a:pt x="263055" y="89281"/>
                </a:lnTo>
                <a:lnTo>
                  <a:pt x="276763" y="89281"/>
                </a:lnTo>
                <a:lnTo>
                  <a:pt x="269913" y="82423"/>
                </a:lnTo>
                <a:lnTo>
                  <a:pt x="276136" y="76200"/>
                </a:lnTo>
                <a:lnTo>
                  <a:pt x="263563" y="76200"/>
                </a:lnTo>
                <a:lnTo>
                  <a:pt x="254292" y="66802"/>
                </a:lnTo>
                <a:close/>
              </a:path>
              <a:path w="319404" h="328929">
                <a:moveTo>
                  <a:pt x="276763" y="89281"/>
                </a:moveTo>
                <a:lnTo>
                  <a:pt x="263055" y="89281"/>
                </a:lnTo>
                <a:lnTo>
                  <a:pt x="294297" y="120523"/>
                </a:lnTo>
                <a:lnTo>
                  <a:pt x="301155" y="113703"/>
                </a:lnTo>
                <a:lnTo>
                  <a:pt x="276763" y="89281"/>
                </a:lnTo>
                <a:close/>
              </a:path>
              <a:path w="319404" h="328929">
                <a:moveTo>
                  <a:pt x="215430" y="65532"/>
                </a:moveTo>
                <a:lnTo>
                  <a:pt x="209207" y="65532"/>
                </a:lnTo>
                <a:lnTo>
                  <a:pt x="207810" y="74803"/>
                </a:lnTo>
                <a:lnTo>
                  <a:pt x="213017" y="74803"/>
                </a:lnTo>
                <a:lnTo>
                  <a:pt x="218478" y="75311"/>
                </a:lnTo>
                <a:lnTo>
                  <a:pt x="224320" y="76200"/>
                </a:lnTo>
                <a:lnTo>
                  <a:pt x="200317" y="100076"/>
                </a:lnTo>
                <a:lnTo>
                  <a:pt x="217589" y="117284"/>
                </a:lnTo>
                <a:lnTo>
                  <a:pt x="224320" y="110477"/>
                </a:lnTo>
                <a:lnTo>
                  <a:pt x="213398" y="99568"/>
                </a:lnTo>
                <a:lnTo>
                  <a:pt x="239306" y="73660"/>
                </a:lnTo>
                <a:lnTo>
                  <a:pt x="226733" y="73660"/>
                </a:lnTo>
                <a:lnTo>
                  <a:pt x="227876" y="66294"/>
                </a:lnTo>
                <a:lnTo>
                  <a:pt x="221653" y="65786"/>
                </a:lnTo>
                <a:lnTo>
                  <a:pt x="215430" y="65532"/>
                </a:lnTo>
                <a:close/>
              </a:path>
              <a:path w="319404" h="328929">
                <a:moveTo>
                  <a:pt x="304711" y="61214"/>
                </a:moveTo>
                <a:lnTo>
                  <a:pt x="291122" y="61214"/>
                </a:lnTo>
                <a:lnTo>
                  <a:pt x="305981" y="76200"/>
                </a:lnTo>
                <a:lnTo>
                  <a:pt x="307505" y="77597"/>
                </a:lnTo>
                <a:lnTo>
                  <a:pt x="307759" y="79375"/>
                </a:lnTo>
                <a:lnTo>
                  <a:pt x="306870" y="81153"/>
                </a:lnTo>
                <a:lnTo>
                  <a:pt x="305854" y="83058"/>
                </a:lnTo>
                <a:lnTo>
                  <a:pt x="302298" y="86614"/>
                </a:lnTo>
                <a:lnTo>
                  <a:pt x="296075" y="91694"/>
                </a:lnTo>
                <a:lnTo>
                  <a:pt x="299250" y="93091"/>
                </a:lnTo>
                <a:lnTo>
                  <a:pt x="302171" y="94869"/>
                </a:lnTo>
                <a:lnTo>
                  <a:pt x="305092" y="97028"/>
                </a:lnTo>
                <a:lnTo>
                  <a:pt x="312204" y="90170"/>
                </a:lnTo>
                <a:lnTo>
                  <a:pt x="316395" y="84836"/>
                </a:lnTo>
                <a:lnTo>
                  <a:pt x="317538" y="81153"/>
                </a:lnTo>
                <a:lnTo>
                  <a:pt x="318935" y="77724"/>
                </a:lnTo>
                <a:lnTo>
                  <a:pt x="317919" y="74422"/>
                </a:lnTo>
                <a:lnTo>
                  <a:pt x="304711" y="61214"/>
                </a:lnTo>
                <a:close/>
              </a:path>
              <a:path w="319404" h="328929">
                <a:moveTo>
                  <a:pt x="210604" y="31369"/>
                </a:moveTo>
                <a:lnTo>
                  <a:pt x="207048" y="41021"/>
                </a:lnTo>
                <a:lnTo>
                  <a:pt x="210731" y="41910"/>
                </a:lnTo>
                <a:lnTo>
                  <a:pt x="214160" y="42672"/>
                </a:lnTo>
                <a:lnTo>
                  <a:pt x="217081" y="43688"/>
                </a:lnTo>
                <a:lnTo>
                  <a:pt x="181013" y="79756"/>
                </a:lnTo>
                <a:lnTo>
                  <a:pt x="187236" y="86106"/>
                </a:lnTo>
                <a:lnTo>
                  <a:pt x="237274" y="36068"/>
                </a:lnTo>
                <a:lnTo>
                  <a:pt x="224701" y="36068"/>
                </a:lnTo>
                <a:lnTo>
                  <a:pt x="220510" y="34417"/>
                </a:lnTo>
                <a:lnTo>
                  <a:pt x="215811" y="32893"/>
                </a:lnTo>
                <a:lnTo>
                  <a:pt x="210604" y="31369"/>
                </a:lnTo>
                <a:close/>
              </a:path>
              <a:path w="319404" h="328929">
                <a:moveTo>
                  <a:pt x="291630" y="48133"/>
                </a:moveTo>
                <a:lnTo>
                  <a:pt x="263563" y="76200"/>
                </a:lnTo>
                <a:lnTo>
                  <a:pt x="276136" y="76200"/>
                </a:lnTo>
                <a:lnTo>
                  <a:pt x="291122" y="61214"/>
                </a:lnTo>
                <a:lnTo>
                  <a:pt x="304711" y="61214"/>
                </a:lnTo>
                <a:lnTo>
                  <a:pt x="291630" y="48133"/>
                </a:lnTo>
                <a:close/>
              </a:path>
              <a:path w="319404" h="328929">
                <a:moveTo>
                  <a:pt x="255562" y="25146"/>
                </a:moveTo>
                <a:lnTo>
                  <a:pt x="245148" y="28321"/>
                </a:lnTo>
                <a:lnTo>
                  <a:pt x="247053" y="34925"/>
                </a:lnTo>
                <a:lnTo>
                  <a:pt x="248323" y="42545"/>
                </a:lnTo>
                <a:lnTo>
                  <a:pt x="249212" y="51181"/>
                </a:lnTo>
                <a:lnTo>
                  <a:pt x="226733" y="73660"/>
                </a:lnTo>
                <a:lnTo>
                  <a:pt x="239306" y="73660"/>
                </a:lnTo>
                <a:lnTo>
                  <a:pt x="270548" y="42418"/>
                </a:lnTo>
                <a:lnTo>
                  <a:pt x="258102" y="42418"/>
                </a:lnTo>
                <a:lnTo>
                  <a:pt x="256578" y="30607"/>
                </a:lnTo>
                <a:lnTo>
                  <a:pt x="255562" y="25146"/>
                </a:lnTo>
                <a:close/>
              </a:path>
              <a:path w="319404" h="328929">
                <a:moveTo>
                  <a:pt x="294013" y="32639"/>
                </a:moveTo>
                <a:lnTo>
                  <a:pt x="280327" y="32639"/>
                </a:lnTo>
                <a:lnTo>
                  <a:pt x="291249" y="43561"/>
                </a:lnTo>
                <a:lnTo>
                  <a:pt x="298107" y="36703"/>
                </a:lnTo>
                <a:lnTo>
                  <a:pt x="294013" y="32639"/>
                </a:lnTo>
                <a:close/>
              </a:path>
              <a:path w="319404" h="328929">
                <a:moveTo>
                  <a:pt x="280835" y="19558"/>
                </a:moveTo>
                <a:lnTo>
                  <a:pt x="258102" y="42418"/>
                </a:lnTo>
                <a:lnTo>
                  <a:pt x="270548" y="42418"/>
                </a:lnTo>
                <a:lnTo>
                  <a:pt x="280327" y="32639"/>
                </a:lnTo>
                <a:lnTo>
                  <a:pt x="294013" y="32639"/>
                </a:lnTo>
                <a:lnTo>
                  <a:pt x="280835" y="19558"/>
                </a:lnTo>
                <a:close/>
              </a:path>
              <a:path w="319404" h="328929">
                <a:moveTo>
                  <a:pt x="260769" y="0"/>
                </a:moveTo>
                <a:lnTo>
                  <a:pt x="224701" y="36068"/>
                </a:lnTo>
                <a:lnTo>
                  <a:pt x="237274" y="36068"/>
                </a:lnTo>
                <a:lnTo>
                  <a:pt x="267119" y="6223"/>
                </a:lnTo>
                <a:lnTo>
                  <a:pt x="26076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903342" y="5491479"/>
            <a:ext cx="226822" cy="23227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671184" y="5489054"/>
            <a:ext cx="420370" cy="419100"/>
          </a:xfrm>
          <a:custGeom>
            <a:rect l="l" t="t" r="r" b="b"/>
            <a:pathLst>
              <a:path w="420370" h="419100">
                <a:moveTo>
                  <a:pt x="46227" y="355600"/>
                </a:moveTo>
                <a:lnTo>
                  <a:pt x="32988" y="358139"/>
                </a:lnTo>
                <a:lnTo>
                  <a:pt x="18414" y="360679"/>
                </a:lnTo>
                <a:lnTo>
                  <a:pt x="19938" y="369569"/>
                </a:lnTo>
                <a:lnTo>
                  <a:pt x="26751" y="368300"/>
                </a:lnTo>
                <a:lnTo>
                  <a:pt x="33670" y="368300"/>
                </a:lnTo>
                <a:lnTo>
                  <a:pt x="47878" y="365759"/>
                </a:lnTo>
                <a:lnTo>
                  <a:pt x="46227" y="355600"/>
                </a:lnTo>
                <a:close/>
              </a:path>
              <a:path w="420370" h="419100">
                <a:moveTo>
                  <a:pt x="102107" y="307339"/>
                </a:moveTo>
                <a:lnTo>
                  <a:pt x="56895" y="351789"/>
                </a:lnTo>
                <a:lnTo>
                  <a:pt x="62991" y="358139"/>
                </a:lnTo>
                <a:lnTo>
                  <a:pt x="101345" y="320039"/>
                </a:lnTo>
                <a:lnTo>
                  <a:pt x="114380" y="320039"/>
                </a:lnTo>
                <a:lnTo>
                  <a:pt x="102107" y="307339"/>
                </a:lnTo>
                <a:close/>
              </a:path>
              <a:path w="420370" h="419100">
                <a:moveTo>
                  <a:pt x="114380" y="320039"/>
                </a:moveTo>
                <a:lnTo>
                  <a:pt x="101345" y="320039"/>
                </a:lnTo>
                <a:lnTo>
                  <a:pt x="113057" y="331469"/>
                </a:lnTo>
                <a:lnTo>
                  <a:pt x="123221" y="340359"/>
                </a:lnTo>
                <a:lnTo>
                  <a:pt x="131814" y="346709"/>
                </a:lnTo>
                <a:lnTo>
                  <a:pt x="138811" y="349250"/>
                </a:lnTo>
                <a:lnTo>
                  <a:pt x="145541" y="351789"/>
                </a:lnTo>
                <a:lnTo>
                  <a:pt x="150494" y="350519"/>
                </a:lnTo>
                <a:lnTo>
                  <a:pt x="157479" y="344169"/>
                </a:lnTo>
                <a:lnTo>
                  <a:pt x="157099" y="340359"/>
                </a:lnTo>
                <a:lnTo>
                  <a:pt x="141986" y="340359"/>
                </a:lnTo>
                <a:lnTo>
                  <a:pt x="135558" y="336550"/>
                </a:lnTo>
                <a:lnTo>
                  <a:pt x="126761" y="330200"/>
                </a:lnTo>
                <a:lnTo>
                  <a:pt x="115607" y="321309"/>
                </a:lnTo>
                <a:lnTo>
                  <a:pt x="114380" y="320039"/>
                </a:lnTo>
                <a:close/>
              </a:path>
              <a:path w="420370" h="419100">
                <a:moveTo>
                  <a:pt x="37973" y="297179"/>
                </a:moveTo>
                <a:lnTo>
                  <a:pt x="29210" y="300989"/>
                </a:lnTo>
                <a:lnTo>
                  <a:pt x="33758" y="312419"/>
                </a:lnTo>
                <a:lnTo>
                  <a:pt x="37306" y="323850"/>
                </a:lnTo>
                <a:lnTo>
                  <a:pt x="39854" y="335279"/>
                </a:lnTo>
                <a:lnTo>
                  <a:pt x="41401" y="346709"/>
                </a:lnTo>
                <a:lnTo>
                  <a:pt x="51688" y="346709"/>
                </a:lnTo>
                <a:lnTo>
                  <a:pt x="50643" y="339089"/>
                </a:lnTo>
                <a:lnTo>
                  <a:pt x="49228" y="331469"/>
                </a:lnTo>
                <a:lnTo>
                  <a:pt x="45338" y="317500"/>
                </a:lnTo>
                <a:lnTo>
                  <a:pt x="55386" y="307339"/>
                </a:lnTo>
                <a:lnTo>
                  <a:pt x="42290" y="307339"/>
                </a:lnTo>
                <a:lnTo>
                  <a:pt x="41020" y="304800"/>
                </a:lnTo>
                <a:lnTo>
                  <a:pt x="37973" y="297179"/>
                </a:lnTo>
                <a:close/>
              </a:path>
              <a:path w="420370" h="419100">
                <a:moveTo>
                  <a:pt x="26669" y="330200"/>
                </a:moveTo>
                <a:lnTo>
                  <a:pt x="20216" y="330200"/>
                </a:lnTo>
                <a:lnTo>
                  <a:pt x="0" y="334009"/>
                </a:lnTo>
                <a:lnTo>
                  <a:pt x="888" y="342900"/>
                </a:lnTo>
                <a:lnTo>
                  <a:pt x="6986" y="341629"/>
                </a:lnTo>
                <a:lnTo>
                  <a:pt x="13477" y="341629"/>
                </a:lnTo>
                <a:lnTo>
                  <a:pt x="20373" y="340359"/>
                </a:lnTo>
                <a:lnTo>
                  <a:pt x="27686" y="340359"/>
                </a:lnTo>
                <a:lnTo>
                  <a:pt x="26669" y="330200"/>
                </a:lnTo>
                <a:close/>
              </a:path>
              <a:path w="420370" h="419100">
                <a:moveTo>
                  <a:pt x="139573" y="314959"/>
                </a:moveTo>
                <a:lnTo>
                  <a:pt x="136143" y="316229"/>
                </a:lnTo>
                <a:lnTo>
                  <a:pt x="133095" y="318769"/>
                </a:lnTo>
                <a:lnTo>
                  <a:pt x="130555" y="318769"/>
                </a:lnTo>
                <a:lnTo>
                  <a:pt x="137287" y="326389"/>
                </a:lnTo>
                <a:lnTo>
                  <a:pt x="142112" y="332739"/>
                </a:lnTo>
                <a:lnTo>
                  <a:pt x="144779" y="336550"/>
                </a:lnTo>
                <a:lnTo>
                  <a:pt x="146812" y="339089"/>
                </a:lnTo>
                <a:lnTo>
                  <a:pt x="145795" y="340359"/>
                </a:lnTo>
                <a:lnTo>
                  <a:pt x="157099" y="340359"/>
                </a:lnTo>
                <a:lnTo>
                  <a:pt x="156972" y="339089"/>
                </a:lnTo>
                <a:lnTo>
                  <a:pt x="149987" y="327659"/>
                </a:lnTo>
                <a:lnTo>
                  <a:pt x="145795" y="322579"/>
                </a:lnTo>
                <a:lnTo>
                  <a:pt x="139573" y="314959"/>
                </a:lnTo>
                <a:close/>
              </a:path>
              <a:path w="420370" h="419100">
                <a:moveTo>
                  <a:pt x="92582" y="287019"/>
                </a:moveTo>
                <a:lnTo>
                  <a:pt x="51562" y="327659"/>
                </a:lnTo>
                <a:lnTo>
                  <a:pt x="57530" y="334009"/>
                </a:lnTo>
                <a:lnTo>
                  <a:pt x="98551" y="293369"/>
                </a:lnTo>
                <a:lnTo>
                  <a:pt x="92582" y="287019"/>
                </a:lnTo>
                <a:close/>
              </a:path>
              <a:path w="420370" h="419100">
                <a:moveTo>
                  <a:pt x="183976" y="254000"/>
                </a:moveTo>
                <a:lnTo>
                  <a:pt x="170434" y="254000"/>
                </a:lnTo>
                <a:lnTo>
                  <a:pt x="185292" y="269239"/>
                </a:lnTo>
                <a:lnTo>
                  <a:pt x="142748" y="311150"/>
                </a:lnTo>
                <a:lnTo>
                  <a:pt x="149225" y="317500"/>
                </a:lnTo>
                <a:lnTo>
                  <a:pt x="191769" y="275589"/>
                </a:lnTo>
                <a:lnTo>
                  <a:pt x="205943" y="275589"/>
                </a:lnTo>
                <a:lnTo>
                  <a:pt x="198627" y="267969"/>
                </a:lnTo>
                <a:lnTo>
                  <a:pt x="205072" y="261619"/>
                </a:lnTo>
                <a:lnTo>
                  <a:pt x="192150" y="261619"/>
                </a:lnTo>
                <a:lnTo>
                  <a:pt x="183976" y="254000"/>
                </a:lnTo>
                <a:close/>
              </a:path>
              <a:path w="420370" h="419100">
                <a:moveTo>
                  <a:pt x="84454" y="265429"/>
                </a:moveTo>
                <a:lnTo>
                  <a:pt x="42290" y="307339"/>
                </a:lnTo>
                <a:lnTo>
                  <a:pt x="55386" y="307339"/>
                </a:lnTo>
                <a:lnTo>
                  <a:pt x="90550" y="271779"/>
                </a:lnTo>
                <a:lnTo>
                  <a:pt x="84454" y="265429"/>
                </a:lnTo>
                <a:close/>
              </a:path>
              <a:path w="420370" h="419100">
                <a:moveTo>
                  <a:pt x="205943" y="275589"/>
                </a:moveTo>
                <a:lnTo>
                  <a:pt x="191769" y="275589"/>
                </a:lnTo>
                <a:lnTo>
                  <a:pt x="210185" y="293369"/>
                </a:lnTo>
                <a:lnTo>
                  <a:pt x="216915" y="287019"/>
                </a:lnTo>
                <a:lnTo>
                  <a:pt x="205943" y="275589"/>
                </a:lnTo>
                <a:close/>
              </a:path>
              <a:path w="420370" h="419100">
                <a:moveTo>
                  <a:pt x="132157" y="248919"/>
                </a:moveTo>
                <a:lnTo>
                  <a:pt x="122300" y="248919"/>
                </a:lnTo>
                <a:lnTo>
                  <a:pt x="124773" y="255269"/>
                </a:lnTo>
                <a:lnTo>
                  <a:pt x="127222" y="264159"/>
                </a:lnTo>
                <a:lnTo>
                  <a:pt x="129623" y="271779"/>
                </a:lnTo>
                <a:lnTo>
                  <a:pt x="131952" y="279400"/>
                </a:lnTo>
                <a:lnTo>
                  <a:pt x="138302" y="285750"/>
                </a:lnTo>
                <a:lnTo>
                  <a:pt x="152440" y="271779"/>
                </a:lnTo>
                <a:lnTo>
                  <a:pt x="139573" y="271779"/>
                </a:lnTo>
                <a:lnTo>
                  <a:pt x="137525" y="265429"/>
                </a:lnTo>
                <a:lnTo>
                  <a:pt x="135191" y="257809"/>
                </a:lnTo>
                <a:lnTo>
                  <a:pt x="132572" y="250189"/>
                </a:lnTo>
                <a:lnTo>
                  <a:pt x="132157" y="248919"/>
                </a:lnTo>
                <a:close/>
              </a:path>
              <a:path w="420370" h="419100">
                <a:moveTo>
                  <a:pt x="154050" y="223519"/>
                </a:moveTo>
                <a:lnTo>
                  <a:pt x="147192" y="231139"/>
                </a:lnTo>
                <a:lnTo>
                  <a:pt x="164084" y="247650"/>
                </a:lnTo>
                <a:lnTo>
                  <a:pt x="139573" y="271779"/>
                </a:lnTo>
                <a:lnTo>
                  <a:pt x="152440" y="271779"/>
                </a:lnTo>
                <a:lnTo>
                  <a:pt x="170434" y="254000"/>
                </a:lnTo>
                <a:lnTo>
                  <a:pt x="183976" y="254000"/>
                </a:lnTo>
                <a:lnTo>
                  <a:pt x="177164" y="247650"/>
                </a:lnTo>
                <a:lnTo>
                  <a:pt x="183483" y="241300"/>
                </a:lnTo>
                <a:lnTo>
                  <a:pt x="170941" y="241300"/>
                </a:lnTo>
                <a:lnTo>
                  <a:pt x="154050" y="223519"/>
                </a:lnTo>
                <a:close/>
              </a:path>
              <a:path w="420370" h="419100">
                <a:moveTo>
                  <a:pt x="120014" y="214629"/>
                </a:moveTo>
                <a:lnTo>
                  <a:pt x="111505" y="218439"/>
                </a:lnTo>
                <a:lnTo>
                  <a:pt x="116586" y="231139"/>
                </a:lnTo>
                <a:lnTo>
                  <a:pt x="118999" y="238759"/>
                </a:lnTo>
                <a:lnTo>
                  <a:pt x="97916" y="260350"/>
                </a:lnTo>
                <a:lnTo>
                  <a:pt x="104393" y="266700"/>
                </a:lnTo>
                <a:lnTo>
                  <a:pt x="122300" y="248919"/>
                </a:lnTo>
                <a:lnTo>
                  <a:pt x="132157" y="248919"/>
                </a:lnTo>
                <a:lnTo>
                  <a:pt x="129666" y="241300"/>
                </a:lnTo>
                <a:lnTo>
                  <a:pt x="139851" y="231139"/>
                </a:lnTo>
                <a:lnTo>
                  <a:pt x="126364" y="231139"/>
                </a:lnTo>
                <a:lnTo>
                  <a:pt x="124332" y="226059"/>
                </a:lnTo>
                <a:lnTo>
                  <a:pt x="122300" y="219709"/>
                </a:lnTo>
                <a:lnTo>
                  <a:pt x="120014" y="214629"/>
                </a:lnTo>
                <a:close/>
              </a:path>
              <a:path w="420370" h="419100">
                <a:moveTo>
                  <a:pt x="226949" y="227329"/>
                </a:moveTo>
                <a:lnTo>
                  <a:pt x="192150" y="261619"/>
                </a:lnTo>
                <a:lnTo>
                  <a:pt x="205072" y="261619"/>
                </a:lnTo>
                <a:lnTo>
                  <a:pt x="233425" y="233679"/>
                </a:lnTo>
                <a:lnTo>
                  <a:pt x="226949" y="227329"/>
                </a:lnTo>
                <a:close/>
              </a:path>
              <a:path w="420370" h="419100">
                <a:moveTo>
                  <a:pt x="196087" y="215900"/>
                </a:moveTo>
                <a:lnTo>
                  <a:pt x="170941" y="241300"/>
                </a:lnTo>
                <a:lnTo>
                  <a:pt x="183483" y="241300"/>
                </a:lnTo>
                <a:lnTo>
                  <a:pt x="202437" y="222250"/>
                </a:lnTo>
                <a:lnTo>
                  <a:pt x="196087" y="215900"/>
                </a:lnTo>
                <a:close/>
              </a:path>
              <a:path w="420370" h="419100">
                <a:moveTo>
                  <a:pt x="270652" y="116839"/>
                </a:moveTo>
                <a:lnTo>
                  <a:pt x="260476" y="116839"/>
                </a:lnTo>
                <a:lnTo>
                  <a:pt x="259740" y="138429"/>
                </a:lnTo>
                <a:lnTo>
                  <a:pt x="257540" y="161289"/>
                </a:lnTo>
                <a:lnTo>
                  <a:pt x="253886" y="184150"/>
                </a:lnTo>
                <a:lnTo>
                  <a:pt x="248792" y="208279"/>
                </a:lnTo>
                <a:lnTo>
                  <a:pt x="246634" y="209550"/>
                </a:lnTo>
                <a:lnTo>
                  <a:pt x="245363" y="212089"/>
                </a:lnTo>
                <a:lnTo>
                  <a:pt x="244093" y="220979"/>
                </a:lnTo>
                <a:lnTo>
                  <a:pt x="243586" y="227329"/>
                </a:lnTo>
                <a:lnTo>
                  <a:pt x="243459" y="236219"/>
                </a:lnTo>
                <a:lnTo>
                  <a:pt x="254635" y="240029"/>
                </a:lnTo>
                <a:lnTo>
                  <a:pt x="253873" y="232409"/>
                </a:lnTo>
                <a:lnTo>
                  <a:pt x="253703" y="227329"/>
                </a:lnTo>
                <a:lnTo>
                  <a:pt x="253809" y="220979"/>
                </a:lnTo>
                <a:lnTo>
                  <a:pt x="253873" y="219709"/>
                </a:lnTo>
                <a:lnTo>
                  <a:pt x="254000" y="215900"/>
                </a:lnTo>
                <a:lnTo>
                  <a:pt x="254762" y="214629"/>
                </a:lnTo>
                <a:lnTo>
                  <a:pt x="267150" y="214629"/>
                </a:lnTo>
                <a:lnTo>
                  <a:pt x="277828" y="212089"/>
                </a:lnTo>
                <a:lnTo>
                  <a:pt x="288053" y="207009"/>
                </a:lnTo>
                <a:lnTo>
                  <a:pt x="289680" y="205739"/>
                </a:lnTo>
                <a:lnTo>
                  <a:pt x="259587" y="205739"/>
                </a:lnTo>
                <a:lnTo>
                  <a:pt x="264923" y="180339"/>
                </a:lnTo>
                <a:lnTo>
                  <a:pt x="268557" y="154939"/>
                </a:lnTo>
                <a:lnTo>
                  <a:pt x="270500" y="130809"/>
                </a:lnTo>
                <a:lnTo>
                  <a:pt x="270652" y="116839"/>
                </a:lnTo>
                <a:close/>
              </a:path>
              <a:path w="420370" h="419100">
                <a:moveTo>
                  <a:pt x="175387" y="182879"/>
                </a:moveTo>
                <a:lnTo>
                  <a:pt x="126364" y="231139"/>
                </a:lnTo>
                <a:lnTo>
                  <a:pt x="139851" y="231139"/>
                </a:lnTo>
                <a:lnTo>
                  <a:pt x="181863" y="189229"/>
                </a:lnTo>
                <a:lnTo>
                  <a:pt x="175387" y="182879"/>
                </a:lnTo>
                <a:close/>
              </a:path>
              <a:path w="420370" h="419100">
                <a:moveTo>
                  <a:pt x="267150" y="214629"/>
                </a:moveTo>
                <a:lnTo>
                  <a:pt x="254762" y="214629"/>
                </a:lnTo>
                <a:lnTo>
                  <a:pt x="256031" y="215900"/>
                </a:lnTo>
                <a:lnTo>
                  <a:pt x="267150" y="214629"/>
                </a:lnTo>
                <a:close/>
              </a:path>
              <a:path w="420370" h="419100">
                <a:moveTo>
                  <a:pt x="332231" y="149859"/>
                </a:moveTo>
                <a:lnTo>
                  <a:pt x="323472" y="160019"/>
                </a:lnTo>
                <a:lnTo>
                  <a:pt x="314166" y="168909"/>
                </a:lnTo>
                <a:lnTo>
                  <a:pt x="304335" y="179069"/>
                </a:lnTo>
                <a:lnTo>
                  <a:pt x="294004" y="189229"/>
                </a:lnTo>
                <a:lnTo>
                  <a:pt x="285430" y="196850"/>
                </a:lnTo>
                <a:lnTo>
                  <a:pt x="268233" y="204469"/>
                </a:lnTo>
                <a:lnTo>
                  <a:pt x="259587" y="205739"/>
                </a:lnTo>
                <a:lnTo>
                  <a:pt x="289680" y="205739"/>
                </a:lnTo>
                <a:lnTo>
                  <a:pt x="297814" y="199389"/>
                </a:lnTo>
                <a:lnTo>
                  <a:pt x="322659" y="173989"/>
                </a:lnTo>
                <a:lnTo>
                  <a:pt x="331122" y="166369"/>
                </a:lnTo>
                <a:lnTo>
                  <a:pt x="336930" y="160019"/>
                </a:lnTo>
                <a:lnTo>
                  <a:pt x="335788" y="158750"/>
                </a:lnTo>
                <a:lnTo>
                  <a:pt x="332231" y="149859"/>
                </a:lnTo>
                <a:close/>
              </a:path>
              <a:path w="420370" h="419100">
                <a:moveTo>
                  <a:pt x="264160" y="100329"/>
                </a:moveTo>
                <a:lnTo>
                  <a:pt x="192531" y="171450"/>
                </a:lnTo>
                <a:lnTo>
                  <a:pt x="199009" y="177800"/>
                </a:lnTo>
                <a:lnTo>
                  <a:pt x="260476" y="116839"/>
                </a:lnTo>
                <a:lnTo>
                  <a:pt x="270652" y="116839"/>
                </a:lnTo>
                <a:lnTo>
                  <a:pt x="270763" y="106679"/>
                </a:lnTo>
                <a:lnTo>
                  <a:pt x="264160" y="100329"/>
                </a:lnTo>
                <a:close/>
              </a:path>
              <a:path w="420370" h="419100">
                <a:moveTo>
                  <a:pt x="370188" y="78739"/>
                </a:moveTo>
                <a:lnTo>
                  <a:pt x="347599" y="78739"/>
                </a:lnTo>
                <a:lnTo>
                  <a:pt x="350138" y="80009"/>
                </a:lnTo>
                <a:lnTo>
                  <a:pt x="352805" y="80009"/>
                </a:lnTo>
                <a:lnTo>
                  <a:pt x="355218" y="81279"/>
                </a:lnTo>
                <a:lnTo>
                  <a:pt x="354716" y="97789"/>
                </a:lnTo>
                <a:lnTo>
                  <a:pt x="351678" y="114300"/>
                </a:lnTo>
                <a:lnTo>
                  <a:pt x="346092" y="130809"/>
                </a:lnTo>
                <a:lnTo>
                  <a:pt x="337947" y="147319"/>
                </a:lnTo>
                <a:lnTo>
                  <a:pt x="341249" y="148589"/>
                </a:lnTo>
                <a:lnTo>
                  <a:pt x="344297" y="149859"/>
                </a:lnTo>
                <a:lnTo>
                  <a:pt x="347090" y="151129"/>
                </a:lnTo>
                <a:lnTo>
                  <a:pt x="354613" y="133350"/>
                </a:lnTo>
                <a:lnTo>
                  <a:pt x="360029" y="116839"/>
                </a:lnTo>
                <a:lnTo>
                  <a:pt x="363325" y="101600"/>
                </a:lnTo>
                <a:lnTo>
                  <a:pt x="364489" y="86359"/>
                </a:lnTo>
                <a:lnTo>
                  <a:pt x="379999" y="86359"/>
                </a:lnTo>
                <a:lnTo>
                  <a:pt x="375378" y="82550"/>
                </a:lnTo>
                <a:lnTo>
                  <a:pt x="370188" y="78739"/>
                </a:lnTo>
                <a:close/>
              </a:path>
              <a:path w="420370" h="419100">
                <a:moveTo>
                  <a:pt x="347599" y="78739"/>
                </a:moveTo>
                <a:lnTo>
                  <a:pt x="338581" y="78739"/>
                </a:lnTo>
                <a:lnTo>
                  <a:pt x="337984" y="91439"/>
                </a:lnTo>
                <a:lnTo>
                  <a:pt x="335232" y="105409"/>
                </a:lnTo>
                <a:lnTo>
                  <a:pt x="330313" y="119379"/>
                </a:lnTo>
                <a:lnTo>
                  <a:pt x="323214" y="133350"/>
                </a:lnTo>
                <a:lnTo>
                  <a:pt x="326389" y="133350"/>
                </a:lnTo>
                <a:lnTo>
                  <a:pt x="329438" y="134619"/>
                </a:lnTo>
                <a:lnTo>
                  <a:pt x="332359" y="135889"/>
                </a:lnTo>
                <a:lnTo>
                  <a:pt x="339169" y="120650"/>
                </a:lnTo>
                <a:lnTo>
                  <a:pt x="343979" y="106679"/>
                </a:lnTo>
                <a:lnTo>
                  <a:pt x="346789" y="92709"/>
                </a:lnTo>
                <a:lnTo>
                  <a:pt x="347599" y="78739"/>
                </a:lnTo>
                <a:close/>
              </a:path>
              <a:path w="420370" h="419100">
                <a:moveTo>
                  <a:pt x="211709" y="119379"/>
                </a:moveTo>
                <a:lnTo>
                  <a:pt x="208406" y="128269"/>
                </a:lnTo>
                <a:lnTo>
                  <a:pt x="215391" y="130809"/>
                </a:lnTo>
                <a:lnTo>
                  <a:pt x="222250" y="132079"/>
                </a:lnTo>
                <a:lnTo>
                  <a:pt x="229107" y="134619"/>
                </a:lnTo>
                <a:lnTo>
                  <a:pt x="232282" y="123189"/>
                </a:lnTo>
                <a:lnTo>
                  <a:pt x="224409" y="121919"/>
                </a:lnTo>
                <a:lnTo>
                  <a:pt x="217550" y="120650"/>
                </a:lnTo>
                <a:lnTo>
                  <a:pt x="211709" y="119379"/>
                </a:lnTo>
                <a:close/>
              </a:path>
              <a:path w="420370" h="419100">
                <a:moveTo>
                  <a:pt x="379999" y="86359"/>
                </a:moveTo>
                <a:lnTo>
                  <a:pt x="364489" y="86359"/>
                </a:lnTo>
                <a:lnTo>
                  <a:pt x="367538" y="87629"/>
                </a:lnTo>
                <a:lnTo>
                  <a:pt x="370331" y="90169"/>
                </a:lnTo>
                <a:lnTo>
                  <a:pt x="372999" y="92709"/>
                </a:lnTo>
                <a:lnTo>
                  <a:pt x="377711" y="97789"/>
                </a:lnTo>
                <a:lnTo>
                  <a:pt x="379650" y="102869"/>
                </a:lnTo>
                <a:lnTo>
                  <a:pt x="378803" y="107950"/>
                </a:lnTo>
                <a:lnTo>
                  <a:pt x="375157" y="113029"/>
                </a:lnTo>
                <a:lnTo>
                  <a:pt x="371601" y="116839"/>
                </a:lnTo>
                <a:lnTo>
                  <a:pt x="367411" y="120650"/>
                </a:lnTo>
                <a:lnTo>
                  <a:pt x="362330" y="124459"/>
                </a:lnTo>
                <a:lnTo>
                  <a:pt x="365378" y="125729"/>
                </a:lnTo>
                <a:lnTo>
                  <a:pt x="370839" y="130809"/>
                </a:lnTo>
                <a:lnTo>
                  <a:pt x="376047" y="125729"/>
                </a:lnTo>
                <a:lnTo>
                  <a:pt x="382142" y="119379"/>
                </a:lnTo>
                <a:lnTo>
                  <a:pt x="388112" y="113029"/>
                </a:lnTo>
                <a:lnTo>
                  <a:pt x="390778" y="107950"/>
                </a:lnTo>
                <a:lnTo>
                  <a:pt x="390398" y="104139"/>
                </a:lnTo>
                <a:lnTo>
                  <a:pt x="388090" y="96519"/>
                </a:lnTo>
                <a:lnTo>
                  <a:pt x="383079" y="88900"/>
                </a:lnTo>
                <a:lnTo>
                  <a:pt x="379999" y="86359"/>
                </a:lnTo>
                <a:close/>
              </a:path>
              <a:path w="420370" h="419100">
                <a:moveTo>
                  <a:pt x="349630" y="69850"/>
                </a:moveTo>
                <a:lnTo>
                  <a:pt x="325247" y="69850"/>
                </a:lnTo>
                <a:lnTo>
                  <a:pt x="323558" y="81279"/>
                </a:lnTo>
                <a:lnTo>
                  <a:pt x="320024" y="92709"/>
                </a:lnTo>
                <a:lnTo>
                  <a:pt x="314656" y="105409"/>
                </a:lnTo>
                <a:lnTo>
                  <a:pt x="307466" y="118109"/>
                </a:lnTo>
                <a:lnTo>
                  <a:pt x="311150" y="119379"/>
                </a:lnTo>
                <a:lnTo>
                  <a:pt x="314578" y="119379"/>
                </a:lnTo>
                <a:lnTo>
                  <a:pt x="317500" y="120650"/>
                </a:lnTo>
                <a:lnTo>
                  <a:pt x="322806" y="109219"/>
                </a:lnTo>
                <a:lnTo>
                  <a:pt x="327088" y="99059"/>
                </a:lnTo>
                <a:lnTo>
                  <a:pt x="330323" y="88900"/>
                </a:lnTo>
                <a:lnTo>
                  <a:pt x="332486" y="78739"/>
                </a:lnTo>
                <a:lnTo>
                  <a:pt x="370188" y="78739"/>
                </a:lnTo>
                <a:lnTo>
                  <a:pt x="364998" y="74929"/>
                </a:lnTo>
                <a:lnTo>
                  <a:pt x="365760" y="72389"/>
                </a:lnTo>
                <a:lnTo>
                  <a:pt x="356742" y="72389"/>
                </a:lnTo>
                <a:lnTo>
                  <a:pt x="349630" y="69850"/>
                </a:lnTo>
                <a:close/>
              </a:path>
              <a:path w="420370" h="419100">
                <a:moveTo>
                  <a:pt x="353694" y="0"/>
                </a:moveTo>
                <a:lnTo>
                  <a:pt x="315849" y="38100"/>
                </a:lnTo>
                <a:lnTo>
                  <a:pt x="304038" y="38100"/>
                </a:lnTo>
                <a:lnTo>
                  <a:pt x="308737" y="39369"/>
                </a:lnTo>
                <a:lnTo>
                  <a:pt x="313054" y="40639"/>
                </a:lnTo>
                <a:lnTo>
                  <a:pt x="273685" y="80009"/>
                </a:lnTo>
                <a:lnTo>
                  <a:pt x="288543" y="95250"/>
                </a:lnTo>
                <a:lnTo>
                  <a:pt x="295528" y="87629"/>
                </a:lnTo>
                <a:lnTo>
                  <a:pt x="287019" y="78739"/>
                </a:lnTo>
                <a:lnTo>
                  <a:pt x="353187" y="12700"/>
                </a:lnTo>
                <a:lnTo>
                  <a:pt x="366183" y="12700"/>
                </a:lnTo>
                <a:lnTo>
                  <a:pt x="353694" y="0"/>
                </a:lnTo>
                <a:close/>
              </a:path>
              <a:path w="420370" h="419100">
                <a:moveTo>
                  <a:pt x="359282" y="22859"/>
                </a:moveTo>
                <a:lnTo>
                  <a:pt x="296925" y="85089"/>
                </a:lnTo>
                <a:lnTo>
                  <a:pt x="303275" y="91439"/>
                </a:lnTo>
                <a:lnTo>
                  <a:pt x="325247" y="69850"/>
                </a:lnTo>
                <a:lnTo>
                  <a:pt x="333628" y="69850"/>
                </a:lnTo>
                <a:lnTo>
                  <a:pt x="333882" y="67309"/>
                </a:lnTo>
                <a:lnTo>
                  <a:pt x="333925" y="66039"/>
                </a:lnTo>
                <a:lnTo>
                  <a:pt x="333882" y="60959"/>
                </a:lnTo>
                <a:lnTo>
                  <a:pt x="365632" y="29209"/>
                </a:lnTo>
                <a:lnTo>
                  <a:pt x="359282" y="22859"/>
                </a:lnTo>
                <a:close/>
              </a:path>
              <a:path w="420370" h="419100">
                <a:moveTo>
                  <a:pt x="419819" y="67309"/>
                </a:moveTo>
                <a:lnTo>
                  <a:pt x="367538" y="67309"/>
                </a:lnTo>
                <a:lnTo>
                  <a:pt x="380898" y="71119"/>
                </a:lnTo>
                <a:lnTo>
                  <a:pt x="394128" y="73659"/>
                </a:lnTo>
                <a:lnTo>
                  <a:pt x="407239" y="72389"/>
                </a:lnTo>
                <a:lnTo>
                  <a:pt x="420242" y="69850"/>
                </a:lnTo>
                <a:lnTo>
                  <a:pt x="419819" y="67309"/>
                </a:lnTo>
                <a:close/>
              </a:path>
              <a:path w="420370" h="419100">
                <a:moveTo>
                  <a:pt x="367284" y="34289"/>
                </a:moveTo>
                <a:lnTo>
                  <a:pt x="365261" y="43179"/>
                </a:lnTo>
                <a:lnTo>
                  <a:pt x="362823" y="52069"/>
                </a:lnTo>
                <a:lnTo>
                  <a:pt x="359979" y="62229"/>
                </a:lnTo>
                <a:lnTo>
                  <a:pt x="356742" y="72389"/>
                </a:lnTo>
                <a:lnTo>
                  <a:pt x="365760" y="72389"/>
                </a:lnTo>
                <a:lnTo>
                  <a:pt x="367538" y="67309"/>
                </a:lnTo>
                <a:lnTo>
                  <a:pt x="419819" y="67309"/>
                </a:lnTo>
                <a:lnTo>
                  <a:pt x="419607" y="66039"/>
                </a:lnTo>
                <a:lnTo>
                  <a:pt x="419353" y="63500"/>
                </a:lnTo>
                <a:lnTo>
                  <a:pt x="394684" y="63500"/>
                </a:lnTo>
                <a:lnTo>
                  <a:pt x="382520" y="62229"/>
                </a:lnTo>
                <a:lnTo>
                  <a:pt x="370331" y="58419"/>
                </a:lnTo>
                <a:lnTo>
                  <a:pt x="372872" y="50800"/>
                </a:lnTo>
                <a:lnTo>
                  <a:pt x="375030" y="43179"/>
                </a:lnTo>
                <a:lnTo>
                  <a:pt x="376936" y="35559"/>
                </a:lnTo>
                <a:lnTo>
                  <a:pt x="367284" y="34289"/>
                </a:lnTo>
                <a:close/>
              </a:path>
              <a:path w="420370" h="419100">
                <a:moveTo>
                  <a:pt x="418845" y="57150"/>
                </a:moveTo>
                <a:lnTo>
                  <a:pt x="406800" y="60959"/>
                </a:lnTo>
                <a:lnTo>
                  <a:pt x="394684" y="63500"/>
                </a:lnTo>
                <a:lnTo>
                  <a:pt x="419353" y="63500"/>
                </a:lnTo>
                <a:lnTo>
                  <a:pt x="419100" y="60959"/>
                </a:lnTo>
                <a:lnTo>
                  <a:pt x="418845" y="57150"/>
                </a:lnTo>
                <a:close/>
              </a:path>
              <a:path w="420370" h="419100">
                <a:moveTo>
                  <a:pt x="300989" y="27939"/>
                </a:moveTo>
                <a:lnTo>
                  <a:pt x="298830" y="38100"/>
                </a:lnTo>
                <a:lnTo>
                  <a:pt x="315849" y="38100"/>
                </a:lnTo>
                <a:lnTo>
                  <a:pt x="317626" y="30479"/>
                </a:lnTo>
                <a:lnTo>
                  <a:pt x="312292" y="29209"/>
                </a:lnTo>
                <a:lnTo>
                  <a:pt x="306831" y="29209"/>
                </a:lnTo>
                <a:lnTo>
                  <a:pt x="300989" y="27939"/>
                </a:lnTo>
                <a:close/>
              </a:path>
              <a:path w="420370" h="419100">
                <a:moveTo>
                  <a:pt x="366183" y="12700"/>
                </a:moveTo>
                <a:lnTo>
                  <a:pt x="353187" y="12700"/>
                </a:lnTo>
                <a:lnTo>
                  <a:pt x="361695" y="21589"/>
                </a:lnTo>
                <a:lnTo>
                  <a:pt x="368680" y="15239"/>
                </a:lnTo>
                <a:lnTo>
                  <a:pt x="366183" y="12700"/>
                </a:lnTo>
                <a:close/>
              </a:path>
              <a:path w="420370" h="419100">
                <a:moveTo>
                  <a:pt x="64388" y="372541"/>
                </a:moveTo>
                <a:lnTo>
                  <a:pt x="61087" y="373989"/>
                </a:lnTo>
                <a:lnTo>
                  <a:pt x="57530" y="375272"/>
                </a:lnTo>
                <a:lnTo>
                  <a:pt x="53720" y="376377"/>
                </a:lnTo>
                <a:lnTo>
                  <a:pt x="60005" y="387278"/>
                </a:lnTo>
                <a:lnTo>
                  <a:pt x="65706" y="397959"/>
                </a:lnTo>
                <a:lnTo>
                  <a:pt x="70812" y="408418"/>
                </a:lnTo>
                <a:lnTo>
                  <a:pt x="75311" y="418655"/>
                </a:lnTo>
                <a:lnTo>
                  <a:pt x="86360" y="414553"/>
                </a:lnTo>
                <a:lnTo>
                  <a:pt x="70036" y="383290"/>
                </a:lnTo>
                <a:lnTo>
                  <a:pt x="64388" y="372541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459601" y="5485384"/>
            <a:ext cx="586105" cy="603250"/>
          </a:xfrm>
          <a:custGeom>
            <a:rect l="l" t="t" r="r" b="b"/>
            <a:pathLst>
              <a:path w="586104" h="603250">
                <a:moveTo>
                  <a:pt x="70781" y="512787"/>
                </a:moveTo>
                <a:lnTo>
                  <a:pt x="43688" y="512787"/>
                </a:lnTo>
                <a:lnTo>
                  <a:pt x="54951" y="532123"/>
                </a:lnTo>
                <a:lnTo>
                  <a:pt x="60737" y="553440"/>
                </a:lnTo>
                <a:lnTo>
                  <a:pt x="61047" y="576738"/>
                </a:lnTo>
                <a:lnTo>
                  <a:pt x="55879" y="602018"/>
                </a:lnTo>
                <a:lnTo>
                  <a:pt x="61214" y="602424"/>
                </a:lnTo>
                <a:lnTo>
                  <a:pt x="65150" y="602792"/>
                </a:lnTo>
                <a:lnTo>
                  <a:pt x="67945" y="603148"/>
                </a:lnTo>
                <a:lnTo>
                  <a:pt x="72018" y="579354"/>
                </a:lnTo>
                <a:lnTo>
                  <a:pt x="71711" y="559384"/>
                </a:lnTo>
                <a:lnTo>
                  <a:pt x="71657" y="556945"/>
                </a:lnTo>
                <a:lnTo>
                  <a:pt x="66927" y="536163"/>
                </a:lnTo>
                <a:lnTo>
                  <a:pt x="57784" y="516762"/>
                </a:lnTo>
                <a:lnTo>
                  <a:pt x="84445" y="516762"/>
                </a:lnTo>
                <a:lnTo>
                  <a:pt x="74566" y="514561"/>
                </a:lnTo>
                <a:lnTo>
                  <a:pt x="70781" y="512787"/>
                </a:lnTo>
                <a:close/>
              </a:path>
              <a:path w="586104" h="603250">
                <a:moveTo>
                  <a:pt x="79121" y="546988"/>
                </a:moveTo>
                <a:lnTo>
                  <a:pt x="77977" y="556945"/>
                </a:lnTo>
                <a:lnTo>
                  <a:pt x="84667" y="557455"/>
                </a:lnTo>
                <a:lnTo>
                  <a:pt x="91201" y="558031"/>
                </a:lnTo>
                <a:lnTo>
                  <a:pt x="97569" y="558674"/>
                </a:lnTo>
                <a:lnTo>
                  <a:pt x="103758" y="559384"/>
                </a:lnTo>
                <a:lnTo>
                  <a:pt x="105028" y="548208"/>
                </a:lnTo>
                <a:lnTo>
                  <a:pt x="92122" y="547512"/>
                </a:lnTo>
                <a:lnTo>
                  <a:pt x="79121" y="546988"/>
                </a:lnTo>
                <a:close/>
              </a:path>
              <a:path w="586104" h="603250">
                <a:moveTo>
                  <a:pt x="24129" y="476237"/>
                </a:moveTo>
                <a:lnTo>
                  <a:pt x="16510" y="483831"/>
                </a:lnTo>
                <a:lnTo>
                  <a:pt x="22534" y="489863"/>
                </a:lnTo>
                <a:lnTo>
                  <a:pt x="28035" y="495461"/>
                </a:lnTo>
                <a:lnTo>
                  <a:pt x="33012" y="500626"/>
                </a:lnTo>
                <a:lnTo>
                  <a:pt x="37464" y="505358"/>
                </a:lnTo>
                <a:lnTo>
                  <a:pt x="0" y="542785"/>
                </a:lnTo>
                <a:lnTo>
                  <a:pt x="6858" y="549605"/>
                </a:lnTo>
                <a:lnTo>
                  <a:pt x="43688" y="512787"/>
                </a:lnTo>
                <a:lnTo>
                  <a:pt x="70781" y="512787"/>
                </a:lnTo>
                <a:lnTo>
                  <a:pt x="52324" y="504139"/>
                </a:lnTo>
                <a:lnTo>
                  <a:pt x="58724" y="497725"/>
                </a:lnTo>
                <a:lnTo>
                  <a:pt x="45084" y="497725"/>
                </a:lnTo>
                <a:lnTo>
                  <a:pt x="40060" y="492496"/>
                </a:lnTo>
                <a:lnTo>
                  <a:pt x="29583" y="481752"/>
                </a:lnTo>
                <a:lnTo>
                  <a:pt x="24129" y="476237"/>
                </a:lnTo>
                <a:close/>
              </a:path>
              <a:path w="586104" h="603250">
                <a:moveTo>
                  <a:pt x="84445" y="516762"/>
                </a:moveTo>
                <a:lnTo>
                  <a:pt x="57784" y="516762"/>
                </a:lnTo>
                <a:lnTo>
                  <a:pt x="77809" y="525545"/>
                </a:lnTo>
                <a:lnTo>
                  <a:pt x="98440" y="530059"/>
                </a:lnTo>
                <a:lnTo>
                  <a:pt x="119667" y="530307"/>
                </a:lnTo>
                <a:lnTo>
                  <a:pt x="141477" y="526287"/>
                </a:lnTo>
                <a:lnTo>
                  <a:pt x="140970" y="522909"/>
                </a:lnTo>
                <a:lnTo>
                  <a:pt x="140775" y="519499"/>
                </a:lnTo>
                <a:lnTo>
                  <a:pt x="96726" y="519499"/>
                </a:lnTo>
                <a:lnTo>
                  <a:pt x="84445" y="516762"/>
                </a:lnTo>
                <a:close/>
              </a:path>
              <a:path w="586104" h="603250">
                <a:moveTo>
                  <a:pt x="140843" y="512914"/>
                </a:moveTo>
                <a:lnTo>
                  <a:pt x="118814" y="518951"/>
                </a:lnTo>
                <a:lnTo>
                  <a:pt x="96726" y="519499"/>
                </a:lnTo>
                <a:lnTo>
                  <a:pt x="140775" y="519499"/>
                </a:lnTo>
                <a:lnTo>
                  <a:pt x="140843" y="512914"/>
                </a:lnTo>
                <a:close/>
              </a:path>
              <a:path w="586104" h="603250">
                <a:moveTo>
                  <a:pt x="83820" y="459028"/>
                </a:moveTo>
                <a:lnTo>
                  <a:pt x="45084" y="497725"/>
                </a:lnTo>
                <a:lnTo>
                  <a:pt x="58724" y="497725"/>
                </a:lnTo>
                <a:lnTo>
                  <a:pt x="90550" y="465835"/>
                </a:lnTo>
                <a:lnTo>
                  <a:pt x="83820" y="459028"/>
                </a:lnTo>
                <a:close/>
              </a:path>
              <a:path w="586104" h="603250">
                <a:moveTo>
                  <a:pt x="131546" y="404253"/>
                </a:moveTo>
                <a:lnTo>
                  <a:pt x="116840" y="404253"/>
                </a:lnTo>
                <a:lnTo>
                  <a:pt x="153416" y="440766"/>
                </a:lnTo>
                <a:lnTo>
                  <a:pt x="114680" y="479463"/>
                </a:lnTo>
                <a:lnTo>
                  <a:pt x="121412" y="486194"/>
                </a:lnTo>
                <a:lnTo>
                  <a:pt x="160147" y="447497"/>
                </a:lnTo>
                <a:lnTo>
                  <a:pt x="174850" y="447497"/>
                </a:lnTo>
                <a:lnTo>
                  <a:pt x="167513" y="440156"/>
                </a:lnTo>
                <a:lnTo>
                  <a:pt x="174215" y="433438"/>
                </a:lnTo>
                <a:lnTo>
                  <a:pt x="160781" y="433438"/>
                </a:lnTo>
                <a:lnTo>
                  <a:pt x="131546" y="404253"/>
                </a:lnTo>
                <a:close/>
              </a:path>
              <a:path w="586104" h="603250">
                <a:moveTo>
                  <a:pt x="174850" y="447497"/>
                </a:moveTo>
                <a:lnTo>
                  <a:pt x="160147" y="447497"/>
                </a:lnTo>
                <a:lnTo>
                  <a:pt x="192277" y="479640"/>
                </a:lnTo>
                <a:lnTo>
                  <a:pt x="199644" y="472300"/>
                </a:lnTo>
                <a:lnTo>
                  <a:pt x="174850" y="447497"/>
                </a:lnTo>
                <a:close/>
              </a:path>
              <a:path w="586104" h="603250">
                <a:moveTo>
                  <a:pt x="97790" y="434835"/>
                </a:moveTo>
                <a:lnTo>
                  <a:pt x="96139" y="444169"/>
                </a:lnTo>
                <a:lnTo>
                  <a:pt x="106644" y="445541"/>
                </a:lnTo>
                <a:lnTo>
                  <a:pt x="116649" y="447120"/>
                </a:lnTo>
                <a:lnTo>
                  <a:pt x="126178" y="448907"/>
                </a:lnTo>
                <a:lnTo>
                  <a:pt x="135254" y="450900"/>
                </a:lnTo>
                <a:lnTo>
                  <a:pt x="136778" y="440067"/>
                </a:lnTo>
                <a:lnTo>
                  <a:pt x="127704" y="438398"/>
                </a:lnTo>
                <a:lnTo>
                  <a:pt x="118189" y="436970"/>
                </a:lnTo>
                <a:lnTo>
                  <a:pt x="108221" y="435783"/>
                </a:lnTo>
                <a:lnTo>
                  <a:pt x="97790" y="434835"/>
                </a:lnTo>
                <a:close/>
              </a:path>
              <a:path w="586104" h="603250">
                <a:moveTo>
                  <a:pt x="152653" y="355079"/>
                </a:moveTo>
                <a:lnTo>
                  <a:pt x="75438" y="432295"/>
                </a:lnTo>
                <a:lnTo>
                  <a:pt x="82169" y="439026"/>
                </a:lnTo>
                <a:lnTo>
                  <a:pt x="116840" y="404253"/>
                </a:lnTo>
                <a:lnTo>
                  <a:pt x="131546" y="404253"/>
                </a:lnTo>
                <a:lnTo>
                  <a:pt x="124205" y="396925"/>
                </a:lnTo>
                <a:lnTo>
                  <a:pt x="159384" y="361810"/>
                </a:lnTo>
                <a:lnTo>
                  <a:pt x="152653" y="355079"/>
                </a:lnTo>
                <a:close/>
              </a:path>
              <a:path w="586104" h="603250">
                <a:moveTo>
                  <a:pt x="199644" y="394474"/>
                </a:moveTo>
                <a:lnTo>
                  <a:pt x="160781" y="433438"/>
                </a:lnTo>
                <a:lnTo>
                  <a:pt x="174215" y="433438"/>
                </a:lnTo>
                <a:lnTo>
                  <a:pt x="206375" y="401205"/>
                </a:lnTo>
                <a:lnTo>
                  <a:pt x="199644" y="394474"/>
                </a:lnTo>
                <a:close/>
              </a:path>
              <a:path w="586104" h="603250">
                <a:moveTo>
                  <a:pt x="230124" y="375958"/>
                </a:moveTo>
                <a:lnTo>
                  <a:pt x="226695" y="377355"/>
                </a:lnTo>
                <a:lnTo>
                  <a:pt x="223012" y="378637"/>
                </a:lnTo>
                <a:lnTo>
                  <a:pt x="218948" y="379806"/>
                </a:lnTo>
                <a:lnTo>
                  <a:pt x="224805" y="390404"/>
                </a:lnTo>
                <a:lnTo>
                  <a:pt x="230248" y="401205"/>
                </a:lnTo>
                <a:lnTo>
                  <a:pt x="235092" y="411806"/>
                </a:lnTo>
                <a:lnTo>
                  <a:pt x="239522" y="422605"/>
                </a:lnTo>
                <a:lnTo>
                  <a:pt x="251078" y="418579"/>
                </a:lnTo>
                <a:lnTo>
                  <a:pt x="245483" y="407335"/>
                </a:lnTo>
                <a:lnTo>
                  <a:pt x="240125" y="396482"/>
                </a:lnTo>
                <a:lnTo>
                  <a:pt x="235005" y="386023"/>
                </a:lnTo>
                <a:lnTo>
                  <a:pt x="230124" y="375958"/>
                </a:lnTo>
                <a:close/>
              </a:path>
              <a:path w="586104" h="603250">
                <a:moveTo>
                  <a:pt x="164465" y="375869"/>
                </a:moveTo>
                <a:lnTo>
                  <a:pt x="153797" y="378231"/>
                </a:lnTo>
                <a:lnTo>
                  <a:pt x="155769" y="388175"/>
                </a:lnTo>
                <a:lnTo>
                  <a:pt x="157289" y="398098"/>
                </a:lnTo>
                <a:lnTo>
                  <a:pt x="158333" y="408001"/>
                </a:lnTo>
                <a:lnTo>
                  <a:pt x="158876" y="417880"/>
                </a:lnTo>
                <a:lnTo>
                  <a:pt x="168782" y="417017"/>
                </a:lnTo>
                <a:lnTo>
                  <a:pt x="168298" y="408001"/>
                </a:lnTo>
                <a:lnTo>
                  <a:pt x="167385" y="397862"/>
                </a:lnTo>
                <a:lnTo>
                  <a:pt x="166104" y="387220"/>
                </a:lnTo>
                <a:lnTo>
                  <a:pt x="164465" y="375869"/>
                </a:lnTo>
                <a:close/>
              </a:path>
              <a:path w="586104" h="603250">
                <a:moveTo>
                  <a:pt x="262692" y="334644"/>
                </a:moveTo>
                <a:lnTo>
                  <a:pt x="248284" y="334644"/>
                </a:lnTo>
                <a:lnTo>
                  <a:pt x="264541" y="350888"/>
                </a:lnTo>
                <a:lnTo>
                  <a:pt x="237871" y="377621"/>
                </a:lnTo>
                <a:lnTo>
                  <a:pt x="244094" y="383908"/>
                </a:lnTo>
                <a:lnTo>
                  <a:pt x="270891" y="357174"/>
                </a:lnTo>
                <a:lnTo>
                  <a:pt x="285170" y="357174"/>
                </a:lnTo>
                <a:lnTo>
                  <a:pt x="278002" y="350011"/>
                </a:lnTo>
                <a:lnTo>
                  <a:pt x="284313" y="343725"/>
                </a:lnTo>
                <a:lnTo>
                  <a:pt x="271779" y="343725"/>
                </a:lnTo>
                <a:lnTo>
                  <a:pt x="262692" y="334644"/>
                </a:lnTo>
                <a:close/>
              </a:path>
              <a:path w="586104" h="603250">
                <a:moveTo>
                  <a:pt x="285170" y="357174"/>
                </a:moveTo>
                <a:lnTo>
                  <a:pt x="270891" y="357174"/>
                </a:lnTo>
                <a:lnTo>
                  <a:pt x="292480" y="378752"/>
                </a:lnTo>
                <a:lnTo>
                  <a:pt x="299593" y="371589"/>
                </a:lnTo>
                <a:lnTo>
                  <a:pt x="285170" y="357174"/>
                </a:lnTo>
                <a:close/>
              </a:path>
              <a:path w="586104" h="603250">
                <a:moveTo>
                  <a:pt x="211454" y="357962"/>
                </a:moveTo>
                <a:lnTo>
                  <a:pt x="204215" y="359152"/>
                </a:lnTo>
                <a:lnTo>
                  <a:pt x="197167" y="360454"/>
                </a:lnTo>
                <a:lnTo>
                  <a:pt x="190309" y="361866"/>
                </a:lnTo>
                <a:lnTo>
                  <a:pt x="183642" y="363385"/>
                </a:lnTo>
                <a:lnTo>
                  <a:pt x="185166" y="373252"/>
                </a:lnTo>
                <a:lnTo>
                  <a:pt x="191402" y="372050"/>
                </a:lnTo>
                <a:lnTo>
                  <a:pt x="198104" y="370978"/>
                </a:lnTo>
                <a:lnTo>
                  <a:pt x="205257" y="370036"/>
                </a:lnTo>
                <a:lnTo>
                  <a:pt x="212851" y="369227"/>
                </a:lnTo>
                <a:lnTo>
                  <a:pt x="211454" y="357962"/>
                </a:lnTo>
                <a:close/>
              </a:path>
              <a:path w="586104" h="603250">
                <a:moveTo>
                  <a:pt x="242360" y="314375"/>
                </a:moveTo>
                <a:lnTo>
                  <a:pt x="228092" y="314375"/>
                </a:lnTo>
                <a:lnTo>
                  <a:pt x="242062" y="328358"/>
                </a:lnTo>
                <a:lnTo>
                  <a:pt x="220599" y="349846"/>
                </a:lnTo>
                <a:lnTo>
                  <a:pt x="226822" y="356133"/>
                </a:lnTo>
                <a:lnTo>
                  <a:pt x="248284" y="334644"/>
                </a:lnTo>
                <a:lnTo>
                  <a:pt x="262692" y="334644"/>
                </a:lnTo>
                <a:lnTo>
                  <a:pt x="255524" y="327482"/>
                </a:lnTo>
                <a:lnTo>
                  <a:pt x="261788" y="321195"/>
                </a:lnTo>
                <a:lnTo>
                  <a:pt x="249174" y="321195"/>
                </a:lnTo>
                <a:lnTo>
                  <a:pt x="242360" y="314375"/>
                </a:lnTo>
                <a:close/>
              </a:path>
              <a:path w="586104" h="603250">
                <a:moveTo>
                  <a:pt x="193548" y="332193"/>
                </a:moveTo>
                <a:lnTo>
                  <a:pt x="186783" y="332960"/>
                </a:lnTo>
                <a:lnTo>
                  <a:pt x="179816" y="333944"/>
                </a:lnTo>
                <a:lnTo>
                  <a:pt x="172634" y="335146"/>
                </a:lnTo>
                <a:lnTo>
                  <a:pt x="165226" y="336562"/>
                </a:lnTo>
                <a:lnTo>
                  <a:pt x="165989" y="346087"/>
                </a:lnTo>
                <a:lnTo>
                  <a:pt x="172634" y="345111"/>
                </a:lnTo>
                <a:lnTo>
                  <a:pt x="179625" y="344276"/>
                </a:lnTo>
                <a:lnTo>
                  <a:pt x="186973" y="343582"/>
                </a:lnTo>
                <a:lnTo>
                  <a:pt x="194691" y="343026"/>
                </a:lnTo>
                <a:lnTo>
                  <a:pt x="193548" y="332193"/>
                </a:lnTo>
                <a:close/>
              </a:path>
              <a:path w="586104" h="603250">
                <a:moveTo>
                  <a:pt x="298830" y="316649"/>
                </a:moveTo>
                <a:lnTo>
                  <a:pt x="271779" y="343725"/>
                </a:lnTo>
                <a:lnTo>
                  <a:pt x="284313" y="343725"/>
                </a:lnTo>
                <a:lnTo>
                  <a:pt x="305180" y="322935"/>
                </a:lnTo>
                <a:lnTo>
                  <a:pt x="298830" y="316649"/>
                </a:lnTo>
                <a:close/>
              </a:path>
              <a:path w="586104" h="603250">
                <a:moveTo>
                  <a:pt x="194182" y="304774"/>
                </a:moveTo>
                <a:lnTo>
                  <a:pt x="192913" y="314032"/>
                </a:lnTo>
                <a:lnTo>
                  <a:pt x="200278" y="314528"/>
                </a:lnTo>
                <a:lnTo>
                  <a:pt x="207137" y="315252"/>
                </a:lnTo>
                <a:lnTo>
                  <a:pt x="213614" y="316217"/>
                </a:lnTo>
                <a:lnTo>
                  <a:pt x="197739" y="332193"/>
                </a:lnTo>
                <a:lnTo>
                  <a:pt x="203962" y="338480"/>
                </a:lnTo>
                <a:lnTo>
                  <a:pt x="226858" y="315607"/>
                </a:lnTo>
                <a:lnTo>
                  <a:pt x="214249" y="315607"/>
                </a:lnTo>
                <a:lnTo>
                  <a:pt x="215646" y="305904"/>
                </a:lnTo>
                <a:lnTo>
                  <a:pt x="208406" y="305384"/>
                </a:lnTo>
                <a:lnTo>
                  <a:pt x="201295" y="305003"/>
                </a:lnTo>
                <a:lnTo>
                  <a:pt x="194182" y="304774"/>
                </a:lnTo>
                <a:close/>
              </a:path>
              <a:path w="586104" h="603250">
                <a:moveTo>
                  <a:pt x="270891" y="299529"/>
                </a:moveTo>
                <a:lnTo>
                  <a:pt x="249174" y="321195"/>
                </a:lnTo>
                <a:lnTo>
                  <a:pt x="261788" y="321195"/>
                </a:lnTo>
                <a:lnTo>
                  <a:pt x="277114" y="305815"/>
                </a:lnTo>
                <a:lnTo>
                  <a:pt x="270891" y="299529"/>
                </a:lnTo>
                <a:close/>
              </a:path>
              <a:path w="586104" h="603250">
                <a:moveTo>
                  <a:pt x="236093" y="271322"/>
                </a:moveTo>
                <a:lnTo>
                  <a:pt x="224917" y="274027"/>
                </a:lnTo>
                <a:lnTo>
                  <a:pt x="226492" y="280243"/>
                </a:lnTo>
                <a:lnTo>
                  <a:pt x="227806" y="286659"/>
                </a:lnTo>
                <a:lnTo>
                  <a:pt x="228881" y="293278"/>
                </a:lnTo>
                <a:lnTo>
                  <a:pt x="229743" y="300100"/>
                </a:lnTo>
                <a:lnTo>
                  <a:pt x="214249" y="315607"/>
                </a:lnTo>
                <a:lnTo>
                  <a:pt x="226858" y="315607"/>
                </a:lnTo>
                <a:lnTo>
                  <a:pt x="228092" y="314375"/>
                </a:lnTo>
                <a:lnTo>
                  <a:pt x="242360" y="314375"/>
                </a:lnTo>
                <a:lnTo>
                  <a:pt x="235203" y="307212"/>
                </a:lnTo>
                <a:lnTo>
                  <a:pt x="250214" y="292239"/>
                </a:lnTo>
                <a:lnTo>
                  <a:pt x="237617" y="292239"/>
                </a:lnTo>
                <a:lnTo>
                  <a:pt x="237363" y="285508"/>
                </a:lnTo>
                <a:lnTo>
                  <a:pt x="236854" y="278536"/>
                </a:lnTo>
                <a:lnTo>
                  <a:pt x="236093" y="271322"/>
                </a:lnTo>
                <a:close/>
              </a:path>
              <a:path w="586104" h="603250">
                <a:moveTo>
                  <a:pt x="254507" y="275335"/>
                </a:moveTo>
                <a:lnTo>
                  <a:pt x="237617" y="292239"/>
                </a:lnTo>
                <a:lnTo>
                  <a:pt x="250214" y="292239"/>
                </a:lnTo>
                <a:lnTo>
                  <a:pt x="260857" y="281622"/>
                </a:lnTo>
                <a:lnTo>
                  <a:pt x="254507" y="275335"/>
                </a:lnTo>
                <a:close/>
              </a:path>
              <a:path w="586104" h="603250">
                <a:moveTo>
                  <a:pt x="300608" y="269138"/>
                </a:moveTo>
                <a:lnTo>
                  <a:pt x="294153" y="270197"/>
                </a:lnTo>
                <a:lnTo>
                  <a:pt x="287353" y="271468"/>
                </a:lnTo>
                <a:lnTo>
                  <a:pt x="280195" y="272949"/>
                </a:lnTo>
                <a:lnTo>
                  <a:pt x="272669" y="274637"/>
                </a:lnTo>
                <a:lnTo>
                  <a:pt x="274193" y="284162"/>
                </a:lnTo>
                <a:lnTo>
                  <a:pt x="281023" y="282814"/>
                </a:lnTo>
                <a:lnTo>
                  <a:pt x="287972" y="281665"/>
                </a:lnTo>
                <a:lnTo>
                  <a:pt x="295017" y="280713"/>
                </a:lnTo>
                <a:lnTo>
                  <a:pt x="302132" y="279958"/>
                </a:lnTo>
                <a:lnTo>
                  <a:pt x="300608" y="269138"/>
                </a:lnTo>
                <a:close/>
              </a:path>
              <a:path w="586104" h="603250">
                <a:moveTo>
                  <a:pt x="356362" y="221183"/>
                </a:moveTo>
                <a:lnTo>
                  <a:pt x="311276" y="266331"/>
                </a:lnTo>
                <a:lnTo>
                  <a:pt x="317373" y="272453"/>
                </a:lnTo>
                <a:lnTo>
                  <a:pt x="355726" y="234111"/>
                </a:lnTo>
                <a:lnTo>
                  <a:pt x="369372" y="234111"/>
                </a:lnTo>
                <a:lnTo>
                  <a:pt x="356362" y="221183"/>
                </a:lnTo>
                <a:close/>
              </a:path>
              <a:path w="586104" h="603250">
                <a:moveTo>
                  <a:pt x="369372" y="234111"/>
                </a:moveTo>
                <a:lnTo>
                  <a:pt x="355726" y="234111"/>
                </a:lnTo>
                <a:lnTo>
                  <a:pt x="367420" y="245580"/>
                </a:lnTo>
                <a:lnTo>
                  <a:pt x="377555" y="254306"/>
                </a:lnTo>
                <a:lnTo>
                  <a:pt x="386141" y="260291"/>
                </a:lnTo>
                <a:lnTo>
                  <a:pt x="393192" y="263537"/>
                </a:lnTo>
                <a:lnTo>
                  <a:pt x="399796" y="265518"/>
                </a:lnTo>
                <a:lnTo>
                  <a:pt x="404749" y="264858"/>
                </a:lnTo>
                <a:lnTo>
                  <a:pt x="411733" y="257860"/>
                </a:lnTo>
                <a:lnTo>
                  <a:pt x="411430" y="254685"/>
                </a:lnTo>
                <a:lnTo>
                  <a:pt x="400176" y="254685"/>
                </a:lnTo>
                <a:lnTo>
                  <a:pt x="396367" y="254114"/>
                </a:lnTo>
                <a:lnTo>
                  <a:pt x="389937" y="251135"/>
                </a:lnTo>
                <a:lnTo>
                  <a:pt x="381127" y="244654"/>
                </a:lnTo>
                <a:lnTo>
                  <a:pt x="369935" y="234670"/>
                </a:lnTo>
                <a:lnTo>
                  <a:pt x="369372" y="234111"/>
                </a:lnTo>
                <a:close/>
              </a:path>
              <a:path w="586104" h="603250">
                <a:moveTo>
                  <a:pt x="305892" y="260375"/>
                </a:moveTo>
                <a:lnTo>
                  <a:pt x="299466" y="260375"/>
                </a:lnTo>
                <a:lnTo>
                  <a:pt x="302895" y="260400"/>
                </a:lnTo>
                <a:lnTo>
                  <a:pt x="305943" y="260743"/>
                </a:lnTo>
                <a:lnTo>
                  <a:pt x="305892" y="260375"/>
                </a:lnTo>
                <a:close/>
              </a:path>
              <a:path w="586104" h="603250">
                <a:moveTo>
                  <a:pt x="292226" y="210870"/>
                </a:moveTo>
                <a:lnTo>
                  <a:pt x="283591" y="215239"/>
                </a:lnTo>
                <a:lnTo>
                  <a:pt x="288067" y="226364"/>
                </a:lnTo>
                <a:lnTo>
                  <a:pt x="291592" y="237642"/>
                </a:lnTo>
                <a:lnTo>
                  <a:pt x="294163" y="249072"/>
                </a:lnTo>
                <a:lnTo>
                  <a:pt x="295782" y="260654"/>
                </a:lnTo>
                <a:lnTo>
                  <a:pt x="299466" y="260375"/>
                </a:lnTo>
                <a:lnTo>
                  <a:pt x="305892" y="260375"/>
                </a:lnTo>
                <a:lnTo>
                  <a:pt x="304917" y="253287"/>
                </a:lnTo>
                <a:lnTo>
                  <a:pt x="303545" y="245854"/>
                </a:lnTo>
                <a:lnTo>
                  <a:pt x="301817" y="238442"/>
                </a:lnTo>
                <a:lnTo>
                  <a:pt x="299720" y="231051"/>
                </a:lnTo>
                <a:lnTo>
                  <a:pt x="308873" y="221881"/>
                </a:lnTo>
                <a:lnTo>
                  <a:pt x="296672" y="221881"/>
                </a:lnTo>
                <a:lnTo>
                  <a:pt x="293877" y="214541"/>
                </a:lnTo>
                <a:lnTo>
                  <a:pt x="292226" y="210870"/>
                </a:lnTo>
                <a:close/>
              </a:path>
              <a:path w="586104" h="603250">
                <a:moveTo>
                  <a:pt x="393826" y="228955"/>
                </a:moveTo>
                <a:lnTo>
                  <a:pt x="390398" y="230758"/>
                </a:lnTo>
                <a:lnTo>
                  <a:pt x="387476" y="232181"/>
                </a:lnTo>
                <a:lnTo>
                  <a:pt x="384809" y="233235"/>
                </a:lnTo>
                <a:lnTo>
                  <a:pt x="391668" y="240804"/>
                </a:lnTo>
                <a:lnTo>
                  <a:pt x="396367" y="246418"/>
                </a:lnTo>
                <a:lnTo>
                  <a:pt x="399160" y="250088"/>
                </a:lnTo>
                <a:lnTo>
                  <a:pt x="401066" y="253352"/>
                </a:lnTo>
                <a:lnTo>
                  <a:pt x="400176" y="254685"/>
                </a:lnTo>
                <a:lnTo>
                  <a:pt x="411430" y="254685"/>
                </a:lnTo>
                <a:lnTo>
                  <a:pt x="411225" y="252539"/>
                </a:lnTo>
                <a:lnTo>
                  <a:pt x="406653" y="245554"/>
                </a:lnTo>
                <a:lnTo>
                  <a:pt x="404318" y="242049"/>
                </a:lnTo>
                <a:lnTo>
                  <a:pt x="400050" y="236575"/>
                </a:lnTo>
                <a:lnTo>
                  <a:pt x="393826" y="228955"/>
                </a:lnTo>
                <a:close/>
              </a:path>
              <a:path w="586104" h="603250">
                <a:moveTo>
                  <a:pt x="346837" y="201002"/>
                </a:moveTo>
                <a:lnTo>
                  <a:pt x="305816" y="242049"/>
                </a:lnTo>
                <a:lnTo>
                  <a:pt x="311912" y="248081"/>
                </a:lnTo>
                <a:lnTo>
                  <a:pt x="352932" y="207022"/>
                </a:lnTo>
                <a:lnTo>
                  <a:pt x="346837" y="201002"/>
                </a:lnTo>
                <a:close/>
              </a:path>
              <a:path w="586104" h="603250">
                <a:moveTo>
                  <a:pt x="438318" y="167893"/>
                </a:moveTo>
                <a:lnTo>
                  <a:pt x="424688" y="167893"/>
                </a:lnTo>
                <a:lnTo>
                  <a:pt x="439674" y="182829"/>
                </a:lnTo>
                <a:lnTo>
                  <a:pt x="397128" y="225374"/>
                </a:lnTo>
                <a:lnTo>
                  <a:pt x="403605" y="231838"/>
                </a:lnTo>
                <a:lnTo>
                  <a:pt x="446150" y="189293"/>
                </a:lnTo>
                <a:lnTo>
                  <a:pt x="459717" y="189293"/>
                </a:lnTo>
                <a:lnTo>
                  <a:pt x="452881" y="182486"/>
                </a:lnTo>
                <a:lnTo>
                  <a:pt x="459360" y="176021"/>
                </a:lnTo>
                <a:lnTo>
                  <a:pt x="446404" y="176021"/>
                </a:lnTo>
                <a:lnTo>
                  <a:pt x="438318" y="167893"/>
                </a:lnTo>
                <a:close/>
              </a:path>
              <a:path w="586104" h="603250">
                <a:moveTo>
                  <a:pt x="338708" y="179781"/>
                </a:moveTo>
                <a:lnTo>
                  <a:pt x="296672" y="221881"/>
                </a:lnTo>
                <a:lnTo>
                  <a:pt x="308873" y="221881"/>
                </a:lnTo>
                <a:lnTo>
                  <a:pt x="344804" y="185889"/>
                </a:lnTo>
                <a:lnTo>
                  <a:pt x="338708" y="179781"/>
                </a:lnTo>
                <a:close/>
              </a:path>
              <a:path w="586104" h="603250">
                <a:moveTo>
                  <a:pt x="459717" y="189293"/>
                </a:moveTo>
                <a:lnTo>
                  <a:pt x="446150" y="189293"/>
                </a:lnTo>
                <a:lnTo>
                  <a:pt x="464439" y="207644"/>
                </a:lnTo>
                <a:lnTo>
                  <a:pt x="471297" y="200825"/>
                </a:lnTo>
                <a:lnTo>
                  <a:pt x="459717" y="189293"/>
                </a:lnTo>
                <a:close/>
              </a:path>
              <a:path w="586104" h="603250">
                <a:moveTo>
                  <a:pt x="386402" y="162305"/>
                </a:moveTo>
                <a:lnTo>
                  <a:pt x="376681" y="162305"/>
                </a:lnTo>
                <a:lnTo>
                  <a:pt x="379134" y="169831"/>
                </a:lnTo>
                <a:lnTo>
                  <a:pt x="381539" y="177549"/>
                </a:lnTo>
                <a:lnTo>
                  <a:pt x="384069" y="186067"/>
                </a:lnTo>
                <a:lnTo>
                  <a:pt x="386206" y="193573"/>
                </a:lnTo>
                <a:lnTo>
                  <a:pt x="392683" y="199948"/>
                </a:lnTo>
                <a:lnTo>
                  <a:pt x="406543" y="186067"/>
                </a:lnTo>
                <a:lnTo>
                  <a:pt x="393953" y="186067"/>
                </a:lnTo>
                <a:lnTo>
                  <a:pt x="391832" y="179083"/>
                </a:lnTo>
                <a:lnTo>
                  <a:pt x="389461" y="171580"/>
                </a:lnTo>
                <a:lnTo>
                  <a:pt x="386402" y="162305"/>
                </a:lnTo>
                <a:close/>
              </a:path>
              <a:path w="586104" h="603250">
                <a:moveTo>
                  <a:pt x="408304" y="137934"/>
                </a:moveTo>
                <a:lnTo>
                  <a:pt x="401574" y="144754"/>
                </a:lnTo>
                <a:lnTo>
                  <a:pt x="418465" y="161607"/>
                </a:lnTo>
                <a:lnTo>
                  <a:pt x="393953" y="186067"/>
                </a:lnTo>
                <a:lnTo>
                  <a:pt x="406543" y="186067"/>
                </a:lnTo>
                <a:lnTo>
                  <a:pt x="424688" y="167893"/>
                </a:lnTo>
                <a:lnTo>
                  <a:pt x="438318" y="167893"/>
                </a:lnTo>
                <a:lnTo>
                  <a:pt x="431546" y="161086"/>
                </a:lnTo>
                <a:lnTo>
                  <a:pt x="437838" y="154800"/>
                </a:lnTo>
                <a:lnTo>
                  <a:pt x="425196" y="154800"/>
                </a:lnTo>
                <a:lnTo>
                  <a:pt x="408304" y="137934"/>
                </a:lnTo>
                <a:close/>
              </a:path>
              <a:path w="586104" h="603250">
                <a:moveTo>
                  <a:pt x="374396" y="128066"/>
                </a:moveTo>
                <a:lnTo>
                  <a:pt x="365887" y="132613"/>
                </a:lnTo>
                <a:lnTo>
                  <a:pt x="368426" y="139014"/>
                </a:lnTo>
                <a:lnTo>
                  <a:pt x="373379" y="152704"/>
                </a:lnTo>
                <a:lnTo>
                  <a:pt x="352171" y="173837"/>
                </a:lnTo>
                <a:lnTo>
                  <a:pt x="358648" y="180301"/>
                </a:lnTo>
                <a:lnTo>
                  <a:pt x="376681" y="162305"/>
                </a:lnTo>
                <a:lnTo>
                  <a:pt x="386402" y="162305"/>
                </a:lnTo>
                <a:lnTo>
                  <a:pt x="383921" y="155016"/>
                </a:lnTo>
                <a:lnTo>
                  <a:pt x="393544" y="145402"/>
                </a:lnTo>
                <a:lnTo>
                  <a:pt x="380619" y="145402"/>
                </a:lnTo>
                <a:lnTo>
                  <a:pt x="378714" y="139903"/>
                </a:lnTo>
                <a:lnTo>
                  <a:pt x="376554" y="134124"/>
                </a:lnTo>
                <a:lnTo>
                  <a:pt x="374396" y="128066"/>
                </a:lnTo>
                <a:close/>
              </a:path>
              <a:path w="586104" h="603250">
                <a:moveTo>
                  <a:pt x="481329" y="141173"/>
                </a:moveTo>
                <a:lnTo>
                  <a:pt x="446404" y="176021"/>
                </a:lnTo>
                <a:lnTo>
                  <a:pt x="459360" y="176021"/>
                </a:lnTo>
                <a:lnTo>
                  <a:pt x="487806" y="147637"/>
                </a:lnTo>
                <a:lnTo>
                  <a:pt x="481329" y="141173"/>
                </a:lnTo>
                <a:close/>
              </a:path>
              <a:path w="586104" h="603250">
                <a:moveTo>
                  <a:pt x="450469" y="129552"/>
                </a:moveTo>
                <a:lnTo>
                  <a:pt x="425196" y="154800"/>
                </a:lnTo>
                <a:lnTo>
                  <a:pt x="437838" y="154800"/>
                </a:lnTo>
                <a:lnTo>
                  <a:pt x="456819" y="135839"/>
                </a:lnTo>
                <a:lnTo>
                  <a:pt x="450469" y="129552"/>
                </a:lnTo>
                <a:close/>
              </a:path>
              <a:path w="586104" h="603250">
                <a:moveTo>
                  <a:pt x="509777" y="0"/>
                </a:moveTo>
                <a:lnTo>
                  <a:pt x="435355" y="74421"/>
                </a:lnTo>
                <a:lnTo>
                  <a:pt x="515239" y="154266"/>
                </a:lnTo>
                <a:lnTo>
                  <a:pt x="521716" y="147726"/>
                </a:lnTo>
                <a:lnTo>
                  <a:pt x="503554" y="129514"/>
                </a:lnTo>
                <a:lnTo>
                  <a:pt x="505009" y="129120"/>
                </a:lnTo>
                <a:lnTo>
                  <a:pt x="503174" y="129120"/>
                </a:lnTo>
                <a:lnTo>
                  <a:pt x="448182" y="74167"/>
                </a:lnTo>
                <a:lnTo>
                  <a:pt x="509524" y="12826"/>
                </a:lnTo>
                <a:lnTo>
                  <a:pt x="522604" y="12826"/>
                </a:lnTo>
                <a:lnTo>
                  <a:pt x="509777" y="0"/>
                </a:lnTo>
                <a:close/>
              </a:path>
              <a:path w="586104" h="603250">
                <a:moveTo>
                  <a:pt x="429768" y="96265"/>
                </a:moveTo>
                <a:lnTo>
                  <a:pt x="380619" y="145402"/>
                </a:lnTo>
                <a:lnTo>
                  <a:pt x="393544" y="145402"/>
                </a:lnTo>
                <a:lnTo>
                  <a:pt x="436168" y="102819"/>
                </a:lnTo>
                <a:lnTo>
                  <a:pt x="436156" y="102654"/>
                </a:lnTo>
                <a:lnTo>
                  <a:pt x="429768" y="96265"/>
                </a:lnTo>
                <a:close/>
              </a:path>
              <a:path w="586104" h="603250">
                <a:moveTo>
                  <a:pt x="463803" y="77342"/>
                </a:moveTo>
                <a:lnTo>
                  <a:pt x="461264" y="85216"/>
                </a:lnTo>
                <a:lnTo>
                  <a:pt x="469673" y="87262"/>
                </a:lnTo>
                <a:lnTo>
                  <a:pt x="478023" y="89407"/>
                </a:lnTo>
                <a:lnTo>
                  <a:pt x="501267" y="119950"/>
                </a:lnTo>
                <a:lnTo>
                  <a:pt x="503174" y="129120"/>
                </a:lnTo>
                <a:lnTo>
                  <a:pt x="505009" y="129120"/>
                </a:lnTo>
                <a:lnTo>
                  <a:pt x="511809" y="127279"/>
                </a:lnTo>
                <a:lnTo>
                  <a:pt x="510282" y="119685"/>
                </a:lnTo>
                <a:lnTo>
                  <a:pt x="508539" y="112048"/>
                </a:lnTo>
                <a:lnTo>
                  <a:pt x="506559" y="104369"/>
                </a:lnTo>
                <a:lnTo>
                  <a:pt x="504317" y="96646"/>
                </a:lnTo>
                <a:lnTo>
                  <a:pt x="527628" y="96646"/>
                </a:lnTo>
                <a:lnTo>
                  <a:pt x="528447" y="93979"/>
                </a:lnTo>
                <a:lnTo>
                  <a:pt x="514635" y="90090"/>
                </a:lnTo>
                <a:lnTo>
                  <a:pt x="507801" y="88247"/>
                </a:lnTo>
                <a:lnTo>
                  <a:pt x="501015" y="86486"/>
                </a:lnTo>
                <a:lnTo>
                  <a:pt x="500070" y="83819"/>
                </a:lnTo>
                <a:lnTo>
                  <a:pt x="490981" y="83819"/>
                </a:lnTo>
                <a:lnTo>
                  <a:pt x="470515" y="78890"/>
                </a:lnTo>
                <a:lnTo>
                  <a:pt x="463803" y="77342"/>
                </a:lnTo>
                <a:close/>
              </a:path>
              <a:path w="586104" h="603250">
                <a:moveTo>
                  <a:pt x="527628" y="96646"/>
                </a:moveTo>
                <a:lnTo>
                  <a:pt x="504317" y="96646"/>
                </a:lnTo>
                <a:lnTo>
                  <a:pt x="525652" y="103085"/>
                </a:lnTo>
                <a:lnTo>
                  <a:pt x="527628" y="96646"/>
                </a:lnTo>
                <a:close/>
              </a:path>
              <a:path w="586104" h="603250">
                <a:moveTo>
                  <a:pt x="496697" y="52196"/>
                </a:moveTo>
                <a:lnTo>
                  <a:pt x="494538" y="60324"/>
                </a:lnTo>
                <a:lnTo>
                  <a:pt x="516558" y="66147"/>
                </a:lnTo>
                <a:lnTo>
                  <a:pt x="523748" y="68198"/>
                </a:lnTo>
                <a:lnTo>
                  <a:pt x="526085" y="76636"/>
                </a:lnTo>
                <a:lnTo>
                  <a:pt x="528202" y="85216"/>
                </a:lnTo>
                <a:lnTo>
                  <a:pt x="530132" y="93979"/>
                </a:lnTo>
                <a:lnTo>
                  <a:pt x="531876" y="102819"/>
                </a:lnTo>
                <a:lnTo>
                  <a:pt x="540639" y="100964"/>
                </a:lnTo>
                <a:lnTo>
                  <a:pt x="539143" y="93217"/>
                </a:lnTo>
                <a:lnTo>
                  <a:pt x="537575" y="86026"/>
                </a:lnTo>
                <a:lnTo>
                  <a:pt x="535727" y="78515"/>
                </a:lnTo>
                <a:lnTo>
                  <a:pt x="533653" y="70992"/>
                </a:lnTo>
                <a:lnTo>
                  <a:pt x="561678" y="70992"/>
                </a:lnTo>
                <a:lnTo>
                  <a:pt x="562101" y="69468"/>
                </a:lnTo>
                <a:lnTo>
                  <a:pt x="546036" y="64960"/>
                </a:lnTo>
                <a:lnTo>
                  <a:pt x="530732" y="60832"/>
                </a:lnTo>
                <a:lnTo>
                  <a:pt x="529838" y="58165"/>
                </a:lnTo>
                <a:lnTo>
                  <a:pt x="520700" y="58165"/>
                </a:lnTo>
                <a:lnTo>
                  <a:pt x="512318" y="56006"/>
                </a:lnTo>
                <a:lnTo>
                  <a:pt x="504317" y="54101"/>
                </a:lnTo>
                <a:lnTo>
                  <a:pt x="496697" y="52196"/>
                </a:lnTo>
                <a:close/>
              </a:path>
              <a:path w="586104" h="603250">
                <a:moveTo>
                  <a:pt x="522604" y="12826"/>
                </a:moveTo>
                <a:lnTo>
                  <a:pt x="509524" y="12826"/>
                </a:lnTo>
                <a:lnTo>
                  <a:pt x="574675" y="77977"/>
                </a:lnTo>
                <a:lnTo>
                  <a:pt x="574421" y="81406"/>
                </a:lnTo>
                <a:lnTo>
                  <a:pt x="567181" y="88645"/>
                </a:lnTo>
                <a:lnTo>
                  <a:pt x="562864" y="92582"/>
                </a:lnTo>
                <a:lnTo>
                  <a:pt x="557529" y="97027"/>
                </a:lnTo>
                <a:lnTo>
                  <a:pt x="563499" y="101091"/>
                </a:lnTo>
                <a:lnTo>
                  <a:pt x="565530" y="102654"/>
                </a:lnTo>
                <a:lnTo>
                  <a:pt x="570865" y="97535"/>
                </a:lnTo>
                <a:lnTo>
                  <a:pt x="575437" y="93217"/>
                </a:lnTo>
                <a:lnTo>
                  <a:pt x="579136" y="89392"/>
                </a:lnTo>
                <a:lnTo>
                  <a:pt x="585851" y="82803"/>
                </a:lnTo>
                <a:lnTo>
                  <a:pt x="586104" y="76326"/>
                </a:lnTo>
                <a:lnTo>
                  <a:pt x="522604" y="12826"/>
                </a:lnTo>
                <a:close/>
              </a:path>
              <a:path w="586104" h="603250">
                <a:moveTo>
                  <a:pt x="488188" y="54609"/>
                </a:moveTo>
                <a:lnTo>
                  <a:pt x="480059" y="58419"/>
                </a:lnTo>
                <a:lnTo>
                  <a:pt x="483016" y="64514"/>
                </a:lnTo>
                <a:lnTo>
                  <a:pt x="485891" y="70992"/>
                </a:lnTo>
                <a:lnTo>
                  <a:pt x="488498" y="77342"/>
                </a:lnTo>
                <a:lnTo>
                  <a:pt x="490981" y="83819"/>
                </a:lnTo>
                <a:lnTo>
                  <a:pt x="500070" y="83819"/>
                </a:lnTo>
                <a:lnTo>
                  <a:pt x="498190" y="78515"/>
                </a:lnTo>
                <a:lnTo>
                  <a:pt x="495125" y="70596"/>
                </a:lnTo>
                <a:lnTo>
                  <a:pt x="491781" y="62609"/>
                </a:lnTo>
                <a:lnTo>
                  <a:pt x="488188" y="54609"/>
                </a:lnTo>
                <a:close/>
              </a:path>
              <a:path w="586104" h="603250">
                <a:moveTo>
                  <a:pt x="561678" y="70992"/>
                </a:moveTo>
                <a:lnTo>
                  <a:pt x="533653" y="70992"/>
                </a:lnTo>
                <a:lnTo>
                  <a:pt x="540273" y="72826"/>
                </a:lnTo>
                <a:lnTo>
                  <a:pt x="546798" y="74707"/>
                </a:lnTo>
                <a:lnTo>
                  <a:pt x="553227" y="76636"/>
                </a:lnTo>
                <a:lnTo>
                  <a:pt x="559562" y="78612"/>
                </a:lnTo>
                <a:lnTo>
                  <a:pt x="561678" y="70992"/>
                </a:lnTo>
                <a:close/>
              </a:path>
              <a:path w="586104" h="603250">
                <a:moveTo>
                  <a:pt x="517778" y="26288"/>
                </a:moveTo>
                <a:lnTo>
                  <a:pt x="509524" y="29971"/>
                </a:lnTo>
                <a:lnTo>
                  <a:pt x="512520" y="36663"/>
                </a:lnTo>
                <a:lnTo>
                  <a:pt x="515403" y="43608"/>
                </a:lnTo>
                <a:lnTo>
                  <a:pt x="518132" y="50760"/>
                </a:lnTo>
                <a:lnTo>
                  <a:pt x="520700" y="58165"/>
                </a:lnTo>
                <a:lnTo>
                  <a:pt x="529838" y="58165"/>
                </a:lnTo>
                <a:lnTo>
                  <a:pt x="527836" y="52196"/>
                </a:lnTo>
                <a:lnTo>
                  <a:pt x="524726" y="43592"/>
                </a:lnTo>
                <a:lnTo>
                  <a:pt x="521374" y="34954"/>
                </a:lnTo>
                <a:lnTo>
                  <a:pt x="517778" y="26288"/>
                </a:lnTo>
                <a:close/>
              </a:path>
              <a:path w="586104" h="603250">
                <a:moveTo>
                  <a:pt x="318770" y="287121"/>
                </a:moveTo>
                <a:lnTo>
                  <a:pt x="315468" y="288582"/>
                </a:lnTo>
                <a:lnTo>
                  <a:pt x="311912" y="289864"/>
                </a:lnTo>
                <a:lnTo>
                  <a:pt x="308101" y="290969"/>
                </a:lnTo>
                <a:lnTo>
                  <a:pt x="314366" y="301863"/>
                </a:lnTo>
                <a:lnTo>
                  <a:pt x="320024" y="312542"/>
                </a:lnTo>
                <a:lnTo>
                  <a:pt x="325086" y="323004"/>
                </a:lnTo>
                <a:lnTo>
                  <a:pt x="329565" y="333247"/>
                </a:lnTo>
                <a:lnTo>
                  <a:pt x="340614" y="329145"/>
                </a:lnTo>
                <a:lnTo>
                  <a:pt x="335307" y="318882"/>
                </a:lnTo>
                <a:lnTo>
                  <a:pt x="318770" y="287121"/>
                </a:lnTo>
                <a:close/>
              </a:path>
              <a:path w="586104" h="603250">
                <a:moveTo>
                  <a:pt x="280924" y="243535"/>
                </a:moveTo>
                <a:lnTo>
                  <a:pt x="274470" y="244309"/>
                </a:lnTo>
                <a:lnTo>
                  <a:pt x="267874" y="245222"/>
                </a:lnTo>
                <a:lnTo>
                  <a:pt x="261135" y="246276"/>
                </a:lnTo>
                <a:lnTo>
                  <a:pt x="254253" y="247472"/>
                </a:lnTo>
                <a:lnTo>
                  <a:pt x="255270" y="256819"/>
                </a:lnTo>
                <a:lnTo>
                  <a:pt x="261314" y="255993"/>
                </a:lnTo>
                <a:lnTo>
                  <a:pt x="267811" y="255266"/>
                </a:lnTo>
                <a:lnTo>
                  <a:pt x="274736" y="254640"/>
                </a:lnTo>
                <a:lnTo>
                  <a:pt x="282067" y="254114"/>
                </a:lnTo>
                <a:lnTo>
                  <a:pt x="280924" y="24353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399273" y="5507011"/>
            <a:ext cx="603885" cy="580390"/>
          </a:xfrm>
          <a:custGeom>
            <a:rect l="l" t="t" r="r" b="b"/>
            <a:pathLst>
              <a:path w="603884" h="580389">
                <a:moveTo>
                  <a:pt x="46227" y="516890"/>
                </a:moveTo>
                <a:lnTo>
                  <a:pt x="32988" y="519430"/>
                </a:lnTo>
                <a:lnTo>
                  <a:pt x="18415" y="521970"/>
                </a:lnTo>
                <a:lnTo>
                  <a:pt x="19811" y="530860"/>
                </a:lnTo>
                <a:lnTo>
                  <a:pt x="26642" y="529590"/>
                </a:lnTo>
                <a:lnTo>
                  <a:pt x="33591" y="529590"/>
                </a:lnTo>
                <a:lnTo>
                  <a:pt x="47751" y="527050"/>
                </a:lnTo>
                <a:lnTo>
                  <a:pt x="46227" y="516890"/>
                </a:lnTo>
                <a:close/>
              </a:path>
              <a:path w="603884" h="580389">
                <a:moveTo>
                  <a:pt x="102107" y="468630"/>
                </a:moveTo>
                <a:lnTo>
                  <a:pt x="56896" y="513080"/>
                </a:lnTo>
                <a:lnTo>
                  <a:pt x="62992" y="519430"/>
                </a:lnTo>
                <a:lnTo>
                  <a:pt x="101346" y="481330"/>
                </a:lnTo>
                <a:lnTo>
                  <a:pt x="114380" y="481330"/>
                </a:lnTo>
                <a:lnTo>
                  <a:pt x="102107" y="468630"/>
                </a:lnTo>
                <a:close/>
              </a:path>
              <a:path w="603884" h="580389">
                <a:moveTo>
                  <a:pt x="114380" y="481330"/>
                </a:moveTo>
                <a:lnTo>
                  <a:pt x="101346" y="481330"/>
                </a:lnTo>
                <a:lnTo>
                  <a:pt x="113039" y="492760"/>
                </a:lnTo>
                <a:lnTo>
                  <a:pt x="123174" y="501650"/>
                </a:lnTo>
                <a:lnTo>
                  <a:pt x="131760" y="508000"/>
                </a:lnTo>
                <a:lnTo>
                  <a:pt x="138810" y="510540"/>
                </a:lnTo>
                <a:lnTo>
                  <a:pt x="145415" y="513080"/>
                </a:lnTo>
                <a:lnTo>
                  <a:pt x="150495" y="511810"/>
                </a:lnTo>
                <a:lnTo>
                  <a:pt x="157479" y="505460"/>
                </a:lnTo>
                <a:lnTo>
                  <a:pt x="157099" y="501650"/>
                </a:lnTo>
                <a:lnTo>
                  <a:pt x="141985" y="501650"/>
                </a:lnTo>
                <a:lnTo>
                  <a:pt x="135558" y="497840"/>
                </a:lnTo>
                <a:lnTo>
                  <a:pt x="126761" y="491490"/>
                </a:lnTo>
                <a:lnTo>
                  <a:pt x="115607" y="482600"/>
                </a:lnTo>
                <a:lnTo>
                  <a:pt x="114380" y="481330"/>
                </a:lnTo>
                <a:close/>
              </a:path>
              <a:path w="603884" h="580389">
                <a:moveTo>
                  <a:pt x="37973" y="458470"/>
                </a:moveTo>
                <a:lnTo>
                  <a:pt x="29209" y="462280"/>
                </a:lnTo>
                <a:lnTo>
                  <a:pt x="33758" y="473710"/>
                </a:lnTo>
                <a:lnTo>
                  <a:pt x="37306" y="485140"/>
                </a:lnTo>
                <a:lnTo>
                  <a:pt x="39854" y="496570"/>
                </a:lnTo>
                <a:lnTo>
                  <a:pt x="41401" y="508000"/>
                </a:lnTo>
                <a:lnTo>
                  <a:pt x="51689" y="508000"/>
                </a:lnTo>
                <a:lnTo>
                  <a:pt x="50589" y="500380"/>
                </a:lnTo>
                <a:lnTo>
                  <a:pt x="49180" y="492760"/>
                </a:lnTo>
                <a:lnTo>
                  <a:pt x="45339" y="478790"/>
                </a:lnTo>
                <a:lnTo>
                  <a:pt x="55386" y="468630"/>
                </a:lnTo>
                <a:lnTo>
                  <a:pt x="42291" y="468630"/>
                </a:lnTo>
                <a:lnTo>
                  <a:pt x="41021" y="466090"/>
                </a:lnTo>
                <a:lnTo>
                  <a:pt x="37973" y="458470"/>
                </a:lnTo>
                <a:close/>
              </a:path>
              <a:path w="603884" h="580389">
                <a:moveTo>
                  <a:pt x="26543" y="491490"/>
                </a:moveTo>
                <a:lnTo>
                  <a:pt x="20091" y="491490"/>
                </a:lnTo>
                <a:lnTo>
                  <a:pt x="0" y="495300"/>
                </a:lnTo>
                <a:lnTo>
                  <a:pt x="889" y="504190"/>
                </a:lnTo>
                <a:lnTo>
                  <a:pt x="6986" y="502920"/>
                </a:lnTo>
                <a:lnTo>
                  <a:pt x="13477" y="502920"/>
                </a:lnTo>
                <a:lnTo>
                  <a:pt x="20373" y="501650"/>
                </a:lnTo>
                <a:lnTo>
                  <a:pt x="27685" y="501650"/>
                </a:lnTo>
                <a:lnTo>
                  <a:pt x="26543" y="491490"/>
                </a:lnTo>
                <a:close/>
              </a:path>
              <a:path w="603884" h="580389">
                <a:moveTo>
                  <a:pt x="139573" y="476250"/>
                </a:moveTo>
                <a:lnTo>
                  <a:pt x="136144" y="477520"/>
                </a:lnTo>
                <a:lnTo>
                  <a:pt x="133096" y="480060"/>
                </a:lnTo>
                <a:lnTo>
                  <a:pt x="130555" y="480060"/>
                </a:lnTo>
                <a:lnTo>
                  <a:pt x="137286" y="487680"/>
                </a:lnTo>
                <a:lnTo>
                  <a:pt x="141985" y="494030"/>
                </a:lnTo>
                <a:lnTo>
                  <a:pt x="144779" y="497840"/>
                </a:lnTo>
                <a:lnTo>
                  <a:pt x="146684" y="500380"/>
                </a:lnTo>
                <a:lnTo>
                  <a:pt x="145796" y="501650"/>
                </a:lnTo>
                <a:lnTo>
                  <a:pt x="157099" y="501650"/>
                </a:lnTo>
                <a:lnTo>
                  <a:pt x="156972" y="500380"/>
                </a:lnTo>
                <a:lnTo>
                  <a:pt x="152273" y="492760"/>
                </a:lnTo>
                <a:lnTo>
                  <a:pt x="149986" y="488950"/>
                </a:lnTo>
                <a:lnTo>
                  <a:pt x="145796" y="483870"/>
                </a:lnTo>
                <a:lnTo>
                  <a:pt x="139573" y="476250"/>
                </a:lnTo>
                <a:close/>
              </a:path>
              <a:path w="603884" h="580389">
                <a:moveTo>
                  <a:pt x="92582" y="448310"/>
                </a:moveTo>
                <a:lnTo>
                  <a:pt x="51434" y="488950"/>
                </a:lnTo>
                <a:lnTo>
                  <a:pt x="57530" y="495300"/>
                </a:lnTo>
                <a:lnTo>
                  <a:pt x="98551" y="454660"/>
                </a:lnTo>
                <a:lnTo>
                  <a:pt x="92582" y="448310"/>
                </a:lnTo>
                <a:close/>
              </a:path>
              <a:path w="603884" h="580389">
                <a:moveTo>
                  <a:pt x="183976" y="415290"/>
                </a:moveTo>
                <a:lnTo>
                  <a:pt x="170306" y="415290"/>
                </a:lnTo>
                <a:lnTo>
                  <a:pt x="185293" y="430530"/>
                </a:lnTo>
                <a:lnTo>
                  <a:pt x="142748" y="472440"/>
                </a:lnTo>
                <a:lnTo>
                  <a:pt x="149225" y="478790"/>
                </a:lnTo>
                <a:lnTo>
                  <a:pt x="191770" y="436880"/>
                </a:lnTo>
                <a:lnTo>
                  <a:pt x="205867" y="436880"/>
                </a:lnTo>
                <a:lnTo>
                  <a:pt x="198500" y="429260"/>
                </a:lnTo>
                <a:lnTo>
                  <a:pt x="204968" y="422910"/>
                </a:lnTo>
                <a:lnTo>
                  <a:pt x="192150" y="422910"/>
                </a:lnTo>
                <a:lnTo>
                  <a:pt x="183976" y="415290"/>
                </a:lnTo>
                <a:close/>
              </a:path>
              <a:path w="603884" h="580389">
                <a:moveTo>
                  <a:pt x="84454" y="426720"/>
                </a:moveTo>
                <a:lnTo>
                  <a:pt x="42291" y="468630"/>
                </a:lnTo>
                <a:lnTo>
                  <a:pt x="55386" y="468630"/>
                </a:lnTo>
                <a:lnTo>
                  <a:pt x="90550" y="433070"/>
                </a:lnTo>
                <a:lnTo>
                  <a:pt x="84454" y="426720"/>
                </a:lnTo>
                <a:close/>
              </a:path>
              <a:path w="603884" h="580389">
                <a:moveTo>
                  <a:pt x="205867" y="436880"/>
                </a:moveTo>
                <a:lnTo>
                  <a:pt x="191770" y="436880"/>
                </a:lnTo>
                <a:lnTo>
                  <a:pt x="210057" y="454660"/>
                </a:lnTo>
                <a:lnTo>
                  <a:pt x="216916" y="448310"/>
                </a:lnTo>
                <a:lnTo>
                  <a:pt x="205867" y="436880"/>
                </a:lnTo>
                <a:close/>
              </a:path>
              <a:path w="603884" h="580389">
                <a:moveTo>
                  <a:pt x="132111" y="410210"/>
                </a:moveTo>
                <a:lnTo>
                  <a:pt x="122300" y="410210"/>
                </a:lnTo>
                <a:lnTo>
                  <a:pt x="124755" y="416560"/>
                </a:lnTo>
                <a:lnTo>
                  <a:pt x="127174" y="425450"/>
                </a:lnTo>
                <a:lnTo>
                  <a:pt x="131952" y="440690"/>
                </a:lnTo>
                <a:lnTo>
                  <a:pt x="138302" y="447040"/>
                </a:lnTo>
                <a:lnTo>
                  <a:pt x="152384" y="433070"/>
                </a:lnTo>
                <a:lnTo>
                  <a:pt x="139573" y="433070"/>
                </a:lnTo>
                <a:lnTo>
                  <a:pt x="137507" y="426720"/>
                </a:lnTo>
                <a:lnTo>
                  <a:pt x="135143" y="419100"/>
                </a:lnTo>
                <a:lnTo>
                  <a:pt x="132518" y="411480"/>
                </a:lnTo>
                <a:lnTo>
                  <a:pt x="132111" y="410210"/>
                </a:lnTo>
                <a:close/>
              </a:path>
              <a:path w="603884" h="580389">
                <a:moveTo>
                  <a:pt x="154050" y="384810"/>
                </a:moveTo>
                <a:lnTo>
                  <a:pt x="147193" y="392430"/>
                </a:lnTo>
                <a:lnTo>
                  <a:pt x="164083" y="408940"/>
                </a:lnTo>
                <a:lnTo>
                  <a:pt x="139573" y="433070"/>
                </a:lnTo>
                <a:lnTo>
                  <a:pt x="152384" y="433070"/>
                </a:lnTo>
                <a:lnTo>
                  <a:pt x="170306" y="415290"/>
                </a:lnTo>
                <a:lnTo>
                  <a:pt x="183976" y="415290"/>
                </a:lnTo>
                <a:lnTo>
                  <a:pt x="177165" y="408940"/>
                </a:lnTo>
                <a:lnTo>
                  <a:pt x="183483" y="402590"/>
                </a:lnTo>
                <a:lnTo>
                  <a:pt x="170815" y="402590"/>
                </a:lnTo>
                <a:lnTo>
                  <a:pt x="154050" y="384810"/>
                </a:lnTo>
                <a:close/>
              </a:path>
              <a:path w="603884" h="580389">
                <a:moveTo>
                  <a:pt x="120015" y="375920"/>
                </a:moveTo>
                <a:lnTo>
                  <a:pt x="111505" y="379730"/>
                </a:lnTo>
                <a:lnTo>
                  <a:pt x="116585" y="392430"/>
                </a:lnTo>
                <a:lnTo>
                  <a:pt x="118999" y="400050"/>
                </a:lnTo>
                <a:lnTo>
                  <a:pt x="97790" y="421640"/>
                </a:lnTo>
                <a:lnTo>
                  <a:pt x="104267" y="427990"/>
                </a:lnTo>
                <a:lnTo>
                  <a:pt x="122300" y="410210"/>
                </a:lnTo>
                <a:lnTo>
                  <a:pt x="132111" y="410210"/>
                </a:lnTo>
                <a:lnTo>
                  <a:pt x="129667" y="402590"/>
                </a:lnTo>
                <a:lnTo>
                  <a:pt x="139851" y="392430"/>
                </a:lnTo>
                <a:lnTo>
                  <a:pt x="126237" y="392430"/>
                </a:lnTo>
                <a:lnTo>
                  <a:pt x="124332" y="387350"/>
                </a:lnTo>
                <a:lnTo>
                  <a:pt x="122300" y="381000"/>
                </a:lnTo>
                <a:lnTo>
                  <a:pt x="120015" y="375920"/>
                </a:lnTo>
                <a:close/>
              </a:path>
              <a:path w="603884" h="580389">
                <a:moveTo>
                  <a:pt x="226949" y="388620"/>
                </a:moveTo>
                <a:lnTo>
                  <a:pt x="192150" y="422910"/>
                </a:lnTo>
                <a:lnTo>
                  <a:pt x="204968" y="422910"/>
                </a:lnTo>
                <a:lnTo>
                  <a:pt x="233425" y="394970"/>
                </a:lnTo>
                <a:lnTo>
                  <a:pt x="226949" y="388620"/>
                </a:lnTo>
                <a:close/>
              </a:path>
              <a:path w="603884" h="580389">
                <a:moveTo>
                  <a:pt x="245664" y="359410"/>
                </a:moveTo>
                <a:lnTo>
                  <a:pt x="232282" y="359410"/>
                </a:lnTo>
                <a:lnTo>
                  <a:pt x="256158" y="383540"/>
                </a:lnTo>
                <a:lnTo>
                  <a:pt x="259079" y="386080"/>
                </a:lnTo>
                <a:lnTo>
                  <a:pt x="259206" y="388620"/>
                </a:lnTo>
                <a:lnTo>
                  <a:pt x="256794" y="391160"/>
                </a:lnTo>
                <a:lnTo>
                  <a:pt x="255016" y="393700"/>
                </a:lnTo>
                <a:lnTo>
                  <a:pt x="252222" y="396240"/>
                </a:lnTo>
                <a:lnTo>
                  <a:pt x="248411" y="398780"/>
                </a:lnTo>
                <a:lnTo>
                  <a:pt x="254253" y="402590"/>
                </a:lnTo>
                <a:lnTo>
                  <a:pt x="257048" y="405130"/>
                </a:lnTo>
                <a:lnTo>
                  <a:pt x="263398" y="398780"/>
                </a:lnTo>
                <a:lnTo>
                  <a:pt x="271145" y="391160"/>
                </a:lnTo>
                <a:lnTo>
                  <a:pt x="270764" y="384810"/>
                </a:lnTo>
                <a:lnTo>
                  <a:pt x="264541" y="378460"/>
                </a:lnTo>
                <a:lnTo>
                  <a:pt x="245664" y="359410"/>
                </a:lnTo>
                <a:close/>
              </a:path>
              <a:path w="603884" h="580389">
                <a:moveTo>
                  <a:pt x="196087" y="377190"/>
                </a:moveTo>
                <a:lnTo>
                  <a:pt x="170815" y="402590"/>
                </a:lnTo>
                <a:lnTo>
                  <a:pt x="183483" y="402590"/>
                </a:lnTo>
                <a:lnTo>
                  <a:pt x="202437" y="383540"/>
                </a:lnTo>
                <a:lnTo>
                  <a:pt x="196087" y="377190"/>
                </a:lnTo>
                <a:close/>
              </a:path>
              <a:path w="603884" h="580389">
                <a:moveTo>
                  <a:pt x="175386" y="344170"/>
                </a:moveTo>
                <a:lnTo>
                  <a:pt x="126237" y="392430"/>
                </a:lnTo>
                <a:lnTo>
                  <a:pt x="139851" y="392430"/>
                </a:lnTo>
                <a:lnTo>
                  <a:pt x="181864" y="350520"/>
                </a:lnTo>
                <a:lnTo>
                  <a:pt x="175386" y="344170"/>
                </a:lnTo>
                <a:close/>
              </a:path>
              <a:path w="603884" h="580389">
                <a:moveTo>
                  <a:pt x="219602" y="334010"/>
                </a:moveTo>
                <a:lnTo>
                  <a:pt x="206375" y="334010"/>
                </a:lnTo>
                <a:lnTo>
                  <a:pt x="225298" y="353060"/>
                </a:lnTo>
                <a:lnTo>
                  <a:pt x="222376" y="358140"/>
                </a:lnTo>
                <a:lnTo>
                  <a:pt x="219328" y="363220"/>
                </a:lnTo>
                <a:lnTo>
                  <a:pt x="216153" y="369570"/>
                </a:lnTo>
                <a:lnTo>
                  <a:pt x="224281" y="375920"/>
                </a:lnTo>
                <a:lnTo>
                  <a:pt x="227075" y="369570"/>
                </a:lnTo>
                <a:lnTo>
                  <a:pt x="229743" y="364490"/>
                </a:lnTo>
                <a:lnTo>
                  <a:pt x="232282" y="359410"/>
                </a:lnTo>
                <a:lnTo>
                  <a:pt x="245664" y="359410"/>
                </a:lnTo>
                <a:lnTo>
                  <a:pt x="236854" y="350520"/>
                </a:lnTo>
                <a:lnTo>
                  <a:pt x="239268" y="346710"/>
                </a:lnTo>
                <a:lnTo>
                  <a:pt x="240411" y="344170"/>
                </a:lnTo>
                <a:lnTo>
                  <a:pt x="229997" y="344170"/>
                </a:lnTo>
                <a:lnTo>
                  <a:pt x="219602" y="334010"/>
                </a:lnTo>
                <a:close/>
              </a:path>
              <a:path w="603884" h="580389">
                <a:moveTo>
                  <a:pt x="255904" y="246380"/>
                </a:moveTo>
                <a:lnTo>
                  <a:pt x="207645" y="294640"/>
                </a:lnTo>
                <a:lnTo>
                  <a:pt x="289305" y="375920"/>
                </a:lnTo>
                <a:lnTo>
                  <a:pt x="296164" y="369570"/>
                </a:lnTo>
                <a:lnTo>
                  <a:pt x="251714" y="325120"/>
                </a:lnTo>
                <a:lnTo>
                  <a:pt x="256921" y="318770"/>
                </a:lnTo>
                <a:lnTo>
                  <a:pt x="245618" y="318770"/>
                </a:lnTo>
                <a:lnTo>
                  <a:pt x="220599" y="293370"/>
                </a:lnTo>
                <a:lnTo>
                  <a:pt x="255016" y="259080"/>
                </a:lnTo>
                <a:lnTo>
                  <a:pt x="267677" y="259080"/>
                </a:lnTo>
                <a:lnTo>
                  <a:pt x="265810" y="256540"/>
                </a:lnTo>
                <a:lnTo>
                  <a:pt x="261620" y="252730"/>
                </a:lnTo>
                <a:lnTo>
                  <a:pt x="255904" y="246380"/>
                </a:lnTo>
                <a:close/>
              </a:path>
              <a:path w="603884" h="580389">
                <a:moveTo>
                  <a:pt x="287527" y="276860"/>
                </a:moveTo>
                <a:lnTo>
                  <a:pt x="245618" y="318770"/>
                </a:lnTo>
                <a:lnTo>
                  <a:pt x="256921" y="318770"/>
                </a:lnTo>
                <a:lnTo>
                  <a:pt x="266779" y="325120"/>
                </a:lnTo>
                <a:lnTo>
                  <a:pt x="276542" y="328930"/>
                </a:lnTo>
                <a:lnTo>
                  <a:pt x="286210" y="331470"/>
                </a:lnTo>
                <a:lnTo>
                  <a:pt x="295782" y="332740"/>
                </a:lnTo>
                <a:lnTo>
                  <a:pt x="294903" y="340360"/>
                </a:lnTo>
                <a:lnTo>
                  <a:pt x="293608" y="346710"/>
                </a:lnTo>
                <a:lnTo>
                  <a:pt x="291907" y="354330"/>
                </a:lnTo>
                <a:lnTo>
                  <a:pt x="289814" y="361950"/>
                </a:lnTo>
                <a:lnTo>
                  <a:pt x="293497" y="363220"/>
                </a:lnTo>
                <a:lnTo>
                  <a:pt x="296799" y="363220"/>
                </a:lnTo>
                <a:lnTo>
                  <a:pt x="299593" y="364490"/>
                </a:lnTo>
                <a:lnTo>
                  <a:pt x="301613" y="355600"/>
                </a:lnTo>
                <a:lnTo>
                  <a:pt x="303275" y="347980"/>
                </a:lnTo>
                <a:lnTo>
                  <a:pt x="304557" y="340360"/>
                </a:lnTo>
                <a:lnTo>
                  <a:pt x="305434" y="332740"/>
                </a:lnTo>
                <a:lnTo>
                  <a:pt x="328634" y="328930"/>
                </a:lnTo>
                <a:lnTo>
                  <a:pt x="336803" y="326390"/>
                </a:lnTo>
                <a:lnTo>
                  <a:pt x="336550" y="323850"/>
                </a:lnTo>
                <a:lnTo>
                  <a:pt x="296291" y="323850"/>
                </a:lnTo>
                <a:lnTo>
                  <a:pt x="279241" y="321310"/>
                </a:lnTo>
                <a:lnTo>
                  <a:pt x="271073" y="317500"/>
                </a:lnTo>
                <a:lnTo>
                  <a:pt x="263144" y="313690"/>
                </a:lnTo>
                <a:lnTo>
                  <a:pt x="286639" y="289560"/>
                </a:lnTo>
                <a:lnTo>
                  <a:pt x="297410" y="289560"/>
                </a:lnTo>
                <a:lnTo>
                  <a:pt x="293624" y="281940"/>
                </a:lnTo>
                <a:lnTo>
                  <a:pt x="287527" y="276860"/>
                </a:lnTo>
                <a:close/>
              </a:path>
              <a:path w="603884" h="580389">
                <a:moveTo>
                  <a:pt x="190119" y="303530"/>
                </a:moveTo>
                <a:lnTo>
                  <a:pt x="183387" y="311150"/>
                </a:lnTo>
                <a:lnTo>
                  <a:pt x="200405" y="327660"/>
                </a:lnTo>
                <a:lnTo>
                  <a:pt x="188722" y="339090"/>
                </a:lnTo>
                <a:lnTo>
                  <a:pt x="194818" y="345440"/>
                </a:lnTo>
                <a:lnTo>
                  <a:pt x="206375" y="334010"/>
                </a:lnTo>
                <a:lnTo>
                  <a:pt x="219602" y="334010"/>
                </a:lnTo>
                <a:lnTo>
                  <a:pt x="213105" y="327660"/>
                </a:lnTo>
                <a:lnTo>
                  <a:pt x="218891" y="321310"/>
                </a:lnTo>
                <a:lnTo>
                  <a:pt x="207136" y="321310"/>
                </a:lnTo>
                <a:lnTo>
                  <a:pt x="190119" y="303530"/>
                </a:lnTo>
                <a:close/>
              </a:path>
              <a:path w="603884" h="580389">
                <a:moveTo>
                  <a:pt x="236854" y="330200"/>
                </a:moveTo>
                <a:lnTo>
                  <a:pt x="234696" y="335280"/>
                </a:lnTo>
                <a:lnTo>
                  <a:pt x="232409" y="339090"/>
                </a:lnTo>
                <a:lnTo>
                  <a:pt x="229997" y="344170"/>
                </a:lnTo>
                <a:lnTo>
                  <a:pt x="240411" y="344170"/>
                </a:lnTo>
                <a:lnTo>
                  <a:pt x="243840" y="336550"/>
                </a:lnTo>
                <a:lnTo>
                  <a:pt x="236854" y="330200"/>
                </a:lnTo>
                <a:close/>
              </a:path>
              <a:path w="603884" h="580389">
                <a:moveTo>
                  <a:pt x="297410" y="289560"/>
                </a:moveTo>
                <a:lnTo>
                  <a:pt x="286639" y="289560"/>
                </a:lnTo>
                <a:lnTo>
                  <a:pt x="290665" y="298450"/>
                </a:lnTo>
                <a:lnTo>
                  <a:pt x="293608" y="306070"/>
                </a:lnTo>
                <a:lnTo>
                  <a:pt x="295479" y="314960"/>
                </a:lnTo>
                <a:lnTo>
                  <a:pt x="296291" y="323850"/>
                </a:lnTo>
                <a:lnTo>
                  <a:pt x="336550" y="323850"/>
                </a:lnTo>
                <a:lnTo>
                  <a:pt x="336423" y="322580"/>
                </a:lnTo>
                <a:lnTo>
                  <a:pt x="305816" y="322580"/>
                </a:lnTo>
                <a:lnTo>
                  <a:pt x="304768" y="312420"/>
                </a:lnTo>
                <a:lnTo>
                  <a:pt x="302387" y="302260"/>
                </a:lnTo>
                <a:lnTo>
                  <a:pt x="298672" y="292100"/>
                </a:lnTo>
                <a:lnTo>
                  <a:pt x="297410" y="289560"/>
                </a:lnTo>
                <a:close/>
              </a:path>
              <a:path w="603884" h="580389">
                <a:moveTo>
                  <a:pt x="335406" y="313690"/>
                </a:moveTo>
                <a:lnTo>
                  <a:pt x="327908" y="317500"/>
                </a:lnTo>
                <a:lnTo>
                  <a:pt x="313100" y="322580"/>
                </a:lnTo>
                <a:lnTo>
                  <a:pt x="336423" y="322580"/>
                </a:lnTo>
                <a:lnTo>
                  <a:pt x="335915" y="318770"/>
                </a:lnTo>
                <a:lnTo>
                  <a:pt x="335406" y="313690"/>
                </a:lnTo>
                <a:close/>
              </a:path>
              <a:path w="603884" h="580389">
                <a:moveTo>
                  <a:pt x="217550" y="311150"/>
                </a:moveTo>
                <a:lnTo>
                  <a:pt x="207136" y="321310"/>
                </a:lnTo>
                <a:lnTo>
                  <a:pt x="218891" y="321310"/>
                </a:lnTo>
                <a:lnTo>
                  <a:pt x="223520" y="316230"/>
                </a:lnTo>
                <a:lnTo>
                  <a:pt x="217550" y="311150"/>
                </a:lnTo>
                <a:close/>
              </a:path>
              <a:path w="603884" h="580389">
                <a:moveTo>
                  <a:pt x="320717" y="257810"/>
                </a:moveTo>
                <a:lnTo>
                  <a:pt x="307212" y="257810"/>
                </a:lnTo>
                <a:lnTo>
                  <a:pt x="357124" y="307340"/>
                </a:lnTo>
                <a:lnTo>
                  <a:pt x="363727" y="300990"/>
                </a:lnTo>
                <a:lnTo>
                  <a:pt x="320717" y="257810"/>
                </a:lnTo>
                <a:close/>
              </a:path>
              <a:path w="603884" h="580389">
                <a:moveTo>
                  <a:pt x="267677" y="259080"/>
                </a:moveTo>
                <a:lnTo>
                  <a:pt x="255016" y="259080"/>
                </a:lnTo>
                <a:lnTo>
                  <a:pt x="257555" y="261620"/>
                </a:lnTo>
                <a:lnTo>
                  <a:pt x="259587" y="264160"/>
                </a:lnTo>
                <a:lnTo>
                  <a:pt x="261239" y="265430"/>
                </a:lnTo>
                <a:lnTo>
                  <a:pt x="264541" y="269240"/>
                </a:lnTo>
                <a:lnTo>
                  <a:pt x="264032" y="274320"/>
                </a:lnTo>
                <a:lnTo>
                  <a:pt x="259587" y="278130"/>
                </a:lnTo>
                <a:lnTo>
                  <a:pt x="255777" y="281940"/>
                </a:lnTo>
                <a:lnTo>
                  <a:pt x="250317" y="287020"/>
                </a:lnTo>
                <a:lnTo>
                  <a:pt x="243331" y="293370"/>
                </a:lnTo>
                <a:lnTo>
                  <a:pt x="246379" y="294640"/>
                </a:lnTo>
                <a:lnTo>
                  <a:pt x="249174" y="297180"/>
                </a:lnTo>
                <a:lnTo>
                  <a:pt x="251714" y="298450"/>
                </a:lnTo>
                <a:lnTo>
                  <a:pt x="258318" y="292100"/>
                </a:lnTo>
                <a:lnTo>
                  <a:pt x="266700" y="283210"/>
                </a:lnTo>
                <a:lnTo>
                  <a:pt x="271391" y="278130"/>
                </a:lnTo>
                <a:lnTo>
                  <a:pt x="273272" y="271780"/>
                </a:lnTo>
                <a:lnTo>
                  <a:pt x="272343" y="265430"/>
                </a:lnTo>
                <a:lnTo>
                  <a:pt x="267677" y="259080"/>
                </a:lnTo>
                <a:close/>
              </a:path>
              <a:path w="603884" h="580389">
                <a:moveTo>
                  <a:pt x="338962" y="223520"/>
                </a:moveTo>
                <a:lnTo>
                  <a:pt x="332231" y="229870"/>
                </a:lnTo>
                <a:lnTo>
                  <a:pt x="345185" y="242570"/>
                </a:lnTo>
                <a:lnTo>
                  <a:pt x="354615" y="254000"/>
                </a:lnTo>
                <a:lnTo>
                  <a:pt x="361187" y="265430"/>
                </a:lnTo>
                <a:lnTo>
                  <a:pt x="364902" y="278130"/>
                </a:lnTo>
                <a:lnTo>
                  <a:pt x="365759" y="290830"/>
                </a:lnTo>
                <a:lnTo>
                  <a:pt x="369570" y="289560"/>
                </a:lnTo>
                <a:lnTo>
                  <a:pt x="376427" y="289560"/>
                </a:lnTo>
                <a:lnTo>
                  <a:pt x="374947" y="275590"/>
                </a:lnTo>
                <a:lnTo>
                  <a:pt x="370300" y="261620"/>
                </a:lnTo>
                <a:lnTo>
                  <a:pt x="362461" y="248920"/>
                </a:lnTo>
                <a:lnTo>
                  <a:pt x="351408" y="234950"/>
                </a:lnTo>
                <a:lnTo>
                  <a:pt x="338962" y="223520"/>
                </a:lnTo>
                <a:close/>
              </a:path>
              <a:path w="603884" h="580389">
                <a:moveTo>
                  <a:pt x="287020" y="210820"/>
                </a:moveTo>
                <a:lnTo>
                  <a:pt x="278129" y="215900"/>
                </a:lnTo>
                <a:lnTo>
                  <a:pt x="286482" y="231140"/>
                </a:lnTo>
                <a:lnTo>
                  <a:pt x="293417" y="247650"/>
                </a:lnTo>
                <a:lnTo>
                  <a:pt x="298900" y="262890"/>
                </a:lnTo>
                <a:lnTo>
                  <a:pt x="302895" y="278130"/>
                </a:lnTo>
                <a:lnTo>
                  <a:pt x="305689" y="279400"/>
                </a:lnTo>
                <a:lnTo>
                  <a:pt x="309245" y="280670"/>
                </a:lnTo>
                <a:lnTo>
                  <a:pt x="313562" y="281940"/>
                </a:lnTo>
                <a:lnTo>
                  <a:pt x="312166" y="274320"/>
                </a:lnTo>
                <a:lnTo>
                  <a:pt x="310006" y="266700"/>
                </a:lnTo>
                <a:lnTo>
                  <a:pt x="307212" y="257810"/>
                </a:lnTo>
                <a:lnTo>
                  <a:pt x="320717" y="257810"/>
                </a:lnTo>
                <a:lnTo>
                  <a:pt x="299211" y="236220"/>
                </a:lnTo>
                <a:lnTo>
                  <a:pt x="296449" y="231140"/>
                </a:lnTo>
                <a:lnTo>
                  <a:pt x="293497" y="224790"/>
                </a:lnTo>
                <a:lnTo>
                  <a:pt x="290353" y="218440"/>
                </a:lnTo>
                <a:lnTo>
                  <a:pt x="287020" y="210820"/>
                </a:lnTo>
                <a:close/>
              </a:path>
              <a:path w="603884" h="580389">
                <a:moveTo>
                  <a:pt x="364235" y="198120"/>
                </a:moveTo>
                <a:lnTo>
                  <a:pt x="357504" y="204470"/>
                </a:lnTo>
                <a:lnTo>
                  <a:pt x="408558" y="255270"/>
                </a:lnTo>
                <a:lnTo>
                  <a:pt x="415417" y="248920"/>
                </a:lnTo>
                <a:lnTo>
                  <a:pt x="364235" y="198120"/>
                </a:lnTo>
                <a:close/>
              </a:path>
              <a:path w="603884" h="580389">
                <a:moveTo>
                  <a:pt x="318897" y="175260"/>
                </a:moveTo>
                <a:lnTo>
                  <a:pt x="311023" y="182880"/>
                </a:lnTo>
                <a:lnTo>
                  <a:pt x="314977" y="196850"/>
                </a:lnTo>
                <a:lnTo>
                  <a:pt x="316605" y="210820"/>
                </a:lnTo>
                <a:lnTo>
                  <a:pt x="316688" y="214630"/>
                </a:lnTo>
                <a:lnTo>
                  <a:pt x="316362" y="227330"/>
                </a:lnTo>
                <a:lnTo>
                  <a:pt x="313817" y="243840"/>
                </a:lnTo>
                <a:lnTo>
                  <a:pt x="320421" y="243840"/>
                </a:lnTo>
                <a:lnTo>
                  <a:pt x="323850" y="245110"/>
                </a:lnTo>
                <a:lnTo>
                  <a:pt x="325733" y="229870"/>
                </a:lnTo>
                <a:lnTo>
                  <a:pt x="326056" y="214630"/>
                </a:lnTo>
                <a:lnTo>
                  <a:pt x="324832" y="200660"/>
                </a:lnTo>
                <a:lnTo>
                  <a:pt x="322072" y="187960"/>
                </a:lnTo>
                <a:lnTo>
                  <a:pt x="377951" y="187960"/>
                </a:lnTo>
                <a:lnTo>
                  <a:pt x="377317" y="184150"/>
                </a:lnTo>
                <a:lnTo>
                  <a:pt x="377062" y="181610"/>
                </a:lnTo>
                <a:lnTo>
                  <a:pt x="334676" y="181610"/>
                </a:lnTo>
                <a:lnTo>
                  <a:pt x="319912" y="177800"/>
                </a:lnTo>
                <a:lnTo>
                  <a:pt x="318897" y="175260"/>
                </a:lnTo>
                <a:close/>
              </a:path>
              <a:path w="603884" h="580389">
                <a:moveTo>
                  <a:pt x="440105" y="135890"/>
                </a:moveTo>
                <a:lnTo>
                  <a:pt x="418465" y="135890"/>
                </a:lnTo>
                <a:lnTo>
                  <a:pt x="429986" y="154940"/>
                </a:lnTo>
                <a:lnTo>
                  <a:pt x="435387" y="175260"/>
                </a:lnTo>
                <a:lnTo>
                  <a:pt x="434645" y="198120"/>
                </a:lnTo>
                <a:lnTo>
                  <a:pt x="427735" y="223520"/>
                </a:lnTo>
                <a:lnTo>
                  <a:pt x="437133" y="223520"/>
                </a:lnTo>
                <a:lnTo>
                  <a:pt x="439800" y="224790"/>
                </a:lnTo>
                <a:lnTo>
                  <a:pt x="445305" y="201930"/>
                </a:lnTo>
                <a:lnTo>
                  <a:pt x="446404" y="180340"/>
                </a:lnTo>
                <a:lnTo>
                  <a:pt x="443122" y="161290"/>
                </a:lnTo>
                <a:lnTo>
                  <a:pt x="435482" y="143510"/>
                </a:lnTo>
                <a:lnTo>
                  <a:pt x="468439" y="143510"/>
                </a:lnTo>
                <a:lnTo>
                  <a:pt x="447051" y="139700"/>
                </a:lnTo>
                <a:lnTo>
                  <a:pt x="440105" y="135890"/>
                </a:lnTo>
                <a:close/>
              </a:path>
              <a:path w="603884" h="580389">
                <a:moveTo>
                  <a:pt x="377951" y="187960"/>
                </a:moveTo>
                <a:lnTo>
                  <a:pt x="322072" y="187960"/>
                </a:lnTo>
                <a:lnTo>
                  <a:pt x="336053" y="190500"/>
                </a:lnTo>
                <a:lnTo>
                  <a:pt x="350012" y="191770"/>
                </a:lnTo>
                <a:lnTo>
                  <a:pt x="363970" y="190500"/>
                </a:lnTo>
                <a:lnTo>
                  <a:pt x="377951" y="187960"/>
                </a:lnTo>
                <a:close/>
              </a:path>
              <a:path w="603884" h="580389">
                <a:moveTo>
                  <a:pt x="376681" y="176530"/>
                </a:moveTo>
                <a:lnTo>
                  <a:pt x="363061" y="180340"/>
                </a:lnTo>
                <a:lnTo>
                  <a:pt x="349059" y="181610"/>
                </a:lnTo>
                <a:lnTo>
                  <a:pt x="377062" y="181610"/>
                </a:lnTo>
                <a:lnTo>
                  <a:pt x="376935" y="180340"/>
                </a:lnTo>
                <a:lnTo>
                  <a:pt x="376681" y="176530"/>
                </a:lnTo>
                <a:close/>
              </a:path>
              <a:path w="603884" h="580389">
                <a:moveTo>
                  <a:pt x="396112" y="97790"/>
                </a:moveTo>
                <a:lnTo>
                  <a:pt x="388493" y="105410"/>
                </a:lnTo>
                <a:lnTo>
                  <a:pt x="400272" y="116840"/>
                </a:lnTo>
                <a:lnTo>
                  <a:pt x="406102" y="123190"/>
                </a:lnTo>
                <a:lnTo>
                  <a:pt x="411860" y="129540"/>
                </a:lnTo>
                <a:lnTo>
                  <a:pt x="374269" y="166370"/>
                </a:lnTo>
                <a:lnTo>
                  <a:pt x="381126" y="173990"/>
                </a:lnTo>
                <a:lnTo>
                  <a:pt x="418465" y="135890"/>
                </a:lnTo>
                <a:lnTo>
                  <a:pt x="440105" y="135890"/>
                </a:lnTo>
                <a:lnTo>
                  <a:pt x="426211" y="128270"/>
                </a:lnTo>
                <a:lnTo>
                  <a:pt x="432480" y="121920"/>
                </a:lnTo>
                <a:lnTo>
                  <a:pt x="419480" y="121920"/>
                </a:lnTo>
                <a:lnTo>
                  <a:pt x="407796" y="109220"/>
                </a:lnTo>
                <a:lnTo>
                  <a:pt x="396112" y="97790"/>
                </a:lnTo>
                <a:close/>
              </a:path>
              <a:path w="603884" h="580389">
                <a:moveTo>
                  <a:pt x="512952" y="133350"/>
                </a:moveTo>
                <a:lnTo>
                  <a:pt x="490398" y="142240"/>
                </a:lnTo>
                <a:lnTo>
                  <a:pt x="468439" y="143510"/>
                </a:lnTo>
                <a:lnTo>
                  <a:pt x="435482" y="143510"/>
                </a:lnTo>
                <a:lnTo>
                  <a:pt x="454576" y="151130"/>
                </a:lnTo>
                <a:lnTo>
                  <a:pt x="473932" y="154940"/>
                </a:lnTo>
                <a:lnTo>
                  <a:pt x="493525" y="153670"/>
                </a:lnTo>
                <a:lnTo>
                  <a:pt x="513333" y="147320"/>
                </a:lnTo>
                <a:lnTo>
                  <a:pt x="512952" y="143510"/>
                </a:lnTo>
                <a:lnTo>
                  <a:pt x="512952" y="133350"/>
                </a:lnTo>
                <a:close/>
              </a:path>
              <a:path w="603884" h="580389">
                <a:moveTo>
                  <a:pt x="553465" y="74930"/>
                </a:moveTo>
                <a:lnTo>
                  <a:pt x="538606" y="74930"/>
                </a:lnTo>
                <a:lnTo>
                  <a:pt x="553847" y="90170"/>
                </a:lnTo>
                <a:lnTo>
                  <a:pt x="517778" y="127000"/>
                </a:lnTo>
                <a:lnTo>
                  <a:pt x="524255" y="133350"/>
                </a:lnTo>
                <a:lnTo>
                  <a:pt x="574572" y="82550"/>
                </a:lnTo>
                <a:lnTo>
                  <a:pt x="561085" y="82550"/>
                </a:lnTo>
                <a:lnTo>
                  <a:pt x="553465" y="74930"/>
                </a:lnTo>
                <a:close/>
              </a:path>
              <a:path w="603884" h="580389">
                <a:moveTo>
                  <a:pt x="458216" y="82550"/>
                </a:moveTo>
                <a:lnTo>
                  <a:pt x="419480" y="121920"/>
                </a:lnTo>
                <a:lnTo>
                  <a:pt x="432480" y="121920"/>
                </a:lnTo>
                <a:lnTo>
                  <a:pt x="465074" y="88900"/>
                </a:lnTo>
                <a:lnTo>
                  <a:pt x="458216" y="82550"/>
                </a:lnTo>
                <a:close/>
              </a:path>
              <a:path w="603884" h="580389">
                <a:moveTo>
                  <a:pt x="534111" y="55880"/>
                </a:moveTo>
                <a:lnTo>
                  <a:pt x="518795" y="55880"/>
                </a:lnTo>
                <a:lnTo>
                  <a:pt x="532256" y="68580"/>
                </a:lnTo>
                <a:lnTo>
                  <a:pt x="503935" y="96520"/>
                </a:lnTo>
                <a:lnTo>
                  <a:pt x="510285" y="102870"/>
                </a:lnTo>
                <a:lnTo>
                  <a:pt x="538606" y="74930"/>
                </a:lnTo>
                <a:lnTo>
                  <a:pt x="553465" y="74930"/>
                </a:lnTo>
                <a:lnTo>
                  <a:pt x="545846" y="67310"/>
                </a:lnTo>
                <a:lnTo>
                  <a:pt x="552311" y="60960"/>
                </a:lnTo>
                <a:lnTo>
                  <a:pt x="539496" y="60960"/>
                </a:lnTo>
                <a:lnTo>
                  <a:pt x="534111" y="55880"/>
                </a:lnTo>
                <a:close/>
              </a:path>
              <a:path w="603884" h="580389">
                <a:moveTo>
                  <a:pt x="489076" y="6350"/>
                </a:moveTo>
                <a:lnTo>
                  <a:pt x="479932" y="15240"/>
                </a:lnTo>
                <a:lnTo>
                  <a:pt x="481413" y="31750"/>
                </a:lnTo>
                <a:lnTo>
                  <a:pt x="480536" y="49530"/>
                </a:lnTo>
                <a:lnTo>
                  <a:pt x="477325" y="68580"/>
                </a:lnTo>
                <a:lnTo>
                  <a:pt x="471804" y="88900"/>
                </a:lnTo>
                <a:lnTo>
                  <a:pt x="475869" y="88900"/>
                </a:lnTo>
                <a:lnTo>
                  <a:pt x="479551" y="90170"/>
                </a:lnTo>
                <a:lnTo>
                  <a:pt x="482726" y="90170"/>
                </a:lnTo>
                <a:lnTo>
                  <a:pt x="487636" y="71120"/>
                </a:lnTo>
                <a:lnTo>
                  <a:pt x="490569" y="52070"/>
                </a:lnTo>
                <a:lnTo>
                  <a:pt x="491549" y="35560"/>
                </a:lnTo>
                <a:lnTo>
                  <a:pt x="490600" y="19050"/>
                </a:lnTo>
                <a:lnTo>
                  <a:pt x="525240" y="19050"/>
                </a:lnTo>
                <a:lnTo>
                  <a:pt x="542500" y="16510"/>
                </a:lnTo>
                <a:lnTo>
                  <a:pt x="559689" y="11430"/>
                </a:lnTo>
                <a:lnTo>
                  <a:pt x="506414" y="11430"/>
                </a:lnTo>
                <a:lnTo>
                  <a:pt x="489457" y="10160"/>
                </a:lnTo>
                <a:lnTo>
                  <a:pt x="489076" y="6350"/>
                </a:lnTo>
                <a:close/>
              </a:path>
              <a:path w="603884" h="580389">
                <a:moveTo>
                  <a:pt x="597026" y="46990"/>
                </a:moveTo>
                <a:lnTo>
                  <a:pt x="561085" y="82550"/>
                </a:lnTo>
                <a:lnTo>
                  <a:pt x="574572" y="82550"/>
                </a:lnTo>
                <a:lnTo>
                  <a:pt x="603503" y="53340"/>
                </a:lnTo>
                <a:lnTo>
                  <a:pt x="597026" y="46990"/>
                </a:lnTo>
                <a:close/>
              </a:path>
              <a:path w="603884" h="580389">
                <a:moveTo>
                  <a:pt x="544829" y="16510"/>
                </a:moveTo>
                <a:lnTo>
                  <a:pt x="487299" y="73660"/>
                </a:lnTo>
                <a:lnTo>
                  <a:pt x="493649" y="80010"/>
                </a:lnTo>
                <a:lnTo>
                  <a:pt x="518795" y="55880"/>
                </a:lnTo>
                <a:lnTo>
                  <a:pt x="534111" y="55880"/>
                </a:lnTo>
                <a:lnTo>
                  <a:pt x="526033" y="48260"/>
                </a:lnTo>
                <a:lnTo>
                  <a:pt x="551179" y="22860"/>
                </a:lnTo>
                <a:lnTo>
                  <a:pt x="544829" y="16510"/>
                </a:lnTo>
                <a:close/>
              </a:path>
              <a:path w="603884" h="580389">
                <a:moveTo>
                  <a:pt x="567817" y="33020"/>
                </a:moveTo>
                <a:lnTo>
                  <a:pt x="539496" y="60960"/>
                </a:lnTo>
                <a:lnTo>
                  <a:pt x="552311" y="60960"/>
                </a:lnTo>
                <a:lnTo>
                  <a:pt x="574294" y="39370"/>
                </a:lnTo>
                <a:lnTo>
                  <a:pt x="567817" y="33020"/>
                </a:lnTo>
                <a:close/>
              </a:path>
              <a:path w="603884" h="580389">
                <a:moveTo>
                  <a:pt x="525240" y="19050"/>
                </a:moveTo>
                <a:lnTo>
                  <a:pt x="490600" y="19050"/>
                </a:lnTo>
                <a:lnTo>
                  <a:pt x="507932" y="20320"/>
                </a:lnTo>
                <a:lnTo>
                  <a:pt x="525240" y="19050"/>
                </a:lnTo>
                <a:close/>
              </a:path>
              <a:path w="603884" h="580389">
                <a:moveTo>
                  <a:pt x="557402" y="0"/>
                </a:moveTo>
                <a:lnTo>
                  <a:pt x="540375" y="6350"/>
                </a:lnTo>
                <a:lnTo>
                  <a:pt x="523382" y="10160"/>
                </a:lnTo>
                <a:lnTo>
                  <a:pt x="506414" y="11430"/>
                </a:lnTo>
                <a:lnTo>
                  <a:pt x="559689" y="11430"/>
                </a:lnTo>
                <a:lnTo>
                  <a:pt x="557402" y="0"/>
                </a:lnTo>
                <a:close/>
              </a:path>
              <a:path w="603884" h="580389">
                <a:moveTo>
                  <a:pt x="64389" y="533831"/>
                </a:moveTo>
                <a:lnTo>
                  <a:pt x="61086" y="535279"/>
                </a:lnTo>
                <a:lnTo>
                  <a:pt x="57530" y="536562"/>
                </a:lnTo>
                <a:lnTo>
                  <a:pt x="53721" y="537667"/>
                </a:lnTo>
                <a:lnTo>
                  <a:pt x="59985" y="548566"/>
                </a:lnTo>
                <a:lnTo>
                  <a:pt x="65643" y="559244"/>
                </a:lnTo>
                <a:lnTo>
                  <a:pt x="70705" y="569703"/>
                </a:lnTo>
                <a:lnTo>
                  <a:pt x="75183" y="579945"/>
                </a:lnTo>
                <a:lnTo>
                  <a:pt x="86359" y="575843"/>
                </a:lnTo>
                <a:lnTo>
                  <a:pt x="70036" y="544580"/>
                </a:lnTo>
                <a:lnTo>
                  <a:pt x="64389" y="533831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183123" y="3393947"/>
            <a:ext cx="76200" cy="74930"/>
          </a:xfrm>
          <a:custGeom>
            <a:rect l="l" t="t" r="r" b="b"/>
            <a:pathLst>
              <a:path w="76200" h="74929">
                <a:moveTo>
                  <a:pt x="0" y="74675"/>
                </a:moveTo>
                <a:lnTo>
                  <a:pt x="76200" y="74675"/>
                </a:lnTo>
                <a:lnTo>
                  <a:pt x="76200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440561" y="2536698"/>
            <a:ext cx="5772150" cy="974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AdTracker-2022.1-10对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比</a:t>
            </a: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2023.1-10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行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业展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广告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媒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体选择</a:t>
            </a:r>
            <a:endParaRPr sz="1400">
              <a:latin typeface="微软雅黑"/>
              <a:cs typeface="微软雅黑"/>
            </a:endParaRPr>
          </a:p>
          <a:p>
            <a:pPr marR="26034" algn="r">
              <a:lnSpc>
                <a:spcPct val="100000"/>
              </a:lnSpc>
              <a:spcBef>
                <a:spcPts val="1415"/>
              </a:spcBef>
              <a:tabLst>
                <a:tab pos="3638550"/>
              </a:tabLst>
            </a:pPr>
            <a:r>
              <a:rPr sz="1200" b="1">
                <a:solidFill>
                  <a:srgbClr val="404040"/>
                </a:solidFill>
                <a:latin typeface="微软雅黑"/>
                <a:cs typeface="微软雅黑"/>
              </a:rPr>
              <a:t>投放媒体类型	汽车网站广告主数量</a:t>
            </a:r>
            <a:r>
              <a:rPr sz="1200" b="1" spc="-45">
                <a:solidFill>
                  <a:srgbClr val="404040"/>
                </a:solidFill>
                <a:latin typeface="微软雅黑"/>
                <a:cs typeface="微软雅黑"/>
              </a:rPr>
              <a:t>T</a:t>
            </a:r>
            <a:r>
              <a:rPr sz="1200" b="1" spc="-5">
                <a:solidFill>
                  <a:srgbClr val="404040"/>
                </a:solidFill>
                <a:latin typeface="微软雅黑"/>
                <a:cs typeface="微软雅黑"/>
              </a:rPr>
              <a:t>O</a:t>
            </a:r>
            <a:r>
              <a:rPr sz="1200" b="1">
                <a:solidFill>
                  <a:srgbClr val="404040"/>
                </a:solidFill>
                <a:latin typeface="微软雅黑"/>
                <a:cs typeface="微软雅黑"/>
              </a:rPr>
              <a:t>P</a:t>
            </a:r>
            <a:r>
              <a:rPr sz="1200" b="1" spc="5">
                <a:solidFill>
                  <a:srgbClr val="404040"/>
                </a:solidFill>
                <a:latin typeface="微软雅黑"/>
                <a:cs typeface="微软雅黑"/>
              </a:rPr>
              <a:t>5</a:t>
            </a:r>
            <a:r>
              <a:rPr sz="1200" b="1">
                <a:solidFill>
                  <a:srgbClr val="404040"/>
                </a:solidFill>
                <a:latin typeface="微软雅黑"/>
                <a:cs typeface="微软雅黑"/>
              </a:rPr>
              <a:t>媒体</a:t>
            </a:r>
            <a:endParaRPr sz="12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900">
              <a:latin typeface="微软雅黑"/>
              <a:cs typeface="微软雅黑"/>
            </a:endParaRPr>
          </a:p>
          <a:p>
            <a:pPr marR="69215" algn="r">
              <a:lnSpc>
                <a:spcPct val="100000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2023年1-10月广告主数量（个）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8336" y="162687"/>
            <a:ext cx="460375" cy="461009"/>
          </a:xfrm>
          <a:custGeom>
            <a:rect l="l" t="t" r="r" b="b"/>
            <a:pathLst>
              <a:path w="460375" h="461009">
                <a:moveTo>
                  <a:pt x="79006" y="286385"/>
                </a:moveTo>
                <a:lnTo>
                  <a:pt x="0" y="365379"/>
                </a:lnTo>
                <a:lnTo>
                  <a:pt x="41630" y="407035"/>
                </a:lnTo>
                <a:lnTo>
                  <a:pt x="54696" y="421376"/>
                </a:lnTo>
                <a:lnTo>
                  <a:pt x="64458" y="434895"/>
                </a:lnTo>
                <a:lnTo>
                  <a:pt x="70916" y="447629"/>
                </a:lnTo>
                <a:lnTo>
                  <a:pt x="74066" y="459613"/>
                </a:lnTo>
                <a:lnTo>
                  <a:pt x="78524" y="459867"/>
                </a:lnTo>
                <a:lnTo>
                  <a:pt x="82651" y="460375"/>
                </a:lnTo>
                <a:lnTo>
                  <a:pt x="86461" y="461010"/>
                </a:lnTo>
                <a:lnTo>
                  <a:pt x="83365" y="448720"/>
                </a:lnTo>
                <a:lnTo>
                  <a:pt x="78438" y="436991"/>
                </a:lnTo>
                <a:lnTo>
                  <a:pt x="71677" y="425809"/>
                </a:lnTo>
                <a:lnTo>
                  <a:pt x="63080" y="415163"/>
                </a:lnTo>
                <a:lnTo>
                  <a:pt x="69834" y="408432"/>
                </a:lnTo>
                <a:lnTo>
                  <a:pt x="57073" y="408432"/>
                </a:lnTo>
                <a:lnTo>
                  <a:pt x="52781" y="403733"/>
                </a:lnTo>
                <a:lnTo>
                  <a:pt x="47891" y="398526"/>
                </a:lnTo>
                <a:lnTo>
                  <a:pt x="29527" y="380238"/>
                </a:lnTo>
                <a:lnTo>
                  <a:pt x="35880" y="373888"/>
                </a:lnTo>
                <a:lnTo>
                  <a:pt x="23139" y="373888"/>
                </a:lnTo>
                <a:lnTo>
                  <a:pt x="13754" y="364490"/>
                </a:lnTo>
                <a:lnTo>
                  <a:pt x="78041" y="300101"/>
                </a:lnTo>
                <a:lnTo>
                  <a:pt x="92688" y="300101"/>
                </a:lnTo>
                <a:lnTo>
                  <a:pt x="79006" y="286385"/>
                </a:lnTo>
                <a:close/>
              </a:path>
              <a:path w="460375" h="461009">
                <a:moveTo>
                  <a:pt x="88847" y="403733"/>
                </a:moveTo>
                <a:lnTo>
                  <a:pt x="74549" y="403733"/>
                </a:lnTo>
                <a:lnTo>
                  <a:pt x="100152" y="429387"/>
                </a:lnTo>
                <a:lnTo>
                  <a:pt x="101600" y="432308"/>
                </a:lnTo>
                <a:lnTo>
                  <a:pt x="101079" y="434975"/>
                </a:lnTo>
                <a:lnTo>
                  <a:pt x="111252" y="436626"/>
                </a:lnTo>
                <a:lnTo>
                  <a:pt x="112864" y="431800"/>
                </a:lnTo>
                <a:lnTo>
                  <a:pt x="114122" y="428498"/>
                </a:lnTo>
                <a:lnTo>
                  <a:pt x="115023" y="426339"/>
                </a:lnTo>
                <a:lnTo>
                  <a:pt x="117679" y="420878"/>
                </a:lnTo>
                <a:lnTo>
                  <a:pt x="106019" y="420878"/>
                </a:lnTo>
                <a:lnTo>
                  <a:pt x="88847" y="403733"/>
                </a:lnTo>
                <a:close/>
              </a:path>
              <a:path w="460375" h="461009">
                <a:moveTo>
                  <a:pt x="119189" y="395478"/>
                </a:moveTo>
                <a:lnTo>
                  <a:pt x="106019" y="420878"/>
                </a:lnTo>
                <a:lnTo>
                  <a:pt x="117679" y="420878"/>
                </a:lnTo>
                <a:lnTo>
                  <a:pt x="120808" y="414686"/>
                </a:lnTo>
                <a:lnTo>
                  <a:pt x="123828" y="408943"/>
                </a:lnTo>
                <a:lnTo>
                  <a:pt x="126936" y="403225"/>
                </a:lnTo>
                <a:lnTo>
                  <a:pt x="124091" y="400685"/>
                </a:lnTo>
                <a:lnTo>
                  <a:pt x="121513" y="398145"/>
                </a:lnTo>
                <a:lnTo>
                  <a:pt x="119189" y="395478"/>
                </a:lnTo>
                <a:close/>
              </a:path>
              <a:path w="460375" h="461009">
                <a:moveTo>
                  <a:pt x="80716" y="377952"/>
                </a:moveTo>
                <a:lnTo>
                  <a:pt x="66319" y="377952"/>
                </a:lnTo>
                <a:lnTo>
                  <a:pt x="76974" y="388493"/>
                </a:lnTo>
                <a:lnTo>
                  <a:pt x="57073" y="408432"/>
                </a:lnTo>
                <a:lnTo>
                  <a:pt x="69834" y="408432"/>
                </a:lnTo>
                <a:lnTo>
                  <a:pt x="74549" y="403733"/>
                </a:lnTo>
                <a:lnTo>
                  <a:pt x="88847" y="403733"/>
                </a:lnTo>
                <a:lnTo>
                  <a:pt x="81724" y="396621"/>
                </a:lnTo>
                <a:lnTo>
                  <a:pt x="92024" y="386207"/>
                </a:lnTo>
                <a:lnTo>
                  <a:pt x="141156" y="386207"/>
                </a:lnTo>
                <a:lnTo>
                  <a:pt x="149951" y="383670"/>
                </a:lnTo>
                <a:lnTo>
                  <a:pt x="154223" y="381381"/>
                </a:lnTo>
                <a:lnTo>
                  <a:pt x="84137" y="381381"/>
                </a:lnTo>
                <a:lnTo>
                  <a:pt x="80716" y="377952"/>
                </a:lnTo>
                <a:close/>
              </a:path>
              <a:path w="460375" h="461009">
                <a:moveTo>
                  <a:pt x="58674" y="355854"/>
                </a:moveTo>
                <a:lnTo>
                  <a:pt x="51511" y="363093"/>
                </a:lnTo>
                <a:lnTo>
                  <a:pt x="59931" y="371475"/>
                </a:lnTo>
                <a:lnTo>
                  <a:pt x="44056" y="387350"/>
                </a:lnTo>
                <a:lnTo>
                  <a:pt x="50444" y="393827"/>
                </a:lnTo>
                <a:lnTo>
                  <a:pt x="66319" y="377952"/>
                </a:lnTo>
                <a:lnTo>
                  <a:pt x="80716" y="377952"/>
                </a:lnTo>
                <a:lnTo>
                  <a:pt x="73494" y="370713"/>
                </a:lnTo>
                <a:lnTo>
                  <a:pt x="79836" y="364363"/>
                </a:lnTo>
                <a:lnTo>
                  <a:pt x="67094" y="364363"/>
                </a:lnTo>
                <a:lnTo>
                  <a:pt x="58674" y="355854"/>
                </a:lnTo>
                <a:close/>
              </a:path>
              <a:path w="460375" h="461009">
                <a:moveTo>
                  <a:pt x="141156" y="386207"/>
                </a:moveTo>
                <a:lnTo>
                  <a:pt x="92024" y="386207"/>
                </a:lnTo>
                <a:lnTo>
                  <a:pt x="111388" y="390060"/>
                </a:lnTo>
                <a:lnTo>
                  <a:pt x="130697" y="389223"/>
                </a:lnTo>
                <a:lnTo>
                  <a:pt x="141156" y="386207"/>
                </a:lnTo>
                <a:close/>
              </a:path>
              <a:path w="460375" h="461009">
                <a:moveTo>
                  <a:pt x="107793" y="350647"/>
                </a:moveTo>
                <a:lnTo>
                  <a:pt x="93535" y="350647"/>
                </a:lnTo>
                <a:lnTo>
                  <a:pt x="104178" y="361315"/>
                </a:lnTo>
                <a:lnTo>
                  <a:pt x="84137" y="381381"/>
                </a:lnTo>
                <a:lnTo>
                  <a:pt x="154223" y="381381"/>
                </a:lnTo>
                <a:lnTo>
                  <a:pt x="154697" y="381127"/>
                </a:lnTo>
                <a:lnTo>
                  <a:pt x="114985" y="381127"/>
                </a:lnTo>
                <a:lnTo>
                  <a:pt x="107289" y="380492"/>
                </a:lnTo>
                <a:lnTo>
                  <a:pt x="99580" y="378714"/>
                </a:lnTo>
                <a:lnTo>
                  <a:pt x="124114" y="354203"/>
                </a:lnTo>
                <a:lnTo>
                  <a:pt x="111340" y="354203"/>
                </a:lnTo>
                <a:lnTo>
                  <a:pt x="107793" y="350647"/>
                </a:lnTo>
                <a:close/>
              </a:path>
              <a:path w="460375" h="461009">
                <a:moveTo>
                  <a:pt x="132067" y="350520"/>
                </a:moveTo>
                <a:lnTo>
                  <a:pt x="114985" y="381127"/>
                </a:lnTo>
                <a:lnTo>
                  <a:pt x="154697" y="381127"/>
                </a:lnTo>
                <a:lnTo>
                  <a:pt x="159673" y="378460"/>
                </a:lnTo>
                <a:lnTo>
                  <a:pt x="132981" y="378460"/>
                </a:lnTo>
                <a:lnTo>
                  <a:pt x="143192" y="353441"/>
                </a:lnTo>
                <a:lnTo>
                  <a:pt x="132067" y="350520"/>
                </a:lnTo>
                <a:close/>
              </a:path>
              <a:path w="460375" h="461009">
                <a:moveTo>
                  <a:pt x="167208" y="360680"/>
                </a:moveTo>
                <a:lnTo>
                  <a:pt x="158681" y="366726"/>
                </a:lnTo>
                <a:lnTo>
                  <a:pt x="150133" y="371713"/>
                </a:lnTo>
                <a:lnTo>
                  <a:pt x="141565" y="375628"/>
                </a:lnTo>
                <a:lnTo>
                  <a:pt x="132981" y="378460"/>
                </a:lnTo>
                <a:lnTo>
                  <a:pt x="159673" y="378460"/>
                </a:lnTo>
                <a:lnTo>
                  <a:pt x="169151" y="373380"/>
                </a:lnTo>
                <a:lnTo>
                  <a:pt x="168440" y="369443"/>
                </a:lnTo>
                <a:lnTo>
                  <a:pt x="167812" y="365379"/>
                </a:lnTo>
                <a:lnTo>
                  <a:pt x="167208" y="360680"/>
                </a:lnTo>
                <a:close/>
              </a:path>
              <a:path w="460375" h="461009">
                <a:moveTo>
                  <a:pt x="92688" y="300101"/>
                </a:moveTo>
                <a:lnTo>
                  <a:pt x="78041" y="300101"/>
                </a:lnTo>
                <a:lnTo>
                  <a:pt x="87426" y="309499"/>
                </a:lnTo>
                <a:lnTo>
                  <a:pt x="23139" y="373888"/>
                </a:lnTo>
                <a:lnTo>
                  <a:pt x="35880" y="373888"/>
                </a:lnTo>
                <a:lnTo>
                  <a:pt x="93814" y="315976"/>
                </a:lnTo>
                <a:lnTo>
                  <a:pt x="100413" y="315976"/>
                </a:lnTo>
                <a:lnTo>
                  <a:pt x="104470" y="311912"/>
                </a:lnTo>
                <a:lnTo>
                  <a:pt x="92688" y="300101"/>
                </a:lnTo>
                <a:close/>
              </a:path>
              <a:path w="460375" h="461009">
                <a:moveTo>
                  <a:pt x="85877" y="328676"/>
                </a:moveTo>
                <a:lnTo>
                  <a:pt x="78714" y="335915"/>
                </a:lnTo>
                <a:lnTo>
                  <a:pt x="87134" y="344297"/>
                </a:lnTo>
                <a:lnTo>
                  <a:pt x="67094" y="364363"/>
                </a:lnTo>
                <a:lnTo>
                  <a:pt x="79836" y="364363"/>
                </a:lnTo>
                <a:lnTo>
                  <a:pt x="93535" y="350647"/>
                </a:lnTo>
                <a:lnTo>
                  <a:pt x="107793" y="350647"/>
                </a:lnTo>
                <a:lnTo>
                  <a:pt x="100698" y="343535"/>
                </a:lnTo>
                <a:lnTo>
                  <a:pt x="107026" y="337185"/>
                </a:lnTo>
                <a:lnTo>
                  <a:pt x="94310" y="337185"/>
                </a:lnTo>
                <a:lnTo>
                  <a:pt x="85877" y="328676"/>
                </a:lnTo>
                <a:close/>
              </a:path>
              <a:path w="460375" h="461009">
                <a:moveTo>
                  <a:pt x="133997" y="331470"/>
                </a:moveTo>
                <a:lnTo>
                  <a:pt x="111340" y="354203"/>
                </a:lnTo>
                <a:lnTo>
                  <a:pt x="124114" y="354203"/>
                </a:lnTo>
                <a:lnTo>
                  <a:pt x="140385" y="337947"/>
                </a:lnTo>
                <a:lnTo>
                  <a:pt x="133997" y="331470"/>
                </a:lnTo>
                <a:close/>
              </a:path>
              <a:path w="460375" h="461009">
                <a:moveTo>
                  <a:pt x="166243" y="296545"/>
                </a:moveTo>
                <a:lnTo>
                  <a:pt x="155206" y="299720"/>
                </a:lnTo>
                <a:lnTo>
                  <a:pt x="159216" y="313955"/>
                </a:lnTo>
                <a:lnTo>
                  <a:pt x="162582" y="327914"/>
                </a:lnTo>
                <a:lnTo>
                  <a:pt x="165168" y="340903"/>
                </a:lnTo>
                <a:lnTo>
                  <a:pt x="167106" y="353568"/>
                </a:lnTo>
                <a:lnTo>
                  <a:pt x="174561" y="352298"/>
                </a:lnTo>
                <a:lnTo>
                  <a:pt x="178054" y="351790"/>
                </a:lnTo>
                <a:lnTo>
                  <a:pt x="175659" y="337947"/>
                </a:lnTo>
                <a:lnTo>
                  <a:pt x="172920" y="324262"/>
                </a:lnTo>
                <a:lnTo>
                  <a:pt x="169774" y="310427"/>
                </a:lnTo>
                <a:lnTo>
                  <a:pt x="166243" y="296545"/>
                </a:lnTo>
                <a:close/>
              </a:path>
              <a:path w="460375" h="461009">
                <a:moveTo>
                  <a:pt x="189407" y="267589"/>
                </a:moveTo>
                <a:lnTo>
                  <a:pt x="172923" y="267589"/>
                </a:lnTo>
                <a:lnTo>
                  <a:pt x="213842" y="308483"/>
                </a:lnTo>
                <a:lnTo>
                  <a:pt x="213817" y="312928"/>
                </a:lnTo>
                <a:lnTo>
                  <a:pt x="209423" y="317246"/>
                </a:lnTo>
                <a:lnTo>
                  <a:pt x="204901" y="321818"/>
                </a:lnTo>
                <a:lnTo>
                  <a:pt x="199834" y="326390"/>
                </a:lnTo>
                <a:lnTo>
                  <a:pt x="194221" y="330962"/>
                </a:lnTo>
                <a:lnTo>
                  <a:pt x="198094" y="333629"/>
                </a:lnTo>
                <a:lnTo>
                  <a:pt x="201549" y="336169"/>
                </a:lnTo>
                <a:lnTo>
                  <a:pt x="226194" y="310753"/>
                </a:lnTo>
                <a:lnTo>
                  <a:pt x="224774" y="304571"/>
                </a:lnTo>
                <a:lnTo>
                  <a:pt x="220268" y="298450"/>
                </a:lnTo>
                <a:lnTo>
                  <a:pt x="189407" y="267589"/>
                </a:lnTo>
                <a:close/>
              </a:path>
              <a:path w="460375" h="461009">
                <a:moveTo>
                  <a:pt x="112407" y="319024"/>
                </a:moveTo>
                <a:lnTo>
                  <a:pt x="94310" y="337185"/>
                </a:lnTo>
                <a:lnTo>
                  <a:pt x="107026" y="337185"/>
                </a:lnTo>
                <a:lnTo>
                  <a:pt x="118795" y="325374"/>
                </a:lnTo>
                <a:lnTo>
                  <a:pt x="112407" y="319024"/>
                </a:lnTo>
                <a:close/>
              </a:path>
              <a:path w="460375" h="461009">
                <a:moveTo>
                  <a:pt x="100413" y="315976"/>
                </a:moveTo>
                <a:lnTo>
                  <a:pt x="93814" y="315976"/>
                </a:lnTo>
                <a:lnTo>
                  <a:pt x="97116" y="319278"/>
                </a:lnTo>
                <a:lnTo>
                  <a:pt x="100413" y="315976"/>
                </a:lnTo>
                <a:close/>
              </a:path>
              <a:path w="460375" h="461009">
                <a:moveTo>
                  <a:pt x="215430" y="210566"/>
                </a:moveTo>
                <a:lnTo>
                  <a:pt x="119379" y="306578"/>
                </a:lnTo>
                <a:lnTo>
                  <a:pt x="126644" y="313944"/>
                </a:lnTo>
                <a:lnTo>
                  <a:pt x="172923" y="267589"/>
                </a:lnTo>
                <a:lnTo>
                  <a:pt x="189407" y="267589"/>
                </a:lnTo>
                <a:lnTo>
                  <a:pt x="181152" y="259334"/>
                </a:lnTo>
                <a:lnTo>
                  <a:pt x="222681" y="217805"/>
                </a:lnTo>
                <a:lnTo>
                  <a:pt x="215430" y="210566"/>
                </a:lnTo>
                <a:close/>
              </a:path>
              <a:path w="460375" h="461009">
                <a:moveTo>
                  <a:pt x="178244" y="190627"/>
                </a:moveTo>
                <a:lnTo>
                  <a:pt x="99733" y="269113"/>
                </a:lnTo>
                <a:lnTo>
                  <a:pt x="106984" y="276479"/>
                </a:lnTo>
                <a:lnTo>
                  <a:pt x="185508" y="197866"/>
                </a:lnTo>
                <a:lnTo>
                  <a:pt x="178244" y="190627"/>
                </a:lnTo>
                <a:close/>
              </a:path>
              <a:path w="460375" h="461009">
                <a:moveTo>
                  <a:pt x="207289" y="247904"/>
                </a:moveTo>
                <a:lnTo>
                  <a:pt x="205168" y="258826"/>
                </a:lnTo>
                <a:lnTo>
                  <a:pt x="217389" y="260401"/>
                </a:lnTo>
                <a:lnTo>
                  <a:pt x="230335" y="262286"/>
                </a:lnTo>
                <a:lnTo>
                  <a:pt x="244007" y="264505"/>
                </a:lnTo>
                <a:lnTo>
                  <a:pt x="258406" y="267081"/>
                </a:lnTo>
                <a:lnTo>
                  <a:pt x="260832" y="255397"/>
                </a:lnTo>
                <a:lnTo>
                  <a:pt x="247356" y="253154"/>
                </a:lnTo>
                <a:lnTo>
                  <a:pt x="233941" y="251174"/>
                </a:lnTo>
                <a:lnTo>
                  <a:pt x="220586" y="249431"/>
                </a:lnTo>
                <a:lnTo>
                  <a:pt x="207289" y="247904"/>
                </a:lnTo>
                <a:close/>
              </a:path>
              <a:path w="460375" h="461009">
                <a:moveTo>
                  <a:pt x="235077" y="120015"/>
                </a:moveTo>
                <a:lnTo>
                  <a:pt x="232079" y="131191"/>
                </a:lnTo>
                <a:lnTo>
                  <a:pt x="239344" y="132461"/>
                </a:lnTo>
                <a:lnTo>
                  <a:pt x="245427" y="133731"/>
                </a:lnTo>
                <a:lnTo>
                  <a:pt x="250329" y="135001"/>
                </a:lnTo>
                <a:lnTo>
                  <a:pt x="211747" y="173609"/>
                </a:lnTo>
                <a:lnTo>
                  <a:pt x="242633" y="204470"/>
                </a:lnTo>
                <a:lnTo>
                  <a:pt x="254911" y="218547"/>
                </a:lnTo>
                <a:lnTo>
                  <a:pt x="263858" y="232791"/>
                </a:lnTo>
                <a:lnTo>
                  <a:pt x="269476" y="247225"/>
                </a:lnTo>
                <a:lnTo>
                  <a:pt x="271767" y="261874"/>
                </a:lnTo>
                <a:lnTo>
                  <a:pt x="277393" y="261239"/>
                </a:lnTo>
                <a:lnTo>
                  <a:pt x="281749" y="260858"/>
                </a:lnTo>
                <a:lnTo>
                  <a:pt x="284826" y="260858"/>
                </a:lnTo>
                <a:lnTo>
                  <a:pt x="282007" y="244266"/>
                </a:lnTo>
                <a:lnTo>
                  <a:pt x="275621" y="228012"/>
                </a:lnTo>
                <a:lnTo>
                  <a:pt x="265692" y="212211"/>
                </a:lnTo>
                <a:lnTo>
                  <a:pt x="252222" y="196850"/>
                </a:lnTo>
                <a:lnTo>
                  <a:pt x="228206" y="172847"/>
                </a:lnTo>
                <a:lnTo>
                  <a:pt x="268846" y="132207"/>
                </a:lnTo>
                <a:lnTo>
                  <a:pt x="253187" y="132207"/>
                </a:lnTo>
                <a:lnTo>
                  <a:pt x="255409" y="123571"/>
                </a:lnTo>
                <a:lnTo>
                  <a:pt x="249085" y="122174"/>
                </a:lnTo>
                <a:lnTo>
                  <a:pt x="242303" y="121031"/>
                </a:lnTo>
                <a:lnTo>
                  <a:pt x="235077" y="120015"/>
                </a:lnTo>
                <a:close/>
              </a:path>
              <a:path w="460375" h="461009">
                <a:moveTo>
                  <a:pt x="284826" y="260858"/>
                </a:moveTo>
                <a:lnTo>
                  <a:pt x="281749" y="260858"/>
                </a:lnTo>
                <a:lnTo>
                  <a:pt x="284848" y="260985"/>
                </a:lnTo>
                <a:close/>
              </a:path>
              <a:path w="460375" h="461009">
                <a:moveTo>
                  <a:pt x="292874" y="92456"/>
                </a:moveTo>
                <a:lnTo>
                  <a:pt x="253187" y="132207"/>
                </a:lnTo>
                <a:lnTo>
                  <a:pt x="268846" y="132207"/>
                </a:lnTo>
                <a:lnTo>
                  <a:pt x="300723" y="100330"/>
                </a:lnTo>
                <a:lnTo>
                  <a:pt x="292874" y="92456"/>
                </a:lnTo>
                <a:close/>
              </a:path>
              <a:path w="460375" h="461009">
                <a:moveTo>
                  <a:pt x="421449" y="46228"/>
                </a:moveTo>
                <a:lnTo>
                  <a:pt x="352615" y="115062"/>
                </a:lnTo>
                <a:lnTo>
                  <a:pt x="391439" y="153797"/>
                </a:lnTo>
                <a:lnTo>
                  <a:pt x="399186" y="146050"/>
                </a:lnTo>
                <a:lnTo>
                  <a:pt x="394157" y="141097"/>
                </a:lnTo>
                <a:lnTo>
                  <a:pt x="401015" y="134239"/>
                </a:lnTo>
                <a:lnTo>
                  <a:pt x="387273" y="134239"/>
                </a:lnTo>
                <a:lnTo>
                  <a:pt x="367334" y="114300"/>
                </a:lnTo>
                <a:lnTo>
                  <a:pt x="420674" y="60960"/>
                </a:lnTo>
                <a:lnTo>
                  <a:pt x="436215" y="60960"/>
                </a:lnTo>
                <a:lnTo>
                  <a:pt x="421449" y="46228"/>
                </a:lnTo>
                <a:close/>
              </a:path>
              <a:path w="460375" h="461009">
                <a:moveTo>
                  <a:pt x="436215" y="60960"/>
                </a:moveTo>
                <a:lnTo>
                  <a:pt x="420674" y="60960"/>
                </a:lnTo>
                <a:lnTo>
                  <a:pt x="440626" y="80899"/>
                </a:lnTo>
                <a:lnTo>
                  <a:pt x="387273" y="134239"/>
                </a:lnTo>
                <a:lnTo>
                  <a:pt x="401015" y="134239"/>
                </a:lnTo>
                <a:lnTo>
                  <a:pt x="447497" y="87757"/>
                </a:lnTo>
                <a:lnTo>
                  <a:pt x="457483" y="87757"/>
                </a:lnTo>
                <a:lnTo>
                  <a:pt x="460273" y="84963"/>
                </a:lnTo>
                <a:lnTo>
                  <a:pt x="436215" y="60960"/>
                </a:lnTo>
                <a:close/>
              </a:path>
              <a:path w="460375" h="461009">
                <a:moveTo>
                  <a:pt x="367957" y="48641"/>
                </a:moveTo>
                <a:lnTo>
                  <a:pt x="352031" y="48641"/>
                </a:lnTo>
                <a:lnTo>
                  <a:pt x="368007" y="64643"/>
                </a:lnTo>
                <a:lnTo>
                  <a:pt x="322122" y="110490"/>
                </a:lnTo>
                <a:lnTo>
                  <a:pt x="329285" y="117602"/>
                </a:lnTo>
                <a:lnTo>
                  <a:pt x="390311" y="56642"/>
                </a:lnTo>
                <a:lnTo>
                  <a:pt x="375945" y="56642"/>
                </a:lnTo>
                <a:lnTo>
                  <a:pt x="367957" y="48641"/>
                </a:lnTo>
                <a:close/>
              </a:path>
              <a:path w="460375" h="461009">
                <a:moveTo>
                  <a:pt x="315633" y="48387"/>
                </a:moveTo>
                <a:lnTo>
                  <a:pt x="305269" y="54102"/>
                </a:lnTo>
                <a:lnTo>
                  <a:pt x="310349" y="65035"/>
                </a:lnTo>
                <a:lnTo>
                  <a:pt x="314445" y="76327"/>
                </a:lnTo>
                <a:lnTo>
                  <a:pt x="317560" y="87999"/>
                </a:lnTo>
                <a:lnTo>
                  <a:pt x="319697" y="100076"/>
                </a:lnTo>
                <a:lnTo>
                  <a:pt x="323888" y="99060"/>
                </a:lnTo>
                <a:lnTo>
                  <a:pt x="327799" y="98171"/>
                </a:lnTo>
                <a:lnTo>
                  <a:pt x="331419" y="97536"/>
                </a:lnTo>
                <a:lnTo>
                  <a:pt x="330187" y="90170"/>
                </a:lnTo>
                <a:lnTo>
                  <a:pt x="328345" y="82550"/>
                </a:lnTo>
                <a:lnTo>
                  <a:pt x="325894" y="74803"/>
                </a:lnTo>
                <a:lnTo>
                  <a:pt x="336552" y="64135"/>
                </a:lnTo>
                <a:lnTo>
                  <a:pt x="322211" y="64135"/>
                </a:lnTo>
                <a:lnTo>
                  <a:pt x="320243" y="58928"/>
                </a:lnTo>
                <a:lnTo>
                  <a:pt x="318058" y="53721"/>
                </a:lnTo>
                <a:lnTo>
                  <a:pt x="315633" y="48387"/>
                </a:lnTo>
                <a:close/>
              </a:path>
              <a:path w="460375" h="461009">
                <a:moveTo>
                  <a:pt x="457483" y="87757"/>
                </a:moveTo>
                <a:lnTo>
                  <a:pt x="447497" y="87757"/>
                </a:lnTo>
                <a:lnTo>
                  <a:pt x="452539" y="92710"/>
                </a:lnTo>
                <a:lnTo>
                  <a:pt x="457483" y="87757"/>
                </a:lnTo>
                <a:close/>
              </a:path>
              <a:path w="460375" h="461009">
                <a:moveTo>
                  <a:pt x="337604" y="18288"/>
                </a:moveTo>
                <a:lnTo>
                  <a:pt x="329666" y="26289"/>
                </a:lnTo>
                <a:lnTo>
                  <a:pt x="344868" y="41402"/>
                </a:lnTo>
                <a:lnTo>
                  <a:pt x="322211" y="64135"/>
                </a:lnTo>
                <a:lnTo>
                  <a:pt x="336552" y="64135"/>
                </a:lnTo>
                <a:lnTo>
                  <a:pt x="352031" y="48641"/>
                </a:lnTo>
                <a:lnTo>
                  <a:pt x="367957" y="48641"/>
                </a:lnTo>
                <a:lnTo>
                  <a:pt x="359968" y="40640"/>
                </a:lnTo>
                <a:lnTo>
                  <a:pt x="367075" y="33528"/>
                </a:lnTo>
                <a:lnTo>
                  <a:pt x="352806" y="33528"/>
                </a:lnTo>
                <a:lnTo>
                  <a:pt x="337604" y="18288"/>
                </a:lnTo>
                <a:close/>
              </a:path>
              <a:path w="460375" h="461009">
                <a:moveTo>
                  <a:pt x="416712" y="15875"/>
                </a:moveTo>
                <a:lnTo>
                  <a:pt x="375945" y="56642"/>
                </a:lnTo>
                <a:lnTo>
                  <a:pt x="390311" y="56642"/>
                </a:lnTo>
                <a:lnTo>
                  <a:pt x="423875" y="23114"/>
                </a:lnTo>
                <a:lnTo>
                  <a:pt x="416712" y="15875"/>
                </a:lnTo>
                <a:close/>
              </a:path>
              <a:path w="460375" h="461009">
                <a:moveTo>
                  <a:pt x="386308" y="0"/>
                </a:moveTo>
                <a:lnTo>
                  <a:pt x="352806" y="33528"/>
                </a:lnTo>
                <a:lnTo>
                  <a:pt x="367075" y="33528"/>
                </a:lnTo>
                <a:lnTo>
                  <a:pt x="393471" y="7112"/>
                </a:lnTo>
                <a:lnTo>
                  <a:pt x="386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23748" y="6393139"/>
            <a:ext cx="2618105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2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AdTracker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11</a:t>
            </a:fld>
          </a:p>
        </p:txBody>
      </p:sp>
      <p:sp>
        <p:nvSpPr>
          <p:cNvPr id="37" name="object 37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3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12291" y="2124455"/>
            <a:ext cx="7519670" cy="4008120"/>
          </a:xfrm>
          <a:custGeom>
            <a:rect l="l" t="t" r="r" b="b"/>
            <a:pathLst>
              <a:path w="7519670" h="4008120">
                <a:moveTo>
                  <a:pt x="0" y="4008120"/>
                </a:moveTo>
                <a:lnTo>
                  <a:pt x="7519416" y="4008120"/>
                </a:lnTo>
                <a:lnTo>
                  <a:pt x="7519416" y="0"/>
                </a:lnTo>
                <a:lnTo>
                  <a:pt x="0" y="0"/>
                </a:lnTo>
                <a:lnTo>
                  <a:pt x="0" y="400812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6795" y="206927"/>
            <a:ext cx="6532880" cy="1059180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汽车行业丨展示类广告</a:t>
            </a:r>
            <a:r>
              <a:rPr sz="3200" b="0" spc="-15">
                <a:solidFill>
                  <a:srgbClr val="8AC53E"/>
                </a:solidFill>
                <a:latin typeface="微软雅黑"/>
                <a:cs typeface="微软雅黑"/>
              </a:rPr>
              <a:t>投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放创</a:t>
            </a:r>
            <a:r>
              <a:rPr sz="3200" b="0" spc="-15">
                <a:solidFill>
                  <a:srgbClr val="8AC53E"/>
                </a:solidFill>
                <a:latin typeface="微软雅黑"/>
                <a:cs typeface="微软雅黑"/>
              </a:rPr>
              <a:t>意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类型</a:t>
            </a:r>
            <a:endParaRPr sz="3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1）优惠活动：优惠信</a:t>
            </a:r>
            <a:r>
              <a:rPr sz="2000" b="0" spc="5">
                <a:solidFill>
                  <a:srgbClr val="585858"/>
                </a:solidFill>
                <a:latin typeface="微软雅黑"/>
                <a:cs typeface="微软雅黑"/>
              </a:rPr>
              <a:t>息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+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品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牌</a:t>
            </a:r>
            <a:r>
              <a:rPr sz="2000" b="0" spc="-5">
                <a:solidFill>
                  <a:srgbClr val="585858"/>
                </a:solidFill>
                <a:latin typeface="微软雅黑"/>
                <a:cs typeface="微软雅黑"/>
              </a:rPr>
              <a:t>/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产品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6145" y="2224786"/>
            <a:ext cx="58070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AdTracker-2023.1-10月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行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业展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广告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创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意类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型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展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 spc="-5">
                <a:solidFill>
                  <a:srgbClr val="B1D234"/>
                </a:solidFill>
                <a:latin typeface="微软雅黑"/>
                <a:cs typeface="微软雅黑"/>
              </a:rPr>
              <a:t>—</a:t>
            </a:r>
            <a:r>
              <a:rPr sz="1400" b="1" spc="-10">
                <a:solidFill>
                  <a:srgbClr val="B1D234"/>
                </a:solidFill>
                <a:latin typeface="微软雅黑"/>
                <a:cs typeface="微软雅黑"/>
              </a:rPr>
              <a:t>促</a:t>
            </a: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销优</a:t>
            </a:r>
            <a:r>
              <a:rPr sz="1400" b="1" spc="-10">
                <a:solidFill>
                  <a:srgbClr val="B1D234"/>
                </a:solidFill>
                <a:latin typeface="微软雅黑"/>
                <a:cs typeface="微软雅黑"/>
              </a:rPr>
              <a:t>惠</a:t>
            </a: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信息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8075" y="3208781"/>
            <a:ext cx="779780" cy="23298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28600" marR="233679" indent="182245" algn="just">
              <a:lnSpc>
                <a:spcPts val="1000"/>
              </a:lnSpc>
              <a:spcBef>
                <a:spcPts val="2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以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活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醒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动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时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切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间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入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、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点</a:t>
            </a:r>
            <a:r>
              <a:rPr sz="1500" spc="67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优</a:t>
            </a:r>
            <a:endParaRPr sz="1000">
              <a:latin typeface="微软雅黑"/>
              <a:cs typeface="微软雅黑"/>
            </a:endParaRPr>
          </a:p>
          <a:p>
            <a:pPr marL="228600" algn="just">
              <a:lnSpc>
                <a:spcPts val="869"/>
              </a:lnSpc>
            </a:pP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500" spc="67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惠</a:t>
            </a:r>
            <a:endParaRPr sz="1000">
              <a:latin typeface="微软雅黑"/>
              <a:cs typeface="微软雅黑"/>
            </a:endParaRPr>
          </a:p>
          <a:p>
            <a:pPr marL="228600" marR="233679" algn="just">
              <a:lnSpc>
                <a:spcPct val="83000"/>
              </a:lnSpc>
              <a:spcBef>
                <a:spcPts val="100"/>
              </a:spcBef>
            </a:pP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激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方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起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式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消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、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费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优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者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惠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购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力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买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度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欲</a:t>
            </a:r>
            <a:r>
              <a:rPr sz="1500" spc="67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等</a:t>
            </a:r>
            <a:endParaRPr sz="1000">
              <a:latin typeface="微软雅黑"/>
              <a:cs typeface="微软雅黑"/>
            </a:endParaRPr>
          </a:p>
          <a:p>
            <a:pPr marL="410845" marR="233679">
              <a:lnSpc>
                <a:spcPts val="1000"/>
              </a:lnSpc>
              <a:spcBef>
                <a:spcPts val="1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信 息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8728" y="2913888"/>
            <a:ext cx="1395984" cy="24841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90744" y="4703064"/>
            <a:ext cx="2604516" cy="6949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95272" y="5515355"/>
            <a:ext cx="5999987" cy="39928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81600" y="2913888"/>
            <a:ext cx="2613659" cy="1306068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795272" y="2913888"/>
            <a:ext cx="1496568" cy="248412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8336" y="162687"/>
            <a:ext cx="460375" cy="461009"/>
          </a:xfrm>
          <a:custGeom>
            <a:rect l="l" t="t" r="r" b="b"/>
            <a:pathLst>
              <a:path w="460375" h="461009">
                <a:moveTo>
                  <a:pt x="79006" y="286385"/>
                </a:moveTo>
                <a:lnTo>
                  <a:pt x="0" y="365379"/>
                </a:lnTo>
                <a:lnTo>
                  <a:pt x="41630" y="407035"/>
                </a:lnTo>
                <a:lnTo>
                  <a:pt x="54696" y="421376"/>
                </a:lnTo>
                <a:lnTo>
                  <a:pt x="64458" y="434895"/>
                </a:lnTo>
                <a:lnTo>
                  <a:pt x="70916" y="447629"/>
                </a:lnTo>
                <a:lnTo>
                  <a:pt x="74066" y="459613"/>
                </a:lnTo>
                <a:lnTo>
                  <a:pt x="78524" y="459867"/>
                </a:lnTo>
                <a:lnTo>
                  <a:pt x="82651" y="460375"/>
                </a:lnTo>
                <a:lnTo>
                  <a:pt x="86461" y="461010"/>
                </a:lnTo>
                <a:lnTo>
                  <a:pt x="83365" y="448720"/>
                </a:lnTo>
                <a:lnTo>
                  <a:pt x="78438" y="436991"/>
                </a:lnTo>
                <a:lnTo>
                  <a:pt x="71677" y="425809"/>
                </a:lnTo>
                <a:lnTo>
                  <a:pt x="63080" y="415163"/>
                </a:lnTo>
                <a:lnTo>
                  <a:pt x="69834" y="408432"/>
                </a:lnTo>
                <a:lnTo>
                  <a:pt x="57073" y="408432"/>
                </a:lnTo>
                <a:lnTo>
                  <a:pt x="52781" y="403733"/>
                </a:lnTo>
                <a:lnTo>
                  <a:pt x="47891" y="398526"/>
                </a:lnTo>
                <a:lnTo>
                  <a:pt x="29527" y="380238"/>
                </a:lnTo>
                <a:lnTo>
                  <a:pt x="35880" y="373888"/>
                </a:lnTo>
                <a:lnTo>
                  <a:pt x="23139" y="373888"/>
                </a:lnTo>
                <a:lnTo>
                  <a:pt x="13754" y="364490"/>
                </a:lnTo>
                <a:lnTo>
                  <a:pt x="78041" y="300101"/>
                </a:lnTo>
                <a:lnTo>
                  <a:pt x="92688" y="300101"/>
                </a:lnTo>
                <a:lnTo>
                  <a:pt x="79006" y="286385"/>
                </a:lnTo>
                <a:close/>
              </a:path>
              <a:path w="460375" h="461009">
                <a:moveTo>
                  <a:pt x="88847" y="403733"/>
                </a:moveTo>
                <a:lnTo>
                  <a:pt x="74549" y="403733"/>
                </a:lnTo>
                <a:lnTo>
                  <a:pt x="100152" y="429387"/>
                </a:lnTo>
                <a:lnTo>
                  <a:pt x="101600" y="432308"/>
                </a:lnTo>
                <a:lnTo>
                  <a:pt x="101079" y="434975"/>
                </a:lnTo>
                <a:lnTo>
                  <a:pt x="111252" y="436626"/>
                </a:lnTo>
                <a:lnTo>
                  <a:pt x="112864" y="431800"/>
                </a:lnTo>
                <a:lnTo>
                  <a:pt x="114122" y="428498"/>
                </a:lnTo>
                <a:lnTo>
                  <a:pt x="115023" y="426339"/>
                </a:lnTo>
                <a:lnTo>
                  <a:pt x="117679" y="420878"/>
                </a:lnTo>
                <a:lnTo>
                  <a:pt x="106019" y="420878"/>
                </a:lnTo>
                <a:lnTo>
                  <a:pt x="88847" y="403733"/>
                </a:lnTo>
                <a:close/>
              </a:path>
              <a:path w="460375" h="461009">
                <a:moveTo>
                  <a:pt x="119189" y="395478"/>
                </a:moveTo>
                <a:lnTo>
                  <a:pt x="106019" y="420878"/>
                </a:lnTo>
                <a:lnTo>
                  <a:pt x="117679" y="420878"/>
                </a:lnTo>
                <a:lnTo>
                  <a:pt x="120808" y="414686"/>
                </a:lnTo>
                <a:lnTo>
                  <a:pt x="123828" y="408943"/>
                </a:lnTo>
                <a:lnTo>
                  <a:pt x="126936" y="403225"/>
                </a:lnTo>
                <a:lnTo>
                  <a:pt x="124091" y="400685"/>
                </a:lnTo>
                <a:lnTo>
                  <a:pt x="121513" y="398145"/>
                </a:lnTo>
                <a:lnTo>
                  <a:pt x="119189" y="395478"/>
                </a:lnTo>
                <a:close/>
              </a:path>
              <a:path w="460375" h="461009">
                <a:moveTo>
                  <a:pt x="80716" y="377952"/>
                </a:moveTo>
                <a:lnTo>
                  <a:pt x="66319" y="377952"/>
                </a:lnTo>
                <a:lnTo>
                  <a:pt x="76974" y="388493"/>
                </a:lnTo>
                <a:lnTo>
                  <a:pt x="57073" y="408432"/>
                </a:lnTo>
                <a:lnTo>
                  <a:pt x="69834" y="408432"/>
                </a:lnTo>
                <a:lnTo>
                  <a:pt x="74549" y="403733"/>
                </a:lnTo>
                <a:lnTo>
                  <a:pt x="88847" y="403733"/>
                </a:lnTo>
                <a:lnTo>
                  <a:pt x="81724" y="396621"/>
                </a:lnTo>
                <a:lnTo>
                  <a:pt x="92024" y="386207"/>
                </a:lnTo>
                <a:lnTo>
                  <a:pt x="141156" y="386207"/>
                </a:lnTo>
                <a:lnTo>
                  <a:pt x="149951" y="383670"/>
                </a:lnTo>
                <a:lnTo>
                  <a:pt x="154223" y="381381"/>
                </a:lnTo>
                <a:lnTo>
                  <a:pt x="84137" y="381381"/>
                </a:lnTo>
                <a:lnTo>
                  <a:pt x="80716" y="377952"/>
                </a:lnTo>
                <a:close/>
              </a:path>
              <a:path w="460375" h="461009">
                <a:moveTo>
                  <a:pt x="58674" y="355854"/>
                </a:moveTo>
                <a:lnTo>
                  <a:pt x="51511" y="363093"/>
                </a:lnTo>
                <a:lnTo>
                  <a:pt x="59931" y="371475"/>
                </a:lnTo>
                <a:lnTo>
                  <a:pt x="44056" y="387350"/>
                </a:lnTo>
                <a:lnTo>
                  <a:pt x="50444" y="393827"/>
                </a:lnTo>
                <a:lnTo>
                  <a:pt x="66319" y="377952"/>
                </a:lnTo>
                <a:lnTo>
                  <a:pt x="80716" y="377952"/>
                </a:lnTo>
                <a:lnTo>
                  <a:pt x="73494" y="370713"/>
                </a:lnTo>
                <a:lnTo>
                  <a:pt x="79836" y="364363"/>
                </a:lnTo>
                <a:lnTo>
                  <a:pt x="67094" y="364363"/>
                </a:lnTo>
                <a:lnTo>
                  <a:pt x="58674" y="355854"/>
                </a:lnTo>
                <a:close/>
              </a:path>
              <a:path w="460375" h="461009">
                <a:moveTo>
                  <a:pt x="141156" y="386207"/>
                </a:moveTo>
                <a:lnTo>
                  <a:pt x="92024" y="386207"/>
                </a:lnTo>
                <a:lnTo>
                  <a:pt x="111388" y="390060"/>
                </a:lnTo>
                <a:lnTo>
                  <a:pt x="130697" y="389223"/>
                </a:lnTo>
                <a:lnTo>
                  <a:pt x="141156" y="386207"/>
                </a:lnTo>
                <a:close/>
              </a:path>
              <a:path w="460375" h="461009">
                <a:moveTo>
                  <a:pt x="107793" y="350647"/>
                </a:moveTo>
                <a:lnTo>
                  <a:pt x="93535" y="350647"/>
                </a:lnTo>
                <a:lnTo>
                  <a:pt x="104178" y="361315"/>
                </a:lnTo>
                <a:lnTo>
                  <a:pt x="84137" y="381381"/>
                </a:lnTo>
                <a:lnTo>
                  <a:pt x="154223" y="381381"/>
                </a:lnTo>
                <a:lnTo>
                  <a:pt x="154697" y="381127"/>
                </a:lnTo>
                <a:lnTo>
                  <a:pt x="114985" y="381127"/>
                </a:lnTo>
                <a:lnTo>
                  <a:pt x="107289" y="380492"/>
                </a:lnTo>
                <a:lnTo>
                  <a:pt x="99580" y="378714"/>
                </a:lnTo>
                <a:lnTo>
                  <a:pt x="124114" y="354203"/>
                </a:lnTo>
                <a:lnTo>
                  <a:pt x="111340" y="354203"/>
                </a:lnTo>
                <a:lnTo>
                  <a:pt x="107793" y="350647"/>
                </a:lnTo>
                <a:close/>
              </a:path>
              <a:path w="460375" h="461009">
                <a:moveTo>
                  <a:pt x="132067" y="350520"/>
                </a:moveTo>
                <a:lnTo>
                  <a:pt x="114985" y="381127"/>
                </a:lnTo>
                <a:lnTo>
                  <a:pt x="154697" y="381127"/>
                </a:lnTo>
                <a:lnTo>
                  <a:pt x="159673" y="378460"/>
                </a:lnTo>
                <a:lnTo>
                  <a:pt x="132981" y="378460"/>
                </a:lnTo>
                <a:lnTo>
                  <a:pt x="143192" y="353441"/>
                </a:lnTo>
                <a:lnTo>
                  <a:pt x="132067" y="350520"/>
                </a:lnTo>
                <a:close/>
              </a:path>
              <a:path w="460375" h="461009">
                <a:moveTo>
                  <a:pt x="167208" y="360680"/>
                </a:moveTo>
                <a:lnTo>
                  <a:pt x="158681" y="366726"/>
                </a:lnTo>
                <a:lnTo>
                  <a:pt x="150133" y="371713"/>
                </a:lnTo>
                <a:lnTo>
                  <a:pt x="141565" y="375628"/>
                </a:lnTo>
                <a:lnTo>
                  <a:pt x="132981" y="378460"/>
                </a:lnTo>
                <a:lnTo>
                  <a:pt x="159673" y="378460"/>
                </a:lnTo>
                <a:lnTo>
                  <a:pt x="169151" y="373380"/>
                </a:lnTo>
                <a:lnTo>
                  <a:pt x="168440" y="369443"/>
                </a:lnTo>
                <a:lnTo>
                  <a:pt x="167812" y="365379"/>
                </a:lnTo>
                <a:lnTo>
                  <a:pt x="167208" y="360680"/>
                </a:lnTo>
                <a:close/>
              </a:path>
              <a:path w="460375" h="461009">
                <a:moveTo>
                  <a:pt x="92688" y="300101"/>
                </a:moveTo>
                <a:lnTo>
                  <a:pt x="78041" y="300101"/>
                </a:lnTo>
                <a:lnTo>
                  <a:pt x="87426" y="309499"/>
                </a:lnTo>
                <a:lnTo>
                  <a:pt x="23139" y="373888"/>
                </a:lnTo>
                <a:lnTo>
                  <a:pt x="35880" y="373888"/>
                </a:lnTo>
                <a:lnTo>
                  <a:pt x="93814" y="315976"/>
                </a:lnTo>
                <a:lnTo>
                  <a:pt x="100413" y="315976"/>
                </a:lnTo>
                <a:lnTo>
                  <a:pt x="104470" y="311912"/>
                </a:lnTo>
                <a:lnTo>
                  <a:pt x="92688" y="300101"/>
                </a:lnTo>
                <a:close/>
              </a:path>
              <a:path w="460375" h="461009">
                <a:moveTo>
                  <a:pt x="85877" y="328676"/>
                </a:moveTo>
                <a:lnTo>
                  <a:pt x="78714" y="335915"/>
                </a:lnTo>
                <a:lnTo>
                  <a:pt x="87134" y="344297"/>
                </a:lnTo>
                <a:lnTo>
                  <a:pt x="67094" y="364363"/>
                </a:lnTo>
                <a:lnTo>
                  <a:pt x="79836" y="364363"/>
                </a:lnTo>
                <a:lnTo>
                  <a:pt x="93535" y="350647"/>
                </a:lnTo>
                <a:lnTo>
                  <a:pt x="107793" y="350647"/>
                </a:lnTo>
                <a:lnTo>
                  <a:pt x="100698" y="343535"/>
                </a:lnTo>
                <a:lnTo>
                  <a:pt x="107026" y="337185"/>
                </a:lnTo>
                <a:lnTo>
                  <a:pt x="94310" y="337185"/>
                </a:lnTo>
                <a:lnTo>
                  <a:pt x="85877" y="328676"/>
                </a:lnTo>
                <a:close/>
              </a:path>
              <a:path w="460375" h="461009">
                <a:moveTo>
                  <a:pt x="133997" y="331470"/>
                </a:moveTo>
                <a:lnTo>
                  <a:pt x="111340" y="354203"/>
                </a:lnTo>
                <a:lnTo>
                  <a:pt x="124114" y="354203"/>
                </a:lnTo>
                <a:lnTo>
                  <a:pt x="140385" y="337947"/>
                </a:lnTo>
                <a:lnTo>
                  <a:pt x="133997" y="331470"/>
                </a:lnTo>
                <a:close/>
              </a:path>
              <a:path w="460375" h="461009">
                <a:moveTo>
                  <a:pt x="166243" y="296545"/>
                </a:moveTo>
                <a:lnTo>
                  <a:pt x="155206" y="299720"/>
                </a:lnTo>
                <a:lnTo>
                  <a:pt x="159216" y="313955"/>
                </a:lnTo>
                <a:lnTo>
                  <a:pt x="162582" y="327914"/>
                </a:lnTo>
                <a:lnTo>
                  <a:pt x="165168" y="340903"/>
                </a:lnTo>
                <a:lnTo>
                  <a:pt x="167106" y="353568"/>
                </a:lnTo>
                <a:lnTo>
                  <a:pt x="174561" y="352298"/>
                </a:lnTo>
                <a:lnTo>
                  <a:pt x="178054" y="351790"/>
                </a:lnTo>
                <a:lnTo>
                  <a:pt x="175659" y="337947"/>
                </a:lnTo>
                <a:lnTo>
                  <a:pt x="172920" y="324262"/>
                </a:lnTo>
                <a:lnTo>
                  <a:pt x="169774" y="310427"/>
                </a:lnTo>
                <a:lnTo>
                  <a:pt x="166243" y="296545"/>
                </a:lnTo>
                <a:close/>
              </a:path>
              <a:path w="460375" h="461009">
                <a:moveTo>
                  <a:pt x="189407" y="267589"/>
                </a:moveTo>
                <a:lnTo>
                  <a:pt x="172923" y="267589"/>
                </a:lnTo>
                <a:lnTo>
                  <a:pt x="213842" y="308483"/>
                </a:lnTo>
                <a:lnTo>
                  <a:pt x="213817" y="312928"/>
                </a:lnTo>
                <a:lnTo>
                  <a:pt x="209423" y="317246"/>
                </a:lnTo>
                <a:lnTo>
                  <a:pt x="204901" y="321818"/>
                </a:lnTo>
                <a:lnTo>
                  <a:pt x="199834" y="326390"/>
                </a:lnTo>
                <a:lnTo>
                  <a:pt x="194221" y="330962"/>
                </a:lnTo>
                <a:lnTo>
                  <a:pt x="198094" y="333629"/>
                </a:lnTo>
                <a:lnTo>
                  <a:pt x="201549" y="336169"/>
                </a:lnTo>
                <a:lnTo>
                  <a:pt x="226194" y="310753"/>
                </a:lnTo>
                <a:lnTo>
                  <a:pt x="224774" y="304571"/>
                </a:lnTo>
                <a:lnTo>
                  <a:pt x="220268" y="298450"/>
                </a:lnTo>
                <a:lnTo>
                  <a:pt x="189407" y="267589"/>
                </a:lnTo>
                <a:close/>
              </a:path>
              <a:path w="460375" h="461009">
                <a:moveTo>
                  <a:pt x="112407" y="319024"/>
                </a:moveTo>
                <a:lnTo>
                  <a:pt x="94310" y="337185"/>
                </a:lnTo>
                <a:lnTo>
                  <a:pt x="107026" y="337185"/>
                </a:lnTo>
                <a:lnTo>
                  <a:pt x="118795" y="325374"/>
                </a:lnTo>
                <a:lnTo>
                  <a:pt x="112407" y="319024"/>
                </a:lnTo>
                <a:close/>
              </a:path>
              <a:path w="460375" h="461009">
                <a:moveTo>
                  <a:pt x="100413" y="315976"/>
                </a:moveTo>
                <a:lnTo>
                  <a:pt x="93814" y="315976"/>
                </a:lnTo>
                <a:lnTo>
                  <a:pt x="97116" y="319278"/>
                </a:lnTo>
                <a:lnTo>
                  <a:pt x="100413" y="315976"/>
                </a:lnTo>
                <a:close/>
              </a:path>
              <a:path w="460375" h="461009">
                <a:moveTo>
                  <a:pt x="215430" y="210566"/>
                </a:moveTo>
                <a:lnTo>
                  <a:pt x="119379" y="306578"/>
                </a:lnTo>
                <a:lnTo>
                  <a:pt x="126644" y="313944"/>
                </a:lnTo>
                <a:lnTo>
                  <a:pt x="172923" y="267589"/>
                </a:lnTo>
                <a:lnTo>
                  <a:pt x="189407" y="267589"/>
                </a:lnTo>
                <a:lnTo>
                  <a:pt x="181152" y="259334"/>
                </a:lnTo>
                <a:lnTo>
                  <a:pt x="222681" y="217805"/>
                </a:lnTo>
                <a:lnTo>
                  <a:pt x="215430" y="210566"/>
                </a:lnTo>
                <a:close/>
              </a:path>
              <a:path w="460375" h="461009">
                <a:moveTo>
                  <a:pt x="178244" y="190627"/>
                </a:moveTo>
                <a:lnTo>
                  <a:pt x="99733" y="269113"/>
                </a:lnTo>
                <a:lnTo>
                  <a:pt x="106984" y="276479"/>
                </a:lnTo>
                <a:lnTo>
                  <a:pt x="185508" y="197866"/>
                </a:lnTo>
                <a:lnTo>
                  <a:pt x="178244" y="190627"/>
                </a:lnTo>
                <a:close/>
              </a:path>
              <a:path w="460375" h="461009">
                <a:moveTo>
                  <a:pt x="207289" y="247904"/>
                </a:moveTo>
                <a:lnTo>
                  <a:pt x="205168" y="258826"/>
                </a:lnTo>
                <a:lnTo>
                  <a:pt x="217389" y="260401"/>
                </a:lnTo>
                <a:lnTo>
                  <a:pt x="230335" y="262286"/>
                </a:lnTo>
                <a:lnTo>
                  <a:pt x="244007" y="264505"/>
                </a:lnTo>
                <a:lnTo>
                  <a:pt x="258406" y="267081"/>
                </a:lnTo>
                <a:lnTo>
                  <a:pt x="260832" y="255397"/>
                </a:lnTo>
                <a:lnTo>
                  <a:pt x="247356" y="253154"/>
                </a:lnTo>
                <a:lnTo>
                  <a:pt x="233941" y="251174"/>
                </a:lnTo>
                <a:lnTo>
                  <a:pt x="220586" y="249431"/>
                </a:lnTo>
                <a:lnTo>
                  <a:pt x="207289" y="247904"/>
                </a:lnTo>
                <a:close/>
              </a:path>
              <a:path w="460375" h="461009">
                <a:moveTo>
                  <a:pt x="235077" y="120015"/>
                </a:moveTo>
                <a:lnTo>
                  <a:pt x="232079" y="131191"/>
                </a:lnTo>
                <a:lnTo>
                  <a:pt x="239344" y="132461"/>
                </a:lnTo>
                <a:lnTo>
                  <a:pt x="245427" y="133731"/>
                </a:lnTo>
                <a:lnTo>
                  <a:pt x="250329" y="135001"/>
                </a:lnTo>
                <a:lnTo>
                  <a:pt x="211747" y="173609"/>
                </a:lnTo>
                <a:lnTo>
                  <a:pt x="242633" y="204470"/>
                </a:lnTo>
                <a:lnTo>
                  <a:pt x="254911" y="218547"/>
                </a:lnTo>
                <a:lnTo>
                  <a:pt x="263858" y="232791"/>
                </a:lnTo>
                <a:lnTo>
                  <a:pt x="269476" y="247225"/>
                </a:lnTo>
                <a:lnTo>
                  <a:pt x="271767" y="261874"/>
                </a:lnTo>
                <a:lnTo>
                  <a:pt x="277393" y="261239"/>
                </a:lnTo>
                <a:lnTo>
                  <a:pt x="281749" y="260858"/>
                </a:lnTo>
                <a:lnTo>
                  <a:pt x="284826" y="260858"/>
                </a:lnTo>
                <a:lnTo>
                  <a:pt x="282007" y="244266"/>
                </a:lnTo>
                <a:lnTo>
                  <a:pt x="275621" y="228012"/>
                </a:lnTo>
                <a:lnTo>
                  <a:pt x="265692" y="212211"/>
                </a:lnTo>
                <a:lnTo>
                  <a:pt x="252222" y="196850"/>
                </a:lnTo>
                <a:lnTo>
                  <a:pt x="228206" y="172847"/>
                </a:lnTo>
                <a:lnTo>
                  <a:pt x="268846" y="132207"/>
                </a:lnTo>
                <a:lnTo>
                  <a:pt x="253187" y="132207"/>
                </a:lnTo>
                <a:lnTo>
                  <a:pt x="255409" y="123571"/>
                </a:lnTo>
                <a:lnTo>
                  <a:pt x="249085" y="122174"/>
                </a:lnTo>
                <a:lnTo>
                  <a:pt x="242303" y="121031"/>
                </a:lnTo>
                <a:lnTo>
                  <a:pt x="235077" y="120015"/>
                </a:lnTo>
                <a:close/>
              </a:path>
              <a:path w="460375" h="461009">
                <a:moveTo>
                  <a:pt x="284826" y="260858"/>
                </a:moveTo>
                <a:lnTo>
                  <a:pt x="281749" y="260858"/>
                </a:lnTo>
                <a:lnTo>
                  <a:pt x="284848" y="260985"/>
                </a:lnTo>
                <a:close/>
              </a:path>
              <a:path w="460375" h="461009">
                <a:moveTo>
                  <a:pt x="292874" y="92456"/>
                </a:moveTo>
                <a:lnTo>
                  <a:pt x="253187" y="132207"/>
                </a:lnTo>
                <a:lnTo>
                  <a:pt x="268846" y="132207"/>
                </a:lnTo>
                <a:lnTo>
                  <a:pt x="300723" y="100330"/>
                </a:lnTo>
                <a:lnTo>
                  <a:pt x="292874" y="92456"/>
                </a:lnTo>
                <a:close/>
              </a:path>
              <a:path w="460375" h="461009">
                <a:moveTo>
                  <a:pt x="421449" y="46228"/>
                </a:moveTo>
                <a:lnTo>
                  <a:pt x="352615" y="115062"/>
                </a:lnTo>
                <a:lnTo>
                  <a:pt x="391439" y="153797"/>
                </a:lnTo>
                <a:lnTo>
                  <a:pt x="399186" y="146050"/>
                </a:lnTo>
                <a:lnTo>
                  <a:pt x="394157" y="141097"/>
                </a:lnTo>
                <a:lnTo>
                  <a:pt x="401015" y="134239"/>
                </a:lnTo>
                <a:lnTo>
                  <a:pt x="387273" y="134239"/>
                </a:lnTo>
                <a:lnTo>
                  <a:pt x="367334" y="114300"/>
                </a:lnTo>
                <a:lnTo>
                  <a:pt x="420674" y="60960"/>
                </a:lnTo>
                <a:lnTo>
                  <a:pt x="436215" y="60960"/>
                </a:lnTo>
                <a:lnTo>
                  <a:pt x="421449" y="46228"/>
                </a:lnTo>
                <a:close/>
              </a:path>
              <a:path w="460375" h="461009">
                <a:moveTo>
                  <a:pt x="436215" y="60960"/>
                </a:moveTo>
                <a:lnTo>
                  <a:pt x="420674" y="60960"/>
                </a:lnTo>
                <a:lnTo>
                  <a:pt x="440626" y="80899"/>
                </a:lnTo>
                <a:lnTo>
                  <a:pt x="387273" y="134239"/>
                </a:lnTo>
                <a:lnTo>
                  <a:pt x="401015" y="134239"/>
                </a:lnTo>
                <a:lnTo>
                  <a:pt x="447497" y="87757"/>
                </a:lnTo>
                <a:lnTo>
                  <a:pt x="457483" y="87757"/>
                </a:lnTo>
                <a:lnTo>
                  <a:pt x="460273" y="84963"/>
                </a:lnTo>
                <a:lnTo>
                  <a:pt x="436215" y="60960"/>
                </a:lnTo>
                <a:close/>
              </a:path>
              <a:path w="460375" h="461009">
                <a:moveTo>
                  <a:pt x="367957" y="48641"/>
                </a:moveTo>
                <a:lnTo>
                  <a:pt x="352031" y="48641"/>
                </a:lnTo>
                <a:lnTo>
                  <a:pt x="368007" y="64643"/>
                </a:lnTo>
                <a:lnTo>
                  <a:pt x="322122" y="110490"/>
                </a:lnTo>
                <a:lnTo>
                  <a:pt x="329285" y="117602"/>
                </a:lnTo>
                <a:lnTo>
                  <a:pt x="390311" y="56642"/>
                </a:lnTo>
                <a:lnTo>
                  <a:pt x="375945" y="56642"/>
                </a:lnTo>
                <a:lnTo>
                  <a:pt x="367957" y="48641"/>
                </a:lnTo>
                <a:close/>
              </a:path>
              <a:path w="460375" h="461009">
                <a:moveTo>
                  <a:pt x="315633" y="48387"/>
                </a:moveTo>
                <a:lnTo>
                  <a:pt x="305269" y="54102"/>
                </a:lnTo>
                <a:lnTo>
                  <a:pt x="310349" y="65035"/>
                </a:lnTo>
                <a:lnTo>
                  <a:pt x="314445" y="76327"/>
                </a:lnTo>
                <a:lnTo>
                  <a:pt x="317560" y="87999"/>
                </a:lnTo>
                <a:lnTo>
                  <a:pt x="319697" y="100076"/>
                </a:lnTo>
                <a:lnTo>
                  <a:pt x="323888" y="99060"/>
                </a:lnTo>
                <a:lnTo>
                  <a:pt x="327799" y="98171"/>
                </a:lnTo>
                <a:lnTo>
                  <a:pt x="331419" y="97536"/>
                </a:lnTo>
                <a:lnTo>
                  <a:pt x="330187" y="90170"/>
                </a:lnTo>
                <a:lnTo>
                  <a:pt x="328345" y="82550"/>
                </a:lnTo>
                <a:lnTo>
                  <a:pt x="325894" y="74803"/>
                </a:lnTo>
                <a:lnTo>
                  <a:pt x="336552" y="64135"/>
                </a:lnTo>
                <a:lnTo>
                  <a:pt x="322211" y="64135"/>
                </a:lnTo>
                <a:lnTo>
                  <a:pt x="320243" y="58928"/>
                </a:lnTo>
                <a:lnTo>
                  <a:pt x="318058" y="53721"/>
                </a:lnTo>
                <a:lnTo>
                  <a:pt x="315633" y="48387"/>
                </a:lnTo>
                <a:close/>
              </a:path>
              <a:path w="460375" h="461009">
                <a:moveTo>
                  <a:pt x="457483" y="87757"/>
                </a:moveTo>
                <a:lnTo>
                  <a:pt x="447497" y="87757"/>
                </a:lnTo>
                <a:lnTo>
                  <a:pt x="452539" y="92710"/>
                </a:lnTo>
                <a:lnTo>
                  <a:pt x="457483" y="87757"/>
                </a:lnTo>
                <a:close/>
              </a:path>
              <a:path w="460375" h="461009">
                <a:moveTo>
                  <a:pt x="337604" y="18288"/>
                </a:moveTo>
                <a:lnTo>
                  <a:pt x="329666" y="26289"/>
                </a:lnTo>
                <a:lnTo>
                  <a:pt x="344868" y="41402"/>
                </a:lnTo>
                <a:lnTo>
                  <a:pt x="322211" y="64135"/>
                </a:lnTo>
                <a:lnTo>
                  <a:pt x="336552" y="64135"/>
                </a:lnTo>
                <a:lnTo>
                  <a:pt x="352031" y="48641"/>
                </a:lnTo>
                <a:lnTo>
                  <a:pt x="367957" y="48641"/>
                </a:lnTo>
                <a:lnTo>
                  <a:pt x="359968" y="40640"/>
                </a:lnTo>
                <a:lnTo>
                  <a:pt x="367075" y="33528"/>
                </a:lnTo>
                <a:lnTo>
                  <a:pt x="352806" y="33528"/>
                </a:lnTo>
                <a:lnTo>
                  <a:pt x="337604" y="18288"/>
                </a:lnTo>
                <a:close/>
              </a:path>
              <a:path w="460375" h="461009">
                <a:moveTo>
                  <a:pt x="416712" y="15875"/>
                </a:moveTo>
                <a:lnTo>
                  <a:pt x="375945" y="56642"/>
                </a:lnTo>
                <a:lnTo>
                  <a:pt x="390311" y="56642"/>
                </a:lnTo>
                <a:lnTo>
                  <a:pt x="423875" y="23114"/>
                </a:lnTo>
                <a:lnTo>
                  <a:pt x="416712" y="15875"/>
                </a:lnTo>
                <a:close/>
              </a:path>
              <a:path w="460375" h="461009">
                <a:moveTo>
                  <a:pt x="386308" y="0"/>
                </a:moveTo>
                <a:lnTo>
                  <a:pt x="352806" y="33528"/>
                </a:lnTo>
                <a:lnTo>
                  <a:pt x="367075" y="33528"/>
                </a:lnTo>
                <a:lnTo>
                  <a:pt x="393471" y="7112"/>
                </a:lnTo>
                <a:lnTo>
                  <a:pt x="386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23748" y="6393139"/>
            <a:ext cx="2618105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2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AdTracker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12</a:t>
            </a:fld>
          </a:p>
        </p:txBody>
      </p:sp>
      <p:sp>
        <p:nvSpPr>
          <p:cNvPr id="16" name="object 16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7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12291" y="2124455"/>
            <a:ext cx="7519670" cy="4008120"/>
          </a:xfrm>
          <a:custGeom>
            <a:rect l="l" t="t" r="r" b="b"/>
            <a:pathLst>
              <a:path w="7519670" h="4008120">
                <a:moveTo>
                  <a:pt x="0" y="4008120"/>
                </a:moveTo>
                <a:lnTo>
                  <a:pt x="7519416" y="4008120"/>
                </a:lnTo>
                <a:lnTo>
                  <a:pt x="7519416" y="0"/>
                </a:lnTo>
                <a:lnTo>
                  <a:pt x="0" y="0"/>
                </a:lnTo>
                <a:lnTo>
                  <a:pt x="0" y="4008120"/>
                </a:lnTo>
                <a:close/>
              </a:path>
            </a:pathLst>
          </a:custGeom>
          <a:solidFill>
            <a:srgbClr val="F1F1F1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6795" y="206927"/>
            <a:ext cx="6532880" cy="1059180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汽车行业丨展示类广告</a:t>
            </a:r>
            <a:r>
              <a:rPr sz="3200" b="0" spc="-15">
                <a:solidFill>
                  <a:srgbClr val="8AC53E"/>
                </a:solidFill>
                <a:latin typeface="微软雅黑"/>
                <a:cs typeface="微软雅黑"/>
              </a:rPr>
              <a:t>投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放创</a:t>
            </a:r>
            <a:r>
              <a:rPr sz="3200" b="0" spc="-15">
                <a:solidFill>
                  <a:srgbClr val="8AC53E"/>
                </a:solidFill>
                <a:latin typeface="微软雅黑"/>
                <a:cs typeface="微软雅黑"/>
              </a:rPr>
              <a:t>意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类型</a:t>
            </a:r>
            <a:endParaRPr sz="3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2）产品上新：上新车</a:t>
            </a:r>
            <a:r>
              <a:rPr sz="2000" b="0" spc="5">
                <a:solidFill>
                  <a:srgbClr val="585858"/>
                </a:solidFill>
                <a:latin typeface="微软雅黑"/>
                <a:cs typeface="微软雅黑"/>
              </a:rPr>
              <a:t>型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+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新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车信息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4454" y="2224786"/>
            <a:ext cx="5451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AdTracker-2023.1-10月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行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业展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广告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创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意类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型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展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 spc="-5">
                <a:solidFill>
                  <a:srgbClr val="B1D234"/>
                </a:solidFill>
                <a:latin typeface="微软雅黑"/>
                <a:cs typeface="微软雅黑"/>
              </a:rPr>
              <a:t>—</a:t>
            </a:r>
            <a:r>
              <a:rPr sz="1400" b="1" spc="-10">
                <a:solidFill>
                  <a:srgbClr val="B1D234"/>
                </a:solidFill>
                <a:latin typeface="微软雅黑"/>
                <a:cs typeface="微软雅黑"/>
              </a:rPr>
              <a:t>产</a:t>
            </a: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品上新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68852" y="2788920"/>
            <a:ext cx="2136648" cy="313944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795272" y="2788920"/>
            <a:ext cx="1766316" cy="313944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112764" y="2788920"/>
            <a:ext cx="1685543" cy="313944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8336" y="162687"/>
            <a:ext cx="460375" cy="461009"/>
          </a:xfrm>
          <a:custGeom>
            <a:rect l="l" t="t" r="r" b="b"/>
            <a:pathLst>
              <a:path w="460375" h="461009">
                <a:moveTo>
                  <a:pt x="79006" y="286385"/>
                </a:moveTo>
                <a:lnTo>
                  <a:pt x="0" y="365379"/>
                </a:lnTo>
                <a:lnTo>
                  <a:pt x="41630" y="407035"/>
                </a:lnTo>
                <a:lnTo>
                  <a:pt x="54696" y="421376"/>
                </a:lnTo>
                <a:lnTo>
                  <a:pt x="64458" y="434895"/>
                </a:lnTo>
                <a:lnTo>
                  <a:pt x="70916" y="447629"/>
                </a:lnTo>
                <a:lnTo>
                  <a:pt x="74066" y="459613"/>
                </a:lnTo>
                <a:lnTo>
                  <a:pt x="78524" y="459867"/>
                </a:lnTo>
                <a:lnTo>
                  <a:pt x="82651" y="460375"/>
                </a:lnTo>
                <a:lnTo>
                  <a:pt x="86461" y="461010"/>
                </a:lnTo>
                <a:lnTo>
                  <a:pt x="83365" y="448720"/>
                </a:lnTo>
                <a:lnTo>
                  <a:pt x="78438" y="436991"/>
                </a:lnTo>
                <a:lnTo>
                  <a:pt x="71677" y="425809"/>
                </a:lnTo>
                <a:lnTo>
                  <a:pt x="63080" y="415163"/>
                </a:lnTo>
                <a:lnTo>
                  <a:pt x="69834" y="408432"/>
                </a:lnTo>
                <a:lnTo>
                  <a:pt x="57073" y="408432"/>
                </a:lnTo>
                <a:lnTo>
                  <a:pt x="52781" y="403733"/>
                </a:lnTo>
                <a:lnTo>
                  <a:pt x="47891" y="398526"/>
                </a:lnTo>
                <a:lnTo>
                  <a:pt x="29527" y="380238"/>
                </a:lnTo>
                <a:lnTo>
                  <a:pt x="35880" y="373888"/>
                </a:lnTo>
                <a:lnTo>
                  <a:pt x="23139" y="373888"/>
                </a:lnTo>
                <a:lnTo>
                  <a:pt x="13754" y="364490"/>
                </a:lnTo>
                <a:lnTo>
                  <a:pt x="78041" y="300101"/>
                </a:lnTo>
                <a:lnTo>
                  <a:pt x="92688" y="300101"/>
                </a:lnTo>
                <a:lnTo>
                  <a:pt x="79006" y="286385"/>
                </a:lnTo>
                <a:close/>
              </a:path>
              <a:path w="460375" h="461009">
                <a:moveTo>
                  <a:pt x="88847" y="403733"/>
                </a:moveTo>
                <a:lnTo>
                  <a:pt x="74549" y="403733"/>
                </a:lnTo>
                <a:lnTo>
                  <a:pt x="100152" y="429387"/>
                </a:lnTo>
                <a:lnTo>
                  <a:pt x="101600" y="432308"/>
                </a:lnTo>
                <a:lnTo>
                  <a:pt x="101079" y="434975"/>
                </a:lnTo>
                <a:lnTo>
                  <a:pt x="111252" y="436626"/>
                </a:lnTo>
                <a:lnTo>
                  <a:pt x="112864" y="431800"/>
                </a:lnTo>
                <a:lnTo>
                  <a:pt x="114122" y="428498"/>
                </a:lnTo>
                <a:lnTo>
                  <a:pt x="115023" y="426339"/>
                </a:lnTo>
                <a:lnTo>
                  <a:pt x="117679" y="420878"/>
                </a:lnTo>
                <a:lnTo>
                  <a:pt x="106019" y="420878"/>
                </a:lnTo>
                <a:lnTo>
                  <a:pt x="88847" y="403733"/>
                </a:lnTo>
                <a:close/>
              </a:path>
              <a:path w="460375" h="461009">
                <a:moveTo>
                  <a:pt x="119189" y="395478"/>
                </a:moveTo>
                <a:lnTo>
                  <a:pt x="106019" y="420878"/>
                </a:lnTo>
                <a:lnTo>
                  <a:pt x="117679" y="420878"/>
                </a:lnTo>
                <a:lnTo>
                  <a:pt x="120808" y="414686"/>
                </a:lnTo>
                <a:lnTo>
                  <a:pt x="123828" y="408943"/>
                </a:lnTo>
                <a:lnTo>
                  <a:pt x="126936" y="403225"/>
                </a:lnTo>
                <a:lnTo>
                  <a:pt x="124091" y="400685"/>
                </a:lnTo>
                <a:lnTo>
                  <a:pt x="121513" y="398145"/>
                </a:lnTo>
                <a:lnTo>
                  <a:pt x="119189" y="395478"/>
                </a:lnTo>
                <a:close/>
              </a:path>
              <a:path w="460375" h="461009">
                <a:moveTo>
                  <a:pt x="80716" y="377952"/>
                </a:moveTo>
                <a:lnTo>
                  <a:pt x="66319" y="377952"/>
                </a:lnTo>
                <a:lnTo>
                  <a:pt x="76974" y="388493"/>
                </a:lnTo>
                <a:lnTo>
                  <a:pt x="57073" y="408432"/>
                </a:lnTo>
                <a:lnTo>
                  <a:pt x="69834" y="408432"/>
                </a:lnTo>
                <a:lnTo>
                  <a:pt x="74549" y="403733"/>
                </a:lnTo>
                <a:lnTo>
                  <a:pt x="88847" y="403733"/>
                </a:lnTo>
                <a:lnTo>
                  <a:pt x="81724" y="396621"/>
                </a:lnTo>
                <a:lnTo>
                  <a:pt x="92024" y="386207"/>
                </a:lnTo>
                <a:lnTo>
                  <a:pt x="141156" y="386207"/>
                </a:lnTo>
                <a:lnTo>
                  <a:pt x="149951" y="383670"/>
                </a:lnTo>
                <a:lnTo>
                  <a:pt x="154223" y="381381"/>
                </a:lnTo>
                <a:lnTo>
                  <a:pt x="84137" y="381381"/>
                </a:lnTo>
                <a:lnTo>
                  <a:pt x="80716" y="377952"/>
                </a:lnTo>
                <a:close/>
              </a:path>
              <a:path w="460375" h="461009">
                <a:moveTo>
                  <a:pt x="58674" y="355854"/>
                </a:moveTo>
                <a:lnTo>
                  <a:pt x="51511" y="363093"/>
                </a:lnTo>
                <a:lnTo>
                  <a:pt x="59931" y="371475"/>
                </a:lnTo>
                <a:lnTo>
                  <a:pt x="44056" y="387350"/>
                </a:lnTo>
                <a:lnTo>
                  <a:pt x="50444" y="393827"/>
                </a:lnTo>
                <a:lnTo>
                  <a:pt x="66319" y="377952"/>
                </a:lnTo>
                <a:lnTo>
                  <a:pt x="80716" y="377952"/>
                </a:lnTo>
                <a:lnTo>
                  <a:pt x="73494" y="370713"/>
                </a:lnTo>
                <a:lnTo>
                  <a:pt x="79836" y="364363"/>
                </a:lnTo>
                <a:lnTo>
                  <a:pt x="67094" y="364363"/>
                </a:lnTo>
                <a:lnTo>
                  <a:pt x="58674" y="355854"/>
                </a:lnTo>
                <a:close/>
              </a:path>
              <a:path w="460375" h="461009">
                <a:moveTo>
                  <a:pt x="141156" y="386207"/>
                </a:moveTo>
                <a:lnTo>
                  <a:pt x="92024" y="386207"/>
                </a:lnTo>
                <a:lnTo>
                  <a:pt x="111388" y="390060"/>
                </a:lnTo>
                <a:lnTo>
                  <a:pt x="130697" y="389223"/>
                </a:lnTo>
                <a:lnTo>
                  <a:pt x="141156" y="386207"/>
                </a:lnTo>
                <a:close/>
              </a:path>
              <a:path w="460375" h="461009">
                <a:moveTo>
                  <a:pt x="107793" y="350647"/>
                </a:moveTo>
                <a:lnTo>
                  <a:pt x="93535" y="350647"/>
                </a:lnTo>
                <a:lnTo>
                  <a:pt x="104178" y="361315"/>
                </a:lnTo>
                <a:lnTo>
                  <a:pt x="84137" y="381381"/>
                </a:lnTo>
                <a:lnTo>
                  <a:pt x="154223" y="381381"/>
                </a:lnTo>
                <a:lnTo>
                  <a:pt x="154697" y="381127"/>
                </a:lnTo>
                <a:lnTo>
                  <a:pt x="114985" y="381127"/>
                </a:lnTo>
                <a:lnTo>
                  <a:pt x="107289" y="380492"/>
                </a:lnTo>
                <a:lnTo>
                  <a:pt x="99580" y="378714"/>
                </a:lnTo>
                <a:lnTo>
                  <a:pt x="124114" y="354203"/>
                </a:lnTo>
                <a:lnTo>
                  <a:pt x="111340" y="354203"/>
                </a:lnTo>
                <a:lnTo>
                  <a:pt x="107793" y="350647"/>
                </a:lnTo>
                <a:close/>
              </a:path>
              <a:path w="460375" h="461009">
                <a:moveTo>
                  <a:pt x="132067" y="350520"/>
                </a:moveTo>
                <a:lnTo>
                  <a:pt x="114985" y="381127"/>
                </a:lnTo>
                <a:lnTo>
                  <a:pt x="154697" y="381127"/>
                </a:lnTo>
                <a:lnTo>
                  <a:pt x="159673" y="378460"/>
                </a:lnTo>
                <a:lnTo>
                  <a:pt x="132981" y="378460"/>
                </a:lnTo>
                <a:lnTo>
                  <a:pt x="143192" y="353441"/>
                </a:lnTo>
                <a:lnTo>
                  <a:pt x="132067" y="350520"/>
                </a:lnTo>
                <a:close/>
              </a:path>
              <a:path w="460375" h="461009">
                <a:moveTo>
                  <a:pt x="167208" y="360680"/>
                </a:moveTo>
                <a:lnTo>
                  <a:pt x="158681" y="366726"/>
                </a:lnTo>
                <a:lnTo>
                  <a:pt x="150133" y="371713"/>
                </a:lnTo>
                <a:lnTo>
                  <a:pt x="141565" y="375628"/>
                </a:lnTo>
                <a:lnTo>
                  <a:pt x="132981" y="378460"/>
                </a:lnTo>
                <a:lnTo>
                  <a:pt x="159673" y="378460"/>
                </a:lnTo>
                <a:lnTo>
                  <a:pt x="169151" y="373380"/>
                </a:lnTo>
                <a:lnTo>
                  <a:pt x="168440" y="369443"/>
                </a:lnTo>
                <a:lnTo>
                  <a:pt x="167812" y="365379"/>
                </a:lnTo>
                <a:lnTo>
                  <a:pt x="167208" y="360680"/>
                </a:lnTo>
                <a:close/>
              </a:path>
              <a:path w="460375" h="461009">
                <a:moveTo>
                  <a:pt x="92688" y="300101"/>
                </a:moveTo>
                <a:lnTo>
                  <a:pt x="78041" y="300101"/>
                </a:lnTo>
                <a:lnTo>
                  <a:pt x="87426" y="309499"/>
                </a:lnTo>
                <a:lnTo>
                  <a:pt x="23139" y="373888"/>
                </a:lnTo>
                <a:lnTo>
                  <a:pt x="35880" y="373888"/>
                </a:lnTo>
                <a:lnTo>
                  <a:pt x="93814" y="315976"/>
                </a:lnTo>
                <a:lnTo>
                  <a:pt x="100413" y="315976"/>
                </a:lnTo>
                <a:lnTo>
                  <a:pt x="104470" y="311912"/>
                </a:lnTo>
                <a:lnTo>
                  <a:pt x="92688" y="300101"/>
                </a:lnTo>
                <a:close/>
              </a:path>
              <a:path w="460375" h="461009">
                <a:moveTo>
                  <a:pt x="85877" y="328676"/>
                </a:moveTo>
                <a:lnTo>
                  <a:pt x="78714" y="335915"/>
                </a:lnTo>
                <a:lnTo>
                  <a:pt x="87134" y="344297"/>
                </a:lnTo>
                <a:lnTo>
                  <a:pt x="67094" y="364363"/>
                </a:lnTo>
                <a:lnTo>
                  <a:pt x="79836" y="364363"/>
                </a:lnTo>
                <a:lnTo>
                  <a:pt x="93535" y="350647"/>
                </a:lnTo>
                <a:lnTo>
                  <a:pt x="107793" y="350647"/>
                </a:lnTo>
                <a:lnTo>
                  <a:pt x="100698" y="343535"/>
                </a:lnTo>
                <a:lnTo>
                  <a:pt x="107026" y="337185"/>
                </a:lnTo>
                <a:lnTo>
                  <a:pt x="94310" y="337185"/>
                </a:lnTo>
                <a:lnTo>
                  <a:pt x="85877" y="328676"/>
                </a:lnTo>
                <a:close/>
              </a:path>
              <a:path w="460375" h="461009">
                <a:moveTo>
                  <a:pt x="133997" y="331470"/>
                </a:moveTo>
                <a:lnTo>
                  <a:pt x="111340" y="354203"/>
                </a:lnTo>
                <a:lnTo>
                  <a:pt x="124114" y="354203"/>
                </a:lnTo>
                <a:lnTo>
                  <a:pt x="140385" y="337947"/>
                </a:lnTo>
                <a:lnTo>
                  <a:pt x="133997" y="331470"/>
                </a:lnTo>
                <a:close/>
              </a:path>
              <a:path w="460375" h="461009">
                <a:moveTo>
                  <a:pt x="166243" y="296545"/>
                </a:moveTo>
                <a:lnTo>
                  <a:pt x="155206" y="299720"/>
                </a:lnTo>
                <a:lnTo>
                  <a:pt x="159216" y="313955"/>
                </a:lnTo>
                <a:lnTo>
                  <a:pt x="162582" y="327914"/>
                </a:lnTo>
                <a:lnTo>
                  <a:pt x="165168" y="340903"/>
                </a:lnTo>
                <a:lnTo>
                  <a:pt x="167106" y="353568"/>
                </a:lnTo>
                <a:lnTo>
                  <a:pt x="174561" y="352298"/>
                </a:lnTo>
                <a:lnTo>
                  <a:pt x="178054" y="351790"/>
                </a:lnTo>
                <a:lnTo>
                  <a:pt x="175659" y="337947"/>
                </a:lnTo>
                <a:lnTo>
                  <a:pt x="172920" y="324262"/>
                </a:lnTo>
                <a:lnTo>
                  <a:pt x="169774" y="310427"/>
                </a:lnTo>
                <a:lnTo>
                  <a:pt x="166243" y="296545"/>
                </a:lnTo>
                <a:close/>
              </a:path>
              <a:path w="460375" h="461009">
                <a:moveTo>
                  <a:pt x="189407" y="267589"/>
                </a:moveTo>
                <a:lnTo>
                  <a:pt x="172923" y="267589"/>
                </a:lnTo>
                <a:lnTo>
                  <a:pt x="213842" y="308483"/>
                </a:lnTo>
                <a:lnTo>
                  <a:pt x="213817" y="312928"/>
                </a:lnTo>
                <a:lnTo>
                  <a:pt x="209423" y="317246"/>
                </a:lnTo>
                <a:lnTo>
                  <a:pt x="204901" y="321818"/>
                </a:lnTo>
                <a:lnTo>
                  <a:pt x="199834" y="326390"/>
                </a:lnTo>
                <a:lnTo>
                  <a:pt x="194221" y="330962"/>
                </a:lnTo>
                <a:lnTo>
                  <a:pt x="198094" y="333629"/>
                </a:lnTo>
                <a:lnTo>
                  <a:pt x="201549" y="336169"/>
                </a:lnTo>
                <a:lnTo>
                  <a:pt x="226194" y="310753"/>
                </a:lnTo>
                <a:lnTo>
                  <a:pt x="224774" y="304571"/>
                </a:lnTo>
                <a:lnTo>
                  <a:pt x="220268" y="298450"/>
                </a:lnTo>
                <a:lnTo>
                  <a:pt x="189407" y="267589"/>
                </a:lnTo>
                <a:close/>
              </a:path>
              <a:path w="460375" h="461009">
                <a:moveTo>
                  <a:pt x="112407" y="319024"/>
                </a:moveTo>
                <a:lnTo>
                  <a:pt x="94310" y="337185"/>
                </a:lnTo>
                <a:lnTo>
                  <a:pt x="107026" y="337185"/>
                </a:lnTo>
                <a:lnTo>
                  <a:pt x="118795" y="325374"/>
                </a:lnTo>
                <a:lnTo>
                  <a:pt x="112407" y="319024"/>
                </a:lnTo>
                <a:close/>
              </a:path>
              <a:path w="460375" h="461009">
                <a:moveTo>
                  <a:pt x="100413" y="315976"/>
                </a:moveTo>
                <a:lnTo>
                  <a:pt x="93814" y="315976"/>
                </a:lnTo>
                <a:lnTo>
                  <a:pt x="97116" y="319278"/>
                </a:lnTo>
                <a:lnTo>
                  <a:pt x="100413" y="315976"/>
                </a:lnTo>
                <a:close/>
              </a:path>
              <a:path w="460375" h="461009">
                <a:moveTo>
                  <a:pt x="215430" y="210566"/>
                </a:moveTo>
                <a:lnTo>
                  <a:pt x="119379" y="306578"/>
                </a:lnTo>
                <a:lnTo>
                  <a:pt x="126644" y="313944"/>
                </a:lnTo>
                <a:lnTo>
                  <a:pt x="172923" y="267589"/>
                </a:lnTo>
                <a:lnTo>
                  <a:pt x="189407" y="267589"/>
                </a:lnTo>
                <a:lnTo>
                  <a:pt x="181152" y="259334"/>
                </a:lnTo>
                <a:lnTo>
                  <a:pt x="222681" y="217805"/>
                </a:lnTo>
                <a:lnTo>
                  <a:pt x="215430" y="210566"/>
                </a:lnTo>
                <a:close/>
              </a:path>
              <a:path w="460375" h="461009">
                <a:moveTo>
                  <a:pt x="178244" y="190627"/>
                </a:moveTo>
                <a:lnTo>
                  <a:pt x="99733" y="269113"/>
                </a:lnTo>
                <a:lnTo>
                  <a:pt x="106984" y="276479"/>
                </a:lnTo>
                <a:lnTo>
                  <a:pt x="185508" y="197866"/>
                </a:lnTo>
                <a:lnTo>
                  <a:pt x="178244" y="190627"/>
                </a:lnTo>
                <a:close/>
              </a:path>
              <a:path w="460375" h="461009">
                <a:moveTo>
                  <a:pt x="207289" y="247904"/>
                </a:moveTo>
                <a:lnTo>
                  <a:pt x="205168" y="258826"/>
                </a:lnTo>
                <a:lnTo>
                  <a:pt x="217389" y="260401"/>
                </a:lnTo>
                <a:lnTo>
                  <a:pt x="230335" y="262286"/>
                </a:lnTo>
                <a:lnTo>
                  <a:pt x="244007" y="264505"/>
                </a:lnTo>
                <a:lnTo>
                  <a:pt x="258406" y="267081"/>
                </a:lnTo>
                <a:lnTo>
                  <a:pt x="260832" y="255397"/>
                </a:lnTo>
                <a:lnTo>
                  <a:pt x="247356" y="253154"/>
                </a:lnTo>
                <a:lnTo>
                  <a:pt x="233941" y="251174"/>
                </a:lnTo>
                <a:lnTo>
                  <a:pt x="220586" y="249431"/>
                </a:lnTo>
                <a:lnTo>
                  <a:pt x="207289" y="247904"/>
                </a:lnTo>
                <a:close/>
              </a:path>
              <a:path w="460375" h="461009">
                <a:moveTo>
                  <a:pt x="235077" y="120015"/>
                </a:moveTo>
                <a:lnTo>
                  <a:pt x="232079" y="131191"/>
                </a:lnTo>
                <a:lnTo>
                  <a:pt x="239344" y="132461"/>
                </a:lnTo>
                <a:lnTo>
                  <a:pt x="245427" y="133731"/>
                </a:lnTo>
                <a:lnTo>
                  <a:pt x="250329" y="135001"/>
                </a:lnTo>
                <a:lnTo>
                  <a:pt x="211747" y="173609"/>
                </a:lnTo>
                <a:lnTo>
                  <a:pt x="242633" y="204470"/>
                </a:lnTo>
                <a:lnTo>
                  <a:pt x="254911" y="218547"/>
                </a:lnTo>
                <a:lnTo>
                  <a:pt x="263858" y="232791"/>
                </a:lnTo>
                <a:lnTo>
                  <a:pt x="269476" y="247225"/>
                </a:lnTo>
                <a:lnTo>
                  <a:pt x="271767" y="261874"/>
                </a:lnTo>
                <a:lnTo>
                  <a:pt x="277393" y="261239"/>
                </a:lnTo>
                <a:lnTo>
                  <a:pt x="281749" y="260858"/>
                </a:lnTo>
                <a:lnTo>
                  <a:pt x="284826" y="260858"/>
                </a:lnTo>
                <a:lnTo>
                  <a:pt x="282007" y="244266"/>
                </a:lnTo>
                <a:lnTo>
                  <a:pt x="275621" y="228012"/>
                </a:lnTo>
                <a:lnTo>
                  <a:pt x="265692" y="212211"/>
                </a:lnTo>
                <a:lnTo>
                  <a:pt x="252222" y="196850"/>
                </a:lnTo>
                <a:lnTo>
                  <a:pt x="228206" y="172847"/>
                </a:lnTo>
                <a:lnTo>
                  <a:pt x="268846" y="132207"/>
                </a:lnTo>
                <a:lnTo>
                  <a:pt x="253187" y="132207"/>
                </a:lnTo>
                <a:lnTo>
                  <a:pt x="255409" y="123571"/>
                </a:lnTo>
                <a:lnTo>
                  <a:pt x="249085" y="122174"/>
                </a:lnTo>
                <a:lnTo>
                  <a:pt x="242303" y="121031"/>
                </a:lnTo>
                <a:lnTo>
                  <a:pt x="235077" y="120015"/>
                </a:lnTo>
                <a:close/>
              </a:path>
              <a:path w="460375" h="461009">
                <a:moveTo>
                  <a:pt x="284826" y="260858"/>
                </a:moveTo>
                <a:lnTo>
                  <a:pt x="281749" y="260858"/>
                </a:lnTo>
                <a:lnTo>
                  <a:pt x="284848" y="260985"/>
                </a:lnTo>
                <a:close/>
              </a:path>
              <a:path w="460375" h="461009">
                <a:moveTo>
                  <a:pt x="292874" y="92456"/>
                </a:moveTo>
                <a:lnTo>
                  <a:pt x="253187" y="132207"/>
                </a:lnTo>
                <a:lnTo>
                  <a:pt x="268846" y="132207"/>
                </a:lnTo>
                <a:lnTo>
                  <a:pt x="300723" y="100330"/>
                </a:lnTo>
                <a:lnTo>
                  <a:pt x="292874" y="92456"/>
                </a:lnTo>
                <a:close/>
              </a:path>
              <a:path w="460375" h="461009">
                <a:moveTo>
                  <a:pt x="421449" y="46228"/>
                </a:moveTo>
                <a:lnTo>
                  <a:pt x="352615" y="115062"/>
                </a:lnTo>
                <a:lnTo>
                  <a:pt x="391439" y="153797"/>
                </a:lnTo>
                <a:lnTo>
                  <a:pt x="399186" y="146050"/>
                </a:lnTo>
                <a:lnTo>
                  <a:pt x="394157" y="141097"/>
                </a:lnTo>
                <a:lnTo>
                  <a:pt x="401015" y="134239"/>
                </a:lnTo>
                <a:lnTo>
                  <a:pt x="387273" y="134239"/>
                </a:lnTo>
                <a:lnTo>
                  <a:pt x="367334" y="114300"/>
                </a:lnTo>
                <a:lnTo>
                  <a:pt x="420674" y="60960"/>
                </a:lnTo>
                <a:lnTo>
                  <a:pt x="436215" y="60960"/>
                </a:lnTo>
                <a:lnTo>
                  <a:pt x="421449" y="46228"/>
                </a:lnTo>
                <a:close/>
              </a:path>
              <a:path w="460375" h="461009">
                <a:moveTo>
                  <a:pt x="436215" y="60960"/>
                </a:moveTo>
                <a:lnTo>
                  <a:pt x="420674" y="60960"/>
                </a:lnTo>
                <a:lnTo>
                  <a:pt x="440626" y="80899"/>
                </a:lnTo>
                <a:lnTo>
                  <a:pt x="387273" y="134239"/>
                </a:lnTo>
                <a:lnTo>
                  <a:pt x="401015" y="134239"/>
                </a:lnTo>
                <a:lnTo>
                  <a:pt x="447497" y="87757"/>
                </a:lnTo>
                <a:lnTo>
                  <a:pt x="457483" y="87757"/>
                </a:lnTo>
                <a:lnTo>
                  <a:pt x="460273" y="84963"/>
                </a:lnTo>
                <a:lnTo>
                  <a:pt x="436215" y="60960"/>
                </a:lnTo>
                <a:close/>
              </a:path>
              <a:path w="460375" h="461009">
                <a:moveTo>
                  <a:pt x="367957" y="48641"/>
                </a:moveTo>
                <a:lnTo>
                  <a:pt x="352031" y="48641"/>
                </a:lnTo>
                <a:lnTo>
                  <a:pt x="368007" y="64643"/>
                </a:lnTo>
                <a:lnTo>
                  <a:pt x="322122" y="110490"/>
                </a:lnTo>
                <a:lnTo>
                  <a:pt x="329285" y="117602"/>
                </a:lnTo>
                <a:lnTo>
                  <a:pt x="390311" y="56642"/>
                </a:lnTo>
                <a:lnTo>
                  <a:pt x="375945" y="56642"/>
                </a:lnTo>
                <a:lnTo>
                  <a:pt x="367957" y="48641"/>
                </a:lnTo>
                <a:close/>
              </a:path>
              <a:path w="460375" h="461009">
                <a:moveTo>
                  <a:pt x="315633" y="48387"/>
                </a:moveTo>
                <a:lnTo>
                  <a:pt x="305269" y="54102"/>
                </a:lnTo>
                <a:lnTo>
                  <a:pt x="310349" y="65035"/>
                </a:lnTo>
                <a:lnTo>
                  <a:pt x="314445" y="76327"/>
                </a:lnTo>
                <a:lnTo>
                  <a:pt x="317560" y="87999"/>
                </a:lnTo>
                <a:lnTo>
                  <a:pt x="319697" y="100076"/>
                </a:lnTo>
                <a:lnTo>
                  <a:pt x="323888" y="99060"/>
                </a:lnTo>
                <a:lnTo>
                  <a:pt x="327799" y="98171"/>
                </a:lnTo>
                <a:lnTo>
                  <a:pt x="331419" y="97536"/>
                </a:lnTo>
                <a:lnTo>
                  <a:pt x="330187" y="90170"/>
                </a:lnTo>
                <a:lnTo>
                  <a:pt x="328345" y="82550"/>
                </a:lnTo>
                <a:lnTo>
                  <a:pt x="325894" y="74803"/>
                </a:lnTo>
                <a:lnTo>
                  <a:pt x="336552" y="64135"/>
                </a:lnTo>
                <a:lnTo>
                  <a:pt x="322211" y="64135"/>
                </a:lnTo>
                <a:lnTo>
                  <a:pt x="320243" y="58928"/>
                </a:lnTo>
                <a:lnTo>
                  <a:pt x="318058" y="53721"/>
                </a:lnTo>
                <a:lnTo>
                  <a:pt x="315633" y="48387"/>
                </a:lnTo>
                <a:close/>
              </a:path>
              <a:path w="460375" h="461009">
                <a:moveTo>
                  <a:pt x="457483" y="87757"/>
                </a:moveTo>
                <a:lnTo>
                  <a:pt x="447497" y="87757"/>
                </a:lnTo>
                <a:lnTo>
                  <a:pt x="452539" y="92710"/>
                </a:lnTo>
                <a:lnTo>
                  <a:pt x="457483" y="87757"/>
                </a:lnTo>
                <a:close/>
              </a:path>
              <a:path w="460375" h="461009">
                <a:moveTo>
                  <a:pt x="337604" y="18288"/>
                </a:moveTo>
                <a:lnTo>
                  <a:pt x="329666" y="26289"/>
                </a:lnTo>
                <a:lnTo>
                  <a:pt x="344868" y="41402"/>
                </a:lnTo>
                <a:lnTo>
                  <a:pt x="322211" y="64135"/>
                </a:lnTo>
                <a:lnTo>
                  <a:pt x="336552" y="64135"/>
                </a:lnTo>
                <a:lnTo>
                  <a:pt x="352031" y="48641"/>
                </a:lnTo>
                <a:lnTo>
                  <a:pt x="367957" y="48641"/>
                </a:lnTo>
                <a:lnTo>
                  <a:pt x="359968" y="40640"/>
                </a:lnTo>
                <a:lnTo>
                  <a:pt x="367075" y="33528"/>
                </a:lnTo>
                <a:lnTo>
                  <a:pt x="352806" y="33528"/>
                </a:lnTo>
                <a:lnTo>
                  <a:pt x="337604" y="18288"/>
                </a:lnTo>
                <a:close/>
              </a:path>
              <a:path w="460375" h="461009">
                <a:moveTo>
                  <a:pt x="416712" y="15875"/>
                </a:moveTo>
                <a:lnTo>
                  <a:pt x="375945" y="56642"/>
                </a:lnTo>
                <a:lnTo>
                  <a:pt x="390311" y="56642"/>
                </a:lnTo>
                <a:lnTo>
                  <a:pt x="423875" y="23114"/>
                </a:lnTo>
                <a:lnTo>
                  <a:pt x="416712" y="15875"/>
                </a:lnTo>
                <a:close/>
              </a:path>
              <a:path w="460375" h="461009">
                <a:moveTo>
                  <a:pt x="386308" y="0"/>
                </a:moveTo>
                <a:lnTo>
                  <a:pt x="352806" y="33528"/>
                </a:lnTo>
                <a:lnTo>
                  <a:pt x="367075" y="33528"/>
                </a:lnTo>
                <a:lnTo>
                  <a:pt x="393471" y="7112"/>
                </a:lnTo>
                <a:lnTo>
                  <a:pt x="386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84275" y="3208781"/>
            <a:ext cx="627380" cy="23298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34645" marR="157480" algn="just">
              <a:lnSpc>
                <a:spcPts val="1000"/>
              </a:lnSpc>
              <a:spcBef>
                <a:spcPts val="2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以 新 车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价</a:t>
            </a:r>
            <a:endParaRPr sz="1000">
              <a:latin typeface="微软雅黑"/>
              <a:cs typeface="微软雅黑"/>
            </a:endParaRPr>
          </a:p>
          <a:p>
            <a:pPr marL="152400" algn="just">
              <a:lnSpc>
                <a:spcPts val="880"/>
              </a:lnSpc>
            </a:pP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吸</a:t>
            </a:r>
            <a:r>
              <a:rPr sz="1500" spc="67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格</a:t>
            </a:r>
            <a:endParaRPr sz="1000">
              <a:latin typeface="微软雅黑"/>
              <a:cs typeface="微软雅黑"/>
            </a:endParaRPr>
          </a:p>
          <a:p>
            <a:pPr marL="152400" marR="157480" algn="just">
              <a:lnSpc>
                <a:spcPct val="83000"/>
              </a:lnSpc>
              <a:spcBef>
                <a:spcPts val="100"/>
              </a:spcBef>
            </a:pP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引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、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外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标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观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消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、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费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功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者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能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关</a:t>
            </a:r>
            <a:r>
              <a:rPr sz="1500" spc="75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等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注</a:t>
            </a:r>
            <a:r>
              <a:rPr sz="1500" spc="67" baseline="-27777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信</a:t>
            </a:r>
            <a:endParaRPr sz="1000">
              <a:latin typeface="微软雅黑"/>
              <a:cs typeface="微软雅黑"/>
            </a:endParaRPr>
          </a:p>
          <a:p>
            <a:pPr marL="334645" marR="157480" algn="just">
              <a:lnSpc>
                <a:spcPct val="83000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息 为 触</a:t>
            </a:r>
            <a:endParaRPr sz="1000">
              <a:latin typeface="微软雅黑"/>
              <a:cs typeface="微软雅黑"/>
            </a:endParaRPr>
          </a:p>
          <a:p>
            <a:pPr marL="334645">
              <a:lnSpc>
                <a:spcPts val="905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点</a:t>
            </a:r>
            <a:endParaRPr sz="1000">
              <a:latin typeface="微软雅黑"/>
              <a:cs typeface="微软雅黑"/>
            </a:endParaRPr>
          </a:p>
          <a:p>
            <a:pPr marL="334645">
              <a:lnSpc>
                <a:spcPts val="1100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3748" y="6393139"/>
            <a:ext cx="2618105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2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AdTracker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13</a:t>
            </a:fld>
          </a:p>
        </p:txBody>
      </p:sp>
      <p:sp>
        <p:nvSpPr>
          <p:cNvPr id="14" name="object 14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5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812291" y="2124455"/>
            <a:ext cx="7519670" cy="4008120"/>
          </a:xfrm>
          <a:custGeom>
            <a:rect l="l" t="t" r="r" b="b"/>
            <a:pathLst>
              <a:path w="7519670" h="4008120">
                <a:moveTo>
                  <a:pt x="0" y="4008120"/>
                </a:moveTo>
                <a:lnTo>
                  <a:pt x="7519416" y="4008120"/>
                </a:lnTo>
                <a:lnTo>
                  <a:pt x="7519416" y="0"/>
                </a:lnTo>
                <a:lnTo>
                  <a:pt x="0" y="0"/>
                </a:lnTo>
                <a:lnTo>
                  <a:pt x="0" y="4008120"/>
                </a:lnTo>
                <a:close/>
              </a:path>
            </a:pathLst>
          </a:custGeom>
          <a:solidFill>
            <a:srgbClr val="F1F1F1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6795" y="206927"/>
            <a:ext cx="6532880" cy="1059180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汽车行业丨展示类广告</a:t>
            </a:r>
            <a:r>
              <a:rPr sz="3200" b="0" spc="-15">
                <a:solidFill>
                  <a:srgbClr val="8AC53E"/>
                </a:solidFill>
                <a:latin typeface="微软雅黑"/>
                <a:cs typeface="微软雅黑"/>
              </a:rPr>
              <a:t>投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放创</a:t>
            </a:r>
            <a:r>
              <a:rPr sz="3200" b="0" spc="-15">
                <a:solidFill>
                  <a:srgbClr val="8AC53E"/>
                </a:solidFill>
                <a:latin typeface="微软雅黑"/>
                <a:cs typeface="微软雅黑"/>
              </a:rPr>
              <a:t>意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类型</a:t>
            </a:r>
            <a:endParaRPr sz="3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3）品牌建设：品牌个性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标</a:t>
            </a:r>
            <a:r>
              <a:rPr sz="2000" b="0" spc="5">
                <a:solidFill>
                  <a:srgbClr val="585858"/>
                </a:solidFill>
                <a:latin typeface="微软雅黑"/>
                <a:cs typeface="微软雅黑"/>
              </a:rPr>
              <a:t>语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+产品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4454" y="2224786"/>
            <a:ext cx="5451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AdTracker-2023.1-10月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行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业展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广告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创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意类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型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展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示</a:t>
            </a:r>
            <a:r>
              <a:rPr sz="1400" b="1" spc="-5">
                <a:solidFill>
                  <a:srgbClr val="B1D234"/>
                </a:solidFill>
                <a:latin typeface="微软雅黑"/>
                <a:cs typeface="微软雅黑"/>
              </a:rPr>
              <a:t>—</a:t>
            </a:r>
            <a:r>
              <a:rPr sz="1400" b="1" spc="-10">
                <a:solidFill>
                  <a:srgbClr val="B1D234"/>
                </a:solidFill>
                <a:latin typeface="微软雅黑"/>
                <a:cs typeface="微软雅黑"/>
              </a:rPr>
              <a:t>品</a:t>
            </a:r>
            <a:r>
              <a:rPr sz="1400" b="1">
                <a:solidFill>
                  <a:srgbClr val="B1D234"/>
                </a:solidFill>
                <a:latin typeface="微软雅黑"/>
                <a:cs typeface="微软雅黑"/>
              </a:rPr>
              <a:t>牌建设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93748" y="2950464"/>
            <a:ext cx="1703831" cy="273558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34584" y="4485132"/>
            <a:ext cx="2372867" cy="120091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34584" y="2950464"/>
            <a:ext cx="2372867" cy="133807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52444" y="2950464"/>
            <a:ext cx="1825752" cy="273558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8336" y="162687"/>
            <a:ext cx="460375" cy="461009"/>
          </a:xfrm>
          <a:custGeom>
            <a:rect l="l" t="t" r="r" b="b"/>
            <a:pathLst>
              <a:path w="460375" h="461009">
                <a:moveTo>
                  <a:pt x="79006" y="286385"/>
                </a:moveTo>
                <a:lnTo>
                  <a:pt x="0" y="365379"/>
                </a:lnTo>
                <a:lnTo>
                  <a:pt x="41630" y="407035"/>
                </a:lnTo>
                <a:lnTo>
                  <a:pt x="54696" y="421376"/>
                </a:lnTo>
                <a:lnTo>
                  <a:pt x="64458" y="434895"/>
                </a:lnTo>
                <a:lnTo>
                  <a:pt x="70916" y="447629"/>
                </a:lnTo>
                <a:lnTo>
                  <a:pt x="74066" y="459613"/>
                </a:lnTo>
                <a:lnTo>
                  <a:pt x="78524" y="459867"/>
                </a:lnTo>
                <a:lnTo>
                  <a:pt x="82651" y="460375"/>
                </a:lnTo>
                <a:lnTo>
                  <a:pt x="86461" y="461010"/>
                </a:lnTo>
                <a:lnTo>
                  <a:pt x="83365" y="448720"/>
                </a:lnTo>
                <a:lnTo>
                  <a:pt x="78438" y="436991"/>
                </a:lnTo>
                <a:lnTo>
                  <a:pt x="71677" y="425809"/>
                </a:lnTo>
                <a:lnTo>
                  <a:pt x="63080" y="415163"/>
                </a:lnTo>
                <a:lnTo>
                  <a:pt x="69834" y="408432"/>
                </a:lnTo>
                <a:lnTo>
                  <a:pt x="57073" y="408432"/>
                </a:lnTo>
                <a:lnTo>
                  <a:pt x="52781" y="403733"/>
                </a:lnTo>
                <a:lnTo>
                  <a:pt x="47891" y="398526"/>
                </a:lnTo>
                <a:lnTo>
                  <a:pt x="29527" y="380238"/>
                </a:lnTo>
                <a:lnTo>
                  <a:pt x="35880" y="373888"/>
                </a:lnTo>
                <a:lnTo>
                  <a:pt x="23139" y="373888"/>
                </a:lnTo>
                <a:lnTo>
                  <a:pt x="13754" y="364490"/>
                </a:lnTo>
                <a:lnTo>
                  <a:pt x="78041" y="300101"/>
                </a:lnTo>
                <a:lnTo>
                  <a:pt x="92688" y="300101"/>
                </a:lnTo>
                <a:lnTo>
                  <a:pt x="79006" y="286385"/>
                </a:lnTo>
                <a:close/>
              </a:path>
              <a:path w="460375" h="461009">
                <a:moveTo>
                  <a:pt x="88847" y="403733"/>
                </a:moveTo>
                <a:lnTo>
                  <a:pt x="74549" y="403733"/>
                </a:lnTo>
                <a:lnTo>
                  <a:pt x="100152" y="429387"/>
                </a:lnTo>
                <a:lnTo>
                  <a:pt x="101600" y="432308"/>
                </a:lnTo>
                <a:lnTo>
                  <a:pt x="101079" y="434975"/>
                </a:lnTo>
                <a:lnTo>
                  <a:pt x="111252" y="436626"/>
                </a:lnTo>
                <a:lnTo>
                  <a:pt x="112864" y="431800"/>
                </a:lnTo>
                <a:lnTo>
                  <a:pt x="114122" y="428498"/>
                </a:lnTo>
                <a:lnTo>
                  <a:pt x="115023" y="426339"/>
                </a:lnTo>
                <a:lnTo>
                  <a:pt x="117679" y="420878"/>
                </a:lnTo>
                <a:lnTo>
                  <a:pt x="106019" y="420878"/>
                </a:lnTo>
                <a:lnTo>
                  <a:pt x="88847" y="403733"/>
                </a:lnTo>
                <a:close/>
              </a:path>
              <a:path w="460375" h="461009">
                <a:moveTo>
                  <a:pt x="119189" y="395478"/>
                </a:moveTo>
                <a:lnTo>
                  <a:pt x="106019" y="420878"/>
                </a:lnTo>
                <a:lnTo>
                  <a:pt x="117679" y="420878"/>
                </a:lnTo>
                <a:lnTo>
                  <a:pt x="120808" y="414686"/>
                </a:lnTo>
                <a:lnTo>
                  <a:pt x="123828" y="408943"/>
                </a:lnTo>
                <a:lnTo>
                  <a:pt x="126936" y="403225"/>
                </a:lnTo>
                <a:lnTo>
                  <a:pt x="124091" y="400685"/>
                </a:lnTo>
                <a:lnTo>
                  <a:pt x="121513" y="398145"/>
                </a:lnTo>
                <a:lnTo>
                  <a:pt x="119189" y="395478"/>
                </a:lnTo>
                <a:close/>
              </a:path>
              <a:path w="460375" h="461009">
                <a:moveTo>
                  <a:pt x="80716" y="377952"/>
                </a:moveTo>
                <a:lnTo>
                  <a:pt x="66319" y="377952"/>
                </a:lnTo>
                <a:lnTo>
                  <a:pt x="76974" y="388493"/>
                </a:lnTo>
                <a:lnTo>
                  <a:pt x="57073" y="408432"/>
                </a:lnTo>
                <a:lnTo>
                  <a:pt x="69834" y="408432"/>
                </a:lnTo>
                <a:lnTo>
                  <a:pt x="74549" y="403733"/>
                </a:lnTo>
                <a:lnTo>
                  <a:pt x="88847" y="403733"/>
                </a:lnTo>
                <a:lnTo>
                  <a:pt x="81724" y="396621"/>
                </a:lnTo>
                <a:lnTo>
                  <a:pt x="92024" y="386207"/>
                </a:lnTo>
                <a:lnTo>
                  <a:pt x="141156" y="386207"/>
                </a:lnTo>
                <a:lnTo>
                  <a:pt x="149951" y="383670"/>
                </a:lnTo>
                <a:lnTo>
                  <a:pt x="154223" y="381381"/>
                </a:lnTo>
                <a:lnTo>
                  <a:pt x="84137" y="381381"/>
                </a:lnTo>
                <a:lnTo>
                  <a:pt x="80716" y="377952"/>
                </a:lnTo>
                <a:close/>
              </a:path>
              <a:path w="460375" h="461009">
                <a:moveTo>
                  <a:pt x="58674" y="355854"/>
                </a:moveTo>
                <a:lnTo>
                  <a:pt x="51511" y="363093"/>
                </a:lnTo>
                <a:lnTo>
                  <a:pt x="59931" y="371475"/>
                </a:lnTo>
                <a:lnTo>
                  <a:pt x="44056" y="387350"/>
                </a:lnTo>
                <a:lnTo>
                  <a:pt x="50444" y="393827"/>
                </a:lnTo>
                <a:lnTo>
                  <a:pt x="66319" y="377952"/>
                </a:lnTo>
                <a:lnTo>
                  <a:pt x="80716" y="377952"/>
                </a:lnTo>
                <a:lnTo>
                  <a:pt x="73494" y="370713"/>
                </a:lnTo>
                <a:lnTo>
                  <a:pt x="79836" y="364363"/>
                </a:lnTo>
                <a:lnTo>
                  <a:pt x="67094" y="364363"/>
                </a:lnTo>
                <a:lnTo>
                  <a:pt x="58674" y="355854"/>
                </a:lnTo>
                <a:close/>
              </a:path>
              <a:path w="460375" h="461009">
                <a:moveTo>
                  <a:pt x="141156" y="386207"/>
                </a:moveTo>
                <a:lnTo>
                  <a:pt x="92024" y="386207"/>
                </a:lnTo>
                <a:lnTo>
                  <a:pt x="111388" y="390060"/>
                </a:lnTo>
                <a:lnTo>
                  <a:pt x="130697" y="389223"/>
                </a:lnTo>
                <a:lnTo>
                  <a:pt x="141156" y="386207"/>
                </a:lnTo>
                <a:close/>
              </a:path>
              <a:path w="460375" h="461009">
                <a:moveTo>
                  <a:pt x="107793" y="350647"/>
                </a:moveTo>
                <a:lnTo>
                  <a:pt x="93535" y="350647"/>
                </a:lnTo>
                <a:lnTo>
                  <a:pt x="104178" y="361315"/>
                </a:lnTo>
                <a:lnTo>
                  <a:pt x="84137" y="381381"/>
                </a:lnTo>
                <a:lnTo>
                  <a:pt x="154223" y="381381"/>
                </a:lnTo>
                <a:lnTo>
                  <a:pt x="154697" y="381127"/>
                </a:lnTo>
                <a:lnTo>
                  <a:pt x="114985" y="381127"/>
                </a:lnTo>
                <a:lnTo>
                  <a:pt x="107289" y="380492"/>
                </a:lnTo>
                <a:lnTo>
                  <a:pt x="99580" y="378714"/>
                </a:lnTo>
                <a:lnTo>
                  <a:pt x="124114" y="354203"/>
                </a:lnTo>
                <a:lnTo>
                  <a:pt x="111340" y="354203"/>
                </a:lnTo>
                <a:lnTo>
                  <a:pt x="107793" y="350647"/>
                </a:lnTo>
                <a:close/>
              </a:path>
              <a:path w="460375" h="461009">
                <a:moveTo>
                  <a:pt x="132067" y="350520"/>
                </a:moveTo>
                <a:lnTo>
                  <a:pt x="114985" y="381127"/>
                </a:lnTo>
                <a:lnTo>
                  <a:pt x="154697" y="381127"/>
                </a:lnTo>
                <a:lnTo>
                  <a:pt x="159673" y="378460"/>
                </a:lnTo>
                <a:lnTo>
                  <a:pt x="132981" y="378460"/>
                </a:lnTo>
                <a:lnTo>
                  <a:pt x="143192" y="353441"/>
                </a:lnTo>
                <a:lnTo>
                  <a:pt x="132067" y="350520"/>
                </a:lnTo>
                <a:close/>
              </a:path>
              <a:path w="460375" h="461009">
                <a:moveTo>
                  <a:pt x="167208" y="360680"/>
                </a:moveTo>
                <a:lnTo>
                  <a:pt x="158681" y="366726"/>
                </a:lnTo>
                <a:lnTo>
                  <a:pt x="150133" y="371713"/>
                </a:lnTo>
                <a:lnTo>
                  <a:pt x="141565" y="375628"/>
                </a:lnTo>
                <a:lnTo>
                  <a:pt x="132981" y="378460"/>
                </a:lnTo>
                <a:lnTo>
                  <a:pt x="159673" y="378460"/>
                </a:lnTo>
                <a:lnTo>
                  <a:pt x="169151" y="373380"/>
                </a:lnTo>
                <a:lnTo>
                  <a:pt x="168440" y="369443"/>
                </a:lnTo>
                <a:lnTo>
                  <a:pt x="167812" y="365379"/>
                </a:lnTo>
                <a:lnTo>
                  <a:pt x="167208" y="360680"/>
                </a:lnTo>
                <a:close/>
              </a:path>
              <a:path w="460375" h="461009">
                <a:moveTo>
                  <a:pt x="92688" y="300101"/>
                </a:moveTo>
                <a:lnTo>
                  <a:pt x="78041" y="300101"/>
                </a:lnTo>
                <a:lnTo>
                  <a:pt x="87426" y="309499"/>
                </a:lnTo>
                <a:lnTo>
                  <a:pt x="23139" y="373888"/>
                </a:lnTo>
                <a:lnTo>
                  <a:pt x="35880" y="373888"/>
                </a:lnTo>
                <a:lnTo>
                  <a:pt x="93814" y="315976"/>
                </a:lnTo>
                <a:lnTo>
                  <a:pt x="100413" y="315976"/>
                </a:lnTo>
                <a:lnTo>
                  <a:pt x="104470" y="311912"/>
                </a:lnTo>
                <a:lnTo>
                  <a:pt x="92688" y="300101"/>
                </a:lnTo>
                <a:close/>
              </a:path>
              <a:path w="460375" h="461009">
                <a:moveTo>
                  <a:pt x="85877" y="328676"/>
                </a:moveTo>
                <a:lnTo>
                  <a:pt x="78714" y="335915"/>
                </a:lnTo>
                <a:lnTo>
                  <a:pt x="87134" y="344297"/>
                </a:lnTo>
                <a:lnTo>
                  <a:pt x="67094" y="364363"/>
                </a:lnTo>
                <a:lnTo>
                  <a:pt x="79836" y="364363"/>
                </a:lnTo>
                <a:lnTo>
                  <a:pt x="93535" y="350647"/>
                </a:lnTo>
                <a:lnTo>
                  <a:pt x="107793" y="350647"/>
                </a:lnTo>
                <a:lnTo>
                  <a:pt x="100698" y="343535"/>
                </a:lnTo>
                <a:lnTo>
                  <a:pt x="107026" y="337185"/>
                </a:lnTo>
                <a:lnTo>
                  <a:pt x="94310" y="337185"/>
                </a:lnTo>
                <a:lnTo>
                  <a:pt x="85877" y="328676"/>
                </a:lnTo>
                <a:close/>
              </a:path>
              <a:path w="460375" h="461009">
                <a:moveTo>
                  <a:pt x="133997" y="331470"/>
                </a:moveTo>
                <a:lnTo>
                  <a:pt x="111340" y="354203"/>
                </a:lnTo>
                <a:lnTo>
                  <a:pt x="124114" y="354203"/>
                </a:lnTo>
                <a:lnTo>
                  <a:pt x="140385" y="337947"/>
                </a:lnTo>
                <a:lnTo>
                  <a:pt x="133997" y="331470"/>
                </a:lnTo>
                <a:close/>
              </a:path>
              <a:path w="460375" h="461009">
                <a:moveTo>
                  <a:pt x="166243" y="296545"/>
                </a:moveTo>
                <a:lnTo>
                  <a:pt x="155206" y="299720"/>
                </a:lnTo>
                <a:lnTo>
                  <a:pt x="159216" y="313955"/>
                </a:lnTo>
                <a:lnTo>
                  <a:pt x="162582" y="327914"/>
                </a:lnTo>
                <a:lnTo>
                  <a:pt x="165168" y="340903"/>
                </a:lnTo>
                <a:lnTo>
                  <a:pt x="167106" y="353568"/>
                </a:lnTo>
                <a:lnTo>
                  <a:pt x="174561" y="352298"/>
                </a:lnTo>
                <a:lnTo>
                  <a:pt x="178054" y="351790"/>
                </a:lnTo>
                <a:lnTo>
                  <a:pt x="175659" y="337947"/>
                </a:lnTo>
                <a:lnTo>
                  <a:pt x="172920" y="324262"/>
                </a:lnTo>
                <a:lnTo>
                  <a:pt x="169774" y="310427"/>
                </a:lnTo>
                <a:lnTo>
                  <a:pt x="166243" y="296545"/>
                </a:lnTo>
                <a:close/>
              </a:path>
              <a:path w="460375" h="461009">
                <a:moveTo>
                  <a:pt x="189407" y="267589"/>
                </a:moveTo>
                <a:lnTo>
                  <a:pt x="172923" y="267589"/>
                </a:lnTo>
                <a:lnTo>
                  <a:pt x="213842" y="308483"/>
                </a:lnTo>
                <a:lnTo>
                  <a:pt x="213817" y="312928"/>
                </a:lnTo>
                <a:lnTo>
                  <a:pt x="209423" y="317246"/>
                </a:lnTo>
                <a:lnTo>
                  <a:pt x="204901" y="321818"/>
                </a:lnTo>
                <a:lnTo>
                  <a:pt x="199834" y="326390"/>
                </a:lnTo>
                <a:lnTo>
                  <a:pt x="194221" y="330962"/>
                </a:lnTo>
                <a:lnTo>
                  <a:pt x="198094" y="333629"/>
                </a:lnTo>
                <a:lnTo>
                  <a:pt x="201549" y="336169"/>
                </a:lnTo>
                <a:lnTo>
                  <a:pt x="226194" y="310753"/>
                </a:lnTo>
                <a:lnTo>
                  <a:pt x="224774" y="304571"/>
                </a:lnTo>
                <a:lnTo>
                  <a:pt x="220268" y="298450"/>
                </a:lnTo>
                <a:lnTo>
                  <a:pt x="189407" y="267589"/>
                </a:lnTo>
                <a:close/>
              </a:path>
              <a:path w="460375" h="461009">
                <a:moveTo>
                  <a:pt x="112407" y="319024"/>
                </a:moveTo>
                <a:lnTo>
                  <a:pt x="94310" y="337185"/>
                </a:lnTo>
                <a:lnTo>
                  <a:pt x="107026" y="337185"/>
                </a:lnTo>
                <a:lnTo>
                  <a:pt x="118795" y="325374"/>
                </a:lnTo>
                <a:lnTo>
                  <a:pt x="112407" y="319024"/>
                </a:lnTo>
                <a:close/>
              </a:path>
              <a:path w="460375" h="461009">
                <a:moveTo>
                  <a:pt x="100413" y="315976"/>
                </a:moveTo>
                <a:lnTo>
                  <a:pt x="93814" y="315976"/>
                </a:lnTo>
                <a:lnTo>
                  <a:pt x="97116" y="319278"/>
                </a:lnTo>
                <a:lnTo>
                  <a:pt x="100413" y="315976"/>
                </a:lnTo>
                <a:close/>
              </a:path>
              <a:path w="460375" h="461009">
                <a:moveTo>
                  <a:pt x="215430" y="210566"/>
                </a:moveTo>
                <a:lnTo>
                  <a:pt x="119379" y="306578"/>
                </a:lnTo>
                <a:lnTo>
                  <a:pt x="126644" y="313944"/>
                </a:lnTo>
                <a:lnTo>
                  <a:pt x="172923" y="267589"/>
                </a:lnTo>
                <a:lnTo>
                  <a:pt x="189407" y="267589"/>
                </a:lnTo>
                <a:lnTo>
                  <a:pt x="181152" y="259334"/>
                </a:lnTo>
                <a:lnTo>
                  <a:pt x="222681" y="217805"/>
                </a:lnTo>
                <a:lnTo>
                  <a:pt x="215430" y="210566"/>
                </a:lnTo>
                <a:close/>
              </a:path>
              <a:path w="460375" h="461009">
                <a:moveTo>
                  <a:pt x="178244" y="190627"/>
                </a:moveTo>
                <a:lnTo>
                  <a:pt x="99733" y="269113"/>
                </a:lnTo>
                <a:lnTo>
                  <a:pt x="106984" y="276479"/>
                </a:lnTo>
                <a:lnTo>
                  <a:pt x="185508" y="197866"/>
                </a:lnTo>
                <a:lnTo>
                  <a:pt x="178244" y="190627"/>
                </a:lnTo>
                <a:close/>
              </a:path>
              <a:path w="460375" h="461009">
                <a:moveTo>
                  <a:pt x="207289" y="247904"/>
                </a:moveTo>
                <a:lnTo>
                  <a:pt x="205168" y="258826"/>
                </a:lnTo>
                <a:lnTo>
                  <a:pt x="217389" y="260401"/>
                </a:lnTo>
                <a:lnTo>
                  <a:pt x="230335" y="262286"/>
                </a:lnTo>
                <a:lnTo>
                  <a:pt x="244007" y="264505"/>
                </a:lnTo>
                <a:lnTo>
                  <a:pt x="258406" y="267081"/>
                </a:lnTo>
                <a:lnTo>
                  <a:pt x="260832" y="255397"/>
                </a:lnTo>
                <a:lnTo>
                  <a:pt x="247356" y="253154"/>
                </a:lnTo>
                <a:lnTo>
                  <a:pt x="233941" y="251174"/>
                </a:lnTo>
                <a:lnTo>
                  <a:pt x="220586" y="249431"/>
                </a:lnTo>
                <a:lnTo>
                  <a:pt x="207289" y="247904"/>
                </a:lnTo>
                <a:close/>
              </a:path>
              <a:path w="460375" h="461009">
                <a:moveTo>
                  <a:pt x="235077" y="120015"/>
                </a:moveTo>
                <a:lnTo>
                  <a:pt x="232079" y="131191"/>
                </a:lnTo>
                <a:lnTo>
                  <a:pt x="239344" y="132461"/>
                </a:lnTo>
                <a:lnTo>
                  <a:pt x="245427" y="133731"/>
                </a:lnTo>
                <a:lnTo>
                  <a:pt x="250329" y="135001"/>
                </a:lnTo>
                <a:lnTo>
                  <a:pt x="211747" y="173609"/>
                </a:lnTo>
                <a:lnTo>
                  <a:pt x="242633" y="204470"/>
                </a:lnTo>
                <a:lnTo>
                  <a:pt x="254911" y="218547"/>
                </a:lnTo>
                <a:lnTo>
                  <a:pt x="263858" y="232791"/>
                </a:lnTo>
                <a:lnTo>
                  <a:pt x="269476" y="247225"/>
                </a:lnTo>
                <a:lnTo>
                  <a:pt x="271767" y="261874"/>
                </a:lnTo>
                <a:lnTo>
                  <a:pt x="277393" y="261239"/>
                </a:lnTo>
                <a:lnTo>
                  <a:pt x="281749" y="260858"/>
                </a:lnTo>
                <a:lnTo>
                  <a:pt x="284826" y="260858"/>
                </a:lnTo>
                <a:lnTo>
                  <a:pt x="282007" y="244266"/>
                </a:lnTo>
                <a:lnTo>
                  <a:pt x="275621" y="228012"/>
                </a:lnTo>
                <a:lnTo>
                  <a:pt x="265692" y="212211"/>
                </a:lnTo>
                <a:lnTo>
                  <a:pt x="252222" y="196850"/>
                </a:lnTo>
                <a:lnTo>
                  <a:pt x="228206" y="172847"/>
                </a:lnTo>
                <a:lnTo>
                  <a:pt x="268846" y="132207"/>
                </a:lnTo>
                <a:lnTo>
                  <a:pt x="253187" y="132207"/>
                </a:lnTo>
                <a:lnTo>
                  <a:pt x="255409" y="123571"/>
                </a:lnTo>
                <a:lnTo>
                  <a:pt x="249085" y="122174"/>
                </a:lnTo>
                <a:lnTo>
                  <a:pt x="242303" y="121031"/>
                </a:lnTo>
                <a:lnTo>
                  <a:pt x="235077" y="120015"/>
                </a:lnTo>
                <a:close/>
              </a:path>
              <a:path w="460375" h="461009">
                <a:moveTo>
                  <a:pt x="284826" y="260858"/>
                </a:moveTo>
                <a:lnTo>
                  <a:pt x="281749" y="260858"/>
                </a:lnTo>
                <a:lnTo>
                  <a:pt x="284848" y="260985"/>
                </a:lnTo>
                <a:close/>
              </a:path>
              <a:path w="460375" h="461009">
                <a:moveTo>
                  <a:pt x="292874" y="92456"/>
                </a:moveTo>
                <a:lnTo>
                  <a:pt x="253187" y="132207"/>
                </a:lnTo>
                <a:lnTo>
                  <a:pt x="268846" y="132207"/>
                </a:lnTo>
                <a:lnTo>
                  <a:pt x="300723" y="100330"/>
                </a:lnTo>
                <a:lnTo>
                  <a:pt x="292874" y="92456"/>
                </a:lnTo>
                <a:close/>
              </a:path>
              <a:path w="460375" h="461009">
                <a:moveTo>
                  <a:pt x="421449" y="46228"/>
                </a:moveTo>
                <a:lnTo>
                  <a:pt x="352615" y="115062"/>
                </a:lnTo>
                <a:lnTo>
                  <a:pt x="391439" y="153797"/>
                </a:lnTo>
                <a:lnTo>
                  <a:pt x="399186" y="146050"/>
                </a:lnTo>
                <a:lnTo>
                  <a:pt x="394157" y="141097"/>
                </a:lnTo>
                <a:lnTo>
                  <a:pt x="401015" y="134239"/>
                </a:lnTo>
                <a:lnTo>
                  <a:pt x="387273" y="134239"/>
                </a:lnTo>
                <a:lnTo>
                  <a:pt x="367334" y="114300"/>
                </a:lnTo>
                <a:lnTo>
                  <a:pt x="420674" y="60960"/>
                </a:lnTo>
                <a:lnTo>
                  <a:pt x="436215" y="60960"/>
                </a:lnTo>
                <a:lnTo>
                  <a:pt x="421449" y="46228"/>
                </a:lnTo>
                <a:close/>
              </a:path>
              <a:path w="460375" h="461009">
                <a:moveTo>
                  <a:pt x="436215" y="60960"/>
                </a:moveTo>
                <a:lnTo>
                  <a:pt x="420674" y="60960"/>
                </a:lnTo>
                <a:lnTo>
                  <a:pt x="440626" y="80899"/>
                </a:lnTo>
                <a:lnTo>
                  <a:pt x="387273" y="134239"/>
                </a:lnTo>
                <a:lnTo>
                  <a:pt x="401015" y="134239"/>
                </a:lnTo>
                <a:lnTo>
                  <a:pt x="447497" y="87757"/>
                </a:lnTo>
                <a:lnTo>
                  <a:pt x="457483" y="87757"/>
                </a:lnTo>
                <a:lnTo>
                  <a:pt x="460273" y="84963"/>
                </a:lnTo>
                <a:lnTo>
                  <a:pt x="436215" y="60960"/>
                </a:lnTo>
                <a:close/>
              </a:path>
              <a:path w="460375" h="461009">
                <a:moveTo>
                  <a:pt x="367957" y="48641"/>
                </a:moveTo>
                <a:lnTo>
                  <a:pt x="352031" y="48641"/>
                </a:lnTo>
                <a:lnTo>
                  <a:pt x="368007" y="64643"/>
                </a:lnTo>
                <a:lnTo>
                  <a:pt x="322122" y="110490"/>
                </a:lnTo>
                <a:lnTo>
                  <a:pt x="329285" y="117602"/>
                </a:lnTo>
                <a:lnTo>
                  <a:pt x="390311" y="56642"/>
                </a:lnTo>
                <a:lnTo>
                  <a:pt x="375945" y="56642"/>
                </a:lnTo>
                <a:lnTo>
                  <a:pt x="367957" y="48641"/>
                </a:lnTo>
                <a:close/>
              </a:path>
              <a:path w="460375" h="461009">
                <a:moveTo>
                  <a:pt x="315633" y="48387"/>
                </a:moveTo>
                <a:lnTo>
                  <a:pt x="305269" y="54102"/>
                </a:lnTo>
                <a:lnTo>
                  <a:pt x="310349" y="65035"/>
                </a:lnTo>
                <a:lnTo>
                  <a:pt x="314445" y="76327"/>
                </a:lnTo>
                <a:lnTo>
                  <a:pt x="317560" y="87999"/>
                </a:lnTo>
                <a:lnTo>
                  <a:pt x="319697" y="100076"/>
                </a:lnTo>
                <a:lnTo>
                  <a:pt x="323888" y="99060"/>
                </a:lnTo>
                <a:lnTo>
                  <a:pt x="327799" y="98171"/>
                </a:lnTo>
                <a:lnTo>
                  <a:pt x="331419" y="97536"/>
                </a:lnTo>
                <a:lnTo>
                  <a:pt x="330187" y="90170"/>
                </a:lnTo>
                <a:lnTo>
                  <a:pt x="328345" y="82550"/>
                </a:lnTo>
                <a:lnTo>
                  <a:pt x="325894" y="74803"/>
                </a:lnTo>
                <a:lnTo>
                  <a:pt x="336552" y="64135"/>
                </a:lnTo>
                <a:lnTo>
                  <a:pt x="322211" y="64135"/>
                </a:lnTo>
                <a:lnTo>
                  <a:pt x="320243" y="58928"/>
                </a:lnTo>
                <a:lnTo>
                  <a:pt x="318058" y="53721"/>
                </a:lnTo>
                <a:lnTo>
                  <a:pt x="315633" y="48387"/>
                </a:lnTo>
                <a:close/>
              </a:path>
              <a:path w="460375" h="461009">
                <a:moveTo>
                  <a:pt x="457483" y="87757"/>
                </a:moveTo>
                <a:lnTo>
                  <a:pt x="447497" y="87757"/>
                </a:lnTo>
                <a:lnTo>
                  <a:pt x="452539" y="92710"/>
                </a:lnTo>
                <a:lnTo>
                  <a:pt x="457483" y="87757"/>
                </a:lnTo>
                <a:close/>
              </a:path>
              <a:path w="460375" h="461009">
                <a:moveTo>
                  <a:pt x="337604" y="18288"/>
                </a:moveTo>
                <a:lnTo>
                  <a:pt x="329666" y="26289"/>
                </a:lnTo>
                <a:lnTo>
                  <a:pt x="344868" y="41402"/>
                </a:lnTo>
                <a:lnTo>
                  <a:pt x="322211" y="64135"/>
                </a:lnTo>
                <a:lnTo>
                  <a:pt x="336552" y="64135"/>
                </a:lnTo>
                <a:lnTo>
                  <a:pt x="352031" y="48641"/>
                </a:lnTo>
                <a:lnTo>
                  <a:pt x="367957" y="48641"/>
                </a:lnTo>
                <a:lnTo>
                  <a:pt x="359968" y="40640"/>
                </a:lnTo>
                <a:lnTo>
                  <a:pt x="367075" y="33528"/>
                </a:lnTo>
                <a:lnTo>
                  <a:pt x="352806" y="33528"/>
                </a:lnTo>
                <a:lnTo>
                  <a:pt x="337604" y="18288"/>
                </a:lnTo>
                <a:close/>
              </a:path>
              <a:path w="460375" h="461009">
                <a:moveTo>
                  <a:pt x="416712" y="15875"/>
                </a:moveTo>
                <a:lnTo>
                  <a:pt x="375945" y="56642"/>
                </a:lnTo>
                <a:lnTo>
                  <a:pt x="390311" y="56642"/>
                </a:lnTo>
                <a:lnTo>
                  <a:pt x="423875" y="23114"/>
                </a:lnTo>
                <a:lnTo>
                  <a:pt x="416712" y="15875"/>
                </a:lnTo>
                <a:close/>
              </a:path>
              <a:path w="460375" h="461009">
                <a:moveTo>
                  <a:pt x="386308" y="0"/>
                </a:moveTo>
                <a:lnTo>
                  <a:pt x="352806" y="33528"/>
                </a:lnTo>
                <a:lnTo>
                  <a:pt x="367075" y="33528"/>
                </a:lnTo>
                <a:lnTo>
                  <a:pt x="393471" y="7112"/>
                </a:lnTo>
                <a:lnTo>
                  <a:pt x="386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009675" y="3589782"/>
            <a:ext cx="576580" cy="156908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0" marR="314325">
              <a:lnSpc>
                <a:spcPts val="1000"/>
              </a:lnSpc>
              <a:spcBef>
                <a:spcPts val="2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展 示</a:t>
            </a:r>
            <a:endParaRPr sz="1000">
              <a:latin typeface="微软雅黑"/>
              <a:cs typeface="微软雅黑"/>
            </a:endParaRPr>
          </a:p>
          <a:p>
            <a:pPr marL="127000" algn="just">
              <a:lnSpc>
                <a:spcPts val="890"/>
              </a:lnSpc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产</a:t>
            </a:r>
            <a:r>
              <a:rPr sz="1000" b="1" spc="114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通</a:t>
            </a:r>
            <a:endParaRPr sz="1500" baseline="-27777">
              <a:latin typeface="微软雅黑"/>
              <a:cs typeface="微软雅黑"/>
            </a:endParaRPr>
          </a:p>
          <a:p>
            <a:pPr marL="127000" marR="132080" algn="just">
              <a:lnSpc>
                <a:spcPct val="83000"/>
              </a:lnSpc>
              <a:spcBef>
                <a:spcPts val="100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品</a:t>
            </a:r>
            <a:r>
              <a:rPr sz="1000" b="1" spc="5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过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卖</a:t>
            </a:r>
            <a:r>
              <a:rPr sz="1000" b="1" spc="5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500" b="1" spc="-7" baseline="-27777">
                <a:solidFill>
                  <a:srgbClr val="585858"/>
                </a:solidFill>
                <a:latin typeface="微软雅黑"/>
                <a:cs typeface="微软雅黑"/>
              </a:rPr>
              <a:t>个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点</a:t>
            </a:r>
            <a:r>
              <a:rPr sz="1000" b="1" spc="5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500" b="1" spc="-7" baseline="-27777">
                <a:solidFill>
                  <a:srgbClr val="585858"/>
                </a:solidFill>
                <a:latin typeface="微软雅黑"/>
                <a:cs typeface="微软雅黑"/>
              </a:rPr>
              <a:t>性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和</a:t>
            </a:r>
            <a:r>
              <a:rPr sz="1000" spc="5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500" b="1" spc="-7" baseline="-27777">
                <a:solidFill>
                  <a:srgbClr val="585858"/>
                </a:solidFill>
                <a:latin typeface="微软雅黑"/>
                <a:cs typeface="微软雅黑"/>
              </a:rPr>
              <a:t>标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品</a:t>
            </a:r>
            <a:r>
              <a:rPr sz="1000" b="1" spc="5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500" b="1" spc="-7" baseline="-27777">
                <a:solidFill>
                  <a:srgbClr val="585858"/>
                </a:solidFill>
                <a:latin typeface="微软雅黑"/>
                <a:cs typeface="微软雅黑"/>
              </a:rPr>
              <a:t>语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牌 </a:t>
            </a:r>
            <a:r>
              <a:rPr sz="1500" spc="-7" baseline="-27777">
                <a:solidFill>
                  <a:srgbClr val="585858"/>
                </a:solidFill>
                <a:latin typeface="微软雅黑"/>
                <a:cs typeface="微软雅黑"/>
              </a:rPr>
              <a:t>， 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价</a:t>
            </a:r>
            <a:endParaRPr sz="1000">
              <a:latin typeface="微软雅黑"/>
              <a:cs typeface="微软雅黑"/>
            </a:endParaRPr>
          </a:p>
          <a:p>
            <a:pPr marL="127000" marR="314325">
              <a:lnSpc>
                <a:spcPct val="83000"/>
              </a:lnSpc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值 观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748" y="6393139"/>
            <a:ext cx="2618105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2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 spc="-5">
                <a:solidFill>
                  <a:srgbClr val="7E7E7E"/>
                </a:solidFill>
                <a:latin typeface="微软雅黑"/>
                <a:cs typeface="微软雅黑"/>
              </a:rPr>
              <a:t>AdTracker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多平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台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网络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广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告监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测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数据库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14</a:t>
            </a:fld>
          </a:p>
        </p:txBody>
      </p:sp>
      <p:sp>
        <p:nvSpPr>
          <p:cNvPr id="15" name="object 15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6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28740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综艺赞助丨排期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18032" y="4837176"/>
            <a:ext cx="190500" cy="457200"/>
          </a:xfrm>
          <a:custGeom>
            <a:rect l="l" t="t" r="r" b="b"/>
            <a:pathLst>
              <a:path w="190500" h="457200">
                <a:moveTo>
                  <a:pt x="190500" y="0"/>
                </a:moveTo>
                <a:lnTo>
                  <a:pt x="0" y="0"/>
                </a:lnTo>
                <a:lnTo>
                  <a:pt x="0" y="457200"/>
                </a:lnTo>
                <a:lnTo>
                  <a:pt x="190500" y="457200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24355" y="4837176"/>
            <a:ext cx="190500" cy="152400"/>
          </a:xfrm>
          <a:custGeom>
            <a:rect l="l" t="t" r="r" b="b"/>
            <a:pathLst>
              <a:path w="190500" h="152400">
                <a:moveTo>
                  <a:pt x="190500" y="0"/>
                </a:moveTo>
                <a:lnTo>
                  <a:pt x="0" y="0"/>
                </a:lnTo>
                <a:lnTo>
                  <a:pt x="0" y="152400"/>
                </a:lnTo>
                <a:lnTo>
                  <a:pt x="190500" y="152400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629155" y="4837176"/>
            <a:ext cx="192405" cy="304800"/>
          </a:xfrm>
          <a:custGeom>
            <a:rect l="l" t="t" r="r" b="b"/>
            <a:pathLst>
              <a:path w="192405" h="304800">
                <a:moveTo>
                  <a:pt x="192024" y="0"/>
                </a:moveTo>
                <a:lnTo>
                  <a:pt x="0" y="0"/>
                </a:lnTo>
                <a:lnTo>
                  <a:pt x="0" y="304800"/>
                </a:lnTo>
                <a:lnTo>
                  <a:pt x="192024" y="304800"/>
                </a:lnTo>
                <a:lnTo>
                  <a:pt x="1920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35479" y="4837176"/>
            <a:ext cx="190500" cy="304800"/>
          </a:xfrm>
          <a:custGeom>
            <a:rect l="l" t="t" r="r" b="b"/>
            <a:pathLst>
              <a:path w="190500" h="304800">
                <a:moveTo>
                  <a:pt x="190500" y="0"/>
                </a:moveTo>
                <a:lnTo>
                  <a:pt x="0" y="0"/>
                </a:lnTo>
                <a:lnTo>
                  <a:pt x="0" y="304800"/>
                </a:lnTo>
                <a:lnTo>
                  <a:pt x="190500" y="304800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41804" y="4837176"/>
            <a:ext cx="190500" cy="152400"/>
          </a:xfrm>
          <a:custGeom>
            <a:rect l="l" t="t" r="r" b="b"/>
            <a:pathLst>
              <a:path w="190500" h="152400">
                <a:moveTo>
                  <a:pt x="190500" y="0"/>
                </a:moveTo>
                <a:lnTo>
                  <a:pt x="0" y="0"/>
                </a:lnTo>
                <a:lnTo>
                  <a:pt x="0" y="152400"/>
                </a:lnTo>
                <a:lnTo>
                  <a:pt x="190500" y="152400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48127" y="4837176"/>
            <a:ext cx="190500" cy="608330"/>
          </a:xfrm>
          <a:custGeom>
            <a:rect l="l" t="t" r="r" b="b"/>
            <a:pathLst>
              <a:path w="190500" h="608329">
                <a:moveTo>
                  <a:pt x="190500" y="0"/>
                </a:moveTo>
                <a:lnTo>
                  <a:pt x="0" y="0"/>
                </a:lnTo>
                <a:lnTo>
                  <a:pt x="0" y="608076"/>
                </a:lnTo>
                <a:lnTo>
                  <a:pt x="190500" y="608076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52927" y="4837176"/>
            <a:ext cx="192405" cy="152400"/>
          </a:xfrm>
          <a:custGeom>
            <a:rect l="l" t="t" r="r" b="b"/>
            <a:pathLst>
              <a:path w="192405" h="152400">
                <a:moveTo>
                  <a:pt x="192024" y="0"/>
                </a:moveTo>
                <a:lnTo>
                  <a:pt x="0" y="0"/>
                </a:lnTo>
                <a:lnTo>
                  <a:pt x="0" y="152400"/>
                </a:lnTo>
                <a:lnTo>
                  <a:pt x="192024" y="152400"/>
                </a:lnTo>
                <a:lnTo>
                  <a:pt x="1920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59251" y="4837176"/>
            <a:ext cx="190500" cy="760730"/>
          </a:xfrm>
          <a:custGeom>
            <a:rect l="l" t="t" r="r" b="b"/>
            <a:pathLst>
              <a:path w="190500" h="760729">
                <a:moveTo>
                  <a:pt x="190500" y="0"/>
                </a:moveTo>
                <a:lnTo>
                  <a:pt x="0" y="0"/>
                </a:lnTo>
                <a:lnTo>
                  <a:pt x="0" y="760476"/>
                </a:lnTo>
                <a:lnTo>
                  <a:pt x="190500" y="760476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465576" y="4837176"/>
            <a:ext cx="190500" cy="152400"/>
          </a:xfrm>
          <a:custGeom>
            <a:rect l="l" t="t" r="r" b="b"/>
            <a:pathLst>
              <a:path w="190500" h="152400">
                <a:moveTo>
                  <a:pt x="190500" y="0"/>
                </a:moveTo>
                <a:lnTo>
                  <a:pt x="0" y="0"/>
                </a:lnTo>
                <a:lnTo>
                  <a:pt x="0" y="152400"/>
                </a:lnTo>
                <a:lnTo>
                  <a:pt x="190500" y="152400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71900" y="4837176"/>
            <a:ext cx="190500" cy="457200"/>
          </a:xfrm>
          <a:custGeom>
            <a:rect l="l" t="t" r="r" b="b"/>
            <a:pathLst>
              <a:path w="190500" h="457200">
                <a:moveTo>
                  <a:pt x="190500" y="0"/>
                </a:moveTo>
                <a:lnTo>
                  <a:pt x="0" y="0"/>
                </a:lnTo>
                <a:lnTo>
                  <a:pt x="0" y="457200"/>
                </a:lnTo>
                <a:lnTo>
                  <a:pt x="190500" y="457200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76700" y="4837176"/>
            <a:ext cx="192405" cy="304800"/>
          </a:xfrm>
          <a:custGeom>
            <a:rect l="l" t="t" r="r" b="b"/>
            <a:pathLst>
              <a:path w="192404" h="304800">
                <a:moveTo>
                  <a:pt x="192024" y="0"/>
                </a:moveTo>
                <a:lnTo>
                  <a:pt x="0" y="0"/>
                </a:lnTo>
                <a:lnTo>
                  <a:pt x="0" y="304800"/>
                </a:lnTo>
                <a:lnTo>
                  <a:pt x="192024" y="304800"/>
                </a:lnTo>
                <a:lnTo>
                  <a:pt x="1920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383023" y="4837176"/>
            <a:ext cx="190500" cy="304800"/>
          </a:xfrm>
          <a:custGeom>
            <a:rect l="l" t="t" r="r" b="b"/>
            <a:pathLst>
              <a:path w="190500" h="304800">
                <a:moveTo>
                  <a:pt x="190500" y="0"/>
                </a:moveTo>
                <a:lnTo>
                  <a:pt x="0" y="0"/>
                </a:lnTo>
                <a:lnTo>
                  <a:pt x="0" y="304800"/>
                </a:lnTo>
                <a:lnTo>
                  <a:pt x="190500" y="304800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30224" y="3921252"/>
            <a:ext cx="190500" cy="469900"/>
          </a:xfrm>
          <a:custGeom>
            <a:rect l="l" t="t" r="r" b="b"/>
            <a:pathLst>
              <a:path w="190500" h="469900">
                <a:moveTo>
                  <a:pt x="190500" y="0"/>
                </a:moveTo>
                <a:lnTo>
                  <a:pt x="0" y="0"/>
                </a:lnTo>
                <a:lnTo>
                  <a:pt x="0" y="469392"/>
                </a:lnTo>
                <a:lnTo>
                  <a:pt x="190500" y="469392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336547" y="4233671"/>
            <a:ext cx="190500" cy="157480"/>
          </a:xfrm>
          <a:custGeom>
            <a:rect l="l" t="t" r="r" b="b"/>
            <a:pathLst>
              <a:path w="190500" h="157479">
                <a:moveTo>
                  <a:pt x="190500" y="0"/>
                </a:moveTo>
                <a:lnTo>
                  <a:pt x="0" y="0"/>
                </a:lnTo>
                <a:lnTo>
                  <a:pt x="0" y="156971"/>
                </a:lnTo>
                <a:lnTo>
                  <a:pt x="190500" y="156971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41348" y="4076700"/>
            <a:ext cx="192405" cy="314325"/>
          </a:xfrm>
          <a:custGeom>
            <a:rect l="l" t="t" r="r" b="b"/>
            <a:pathLst>
              <a:path w="192405" h="314325">
                <a:moveTo>
                  <a:pt x="192024" y="0"/>
                </a:moveTo>
                <a:lnTo>
                  <a:pt x="0" y="0"/>
                </a:lnTo>
                <a:lnTo>
                  <a:pt x="0" y="313944"/>
                </a:lnTo>
                <a:lnTo>
                  <a:pt x="192024" y="313944"/>
                </a:lnTo>
                <a:lnTo>
                  <a:pt x="1920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947672" y="4076700"/>
            <a:ext cx="190500" cy="314325"/>
          </a:xfrm>
          <a:custGeom>
            <a:rect l="l" t="t" r="r" b="b"/>
            <a:pathLst>
              <a:path w="190500" h="314325">
                <a:moveTo>
                  <a:pt x="190500" y="0"/>
                </a:moveTo>
                <a:lnTo>
                  <a:pt x="0" y="0"/>
                </a:lnTo>
                <a:lnTo>
                  <a:pt x="0" y="313944"/>
                </a:lnTo>
                <a:lnTo>
                  <a:pt x="190500" y="313944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253995" y="4233671"/>
            <a:ext cx="190500" cy="157480"/>
          </a:xfrm>
          <a:custGeom>
            <a:rect l="l" t="t" r="r" b="b"/>
            <a:pathLst>
              <a:path w="190500" h="157479">
                <a:moveTo>
                  <a:pt x="190500" y="0"/>
                </a:moveTo>
                <a:lnTo>
                  <a:pt x="0" y="0"/>
                </a:lnTo>
                <a:lnTo>
                  <a:pt x="0" y="156971"/>
                </a:lnTo>
                <a:lnTo>
                  <a:pt x="190500" y="156971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58795" y="3764279"/>
            <a:ext cx="192405" cy="626745"/>
          </a:xfrm>
          <a:custGeom>
            <a:rect l="l" t="t" r="r" b="b"/>
            <a:pathLst>
              <a:path w="192405" h="626745">
                <a:moveTo>
                  <a:pt x="192024" y="0"/>
                </a:moveTo>
                <a:lnTo>
                  <a:pt x="0" y="0"/>
                </a:lnTo>
                <a:lnTo>
                  <a:pt x="0" y="626364"/>
                </a:lnTo>
                <a:lnTo>
                  <a:pt x="192024" y="626364"/>
                </a:lnTo>
                <a:lnTo>
                  <a:pt x="1920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65120" y="4233671"/>
            <a:ext cx="190500" cy="157480"/>
          </a:xfrm>
          <a:custGeom>
            <a:rect l="l" t="t" r="r" b="b"/>
            <a:pathLst>
              <a:path w="190500" h="157479">
                <a:moveTo>
                  <a:pt x="190500" y="0"/>
                </a:moveTo>
                <a:lnTo>
                  <a:pt x="0" y="0"/>
                </a:lnTo>
                <a:lnTo>
                  <a:pt x="0" y="156971"/>
                </a:lnTo>
                <a:lnTo>
                  <a:pt x="190500" y="156971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169920" y="3607308"/>
            <a:ext cx="192405" cy="783590"/>
          </a:xfrm>
          <a:custGeom>
            <a:rect l="l" t="t" r="r" b="b"/>
            <a:pathLst>
              <a:path w="192404" h="783589">
                <a:moveTo>
                  <a:pt x="192024" y="0"/>
                </a:moveTo>
                <a:lnTo>
                  <a:pt x="0" y="0"/>
                </a:lnTo>
                <a:lnTo>
                  <a:pt x="0" y="783336"/>
                </a:lnTo>
                <a:lnTo>
                  <a:pt x="192024" y="783336"/>
                </a:lnTo>
                <a:lnTo>
                  <a:pt x="1920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476244" y="4076700"/>
            <a:ext cx="190500" cy="314325"/>
          </a:xfrm>
          <a:custGeom>
            <a:rect l="l" t="t" r="r" b="b"/>
            <a:pathLst>
              <a:path w="190500" h="314325">
                <a:moveTo>
                  <a:pt x="190500" y="0"/>
                </a:moveTo>
                <a:lnTo>
                  <a:pt x="0" y="0"/>
                </a:lnTo>
                <a:lnTo>
                  <a:pt x="0" y="313944"/>
                </a:lnTo>
                <a:lnTo>
                  <a:pt x="190500" y="313944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82567" y="3921252"/>
            <a:ext cx="190500" cy="469900"/>
          </a:xfrm>
          <a:custGeom>
            <a:rect l="l" t="t" r="r" b="b"/>
            <a:pathLst>
              <a:path w="190500" h="469900">
                <a:moveTo>
                  <a:pt x="190500" y="0"/>
                </a:moveTo>
                <a:lnTo>
                  <a:pt x="0" y="0"/>
                </a:lnTo>
                <a:lnTo>
                  <a:pt x="0" y="469392"/>
                </a:lnTo>
                <a:lnTo>
                  <a:pt x="190500" y="469392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87367" y="4076700"/>
            <a:ext cx="192405" cy="314325"/>
          </a:xfrm>
          <a:custGeom>
            <a:rect l="l" t="t" r="r" b="b"/>
            <a:pathLst>
              <a:path w="192404" h="314325">
                <a:moveTo>
                  <a:pt x="192024" y="0"/>
                </a:moveTo>
                <a:lnTo>
                  <a:pt x="0" y="0"/>
                </a:lnTo>
                <a:lnTo>
                  <a:pt x="0" y="313944"/>
                </a:lnTo>
                <a:lnTo>
                  <a:pt x="192024" y="313944"/>
                </a:lnTo>
                <a:lnTo>
                  <a:pt x="1920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93691" y="4076700"/>
            <a:ext cx="190500" cy="314325"/>
          </a:xfrm>
          <a:custGeom>
            <a:rect l="l" t="t" r="r" b="b"/>
            <a:pathLst>
              <a:path w="190500" h="314325">
                <a:moveTo>
                  <a:pt x="190500" y="0"/>
                </a:moveTo>
                <a:lnTo>
                  <a:pt x="0" y="0"/>
                </a:lnTo>
                <a:lnTo>
                  <a:pt x="0" y="313944"/>
                </a:lnTo>
                <a:lnTo>
                  <a:pt x="190500" y="313944"/>
                </a:lnTo>
                <a:lnTo>
                  <a:pt x="190500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653283" y="2612135"/>
            <a:ext cx="74930" cy="74930"/>
          </a:xfrm>
          <a:custGeom>
            <a:rect l="l" t="t" r="r" b="b"/>
            <a:pathLst>
              <a:path w="74930" h="74930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636523" y="4869637"/>
            <a:ext cx="16637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品 牌 数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6523" y="3713734"/>
            <a:ext cx="16573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节 目 数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953000" y="4841747"/>
            <a:ext cx="192405" cy="155575"/>
          </a:xfrm>
          <a:custGeom>
            <a:rect l="l" t="t" r="r" b="b"/>
            <a:pathLst>
              <a:path w="192404" h="155575">
                <a:moveTo>
                  <a:pt x="192024" y="0"/>
                </a:moveTo>
                <a:lnTo>
                  <a:pt x="0" y="0"/>
                </a:lnTo>
                <a:lnTo>
                  <a:pt x="0" y="155447"/>
                </a:lnTo>
                <a:lnTo>
                  <a:pt x="192024" y="155447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565647" y="4841747"/>
            <a:ext cx="190500" cy="155575"/>
          </a:xfrm>
          <a:custGeom>
            <a:rect l="l" t="t" r="r" b="b"/>
            <a:pathLst>
              <a:path w="190500" h="155575">
                <a:moveTo>
                  <a:pt x="190500" y="0"/>
                </a:moveTo>
                <a:lnTo>
                  <a:pt x="0" y="0"/>
                </a:lnTo>
                <a:lnTo>
                  <a:pt x="0" y="155447"/>
                </a:lnTo>
                <a:lnTo>
                  <a:pt x="190500" y="155447"/>
                </a:lnTo>
                <a:lnTo>
                  <a:pt x="19050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871971" y="4841747"/>
            <a:ext cx="190500" cy="779145"/>
          </a:xfrm>
          <a:custGeom>
            <a:rect l="l" t="t" r="r" b="b"/>
            <a:pathLst>
              <a:path w="190500" h="779145">
                <a:moveTo>
                  <a:pt x="190500" y="0"/>
                </a:moveTo>
                <a:lnTo>
                  <a:pt x="0" y="0"/>
                </a:lnTo>
                <a:lnTo>
                  <a:pt x="0" y="778763"/>
                </a:lnTo>
                <a:lnTo>
                  <a:pt x="190500" y="778763"/>
                </a:lnTo>
                <a:lnTo>
                  <a:pt x="19050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78296" y="4841747"/>
            <a:ext cx="190500" cy="466725"/>
          </a:xfrm>
          <a:custGeom>
            <a:rect l="l" t="t" r="r" b="b"/>
            <a:pathLst>
              <a:path w="190500" h="466725">
                <a:moveTo>
                  <a:pt x="190500" y="0"/>
                </a:moveTo>
                <a:lnTo>
                  <a:pt x="0" y="0"/>
                </a:lnTo>
                <a:lnTo>
                  <a:pt x="0" y="466343"/>
                </a:lnTo>
                <a:lnTo>
                  <a:pt x="190500" y="466343"/>
                </a:lnTo>
                <a:lnTo>
                  <a:pt x="19050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483096" y="4841747"/>
            <a:ext cx="192405" cy="934719"/>
          </a:xfrm>
          <a:custGeom>
            <a:rect l="l" t="t" r="r" b="b"/>
            <a:pathLst>
              <a:path w="192404" h="934719">
                <a:moveTo>
                  <a:pt x="192024" y="0"/>
                </a:moveTo>
                <a:lnTo>
                  <a:pt x="0" y="0"/>
                </a:lnTo>
                <a:lnTo>
                  <a:pt x="0" y="934211"/>
                </a:lnTo>
                <a:lnTo>
                  <a:pt x="192024" y="934211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789419" y="4841747"/>
            <a:ext cx="192405" cy="466725"/>
          </a:xfrm>
          <a:custGeom>
            <a:rect l="l" t="t" r="r" b="b"/>
            <a:pathLst>
              <a:path w="192404" h="466725">
                <a:moveTo>
                  <a:pt x="192024" y="0"/>
                </a:moveTo>
                <a:lnTo>
                  <a:pt x="0" y="0"/>
                </a:lnTo>
                <a:lnTo>
                  <a:pt x="0" y="466343"/>
                </a:lnTo>
                <a:lnTo>
                  <a:pt x="192024" y="466343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095743" y="4841747"/>
            <a:ext cx="192405" cy="779145"/>
          </a:xfrm>
          <a:custGeom>
            <a:rect l="l" t="t" r="r" b="b"/>
            <a:pathLst>
              <a:path w="192404" h="779145">
                <a:moveTo>
                  <a:pt x="192024" y="0"/>
                </a:moveTo>
                <a:lnTo>
                  <a:pt x="0" y="0"/>
                </a:lnTo>
                <a:lnTo>
                  <a:pt x="0" y="778763"/>
                </a:lnTo>
                <a:lnTo>
                  <a:pt x="192024" y="778763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402068" y="4841747"/>
            <a:ext cx="192405" cy="311150"/>
          </a:xfrm>
          <a:custGeom>
            <a:rect l="l" t="t" r="r" b="b"/>
            <a:pathLst>
              <a:path w="192404" h="311150">
                <a:moveTo>
                  <a:pt x="192024" y="0"/>
                </a:moveTo>
                <a:lnTo>
                  <a:pt x="0" y="0"/>
                </a:lnTo>
                <a:lnTo>
                  <a:pt x="0" y="310895"/>
                </a:lnTo>
                <a:lnTo>
                  <a:pt x="192024" y="310895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708392" y="4841747"/>
            <a:ext cx="192405" cy="311150"/>
          </a:xfrm>
          <a:custGeom>
            <a:rect l="l" t="t" r="r" b="b"/>
            <a:pathLst>
              <a:path w="192404" h="311150">
                <a:moveTo>
                  <a:pt x="192024" y="0"/>
                </a:moveTo>
                <a:lnTo>
                  <a:pt x="0" y="0"/>
                </a:lnTo>
                <a:lnTo>
                  <a:pt x="0" y="310895"/>
                </a:lnTo>
                <a:lnTo>
                  <a:pt x="192024" y="310895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65191" y="4235196"/>
            <a:ext cx="192405" cy="155575"/>
          </a:xfrm>
          <a:custGeom>
            <a:rect l="l" t="t" r="r" b="b"/>
            <a:pathLst>
              <a:path w="192404" h="155575">
                <a:moveTo>
                  <a:pt x="192024" y="0"/>
                </a:moveTo>
                <a:lnTo>
                  <a:pt x="0" y="0"/>
                </a:lnTo>
                <a:lnTo>
                  <a:pt x="0" y="155447"/>
                </a:lnTo>
                <a:lnTo>
                  <a:pt x="192024" y="155447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577840" y="4235196"/>
            <a:ext cx="192405" cy="155575"/>
          </a:xfrm>
          <a:custGeom>
            <a:rect l="l" t="t" r="r" b="b"/>
            <a:pathLst>
              <a:path w="192404" h="155575">
                <a:moveTo>
                  <a:pt x="192024" y="0"/>
                </a:moveTo>
                <a:lnTo>
                  <a:pt x="0" y="0"/>
                </a:lnTo>
                <a:lnTo>
                  <a:pt x="0" y="155447"/>
                </a:lnTo>
                <a:lnTo>
                  <a:pt x="192024" y="155447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884164" y="3614928"/>
            <a:ext cx="192405" cy="775970"/>
          </a:xfrm>
          <a:custGeom>
            <a:rect l="l" t="t" r="r" b="b"/>
            <a:pathLst>
              <a:path w="192404" h="775970">
                <a:moveTo>
                  <a:pt x="192024" y="0"/>
                </a:moveTo>
                <a:lnTo>
                  <a:pt x="0" y="0"/>
                </a:lnTo>
                <a:lnTo>
                  <a:pt x="0" y="775716"/>
                </a:lnTo>
                <a:lnTo>
                  <a:pt x="192024" y="775716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190488" y="3925823"/>
            <a:ext cx="190500" cy="464820"/>
          </a:xfrm>
          <a:custGeom>
            <a:rect l="l" t="t" r="r" b="b"/>
            <a:pathLst>
              <a:path w="190500" h="464820">
                <a:moveTo>
                  <a:pt x="190500" y="0"/>
                </a:moveTo>
                <a:lnTo>
                  <a:pt x="0" y="0"/>
                </a:lnTo>
                <a:lnTo>
                  <a:pt x="0" y="464819"/>
                </a:lnTo>
                <a:lnTo>
                  <a:pt x="190500" y="464819"/>
                </a:lnTo>
                <a:lnTo>
                  <a:pt x="19050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496811" y="3461003"/>
            <a:ext cx="190500" cy="929640"/>
          </a:xfrm>
          <a:custGeom>
            <a:rect l="l" t="t" r="r" b="b"/>
            <a:pathLst>
              <a:path w="190500" h="929639">
                <a:moveTo>
                  <a:pt x="190499" y="0"/>
                </a:moveTo>
                <a:lnTo>
                  <a:pt x="0" y="0"/>
                </a:lnTo>
                <a:lnTo>
                  <a:pt x="0" y="929640"/>
                </a:lnTo>
                <a:lnTo>
                  <a:pt x="190499" y="929640"/>
                </a:lnTo>
                <a:lnTo>
                  <a:pt x="190499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803135" y="3925823"/>
            <a:ext cx="190500" cy="464820"/>
          </a:xfrm>
          <a:custGeom>
            <a:rect l="l" t="t" r="r" b="b"/>
            <a:pathLst>
              <a:path w="190500" h="464820">
                <a:moveTo>
                  <a:pt x="190500" y="0"/>
                </a:moveTo>
                <a:lnTo>
                  <a:pt x="0" y="0"/>
                </a:lnTo>
                <a:lnTo>
                  <a:pt x="0" y="464819"/>
                </a:lnTo>
                <a:lnTo>
                  <a:pt x="190500" y="464819"/>
                </a:lnTo>
                <a:lnTo>
                  <a:pt x="19050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109459" y="3614928"/>
            <a:ext cx="190500" cy="775970"/>
          </a:xfrm>
          <a:custGeom>
            <a:rect l="l" t="t" r="r" b="b"/>
            <a:pathLst>
              <a:path w="190500" h="775970">
                <a:moveTo>
                  <a:pt x="190500" y="0"/>
                </a:moveTo>
                <a:lnTo>
                  <a:pt x="0" y="0"/>
                </a:lnTo>
                <a:lnTo>
                  <a:pt x="0" y="775716"/>
                </a:lnTo>
                <a:lnTo>
                  <a:pt x="190500" y="775716"/>
                </a:lnTo>
                <a:lnTo>
                  <a:pt x="19050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415783" y="4079747"/>
            <a:ext cx="190500" cy="311150"/>
          </a:xfrm>
          <a:custGeom>
            <a:rect l="l" t="t" r="r" b="b"/>
            <a:pathLst>
              <a:path w="190500" h="311150">
                <a:moveTo>
                  <a:pt x="190500" y="0"/>
                </a:moveTo>
                <a:lnTo>
                  <a:pt x="0" y="0"/>
                </a:lnTo>
                <a:lnTo>
                  <a:pt x="0" y="310895"/>
                </a:lnTo>
                <a:lnTo>
                  <a:pt x="190500" y="310895"/>
                </a:lnTo>
                <a:lnTo>
                  <a:pt x="190500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720583" y="4079747"/>
            <a:ext cx="192405" cy="311150"/>
          </a:xfrm>
          <a:custGeom>
            <a:rect l="l" t="t" r="r" b="b"/>
            <a:pathLst>
              <a:path w="192404" h="311150">
                <a:moveTo>
                  <a:pt x="192024" y="0"/>
                </a:moveTo>
                <a:lnTo>
                  <a:pt x="0" y="0"/>
                </a:lnTo>
                <a:lnTo>
                  <a:pt x="0" y="310895"/>
                </a:lnTo>
                <a:lnTo>
                  <a:pt x="192024" y="310895"/>
                </a:lnTo>
                <a:lnTo>
                  <a:pt x="19202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470903" y="2616707"/>
            <a:ext cx="76200" cy="76200"/>
          </a:xfrm>
          <a:custGeom>
            <a:rect l="l" t="t" r="r" b="b"/>
            <a:pathLst>
              <a:path w="76200" h="76200">
                <a:moveTo>
                  <a:pt x="0" y="76200"/>
                </a:moveTo>
                <a:lnTo>
                  <a:pt x="76200" y="76200"/>
                </a:lnTo>
                <a:lnTo>
                  <a:pt x="762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526795" y="935227"/>
            <a:ext cx="8098155" cy="17995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汽车行业综艺植入需求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强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烈，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单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品牌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单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车型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植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入是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常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见合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作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方式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2023年1-10月共有28个汽车品牌赞助综艺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目，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相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较去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年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同期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有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所增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长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，汽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行业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综艺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植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入需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更加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烈。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品牌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目赞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助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频次 来看，多以单品牌单车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型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植入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方式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进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行合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5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SVC-2022-2023.1-10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月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首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播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综</a:t>
            </a:r>
            <a:r>
              <a:rPr sz="1400" b="1" spc="-10">
                <a:solidFill>
                  <a:srgbClr val="404040"/>
                </a:solidFill>
                <a:latin typeface="微软雅黑"/>
                <a:cs typeface="微软雅黑"/>
              </a:rPr>
              <a:t>艺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中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</a:t>
            </a:r>
            <a:r>
              <a:rPr sz="1400" b="1" spc="-10">
                <a:solidFill>
                  <a:srgbClr val="404040"/>
                </a:solidFill>
                <a:latin typeface="微软雅黑"/>
                <a:cs typeface="微软雅黑"/>
              </a:rPr>
              <a:t>车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品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牌</a:t>
            </a:r>
            <a:r>
              <a:rPr sz="1400" b="1" spc="-10">
                <a:solidFill>
                  <a:srgbClr val="404040"/>
                </a:solidFill>
                <a:latin typeface="微软雅黑"/>
                <a:cs typeface="微软雅黑"/>
              </a:rPr>
              <a:t>赞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助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频</a:t>
            </a:r>
            <a:r>
              <a:rPr sz="1400" b="1" spc="5">
                <a:solidFill>
                  <a:srgbClr val="404040"/>
                </a:solidFill>
                <a:latin typeface="微软雅黑"/>
                <a:cs typeface="微软雅黑"/>
              </a:rPr>
              <a:t>次</a:t>
            </a:r>
            <a:endParaRPr sz="1400">
              <a:latin typeface="微软雅黑"/>
              <a:cs typeface="微软雅黑"/>
            </a:endParaRPr>
          </a:p>
          <a:p>
            <a:pPr marL="2234565">
              <a:lnSpc>
                <a:spcPct val="100000"/>
              </a:lnSpc>
              <a:spcBef>
                <a:spcPts val="1290"/>
              </a:spcBef>
              <a:tabLst>
                <a:tab pos="6053455"/>
              </a:tabLst>
            </a:pPr>
            <a:r>
              <a:rPr sz="1500" spc="-7" baseline="2777">
                <a:solidFill>
                  <a:srgbClr val="585858"/>
                </a:solidFill>
                <a:latin typeface="微软雅黑"/>
                <a:cs typeface="微软雅黑"/>
              </a:rPr>
              <a:t>2022年	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2023年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59664" y="152527"/>
            <a:ext cx="451484" cy="467359"/>
          </a:xfrm>
          <a:custGeom>
            <a:rect l="l" t="t" r="r" b="b"/>
            <a:pathLst>
              <a:path w="451484" h="467359">
                <a:moveTo>
                  <a:pt x="27012" y="330200"/>
                </a:moveTo>
                <a:lnTo>
                  <a:pt x="19075" y="339089"/>
                </a:lnTo>
                <a:lnTo>
                  <a:pt x="35725" y="355600"/>
                </a:lnTo>
                <a:lnTo>
                  <a:pt x="0" y="391160"/>
                </a:lnTo>
                <a:lnTo>
                  <a:pt x="76974" y="467360"/>
                </a:lnTo>
                <a:lnTo>
                  <a:pt x="84810" y="459739"/>
                </a:lnTo>
                <a:lnTo>
                  <a:pt x="15201" y="389889"/>
                </a:lnTo>
                <a:lnTo>
                  <a:pt x="42887" y="363220"/>
                </a:lnTo>
                <a:lnTo>
                  <a:pt x="58259" y="363220"/>
                </a:lnTo>
                <a:lnTo>
                  <a:pt x="56451" y="360680"/>
                </a:lnTo>
                <a:lnTo>
                  <a:pt x="50838" y="354330"/>
                </a:lnTo>
                <a:lnTo>
                  <a:pt x="58440" y="346710"/>
                </a:lnTo>
                <a:lnTo>
                  <a:pt x="43662" y="346710"/>
                </a:lnTo>
                <a:lnTo>
                  <a:pt x="27012" y="330200"/>
                </a:lnTo>
                <a:close/>
              </a:path>
              <a:path w="451484" h="467359">
                <a:moveTo>
                  <a:pt x="58259" y="363220"/>
                </a:moveTo>
                <a:lnTo>
                  <a:pt x="42887" y="363220"/>
                </a:lnTo>
                <a:lnTo>
                  <a:pt x="49081" y="370839"/>
                </a:lnTo>
                <a:lnTo>
                  <a:pt x="53906" y="377189"/>
                </a:lnTo>
                <a:lnTo>
                  <a:pt x="57362" y="383539"/>
                </a:lnTo>
                <a:lnTo>
                  <a:pt x="59448" y="389889"/>
                </a:lnTo>
                <a:lnTo>
                  <a:pt x="60889" y="398780"/>
                </a:lnTo>
                <a:lnTo>
                  <a:pt x="60852" y="407670"/>
                </a:lnTo>
                <a:lnTo>
                  <a:pt x="59337" y="419100"/>
                </a:lnTo>
                <a:lnTo>
                  <a:pt x="56349" y="430530"/>
                </a:lnTo>
                <a:lnTo>
                  <a:pt x="62293" y="430530"/>
                </a:lnTo>
                <a:lnTo>
                  <a:pt x="68745" y="431800"/>
                </a:lnTo>
                <a:lnTo>
                  <a:pt x="71741" y="417830"/>
                </a:lnTo>
                <a:lnTo>
                  <a:pt x="72786" y="405130"/>
                </a:lnTo>
                <a:lnTo>
                  <a:pt x="71884" y="392430"/>
                </a:lnTo>
                <a:lnTo>
                  <a:pt x="69037" y="382270"/>
                </a:lnTo>
                <a:lnTo>
                  <a:pt x="81743" y="381000"/>
                </a:lnTo>
                <a:lnTo>
                  <a:pt x="116674" y="381000"/>
                </a:lnTo>
                <a:lnTo>
                  <a:pt x="116368" y="372110"/>
                </a:lnTo>
                <a:lnTo>
                  <a:pt x="64389" y="372110"/>
                </a:lnTo>
                <a:lnTo>
                  <a:pt x="60972" y="367030"/>
                </a:lnTo>
                <a:lnTo>
                  <a:pt x="58259" y="363220"/>
                </a:lnTo>
                <a:close/>
              </a:path>
              <a:path w="451484" h="467359">
                <a:moveTo>
                  <a:pt x="94233" y="326389"/>
                </a:moveTo>
                <a:lnTo>
                  <a:pt x="78714" y="326389"/>
                </a:lnTo>
                <a:lnTo>
                  <a:pt x="137807" y="386080"/>
                </a:lnTo>
                <a:lnTo>
                  <a:pt x="137807" y="389889"/>
                </a:lnTo>
                <a:lnTo>
                  <a:pt x="133616" y="393700"/>
                </a:lnTo>
                <a:lnTo>
                  <a:pt x="129476" y="397510"/>
                </a:lnTo>
                <a:lnTo>
                  <a:pt x="124091" y="402589"/>
                </a:lnTo>
                <a:lnTo>
                  <a:pt x="117449" y="408939"/>
                </a:lnTo>
                <a:lnTo>
                  <a:pt x="121640" y="411480"/>
                </a:lnTo>
                <a:lnTo>
                  <a:pt x="124929" y="414020"/>
                </a:lnTo>
                <a:lnTo>
                  <a:pt x="127317" y="415289"/>
                </a:lnTo>
                <a:lnTo>
                  <a:pt x="133642" y="408939"/>
                </a:lnTo>
                <a:lnTo>
                  <a:pt x="143192" y="400050"/>
                </a:lnTo>
                <a:lnTo>
                  <a:pt x="147764" y="393700"/>
                </a:lnTo>
                <a:lnTo>
                  <a:pt x="149272" y="387350"/>
                </a:lnTo>
                <a:lnTo>
                  <a:pt x="147718" y="382270"/>
                </a:lnTo>
                <a:lnTo>
                  <a:pt x="143103" y="375920"/>
                </a:lnTo>
                <a:lnTo>
                  <a:pt x="94233" y="326389"/>
                </a:lnTo>
                <a:close/>
              </a:path>
              <a:path w="451484" h="467359">
                <a:moveTo>
                  <a:pt x="116281" y="369570"/>
                </a:moveTo>
                <a:lnTo>
                  <a:pt x="92802" y="369570"/>
                </a:lnTo>
                <a:lnTo>
                  <a:pt x="64389" y="372110"/>
                </a:lnTo>
                <a:lnTo>
                  <a:pt x="116368" y="372110"/>
                </a:lnTo>
                <a:lnTo>
                  <a:pt x="116281" y="369570"/>
                </a:lnTo>
                <a:close/>
              </a:path>
              <a:path w="451484" h="467359">
                <a:moveTo>
                  <a:pt x="169266" y="330200"/>
                </a:moveTo>
                <a:lnTo>
                  <a:pt x="153746" y="330200"/>
                </a:lnTo>
                <a:lnTo>
                  <a:pt x="185508" y="361950"/>
                </a:lnTo>
                <a:lnTo>
                  <a:pt x="193255" y="354330"/>
                </a:lnTo>
                <a:lnTo>
                  <a:pt x="188899" y="349250"/>
                </a:lnTo>
                <a:lnTo>
                  <a:pt x="195297" y="342900"/>
                </a:lnTo>
                <a:lnTo>
                  <a:pt x="181927" y="342900"/>
                </a:lnTo>
                <a:lnTo>
                  <a:pt x="169266" y="330200"/>
                </a:lnTo>
                <a:close/>
              </a:path>
              <a:path w="451484" h="467359">
                <a:moveTo>
                  <a:pt x="160337" y="262889"/>
                </a:moveTo>
                <a:lnTo>
                  <a:pt x="150939" y="269239"/>
                </a:lnTo>
                <a:lnTo>
                  <a:pt x="150832" y="287020"/>
                </a:lnTo>
                <a:lnTo>
                  <a:pt x="148280" y="306070"/>
                </a:lnTo>
                <a:lnTo>
                  <a:pt x="143283" y="325120"/>
                </a:lnTo>
                <a:lnTo>
                  <a:pt x="135839" y="346710"/>
                </a:lnTo>
                <a:lnTo>
                  <a:pt x="139712" y="346710"/>
                </a:lnTo>
                <a:lnTo>
                  <a:pt x="143421" y="347980"/>
                </a:lnTo>
                <a:lnTo>
                  <a:pt x="146977" y="349250"/>
                </a:lnTo>
                <a:lnTo>
                  <a:pt x="149555" y="342900"/>
                </a:lnTo>
                <a:lnTo>
                  <a:pt x="151815" y="336550"/>
                </a:lnTo>
                <a:lnTo>
                  <a:pt x="153746" y="330200"/>
                </a:lnTo>
                <a:lnTo>
                  <a:pt x="169266" y="330200"/>
                </a:lnTo>
                <a:lnTo>
                  <a:pt x="165468" y="326389"/>
                </a:lnTo>
                <a:lnTo>
                  <a:pt x="170586" y="321310"/>
                </a:lnTo>
                <a:lnTo>
                  <a:pt x="155778" y="321310"/>
                </a:lnTo>
                <a:lnTo>
                  <a:pt x="158207" y="311150"/>
                </a:lnTo>
                <a:lnTo>
                  <a:pt x="159969" y="299720"/>
                </a:lnTo>
                <a:lnTo>
                  <a:pt x="161064" y="288289"/>
                </a:lnTo>
                <a:lnTo>
                  <a:pt x="161493" y="275589"/>
                </a:lnTo>
                <a:lnTo>
                  <a:pt x="172834" y="275589"/>
                </a:lnTo>
                <a:lnTo>
                  <a:pt x="184588" y="274320"/>
                </a:lnTo>
                <a:lnTo>
                  <a:pt x="196751" y="271780"/>
                </a:lnTo>
                <a:lnTo>
                  <a:pt x="209321" y="267970"/>
                </a:lnTo>
                <a:lnTo>
                  <a:pt x="217015" y="267970"/>
                </a:lnTo>
                <a:lnTo>
                  <a:pt x="215709" y="266700"/>
                </a:lnTo>
                <a:lnTo>
                  <a:pt x="160629" y="266700"/>
                </a:lnTo>
                <a:lnTo>
                  <a:pt x="160489" y="265430"/>
                </a:lnTo>
                <a:lnTo>
                  <a:pt x="160337" y="262889"/>
                </a:lnTo>
                <a:close/>
              </a:path>
              <a:path w="451484" h="467359">
                <a:moveTo>
                  <a:pt x="79197" y="311150"/>
                </a:moveTo>
                <a:lnTo>
                  <a:pt x="43662" y="346710"/>
                </a:lnTo>
                <a:lnTo>
                  <a:pt x="58440" y="346710"/>
                </a:lnTo>
                <a:lnTo>
                  <a:pt x="78714" y="326389"/>
                </a:lnTo>
                <a:lnTo>
                  <a:pt x="94233" y="326389"/>
                </a:lnTo>
                <a:lnTo>
                  <a:pt x="79197" y="311150"/>
                </a:lnTo>
                <a:close/>
              </a:path>
              <a:path w="451484" h="467359">
                <a:moveTo>
                  <a:pt x="228765" y="279400"/>
                </a:moveTo>
                <a:lnTo>
                  <a:pt x="212813" y="279400"/>
                </a:lnTo>
                <a:lnTo>
                  <a:pt x="229273" y="295910"/>
                </a:lnTo>
                <a:lnTo>
                  <a:pt x="181927" y="342900"/>
                </a:lnTo>
                <a:lnTo>
                  <a:pt x="195297" y="342900"/>
                </a:lnTo>
                <a:lnTo>
                  <a:pt x="236245" y="302260"/>
                </a:lnTo>
                <a:lnTo>
                  <a:pt x="245028" y="302260"/>
                </a:lnTo>
                <a:lnTo>
                  <a:pt x="248348" y="298450"/>
                </a:lnTo>
                <a:lnTo>
                  <a:pt x="228765" y="279400"/>
                </a:lnTo>
                <a:close/>
              </a:path>
              <a:path w="451484" h="467359">
                <a:moveTo>
                  <a:pt x="217015" y="267970"/>
                </a:moveTo>
                <a:lnTo>
                  <a:pt x="209321" y="267970"/>
                </a:lnTo>
                <a:lnTo>
                  <a:pt x="155778" y="321310"/>
                </a:lnTo>
                <a:lnTo>
                  <a:pt x="170586" y="321310"/>
                </a:lnTo>
                <a:lnTo>
                  <a:pt x="212813" y="279400"/>
                </a:lnTo>
                <a:lnTo>
                  <a:pt x="228765" y="279400"/>
                </a:lnTo>
                <a:lnTo>
                  <a:pt x="217015" y="267970"/>
                </a:lnTo>
                <a:close/>
              </a:path>
              <a:path w="451484" h="467359">
                <a:moveTo>
                  <a:pt x="130708" y="270510"/>
                </a:moveTo>
                <a:lnTo>
                  <a:pt x="128386" y="281939"/>
                </a:lnTo>
                <a:lnTo>
                  <a:pt x="125385" y="293370"/>
                </a:lnTo>
                <a:lnTo>
                  <a:pt x="121705" y="304800"/>
                </a:lnTo>
                <a:lnTo>
                  <a:pt x="117348" y="317500"/>
                </a:lnTo>
                <a:lnTo>
                  <a:pt x="125183" y="317500"/>
                </a:lnTo>
                <a:lnTo>
                  <a:pt x="128485" y="318770"/>
                </a:lnTo>
                <a:lnTo>
                  <a:pt x="131666" y="309880"/>
                </a:lnTo>
                <a:lnTo>
                  <a:pt x="134921" y="298450"/>
                </a:lnTo>
                <a:lnTo>
                  <a:pt x="138247" y="285750"/>
                </a:lnTo>
                <a:lnTo>
                  <a:pt x="141643" y="273050"/>
                </a:lnTo>
                <a:lnTo>
                  <a:pt x="130708" y="270510"/>
                </a:lnTo>
                <a:close/>
              </a:path>
              <a:path w="451484" h="467359">
                <a:moveTo>
                  <a:pt x="121221" y="234950"/>
                </a:moveTo>
                <a:lnTo>
                  <a:pt x="117157" y="245110"/>
                </a:lnTo>
                <a:lnTo>
                  <a:pt x="121932" y="246380"/>
                </a:lnTo>
                <a:lnTo>
                  <a:pt x="126314" y="247650"/>
                </a:lnTo>
                <a:lnTo>
                  <a:pt x="130327" y="248920"/>
                </a:lnTo>
                <a:lnTo>
                  <a:pt x="88887" y="289560"/>
                </a:lnTo>
                <a:lnTo>
                  <a:pt x="105537" y="307339"/>
                </a:lnTo>
                <a:lnTo>
                  <a:pt x="113284" y="298450"/>
                </a:lnTo>
                <a:lnTo>
                  <a:pt x="103593" y="289560"/>
                </a:lnTo>
                <a:lnTo>
                  <a:pt x="154286" y="238760"/>
                </a:lnTo>
                <a:lnTo>
                  <a:pt x="139712" y="238760"/>
                </a:lnTo>
                <a:lnTo>
                  <a:pt x="121221" y="234950"/>
                </a:lnTo>
                <a:close/>
              </a:path>
              <a:path w="451484" h="467359">
                <a:moveTo>
                  <a:pt x="245028" y="302260"/>
                </a:moveTo>
                <a:lnTo>
                  <a:pt x="236245" y="302260"/>
                </a:lnTo>
                <a:lnTo>
                  <a:pt x="240601" y="307339"/>
                </a:lnTo>
                <a:lnTo>
                  <a:pt x="245028" y="302260"/>
                </a:lnTo>
                <a:close/>
              </a:path>
              <a:path w="451484" h="467359">
                <a:moveTo>
                  <a:pt x="229463" y="246380"/>
                </a:moveTo>
                <a:lnTo>
                  <a:pt x="212996" y="255270"/>
                </a:lnTo>
                <a:lnTo>
                  <a:pt x="196037" y="261620"/>
                </a:lnTo>
                <a:lnTo>
                  <a:pt x="178582" y="265430"/>
                </a:lnTo>
                <a:lnTo>
                  <a:pt x="160629" y="266700"/>
                </a:lnTo>
                <a:lnTo>
                  <a:pt x="215709" y="266700"/>
                </a:lnTo>
                <a:lnTo>
                  <a:pt x="232943" y="259080"/>
                </a:lnTo>
                <a:lnTo>
                  <a:pt x="231724" y="256539"/>
                </a:lnTo>
                <a:lnTo>
                  <a:pt x="230555" y="251460"/>
                </a:lnTo>
                <a:lnTo>
                  <a:pt x="229463" y="246380"/>
                </a:lnTo>
                <a:close/>
              </a:path>
              <a:path w="451484" h="467359">
                <a:moveTo>
                  <a:pt x="322605" y="165100"/>
                </a:moveTo>
                <a:lnTo>
                  <a:pt x="250177" y="237489"/>
                </a:lnTo>
                <a:lnTo>
                  <a:pt x="279717" y="266700"/>
                </a:lnTo>
                <a:lnTo>
                  <a:pt x="287070" y="260350"/>
                </a:lnTo>
                <a:lnTo>
                  <a:pt x="282232" y="255270"/>
                </a:lnTo>
                <a:lnTo>
                  <a:pt x="288503" y="248920"/>
                </a:lnTo>
                <a:lnTo>
                  <a:pt x="276225" y="248920"/>
                </a:lnTo>
                <a:lnTo>
                  <a:pt x="263537" y="236220"/>
                </a:lnTo>
                <a:lnTo>
                  <a:pt x="321246" y="179070"/>
                </a:lnTo>
                <a:lnTo>
                  <a:pt x="336727" y="179070"/>
                </a:lnTo>
                <a:lnTo>
                  <a:pt x="322605" y="165100"/>
                </a:lnTo>
                <a:close/>
              </a:path>
              <a:path w="451484" h="467359">
                <a:moveTo>
                  <a:pt x="201777" y="229870"/>
                </a:moveTo>
                <a:lnTo>
                  <a:pt x="178535" y="237489"/>
                </a:lnTo>
                <a:lnTo>
                  <a:pt x="167425" y="241300"/>
                </a:lnTo>
                <a:lnTo>
                  <a:pt x="156654" y="245110"/>
                </a:lnTo>
                <a:lnTo>
                  <a:pt x="158597" y="255270"/>
                </a:lnTo>
                <a:lnTo>
                  <a:pt x="171284" y="251460"/>
                </a:lnTo>
                <a:lnTo>
                  <a:pt x="183113" y="247650"/>
                </a:lnTo>
                <a:lnTo>
                  <a:pt x="194082" y="243839"/>
                </a:lnTo>
                <a:lnTo>
                  <a:pt x="204190" y="241300"/>
                </a:lnTo>
                <a:lnTo>
                  <a:pt x="201777" y="229870"/>
                </a:lnTo>
                <a:close/>
              </a:path>
              <a:path w="451484" h="467359">
                <a:moveTo>
                  <a:pt x="336727" y="179070"/>
                </a:moveTo>
                <a:lnTo>
                  <a:pt x="321246" y="179070"/>
                </a:lnTo>
                <a:lnTo>
                  <a:pt x="333933" y="191770"/>
                </a:lnTo>
                <a:lnTo>
                  <a:pt x="276225" y="248920"/>
                </a:lnTo>
                <a:lnTo>
                  <a:pt x="288503" y="248920"/>
                </a:lnTo>
                <a:lnTo>
                  <a:pt x="339928" y="196850"/>
                </a:lnTo>
                <a:lnTo>
                  <a:pt x="349681" y="196850"/>
                </a:lnTo>
                <a:lnTo>
                  <a:pt x="352132" y="194309"/>
                </a:lnTo>
                <a:lnTo>
                  <a:pt x="336727" y="179070"/>
                </a:lnTo>
                <a:close/>
              </a:path>
              <a:path w="451484" h="467359">
                <a:moveTo>
                  <a:pt x="176695" y="201929"/>
                </a:moveTo>
                <a:lnTo>
                  <a:pt x="139712" y="238760"/>
                </a:lnTo>
                <a:lnTo>
                  <a:pt x="154286" y="238760"/>
                </a:lnTo>
                <a:lnTo>
                  <a:pt x="175831" y="217170"/>
                </a:lnTo>
                <a:lnTo>
                  <a:pt x="191712" y="217170"/>
                </a:lnTo>
                <a:lnTo>
                  <a:pt x="176695" y="201929"/>
                </a:lnTo>
                <a:close/>
              </a:path>
              <a:path w="451484" h="467359">
                <a:moveTo>
                  <a:pt x="191712" y="217170"/>
                </a:moveTo>
                <a:lnTo>
                  <a:pt x="175831" y="217170"/>
                </a:lnTo>
                <a:lnTo>
                  <a:pt x="185115" y="226060"/>
                </a:lnTo>
                <a:lnTo>
                  <a:pt x="192963" y="218439"/>
                </a:lnTo>
                <a:lnTo>
                  <a:pt x="191712" y="217170"/>
                </a:lnTo>
                <a:close/>
              </a:path>
              <a:path w="451484" h="467359">
                <a:moveTo>
                  <a:pt x="285813" y="142240"/>
                </a:moveTo>
                <a:lnTo>
                  <a:pt x="227330" y="200659"/>
                </a:lnTo>
                <a:lnTo>
                  <a:pt x="251536" y="224789"/>
                </a:lnTo>
                <a:lnTo>
                  <a:pt x="258902" y="217170"/>
                </a:lnTo>
                <a:lnTo>
                  <a:pt x="256666" y="215900"/>
                </a:lnTo>
                <a:lnTo>
                  <a:pt x="262919" y="209550"/>
                </a:lnTo>
                <a:lnTo>
                  <a:pt x="250672" y="209550"/>
                </a:lnTo>
                <a:lnTo>
                  <a:pt x="240690" y="199390"/>
                </a:lnTo>
                <a:lnTo>
                  <a:pt x="284454" y="156209"/>
                </a:lnTo>
                <a:lnTo>
                  <a:pt x="299827" y="156209"/>
                </a:lnTo>
                <a:lnTo>
                  <a:pt x="285813" y="142240"/>
                </a:lnTo>
                <a:close/>
              </a:path>
              <a:path w="451484" h="467359">
                <a:moveTo>
                  <a:pt x="287362" y="113029"/>
                </a:moveTo>
                <a:lnTo>
                  <a:pt x="198678" y="201929"/>
                </a:lnTo>
                <a:lnTo>
                  <a:pt x="216395" y="219710"/>
                </a:lnTo>
                <a:lnTo>
                  <a:pt x="223748" y="212089"/>
                </a:lnTo>
                <a:lnTo>
                  <a:pt x="212420" y="201929"/>
                </a:lnTo>
                <a:lnTo>
                  <a:pt x="286397" y="127000"/>
                </a:lnTo>
                <a:lnTo>
                  <a:pt x="301283" y="127000"/>
                </a:lnTo>
                <a:lnTo>
                  <a:pt x="287362" y="113029"/>
                </a:lnTo>
                <a:close/>
              </a:path>
              <a:path w="451484" h="467359">
                <a:moveTo>
                  <a:pt x="299827" y="156209"/>
                </a:moveTo>
                <a:lnTo>
                  <a:pt x="284454" y="156209"/>
                </a:lnTo>
                <a:lnTo>
                  <a:pt x="294424" y="165100"/>
                </a:lnTo>
                <a:lnTo>
                  <a:pt x="250672" y="209550"/>
                </a:lnTo>
                <a:lnTo>
                  <a:pt x="262919" y="209550"/>
                </a:lnTo>
                <a:lnTo>
                  <a:pt x="300431" y="171450"/>
                </a:lnTo>
                <a:lnTo>
                  <a:pt x="305109" y="171450"/>
                </a:lnTo>
                <a:lnTo>
                  <a:pt x="310019" y="166370"/>
                </a:lnTo>
                <a:lnTo>
                  <a:pt x="299827" y="156209"/>
                </a:lnTo>
                <a:close/>
              </a:path>
              <a:path w="451484" h="467359">
                <a:moveTo>
                  <a:pt x="349681" y="196850"/>
                </a:moveTo>
                <a:lnTo>
                  <a:pt x="339928" y="196850"/>
                </a:lnTo>
                <a:lnTo>
                  <a:pt x="344779" y="201929"/>
                </a:lnTo>
                <a:lnTo>
                  <a:pt x="349681" y="196850"/>
                </a:lnTo>
                <a:close/>
              </a:path>
              <a:path w="451484" h="467359">
                <a:moveTo>
                  <a:pt x="208749" y="147320"/>
                </a:moveTo>
                <a:lnTo>
                  <a:pt x="201676" y="153670"/>
                </a:lnTo>
                <a:lnTo>
                  <a:pt x="209613" y="161290"/>
                </a:lnTo>
                <a:lnTo>
                  <a:pt x="180962" y="190500"/>
                </a:lnTo>
                <a:lnTo>
                  <a:pt x="187350" y="196850"/>
                </a:lnTo>
                <a:lnTo>
                  <a:pt x="216001" y="168909"/>
                </a:lnTo>
                <a:lnTo>
                  <a:pt x="227467" y="168909"/>
                </a:lnTo>
                <a:lnTo>
                  <a:pt x="228879" y="167640"/>
                </a:lnTo>
                <a:lnTo>
                  <a:pt x="223075" y="161290"/>
                </a:lnTo>
                <a:lnTo>
                  <a:pt x="229450" y="154940"/>
                </a:lnTo>
                <a:lnTo>
                  <a:pt x="216687" y="154940"/>
                </a:lnTo>
                <a:lnTo>
                  <a:pt x="208749" y="147320"/>
                </a:lnTo>
                <a:close/>
              </a:path>
              <a:path w="451484" h="467359">
                <a:moveTo>
                  <a:pt x="227467" y="168909"/>
                </a:moveTo>
                <a:lnTo>
                  <a:pt x="216001" y="168909"/>
                </a:lnTo>
                <a:lnTo>
                  <a:pt x="221818" y="173990"/>
                </a:lnTo>
                <a:lnTo>
                  <a:pt x="227467" y="168909"/>
                </a:lnTo>
                <a:close/>
              </a:path>
              <a:path w="451484" h="467359">
                <a:moveTo>
                  <a:pt x="305109" y="171450"/>
                </a:moveTo>
                <a:lnTo>
                  <a:pt x="300431" y="171450"/>
                </a:lnTo>
                <a:lnTo>
                  <a:pt x="302653" y="173990"/>
                </a:lnTo>
                <a:lnTo>
                  <a:pt x="305109" y="171450"/>
                </a:lnTo>
                <a:close/>
              </a:path>
              <a:path w="451484" h="467359">
                <a:moveTo>
                  <a:pt x="358165" y="129540"/>
                </a:moveTo>
                <a:lnTo>
                  <a:pt x="343420" y="129540"/>
                </a:lnTo>
                <a:lnTo>
                  <a:pt x="364528" y="149859"/>
                </a:lnTo>
                <a:lnTo>
                  <a:pt x="367499" y="152400"/>
                </a:lnTo>
                <a:lnTo>
                  <a:pt x="368884" y="156209"/>
                </a:lnTo>
                <a:lnTo>
                  <a:pt x="368693" y="160020"/>
                </a:lnTo>
                <a:lnTo>
                  <a:pt x="380504" y="162559"/>
                </a:lnTo>
                <a:lnTo>
                  <a:pt x="380504" y="158750"/>
                </a:lnTo>
                <a:lnTo>
                  <a:pt x="380758" y="156209"/>
                </a:lnTo>
                <a:lnTo>
                  <a:pt x="381279" y="154940"/>
                </a:lnTo>
                <a:lnTo>
                  <a:pt x="383463" y="146050"/>
                </a:lnTo>
                <a:lnTo>
                  <a:pt x="383825" y="144779"/>
                </a:lnTo>
                <a:lnTo>
                  <a:pt x="373532" y="144779"/>
                </a:lnTo>
                <a:lnTo>
                  <a:pt x="358165" y="129540"/>
                </a:lnTo>
                <a:close/>
              </a:path>
              <a:path w="451484" h="467359">
                <a:moveTo>
                  <a:pt x="238760" y="116840"/>
                </a:moveTo>
                <a:lnTo>
                  <a:pt x="231686" y="124459"/>
                </a:lnTo>
                <a:lnTo>
                  <a:pt x="239623" y="132079"/>
                </a:lnTo>
                <a:lnTo>
                  <a:pt x="216687" y="154940"/>
                </a:lnTo>
                <a:lnTo>
                  <a:pt x="229450" y="154940"/>
                </a:lnTo>
                <a:lnTo>
                  <a:pt x="246024" y="138429"/>
                </a:lnTo>
                <a:lnTo>
                  <a:pt x="257487" y="138429"/>
                </a:lnTo>
                <a:lnTo>
                  <a:pt x="258902" y="137159"/>
                </a:lnTo>
                <a:lnTo>
                  <a:pt x="253085" y="130809"/>
                </a:lnTo>
                <a:lnTo>
                  <a:pt x="259399" y="124459"/>
                </a:lnTo>
                <a:lnTo>
                  <a:pt x="246697" y="124459"/>
                </a:lnTo>
                <a:lnTo>
                  <a:pt x="238760" y="116840"/>
                </a:lnTo>
                <a:close/>
              </a:path>
              <a:path w="451484" h="467359">
                <a:moveTo>
                  <a:pt x="379247" y="124459"/>
                </a:moveTo>
                <a:lnTo>
                  <a:pt x="377621" y="130809"/>
                </a:lnTo>
                <a:lnTo>
                  <a:pt x="375729" y="137159"/>
                </a:lnTo>
                <a:lnTo>
                  <a:pt x="373532" y="144779"/>
                </a:lnTo>
                <a:lnTo>
                  <a:pt x="383825" y="144779"/>
                </a:lnTo>
                <a:lnTo>
                  <a:pt x="385635" y="138429"/>
                </a:lnTo>
                <a:lnTo>
                  <a:pt x="387756" y="132079"/>
                </a:lnTo>
                <a:lnTo>
                  <a:pt x="379247" y="124459"/>
                </a:lnTo>
                <a:close/>
              </a:path>
              <a:path w="451484" h="467359">
                <a:moveTo>
                  <a:pt x="257487" y="138429"/>
                </a:moveTo>
                <a:lnTo>
                  <a:pt x="246024" y="138429"/>
                </a:lnTo>
                <a:lnTo>
                  <a:pt x="251828" y="143509"/>
                </a:lnTo>
                <a:lnTo>
                  <a:pt x="257487" y="138429"/>
                </a:lnTo>
                <a:close/>
              </a:path>
              <a:path w="451484" h="467359">
                <a:moveTo>
                  <a:pt x="337861" y="109220"/>
                </a:moveTo>
                <a:lnTo>
                  <a:pt x="323672" y="109220"/>
                </a:lnTo>
                <a:lnTo>
                  <a:pt x="336740" y="121920"/>
                </a:lnTo>
                <a:lnTo>
                  <a:pt x="323761" y="135890"/>
                </a:lnTo>
                <a:lnTo>
                  <a:pt x="330441" y="142240"/>
                </a:lnTo>
                <a:lnTo>
                  <a:pt x="343420" y="129540"/>
                </a:lnTo>
                <a:lnTo>
                  <a:pt x="358165" y="129540"/>
                </a:lnTo>
                <a:lnTo>
                  <a:pt x="350481" y="121920"/>
                </a:lnTo>
                <a:lnTo>
                  <a:pt x="356647" y="115570"/>
                </a:lnTo>
                <a:lnTo>
                  <a:pt x="343801" y="115570"/>
                </a:lnTo>
                <a:lnTo>
                  <a:pt x="337861" y="109220"/>
                </a:lnTo>
                <a:close/>
              </a:path>
              <a:path w="451484" h="467359">
                <a:moveTo>
                  <a:pt x="338874" y="17779"/>
                </a:moveTo>
                <a:lnTo>
                  <a:pt x="331406" y="24129"/>
                </a:lnTo>
                <a:lnTo>
                  <a:pt x="358914" y="52070"/>
                </a:lnTo>
                <a:lnTo>
                  <a:pt x="336740" y="74929"/>
                </a:lnTo>
                <a:lnTo>
                  <a:pt x="404507" y="142240"/>
                </a:lnTo>
                <a:lnTo>
                  <a:pt x="411581" y="134620"/>
                </a:lnTo>
                <a:lnTo>
                  <a:pt x="388924" y="113029"/>
                </a:lnTo>
                <a:lnTo>
                  <a:pt x="396402" y="105409"/>
                </a:lnTo>
                <a:lnTo>
                  <a:pt x="381952" y="105409"/>
                </a:lnTo>
                <a:lnTo>
                  <a:pt x="369951" y="93979"/>
                </a:lnTo>
                <a:lnTo>
                  <a:pt x="377425" y="86359"/>
                </a:lnTo>
                <a:lnTo>
                  <a:pt x="362978" y="86359"/>
                </a:lnTo>
                <a:lnTo>
                  <a:pt x="351066" y="74929"/>
                </a:lnTo>
                <a:lnTo>
                  <a:pt x="380975" y="44450"/>
                </a:lnTo>
                <a:lnTo>
                  <a:pt x="366369" y="44450"/>
                </a:lnTo>
                <a:lnTo>
                  <a:pt x="338874" y="17779"/>
                </a:lnTo>
                <a:close/>
              </a:path>
              <a:path w="451484" h="467359">
                <a:moveTo>
                  <a:pt x="301283" y="127000"/>
                </a:moveTo>
                <a:lnTo>
                  <a:pt x="286397" y="127000"/>
                </a:lnTo>
                <a:lnTo>
                  <a:pt x="297726" y="138429"/>
                </a:lnTo>
                <a:lnTo>
                  <a:pt x="305079" y="130809"/>
                </a:lnTo>
                <a:lnTo>
                  <a:pt x="301283" y="127000"/>
                </a:lnTo>
                <a:close/>
              </a:path>
              <a:path w="451484" h="467359">
                <a:moveTo>
                  <a:pt x="275742" y="95250"/>
                </a:moveTo>
                <a:lnTo>
                  <a:pt x="246697" y="124459"/>
                </a:lnTo>
                <a:lnTo>
                  <a:pt x="259399" y="124459"/>
                </a:lnTo>
                <a:lnTo>
                  <a:pt x="282130" y="101600"/>
                </a:lnTo>
                <a:lnTo>
                  <a:pt x="275742" y="95250"/>
                </a:lnTo>
                <a:close/>
              </a:path>
              <a:path w="451484" h="467359">
                <a:moveTo>
                  <a:pt x="296075" y="64770"/>
                </a:moveTo>
                <a:lnTo>
                  <a:pt x="286397" y="69850"/>
                </a:lnTo>
                <a:lnTo>
                  <a:pt x="291393" y="81279"/>
                </a:lnTo>
                <a:lnTo>
                  <a:pt x="295543" y="91440"/>
                </a:lnTo>
                <a:lnTo>
                  <a:pt x="298847" y="102870"/>
                </a:lnTo>
                <a:lnTo>
                  <a:pt x="301307" y="114300"/>
                </a:lnTo>
                <a:lnTo>
                  <a:pt x="304850" y="115570"/>
                </a:lnTo>
                <a:lnTo>
                  <a:pt x="308406" y="115570"/>
                </a:lnTo>
                <a:lnTo>
                  <a:pt x="311950" y="116840"/>
                </a:lnTo>
                <a:lnTo>
                  <a:pt x="310527" y="109220"/>
                </a:lnTo>
                <a:lnTo>
                  <a:pt x="308622" y="100329"/>
                </a:lnTo>
                <a:lnTo>
                  <a:pt x="306235" y="92709"/>
                </a:lnTo>
                <a:lnTo>
                  <a:pt x="316263" y="82550"/>
                </a:lnTo>
                <a:lnTo>
                  <a:pt x="302945" y="82550"/>
                </a:lnTo>
                <a:lnTo>
                  <a:pt x="300951" y="76200"/>
                </a:lnTo>
                <a:lnTo>
                  <a:pt x="298653" y="71120"/>
                </a:lnTo>
                <a:lnTo>
                  <a:pt x="296075" y="64770"/>
                </a:lnTo>
                <a:close/>
              </a:path>
              <a:path w="451484" h="467359">
                <a:moveTo>
                  <a:pt x="335381" y="83820"/>
                </a:moveTo>
                <a:lnTo>
                  <a:pt x="310692" y="109220"/>
                </a:lnTo>
                <a:lnTo>
                  <a:pt x="317373" y="115570"/>
                </a:lnTo>
                <a:lnTo>
                  <a:pt x="323672" y="109220"/>
                </a:lnTo>
                <a:lnTo>
                  <a:pt x="337861" y="109220"/>
                </a:lnTo>
                <a:lnTo>
                  <a:pt x="330733" y="101600"/>
                </a:lnTo>
                <a:lnTo>
                  <a:pt x="342061" y="91440"/>
                </a:lnTo>
                <a:lnTo>
                  <a:pt x="335381" y="83820"/>
                </a:lnTo>
                <a:close/>
              </a:path>
              <a:path w="451484" h="467359">
                <a:moveTo>
                  <a:pt x="357365" y="101600"/>
                </a:moveTo>
                <a:lnTo>
                  <a:pt x="343801" y="115570"/>
                </a:lnTo>
                <a:lnTo>
                  <a:pt x="356647" y="115570"/>
                </a:lnTo>
                <a:lnTo>
                  <a:pt x="364045" y="107950"/>
                </a:lnTo>
                <a:lnTo>
                  <a:pt x="357365" y="101600"/>
                </a:lnTo>
                <a:close/>
              </a:path>
              <a:path w="451484" h="467359">
                <a:moveTo>
                  <a:pt x="441827" y="73659"/>
                </a:moveTo>
                <a:lnTo>
                  <a:pt x="427558" y="73659"/>
                </a:lnTo>
                <a:lnTo>
                  <a:pt x="436753" y="82550"/>
                </a:lnTo>
                <a:lnTo>
                  <a:pt x="440359" y="86359"/>
                </a:lnTo>
                <a:lnTo>
                  <a:pt x="440042" y="90170"/>
                </a:lnTo>
                <a:lnTo>
                  <a:pt x="435787" y="95250"/>
                </a:lnTo>
                <a:lnTo>
                  <a:pt x="432625" y="97790"/>
                </a:lnTo>
                <a:lnTo>
                  <a:pt x="427812" y="102870"/>
                </a:lnTo>
                <a:lnTo>
                  <a:pt x="421360" y="107950"/>
                </a:lnTo>
                <a:lnTo>
                  <a:pt x="424776" y="110490"/>
                </a:lnTo>
                <a:lnTo>
                  <a:pt x="427875" y="113029"/>
                </a:lnTo>
                <a:lnTo>
                  <a:pt x="451446" y="88900"/>
                </a:lnTo>
                <a:lnTo>
                  <a:pt x="449913" y="83820"/>
                </a:lnTo>
                <a:lnTo>
                  <a:pt x="445655" y="77470"/>
                </a:lnTo>
                <a:lnTo>
                  <a:pt x="441827" y="73659"/>
                </a:lnTo>
                <a:close/>
              </a:path>
              <a:path w="451484" h="467359">
                <a:moveTo>
                  <a:pt x="422686" y="54609"/>
                </a:moveTo>
                <a:lnTo>
                  <a:pt x="408571" y="54609"/>
                </a:lnTo>
                <a:lnTo>
                  <a:pt x="420585" y="67309"/>
                </a:lnTo>
                <a:lnTo>
                  <a:pt x="381952" y="105409"/>
                </a:lnTo>
                <a:lnTo>
                  <a:pt x="396402" y="105409"/>
                </a:lnTo>
                <a:lnTo>
                  <a:pt x="427558" y="73659"/>
                </a:lnTo>
                <a:lnTo>
                  <a:pt x="441827" y="73659"/>
                </a:lnTo>
                <a:lnTo>
                  <a:pt x="422686" y="54609"/>
                </a:lnTo>
                <a:close/>
              </a:path>
              <a:path w="451484" h="467359">
                <a:moveTo>
                  <a:pt x="403545" y="35559"/>
                </a:moveTo>
                <a:lnTo>
                  <a:pt x="389699" y="35559"/>
                </a:lnTo>
                <a:lnTo>
                  <a:pt x="401612" y="48259"/>
                </a:lnTo>
                <a:lnTo>
                  <a:pt x="362978" y="86359"/>
                </a:lnTo>
                <a:lnTo>
                  <a:pt x="377425" y="86359"/>
                </a:lnTo>
                <a:lnTo>
                  <a:pt x="408571" y="54609"/>
                </a:lnTo>
                <a:lnTo>
                  <a:pt x="422686" y="54609"/>
                </a:lnTo>
                <a:lnTo>
                  <a:pt x="403545" y="35559"/>
                </a:lnTo>
                <a:close/>
              </a:path>
              <a:path w="451484" h="467359">
                <a:moveTo>
                  <a:pt x="320865" y="64770"/>
                </a:moveTo>
                <a:lnTo>
                  <a:pt x="302945" y="82550"/>
                </a:lnTo>
                <a:lnTo>
                  <a:pt x="316263" y="82550"/>
                </a:lnTo>
                <a:lnTo>
                  <a:pt x="327545" y="71120"/>
                </a:lnTo>
                <a:lnTo>
                  <a:pt x="320865" y="64770"/>
                </a:lnTo>
                <a:close/>
              </a:path>
              <a:path w="451484" h="467359">
                <a:moveTo>
                  <a:pt x="335910" y="48259"/>
                </a:moveTo>
                <a:lnTo>
                  <a:pt x="314274" y="48259"/>
                </a:lnTo>
                <a:lnTo>
                  <a:pt x="313016" y="57150"/>
                </a:lnTo>
                <a:lnTo>
                  <a:pt x="319822" y="57150"/>
                </a:lnTo>
                <a:lnTo>
                  <a:pt x="326980" y="58420"/>
                </a:lnTo>
                <a:lnTo>
                  <a:pt x="342353" y="60959"/>
                </a:lnTo>
                <a:lnTo>
                  <a:pt x="343509" y="49529"/>
                </a:lnTo>
                <a:lnTo>
                  <a:pt x="335910" y="48259"/>
                </a:lnTo>
                <a:close/>
              </a:path>
              <a:path w="451484" h="467359">
                <a:moveTo>
                  <a:pt x="389509" y="21590"/>
                </a:moveTo>
                <a:lnTo>
                  <a:pt x="366369" y="44450"/>
                </a:lnTo>
                <a:lnTo>
                  <a:pt x="380975" y="44450"/>
                </a:lnTo>
                <a:lnTo>
                  <a:pt x="389699" y="35559"/>
                </a:lnTo>
                <a:lnTo>
                  <a:pt x="403545" y="35559"/>
                </a:lnTo>
                <a:lnTo>
                  <a:pt x="389509" y="21590"/>
                </a:lnTo>
                <a:close/>
              </a:path>
              <a:path w="451484" h="467359">
                <a:moveTo>
                  <a:pt x="372656" y="0"/>
                </a:moveTo>
                <a:lnTo>
                  <a:pt x="361429" y="1270"/>
                </a:lnTo>
                <a:lnTo>
                  <a:pt x="362565" y="8890"/>
                </a:lnTo>
                <a:lnTo>
                  <a:pt x="363459" y="16509"/>
                </a:lnTo>
                <a:lnTo>
                  <a:pt x="364113" y="24129"/>
                </a:lnTo>
                <a:lnTo>
                  <a:pt x="364528" y="30479"/>
                </a:lnTo>
                <a:lnTo>
                  <a:pt x="374307" y="30479"/>
                </a:lnTo>
                <a:lnTo>
                  <a:pt x="374054" y="21590"/>
                </a:lnTo>
                <a:lnTo>
                  <a:pt x="373695" y="13970"/>
                </a:lnTo>
                <a:lnTo>
                  <a:pt x="373230" y="6350"/>
                </a:lnTo>
                <a:lnTo>
                  <a:pt x="372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286758" y="3012439"/>
            <a:ext cx="354965" cy="215900"/>
          </a:xfrm>
          <a:custGeom>
            <a:rect l="l" t="t" r="r" b="b"/>
            <a:pathLst>
              <a:path w="354964" h="215900">
                <a:moveTo>
                  <a:pt x="240537" y="0"/>
                </a:moveTo>
                <a:lnTo>
                  <a:pt x="255142" y="42545"/>
                </a:lnTo>
                <a:lnTo>
                  <a:pt x="0" y="130556"/>
                </a:lnTo>
                <a:lnTo>
                  <a:pt x="29337" y="215646"/>
                </a:lnTo>
                <a:lnTo>
                  <a:pt x="284606" y="127508"/>
                </a:lnTo>
                <a:lnTo>
                  <a:pt x="319941" y="127508"/>
                </a:lnTo>
                <a:lnTo>
                  <a:pt x="354964" y="55625"/>
                </a:lnTo>
                <a:lnTo>
                  <a:pt x="240537" y="0"/>
                </a:lnTo>
                <a:close/>
              </a:path>
              <a:path w="354964" h="215900">
                <a:moveTo>
                  <a:pt x="319941" y="127508"/>
                </a:moveTo>
                <a:lnTo>
                  <a:pt x="284606" y="127508"/>
                </a:lnTo>
                <a:lnTo>
                  <a:pt x="299212" y="170052"/>
                </a:lnTo>
                <a:lnTo>
                  <a:pt x="319941" y="12750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4911280" y="2856674"/>
          <a:ext cx="3680460" cy="3502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750"/>
                <a:gridCol w="306070"/>
                <a:gridCol w="306070"/>
                <a:gridCol w="306070"/>
                <a:gridCol w="306069"/>
                <a:gridCol w="306069"/>
                <a:gridCol w="306069"/>
                <a:gridCol w="306069"/>
                <a:gridCol w="635000"/>
                <a:gridCol w="601345"/>
              </a:tblGrid>
              <a:tr h="291718">
                <a:tc gridSpan="9">
                  <a:txBody>
                    <a:bodyPr vert="horz" wrap="square"/>
                    <a:lstStyle/>
                    <a:p>
                      <a:pPr marL="703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100" spc="-5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28</a:t>
                      </a:r>
                      <a:r>
                        <a:rPr sz="110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个，4-8月为植入高峰期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60960" marB="0">
                    <a:lnL w="9525">
                      <a:solidFill>
                        <a:srgbClr val="F38285"/>
                      </a:solidFill>
                      <a:prstDash val="solid"/>
                    </a:lnL>
                    <a:lnR w="9525">
                      <a:solidFill>
                        <a:srgbClr val="F38285"/>
                      </a:solidFill>
                      <a:prstDash val="solid"/>
                    </a:lnR>
                    <a:lnT w="9525">
                      <a:solidFill>
                        <a:srgbClr val="F38285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rowSpan="6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220499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6034" algn="ctr">
                        <a:lnSpc>
                          <a:spcPts val="1115"/>
                        </a:lnSpc>
                        <a:spcBef>
                          <a:spcPts val="52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604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232497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232409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5400" algn="ctr">
                        <a:lnSpc>
                          <a:spcPts val="1115"/>
                        </a:lnSpc>
                        <a:spcBef>
                          <a:spcPts val="61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78105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5400" algn="ctr">
                        <a:lnSpc>
                          <a:spcPts val="1115"/>
                        </a:lnSpc>
                        <a:spcBef>
                          <a:spcPts val="61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78105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155003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115"/>
                        </a:lnSpc>
                        <a:spcBef>
                          <a:spcPts val="5"/>
                        </a:spcBef>
                        <a:tabLst>
                          <a:tab pos="309245"/>
                        </a:tabLst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	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397078">
                <a:tc>
                  <a:txBody>
                    <a:bodyPr vert="horz" wrap="square"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451104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9月</a:t>
                      </a:r>
                      <a:r>
                        <a:rPr sz="1000" spc="18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10月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R w="9525">
                      <a:solidFill>
                        <a:srgbClr val="F38285"/>
                      </a:solidFill>
                      <a:prstDash val="solid"/>
                    </a:lnR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11月</a:t>
                      </a:r>
                      <a:r>
                        <a:rPr sz="1000" spc="-10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12月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401058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ts val="1115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08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115"/>
                        </a:lnSpc>
                        <a:spcBef>
                          <a:spcPts val="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08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 rowSpan="6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</a:tr>
              <a:tr h="155926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R="13970" algn="ctr">
                        <a:lnSpc>
                          <a:spcPts val="1115"/>
                        </a:lnSpc>
                        <a:spcBef>
                          <a:spcPts val="10"/>
                        </a:spcBef>
                        <a:tabLst>
                          <a:tab pos="305435"/>
                        </a:tabLst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	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</a:tr>
              <a:tr h="233576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</a:tr>
              <a:tr h="23364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ts val="1115"/>
                        </a:lnSpc>
                        <a:spcBef>
                          <a:spcPts val="62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7874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115"/>
                        </a:lnSpc>
                        <a:spcBef>
                          <a:spcPts val="62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7874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</a:tr>
              <a:tr h="198043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</a:tr>
              <a:tr h="289445">
                <a:tc gridSpan="9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spc="-5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28</a:t>
                      </a:r>
                      <a:r>
                        <a:rPr sz="1100" spc="5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个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53975" marB="0">
                    <a:lnL w="9525">
                      <a:solidFill>
                        <a:srgbClr val="F38285"/>
                      </a:solidFill>
                      <a:prstDash val="solid"/>
                    </a:lnL>
                    <a:lnR w="9525">
                      <a:solidFill>
                        <a:srgbClr val="F38285"/>
                      </a:solidFill>
                      <a:prstDash val="solid"/>
                    </a:lnR>
                    <a:lnB w="9525">
                      <a:solidFill>
                        <a:srgbClr val="F38285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56" name="object 56"/>
          <p:cNvSpPr txBox="1"/>
          <p:nvPr/>
        </p:nvSpPr>
        <p:spPr>
          <a:xfrm>
            <a:off x="523748" y="6393139"/>
            <a:ext cx="3120390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Sponsorship</a:t>
            </a:r>
            <a:r>
              <a:rPr sz="800" spc="-3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Value</a:t>
            </a:r>
            <a:r>
              <a:rPr sz="800" spc="-3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Creator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赞助效果评估数据库。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15</a:t>
            </a:fld>
          </a:p>
        </p:txBody>
      </p:sp>
      <p:sp>
        <p:nvSpPr>
          <p:cNvPr id="58" name="object 58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2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964272" y="2987865"/>
          <a:ext cx="3677920" cy="3232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545"/>
                <a:gridCol w="305435"/>
                <a:gridCol w="305434"/>
                <a:gridCol w="305434"/>
                <a:gridCol w="305434"/>
                <a:gridCol w="305434"/>
                <a:gridCol w="305435"/>
                <a:gridCol w="305435"/>
                <a:gridCol w="618490"/>
                <a:gridCol w="303529"/>
                <a:gridCol w="247014"/>
                <a:gridCol w="62229"/>
              </a:tblGrid>
              <a:tr h="282448">
                <a:tc gridSpan="9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spc="-5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24</a:t>
                      </a:r>
                      <a:r>
                        <a:rPr sz="1100" spc="5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个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51435" marB="0">
                    <a:lnL w="9525">
                      <a:solidFill>
                        <a:srgbClr val="F38285"/>
                      </a:solidFill>
                      <a:prstDash val="solid"/>
                    </a:lnL>
                    <a:lnR w="9525">
                      <a:solidFill>
                        <a:srgbClr val="F38285"/>
                      </a:solidFill>
                      <a:prstDash val="solid"/>
                    </a:lnR>
                    <a:lnT w="9525">
                      <a:solidFill>
                        <a:srgbClr val="F38285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6494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2860" algn="ctr">
                        <a:lnSpc>
                          <a:spcPts val="1120"/>
                        </a:lnSpc>
                        <a:spcBef>
                          <a:spcPts val="72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9144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56527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23495" algn="ctr">
                        <a:lnSpc>
                          <a:spcPts val="112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53938">
                <a:tc>
                  <a:txBody>
                    <a:bodyPr vert="horz" wrap="square"/>
                    <a:lstStyle/>
                    <a:p>
                      <a:pPr marL="15240" algn="ctr">
                        <a:lnSpc>
                          <a:spcPts val="110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R="104139" algn="r">
                        <a:lnSpc>
                          <a:spcPts val="110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58607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130" algn="ct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2860" algn="ct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R w="9525">
                      <a:solidFill>
                        <a:srgbClr val="F38285"/>
                      </a:solidFill>
                      <a:prstDash val="solid"/>
                    </a:lnR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9525">
                      <a:solidFill>
                        <a:srgbClr val="F38285"/>
                      </a:solidFill>
                      <a:prstDash val="solid"/>
                    </a:lnL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</a:tr>
              <a:tr h="44653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9月</a:t>
                      </a:r>
                      <a:r>
                        <a:rPr sz="1000" spc="17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10月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 grid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11月</a:t>
                      </a:r>
                      <a:r>
                        <a:rPr sz="1000" spc="-1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12月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  <a:lnB w="3175">
                      <a:solidFill>
                        <a:srgbClr val="585858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  <a:tr h="394742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85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85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85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15570">
                        <a:lnSpc>
                          <a:spcPts val="1085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R w="9525">
                      <a:solidFill>
                        <a:srgbClr val="F38285"/>
                      </a:solidFill>
                      <a:prstDash val="solid"/>
                    </a:lnR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 grid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585858"/>
                      </a:solidFill>
                      <a:prstDash val="solid"/>
                    </a:lnT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  <a:tr h="153948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rowSpan="2">
                  <a:txBody>
                    <a:bodyPr vert="horz" wrap="square"/>
                    <a:lstStyle/>
                    <a:p>
                      <a:pPr marR="5080" algn="ctr">
                        <a:lnSpc>
                          <a:spcPts val="113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 rowSpan="2" gridSpan="2">
                  <a:txBody>
                    <a:bodyPr vert="horz" wrap="square"/>
                    <a:lstStyle/>
                    <a:p>
                      <a:pPr algn="ctr">
                        <a:lnSpc>
                          <a:spcPts val="1130"/>
                        </a:lnSpc>
                        <a:spcBef>
                          <a:spcPts val="1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70" marB="0"/>
                </a:tc>
                <a:tc rowSpan="2"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  <a:tr h="0">
                <a:tc rowSpan="2">
                  <a:txBody>
                    <a:bodyPr vert="horz" wrap="square"/>
                    <a:lstStyle/>
                    <a:p>
                      <a:pPr marR="1270" algn="ctr">
                        <a:lnSpc>
                          <a:spcPts val="11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 marR="115570" algn="r">
                        <a:lnSpc>
                          <a:spcPts val="11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127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 gridSpan="2" vMerge="1">
                  <a:txBody>
                    <a:bodyPr vert="horz" wrap="square"/>
                    <a:lstStyle/>
                    <a:p/>
                  </a:txBody>
                  <a:tcPr marL="0" marR="0" marT="1270" marB="0"/>
                </a:tc>
                <a:tc hMerge="1" v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  <a:tr h="14842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 grid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  <a:tr h="152095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 grid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  <a:tr h="23218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38285"/>
                      </a:solidFill>
                      <a:prstDash val="solid"/>
                    </a:lnR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 grid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  <a:tr h="293154">
                <a:tc gridSpan="9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23个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53975" marB="0">
                    <a:lnL w="9525">
                      <a:solidFill>
                        <a:srgbClr val="F38285"/>
                      </a:solidFill>
                      <a:prstDash val="solid"/>
                    </a:lnL>
                    <a:lnR w="9525">
                      <a:solidFill>
                        <a:srgbClr val="F38285"/>
                      </a:solidFill>
                      <a:prstDash val="solid"/>
                    </a:lnR>
                    <a:lnB w="9525">
                      <a:solidFill>
                        <a:srgbClr val="F38285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38285"/>
                      </a:solidFill>
                      <a:prstDash val="solid"/>
                    </a:lnL>
                  </a:tcPr>
                </a:tc>
                <a:tc gridSpan="2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56699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综艺赞助丨节目类</a:t>
            </a:r>
            <a:r>
              <a:rPr sz="3200" b="0" spc="5">
                <a:solidFill>
                  <a:srgbClr val="8AC53E"/>
                </a:solidFill>
                <a:latin typeface="微软雅黑"/>
                <a:cs typeface="微软雅黑"/>
              </a:rPr>
              <a:t>型</a:t>
            </a:r>
            <a:r>
              <a:rPr sz="3200" b="0" spc="-5">
                <a:solidFill>
                  <a:srgbClr val="8AC53E"/>
                </a:solidFill>
                <a:latin typeface="微软雅黑"/>
                <a:cs typeface="微软雅黑"/>
              </a:rPr>
              <a:t>&amp;</a:t>
            </a: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播放终端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6795" y="935227"/>
            <a:ext cx="8105775" cy="1122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生活观察类节目仍是赞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助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重头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网络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综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艺节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占比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有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所提升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以《五十公里桃花坞-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第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三季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》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为代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的生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观察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节目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牌最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要的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助节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类型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2023年，明星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演类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目与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社交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户 外相结合的综合游戏类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目获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得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了对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比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去年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更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多的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青睐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节目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助数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量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有所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高。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赞助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目播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放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终端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看，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今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年前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个 月，汽车品牌加大了对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网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络综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节目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赞助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力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度。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29511" y="4750308"/>
            <a:ext cx="1301750" cy="483234"/>
          </a:xfrm>
          <a:custGeom>
            <a:rect l="l" t="t" r="r" b="b"/>
            <a:pathLst>
              <a:path w="1301750" h="483234">
                <a:moveTo>
                  <a:pt x="1301495" y="0"/>
                </a:moveTo>
                <a:lnTo>
                  <a:pt x="0" y="0"/>
                </a:lnTo>
                <a:lnTo>
                  <a:pt x="0" y="483108"/>
                </a:lnTo>
                <a:lnTo>
                  <a:pt x="1301495" y="483108"/>
                </a:lnTo>
                <a:lnTo>
                  <a:pt x="1301495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29511" y="3203448"/>
            <a:ext cx="1201420" cy="483234"/>
          </a:xfrm>
          <a:custGeom>
            <a:rect l="l" t="t" r="r" b="b"/>
            <a:pathLst>
              <a:path w="1201420" h="483234">
                <a:moveTo>
                  <a:pt x="1200912" y="0"/>
                </a:moveTo>
                <a:lnTo>
                  <a:pt x="0" y="0"/>
                </a:lnTo>
                <a:lnTo>
                  <a:pt x="0" y="483107"/>
                </a:lnTo>
                <a:lnTo>
                  <a:pt x="1200912" y="483107"/>
                </a:lnTo>
                <a:lnTo>
                  <a:pt x="1200912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30423" y="3203448"/>
            <a:ext cx="600710" cy="483234"/>
          </a:xfrm>
          <a:custGeom>
            <a:rect l="l" t="t" r="r" b="b"/>
            <a:pathLst>
              <a:path w="600710" h="483234">
                <a:moveTo>
                  <a:pt x="600456" y="0"/>
                </a:moveTo>
                <a:lnTo>
                  <a:pt x="0" y="0"/>
                </a:lnTo>
                <a:lnTo>
                  <a:pt x="0" y="483107"/>
                </a:lnTo>
                <a:lnTo>
                  <a:pt x="600456" y="483107"/>
                </a:lnTo>
                <a:lnTo>
                  <a:pt x="600456" y="0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131564" y="4750308"/>
            <a:ext cx="100965" cy="483234"/>
          </a:xfrm>
          <a:custGeom>
            <a:rect l="l" t="t" r="r" b="b"/>
            <a:pathLst>
              <a:path w="100964" h="483234">
                <a:moveTo>
                  <a:pt x="100584" y="0"/>
                </a:moveTo>
                <a:lnTo>
                  <a:pt x="0" y="0"/>
                </a:lnTo>
                <a:lnTo>
                  <a:pt x="0" y="483108"/>
                </a:lnTo>
                <a:lnTo>
                  <a:pt x="100584" y="483108"/>
                </a:lnTo>
                <a:lnTo>
                  <a:pt x="100584" y="0"/>
                </a:lnTo>
                <a:close/>
              </a:path>
            </a:pathLst>
          </a:custGeom>
          <a:solidFill>
            <a:srgbClr val="F382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32276" y="3977640"/>
            <a:ext cx="99060" cy="483234"/>
          </a:xfrm>
          <a:custGeom>
            <a:rect l="l" t="t" r="r" b="b"/>
            <a:pathLst>
              <a:path w="99060" h="483234">
                <a:moveTo>
                  <a:pt x="99060" y="0"/>
                </a:moveTo>
                <a:lnTo>
                  <a:pt x="0" y="0"/>
                </a:lnTo>
                <a:lnTo>
                  <a:pt x="0" y="483108"/>
                </a:lnTo>
                <a:lnTo>
                  <a:pt x="99060" y="483108"/>
                </a:lnTo>
                <a:lnTo>
                  <a:pt x="99060" y="0"/>
                </a:lnTo>
                <a:close/>
              </a:path>
            </a:pathLst>
          </a:custGeom>
          <a:solidFill>
            <a:srgbClr val="F382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31564" y="3203448"/>
            <a:ext cx="100965" cy="483234"/>
          </a:xfrm>
          <a:custGeom>
            <a:rect l="l" t="t" r="r" b="b"/>
            <a:pathLst>
              <a:path w="100964" h="483234">
                <a:moveTo>
                  <a:pt x="0" y="483107"/>
                </a:moveTo>
                <a:lnTo>
                  <a:pt x="100584" y="483107"/>
                </a:lnTo>
                <a:lnTo>
                  <a:pt x="100584" y="0"/>
                </a:lnTo>
                <a:lnTo>
                  <a:pt x="0" y="0"/>
                </a:lnTo>
                <a:lnTo>
                  <a:pt x="0" y="483107"/>
                </a:lnTo>
                <a:close/>
              </a:path>
            </a:pathLst>
          </a:custGeom>
          <a:solidFill>
            <a:srgbClr val="F9B4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 flipH="1">
            <a:off x="1429511" y="3058667"/>
            <a:ext cx="0" cy="2319655"/>
          </a:xfrm>
          <a:custGeom>
            <a:rect l="l" t="t" r="r" b="b"/>
            <a:pathLst>
              <a:path h="2319654">
                <a:moveTo>
                  <a:pt x="0" y="2319528"/>
                </a:moveTo>
                <a:lnTo>
                  <a:pt x="0" y="0"/>
                </a:lnTo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431099" y="3977640"/>
            <a:ext cx="1099185" cy="483234"/>
          </a:xfrm>
          <a:prstGeom prst="rect">
            <a:avLst/>
          </a:prstGeom>
          <a:solidFill>
            <a:srgbClr val="B1D234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54657" y="3358388"/>
            <a:ext cx="1631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12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04948" y="4904994"/>
            <a:ext cx="11271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888365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13	4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29839" y="3977640"/>
            <a:ext cx="300355" cy="483234"/>
          </a:xfrm>
          <a:prstGeom prst="rect">
            <a:avLst/>
          </a:prstGeom>
          <a:solidFill>
            <a:srgbClr val="8AC53E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31820" y="4750308"/>
            <a:ext cx="300355" cy="483234"/>
          </a:xfrm>
          <a:prstGeom prst="rect">
            <a:avLst/>
          </a:prstGeom>
          <a:solidFill>
            <a:srgbClr val="64AE45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30067" y="3977640"/>
            <a:ext cx="201295" cy="483234"/>
          </a:xfrm>
          <a:prstGeom prst="rect">
            <a:avLst/>
          </a:prstGeom>
          <a:solidFill>
            <a:srgbClr val="64AE45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2047" y="4750308"/>
            <a:ext cx="300355" cy="483234"/>
          </a:xfrm>
          <a:prstGeom prst="rect">
            <a:avLst/>
          </a:prstGeom>
          <a:solidFill>
            <a:srgbClr val="1EC7F3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31235" y="3977640"/>
            <a:ext cx="300355" cy="483234"/>
          </a:xfrm>
          <a:prstGeom prst="rect">
            <a:avLst/>
          </a:prstGeom>
          <a:solidFill>
            <a:srgbClr val="1EC7F3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32276" y="4750308"/>
            <a:ext cx="300355" cy="483234"/>
          </a:xfrm>
          <a:prstGeom prst="rect">
            <a:avLst/>
          </a:prstGeom>
          <a:solidFill>
            <a:srgbClr val="00AEE6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31464" y="3977640"/>
            <a:ext cx="300355" cy="483234"/>
          </a:xfrm>
          <a:prstGeom prst="rect">
            <a:avLst/>
          </a:prstGeom>
          <a:solidFill>
            <a:srgbClr val="00AEE6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3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32503" y="4750308"/>
            <a:ext cx="200025" cy="483234"/>
          </a:xfrm>
          <a:prstGeom prst="rect">
            <a:avLst/>
          </a:prstGeom>
          <a:solidFill>
            <a:srgbClr val="F59B9B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065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155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31691" y="3977640"/>
            <a:ext cx="200025" cy="483234"/>
          </a:xfrm>
          <a:prstGeom prst="rect">
            <a:avLst/>
          </a:prstGeom>
          <a:solidFill>
            <a:srgbClr val="F59B9B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16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93822" y="3358388"/>
            <a:ext cx="13385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550545"/>
                <a:tab pos="950594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6	5	3 1</a:t>
            </a:r>
            <a:r>
              <a:rPr sz="1000" spc="-6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9396" y="4894834"/>
            <a:ext cx="7042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</a:t>
            </a: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2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年全年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1329" y="4120641"/>
            <a:ext cx="6330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2022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.</a:t>
            </a: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-</a:t>
            </a: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1329" y="3347466"/>
            <a:ext cx="6330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2023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.</a:t>
            </a:r>
            <a:r>
              <a:rPr sz="1000" spc="-10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-</a:t>
            </a: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75716" y="5715000"/>
            <a:ext cx="74930" cy="74930"/>
          </a:xfrm>
          <a:custGeom>
            <a:rect l="l" t="t" r="r" b="b"/>
            <a:pathLst>
              <a:path w="74930" h="74929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119883" y="5715000"/>
            <a:ext cx="74930" cy="74930"/>
          </a:xfrm>
          <a:custGeom>
            <a:rect l="l" t="t" r="r" b="b"/>
            <a:pathLst>
              <a:path w="74930" h="74929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464052" y="5715000"/>
            <a:ext cx="74930" cy="74930"/>
          </a:xfrm>
          <a:custGeom>
            <a:rect l="l" t="t" r="r" b="b"/>
            <a:pathLst>
              <a:path w="74929" h="74929">
                <a:moveTo>
                  <a:pt x="0" y="74675"/>
                </a:moveTo>
                <a:lnTo>
                  <a:pt x="74675" y="74675"/>
                </a:lnTo>
                <a:lnTo>
                  <a:pt x="74675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64AE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75716" y="5903976"/>
            <a:ext cx="74930" cy="74930"/>
          </a:xfrm>
          <a:custGeom>
            <a:rect l="l" t="t" r="r" b="b"/>
            <a:pathLst>
              <a:path w="74930" h="74929">
                <a:moveTo>
                  <a:pt x="0" y="74676"/>
                </a:moveTo>
                <a:lnTo>
                  <a:pt x="74675" y="74676"/>
                </a:lnTo>
                <a:lnTo>
                  <a:pt x="74675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119883" y="5903976"/>
            <a:ext cx="74930" cy="74930"/>
          </a:xfrm>
          <a:custGeom>
            <a:rect l="l" t="t" r="r" b="b"/>
            <a:pathLst>
              <a:path w="74930" h="74929">
                <a:moveTo>
                  <a:pt x="0" y="74676"/>
                </a:moveTo>
                <a:lnTo>
                  <a:pt x="74675" y="74676"/>
                </a:lnTo>
                <a:lnTo>
                  <a:pt x="74675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00AE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64052" y="5903976"/>
            <a:ext cx="74930" cy="74930"/>
          </a:xfrm>
          <a:custGeom>
            <a:rect l="l" t="t" r="r" b="b"/>
            <a:pathLst>
              <a:path w="74929" h="74929">
                <a:moveTo>
                  <a:pt x="0" y="74676"/>
                </a:moveTo>
                <a:lnTo>
                  <a:pt x="74675" y="74676"/>
                </a:lnTo>
                <a:lnTo>
                  <a:pt x="74675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F59B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75716" y="6092952"/>
            <a:ext cx="74930" cy="76200"/>
          </a:xfrm>
          <a:custGeom>
            <a:rect l="l" t="t" r="r" b="b"/>
            <a:pathLst>
              <a:path w="74930" h="76200">
                <a:moveTo>
                  <a:pt x="0" y="76200"/>
                </a:moveTo>
                <a:lnTo>
                  <a:pt x="74675" y="76200"/>
                </a:lnTo>
                <a:lnTo>
                  <a:pt x="74675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382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70915" y="5618479"/>
            <a:ext cx="657860" cy="593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4100"/>
              </a:lnSpc>
              <a:spcBef>
                <a:spcPts val="10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生活观察类 才艺竞演类 喜剧类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119883" y="6092952"/>
            <a:ext cx="74930" cy="76200"/>
          </a:xfrm>
          <a:custGeom>
            <a:rect l="l" t="t" r="r" b="b"/>
            <a:pathLst>
              <a:path w="74930" h="76200">
                <a:moveTo>
                  <a:pt x="0" y="76200"/>
                </a:moveTo>
                <a:lnTo>
                  <a:pt x="74675" y="76200"/>
                </a:lnTo>
                <a:lnTo>
                  <a:pt x="74675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FC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64052" y="6092952"/>
            <a:ext cx="74930" cy="76200"/>
          </a:xfrm>
          <a:custGeom>
            <a:rect l="l" t="t" r="r" b="b"/>
            <a:pathLst>
              <a:path w="74929" h="76200">
                <a:moveTo>
                  <a:pt x="0" y="76200"/>
                </a:moveTo>
                <a:lnTo>
                  <a:pt x="74675" y="76200"/>
                </a:lnTo>
                <a:lnTo>
                  <a:pt x="74675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9B4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3559809" y="5618479"/>
            <a:ext cx="657860" cy="593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4000"/>
              </a:lnSpc>
              <a:spcBef>
                <a:spcPts val="10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综合游戏类 创意类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文化类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45870" y="2308987"/>
            <a:ext cx="30206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SVC-2022&amp;2023.1-10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月</a:t>
            </a:r>
            <a:r>
              <a:rPr sz="1400" b="1" spc="-10">
                <a:solidFill>
                  <a:srgbClr val="404040"/>
                </a:solidFill>
                <a:latin typeface="微软雅黑"/>
                <a:cs typeface="微软雅黑"/>
              </a:rPr>
              <a:t>首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播综</a:t>
            </a:r>
            <a:r>
              <a:rPr sz="1400" b="1" spc="-10">
                <a:solidFill>
                  <a:srgbClr val="404040"/>
                </a:solidFill>
                <a:latin typeface="微软雅黑"/>
                <a:cs typeface="微软雅黑"/>
              </a:rPr>
              <a:t>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中</a:t>
            </a:r>
            <a:endParaRPr sz="14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汽车品牌赞助节目类型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486400" y="4765547"/>
            <a:ext cx="1713230" cy="487680"/>
          </a:xfrm>
          <a:custGeom>
            <a:rect l="l" t="t" r="r" b="b"/>
            <a:pathLst>
              <a:path w="1713229" h="487679">
                <a:moveTo>
                  <a:pt x="1712976" y="0"/>
                </a:moveTo>
                <a:lnTo>
                  <a:pt x="0" y="0"/>
                </a:lnTo>
                <a:lnTo>
                  <a:pt x="0" y="487679"/>
                </a:lnTo>
                <a:lnTo>
                  <a:pt x="1712976" y="487679"/>
                </a:lnTo>
                <a:lnTo>
                  <a:pt x="1712976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486400" y="3985259"/>
            <a:ext cx="1411605" cy="487680"/>
          </a:xfrm>
          <a:custGeom>
            <a:rect l="l" t="t" r="r" b="b"/>
            <a:pathLst>
              <a:path w="1411604" h="487679">
                <a:moveTo>
                  <a:pt x="1411224" y="0"/>
                </a:moveTo>
                <a:lnTo>
                  <a:pt x="0" y="0"/>
                </a:lnTo>
                <a:lnTo>
                  <a:pt x="0" y="487679"/>
                </a:lnTo>
                <a:lnTo>
                  <a:pt x="1411224" y="487679"/>
                </a:lnTo>
                <a:lnTo>
                  <a:pt x="1411224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486400" y="3204972"/>
            <a:ext cx="1915795" cy="487680"/>
          </a:xfrm>
          <a:custGeom>
            <a:rect l="l" t="t" r="r" b="b"/>
            <a:pathLst>
              <a:path w="1915795" h="487679">
                <a:moveTo>
                  <a:pt x="1915668" y="0"/>
                </a:moveTo>
                <a:lnTo>
                  <a:pt x="0" y="0"/>
                </a:lnTo>
                <a:lnTo>
                  <a:pt x="0" y="487679"/>
                </a:lnTo>
                <a:lnTo>
                  <a:pt x="1915668" y="487679"/>
                </a:lnTo>
                <a:lnTo>
                  <a:pt x="1915668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 flipH="1">
            <a:off x="5486400" y="3058667"/>
            <a:ext cx="0" cy="2341245"/>
          </a:xfrm>
          <a:custGeom>
            <a:rect l="l" t="t" r="r" b="b"/>
            <a:pathLst>
              <a:path h="2341245">
                <a:moveTo>
                  <a:pt x="0" y="2340864"/>
                </a:moveTo>
                <a:lnTo>
                  <a:pt x="0" y="0"/>
                </a:lnTo>
              </a:path>
            </a:pathLst>
          </a:custGeom>
          <a:ln w="3175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6268465" y="4921707"/>
            <a:ext cx="1625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17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17335" y="4141978"/>
            <a:ext cx="1625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14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99376" y="4765547"/>
            <a:ext cx="1109980" cy="487680"/>
          </a:xfrm>
          <a:prstGeom prst="rect">
            <a:avLst/>
          </a:prstGeom>
          <a:solidFill>
            <a:srgbClr val="1EC7F3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11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97623" y="3985259"/>
            <a:ext cx="1007744" cy="487680"/>
          </a:xfrm>
          <a:prstGeom prst="rect">
            <a:avLst/>
          </a:prstGeom>
          <a:solidFill>
            <a:srgbClr val="1EC7F3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10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369050" y="3361690"/>
            <a:ext cx="19399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449070"/>
              </a:tabLst>
            </a:pPr>
            <a:r>
              <a:rPr sz="1000">
                <a:solidFill>
                  <a:srgbClr val="585858"/>
                </a:solidFill>
                <a:latin typeface="微软雅黑"/>
                <a:cs typeface="微软雅黑"/>
              </a:rPr>
              <a:t>19	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9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666615" y="4911978"/>
            <a:ext cx="704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2022年全年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38878" y="4131055"/>
            <a:ext cx="631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2022.</a:t>
            </a:r>
            <a:r>
              <a:rPr sz="1000" spc="-15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-10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38878" y="3350767"/>
            <a:ext cx="631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2023.</a:t>
            </a:r>
            <a:r>
              <a:rPr sz="1000" spc="-15">
                <a:solidFill>
                  <a:srgbClr val="585858"/>
                </a:solidFill>
                <a:latin typeface="微软雅黑"/>
                <a:cs typeface="微软雅黑"/>
              </a:rPr>
              <a:t>1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-10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765291" y="5903976"/>
            <a:ext cx="74930" cy="74930"/>
          </a:xfrm>
          <a:custGeom>
            <a:rect l="l" t="t" r="r" b="b"/>
            <a:pathLst>
              <a:path w="74929" h="74929">
                <a:moveTo>
                  <a:pt x="0" y="74676"/>
                </a:moveTo>
                <a:lnTo>
                  <a:pt x="74675" y="74676"/>
                </a:lnTo>
                <a:lnTo>
                  <a:pt x="74675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5861684" y="5844641"/>
            <a:ext cx="5327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网络平台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054595" y="5903976"/>
            <a:ext cx="74930" cy="74930"/>
          </a:xfrm>
          <a:custGeom>
            <a:rect l="l" t="t" r="r" b="b"/>
            <a:pathLst>
              <a:path w="74929" h="74929">
                <a:moveTo>
                  <a:pt x="0" y="74676"/>
                </a:moveTo>
                <a:lnTo>
                  <a:pt x="74675" y="74676"/>
                </a:lnTo>
                <a:lnTo>
                  <a:pt x="74675" y="0"/>
                </a:lnTo>
                <a:lnTo>
                  <a:pt x="0" y="0"/>
                </a:lnTo>
                <a:lnTo>
                  <a:pt x="0" y="74676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7150734" y="5844641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电视平台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90540" y="2308987"/>
            <a:ext cx="30187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SVC-2022&amp;2023.1-10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月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首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播综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艺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中</a:t>
            </a:r>
            <a:endParaRPr sz="1400">
              <a:latin typeface="微软雅黑"/>
              <a:cs typeface="微软雅黑"/>
            </a:endParaRPr>
          </a:p>
          <a:p>
            <a:pPr marL="635" algn="ctr">
              <a:lnSpc>
                <a:spcPct val="100000"/>
              </a:lnSpc>
            </a:pP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汽车品牌赞助节目播放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终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端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59664" y="152527"/>
            <a:ext cx="451484" cy="467359"/>
          </a:xfrm>
          <a:custGeom>
            <a:rect l="l" t="t" r="r" b="b"/>
            <a:pathLst>
              <a:path w="451484" h="467359">
                <a:moveTo>
                  <a:pt x="27012" y="330200"/>
                </a:moveTo>
                <a:lnTo>
                  <a:pt x="19075" y="339089"/>
                </a:lnTo>
                <a:lnTo>
                  <a:pt x="35725" y="355600"/>
                </a:lnTo>
                <a:lnTo>
                  <a:pt x="0" y="391160"/>
                </a:lnTo>
                <a:lnTo>
                  <a:pt x="76974" y="467360"/>
                </a:lnTo>
                <a:lnTo>
                  <a:pt x="84810" y="459739"/>
                </a:lnTo>
                <a:lnTo>
                  <a:pt x="15201" y="389889"/>
                </a:lnTo>
                <a:lnTo>
                  <a:pt x="42887" y="363220"/>
                </a:lnTo>
                <a:lnTo>
                  <a:pt x="58259" y="363220"/>
                </a:lnTo>
                <a:lnTo>
                  <a:pt x="56451" y="360680"/>
                </a:lnTo>
                <a:lnTo>
                  <a:pt x="50838" y="354330"/>
                </a:lnTo>
                <a:lnTo>
                  <a:pt x="58440" y="346710"/>
                </a:lnTo>
                <a:lnTo>
                  <a:pt x="43662" y="346710"/>
                </a:lnTo>
                <a:lnTo>
                  <a:pt x="27012" y="330200"/>
                </a:lnTo>
                <a:close/>
              </a:path>
              <a:path w="451484" h="467359">
                <a:moveTo>
                  <a:pt x="58259" y="363220"/>
                </a:moveTo>
                <a:lnTo>
                  <a:pt x="42887" y="363220"/>
                </a:lnTo>
                <a:lnTo>
                  <a:pt x="49081" y="370839"/>
                </a:lnTo>
                <a:lnTo>
                  <a:pt x="53906" y="377189"/>
                </a:lnTo>
                <a:lnTo>
                  <a:pt x="57362" y="383539"/>
                </a:lnTo>
                <a:lnTo>
                  <a:pt x="59448" y="389889"/>
                </a:lnTo>
                <a:lnTo>
                  <a:pt x="60889" y="398780"/>
                </a:lnTo>
                <a:lnTo>
                  <a:pt x="60852" y="407670"/>
                </a:lnTo>
                <a:lnTo>
                  <a:pt x="59337" y="419100"/>
                </a:lnTo>
                <a:lnTo>
                  <a:pt x="56349" y="430530"/>
                </a:lnTo>
                <a:lnTo>
                  <a:pt x="62293" y="430530"/>
                </a:lnTo>
                <a:lnTo>
                  <a:pt x="68745" y="431800"/>
                </a:lnTo>
                <a:lnTo>
                  <a:pt x="71741" y="417830"/>
                </a:lnTo>
                <a:lnTo>
                  <a:pt x="72786" y="405130"/>
                </a:lnTo>
                <a:lnTo>
                  <a:pt x="71884" y="392430"/>
                </a:lnTo>
                <a:lnTo>
                  <a:pt x="69037" y="382270"/>
                </a:lnTo>
                <a:lnTo>
                  <a:pt x="81743" y="381000"/>
                </a:lnTo>
                <a:lnTo>
                  <a:pt x="116674" y="381000"/>
                </a:lnTo>
                <a:lnTo>
                  <a:pt x="116368" y="372110"/>
                </a:lnTo>
                <a:lnTo>
                  <a:pt x="64389" y="372110"/>
                </a:lnTo>
                <a:lnTo>
                  <a:pt x="60972" y="367030"/>
                </a:lnTo>
                <a:lnTo>
                  <a:pt x="58259" y="363220"/>
                </a:lnTo>
                <a:close/>
              </a:path>
              <a:path w="451484" h="467359">
                <a:moveTo>
                  <a:pt x="94233" y="326389"/>
                </a:moveTo>
                <a:lnTo>
                  <a:pt x="78714" y="326389"/>
                </a:lnTo>
                <a:lnTo>
                  <a:pt x="137807" y="386080"/>
                </a:lnTo>
                <a:lnTo>
                  <a:pt x="137807" y="389889"/>
                </a:lnTo>
                <a:lnTo>
                  <a:pt x="133616" y="393700"/>
                </a:lnTo>
                <a:lnTo>
                  <a:pt x="129476" y="397510"/>
                </a:lnTo>
                <a:lnTo>
                  <a:pt x="124091" y="402589"/>
                </a:lnTo>
                <a:lnTo>
                  <a:pt x="117449" y="408939"/>
                </a:lnTo>
                <a:lnTo>
                  <a:pt x="121640" y="411480"/>
                </a:lnTo>
                <a:lnTo>
                  <a:pt x="124929" y="414020"/>
                </a:lnTo>
                <a:lnTo>
                  <a:pt x="127317" y="415289"/>
                </a:lnTo>
                <a:lnTo>
                  <a:pt x="133642" y="408939"/>
                </a:lnTo>
                <a:lnTo>
                  <a:pt x="143192" y="400050"/>
                </a:lnTo>
                <a:lnTo>
                  <a:pt x="147764" y="393700"/>
                </a:lnTo>
                <a:lnTo>
                  <a:pt x="149272" y="387350"/>
                </a:lnTo>
                <a:lnTo>
                  <a:pt x="147718" y="382270"/>
                </a:lnTo>
                <a:lnTo>
                  <a:pt x="143103" y="375920"/>
                </a:lnTo>
                <a:lnTo>
                  <a:pt x="94233" y="326389"/>
                </a:lnTo>
                <a:close/>
              </a:path>
              <a:path w="451484" h="467359">
                <a:moveTo>
                  <a:pt x="116281" y="369570"/>
                </a:moveTo>
                <a:lnTo>
                  <a:pt x="92802" y="369570"/>
                </a:lnTo>
                <a:lnTo>
                  <a:pt x="64389" y="372110"/>
                </a:lnTo>
                <a:lnTo>
                  <a:pt x="116368" y="372110"/>
                </a:lnTo>
                <a:lnTo>
                  <a:pt x="116281" y="369570"/>
                </a:lnTo>
                <a:close/>
              </a:path>
              <a:path w="451484" h="467359">
                <a:moveTo>
                  <a:pt x="169266" y="330200"/>
                </a:moveTo>
                <a:lnTo>
                  <a:pt x="153746" y="330200"/>
                </a:lnTo>
                <a:lnTo>
                  <a:pt x="185508" y="361950"/>
                </a:lnTo>
                <a:lnTo>
                  <a:pt x="193255" y="354330"/>
                </a:lnTo>
                <a:lnTo>
                  <a:pt x="188899" y="349250"/>
                </a:lnTo>
                <a:lnTo>
                  <a:pt x="195297" y="342900"/>
                </a:lnTo>
                <a:lnTo>
                  <a:pt x="181927" y="342900"/>
                </a:lnTo>
                <a:lnTo>
                  <a:pt x="169266" y="330200"/>
                </a:lnTo>
                <a:close/>
              </a:path>
              <a:path w="451484" h="467359">
                <a:moveTo>
                  <a:pt x="160337" y="262889"/>
                </a:moveTo>
                <a:lnTo>
                  <a:pt x="150939" y="269239"/>
                </a:lnTo>
                <a:lnTo>
                  <a:pt x="150832" y="287020"/>
                </a:lnTo>
                <a:lnTo>
                  <a:pt x="148280" y="306070"/>
                </a:lnTo>
                <a:lnTo>
                  <a:pt x="143283" y="325120"/>
                </a:lnTo>
                <a:lnTo>
                  <a:pt x="135839" y="346710"/>
                </a:lnTo>
                <a:lnTo>
                  <a:pt x="139712" y="346710"/>
                </a:lnTo>
                <a:lnTo>
                  <a:pt x="143421" y="347980"/>
                </a:lnTo>
                <a:lnTo>
                  <a:pt x="146977" y="349250"/>
                </a:lnTo>
                <a:lnTo>
                  <a:pt x="149555" y="342900"/>
                </a:lnTo>
                <a:lnTo>
                  <a:pt x="151815" y="336550"/>
                </a:lnTo>
                <a:lnTo>
                  <a:pt x="153746" y="330200"/>
                </a:lnTo>
                <a:lnTo>
                  <a:pt x="169266" y="330200"/>
                </a:lnTo>
                <a:lnTo>
                  <a:pt x="165468" y="326389"/>
                </a:lnTo>
                <a:lnTo>
                  <a:pt x="170586" y="321310"/>
                </a:lnTo>
                <a:lnTo>
                  <a:pt x="155778" y="321310"/>
                </a:lnTo>
                <a:lnTo>
                  <a:pt x="158207" y="311150"/>
                </a:lnTo>
                <a:lnTo>
                  <a:pt x="159969" y="299720"/>
                </a:lnTo>
                <a:lnTo>
                  <a:pt x="161064" y="288289"/>
                </a:lnTo>
                <a:lnTo>
                  <a:pt x="161493" y="275589"/>
                </a:lnTo>
                <a:lnTo>
                  <a:pt x="172834" y="275589"/>
                </a:lnTo>
                <a:lnTo>
                  <a:pt x="184588" y="274320"/>
                </a:lnTo>
                <a:lnTo>
                  <a:pt x="196751" y="271780"/>
                </a:lnTo>
                <a:lnTo>
                  <a:pt x="209321" y="267970"/>
                </a:lnTo>
                <a:lnTo>
                  <a:pt x="217015" y="267970"/>
                </a:lnTo>
                <a:lnTo>
                  <a:pt x="215709" y="266700"/>
                </a:lnTo>
                <a:lnTo>
                  <a:pt x="160629" y="266700"/>
                </a:lnTo>
                <a:lnTo>
                  <a:pt x="160489" y="265430"/>
                </a:lnTo>
                <a:lnTo>
                  <a:pt x="160337" y="262889"/>
                </a:lnTo>
                <a:close/>
              </a:path>
              <a:path w="451484" h="467359">
                <a:moveTo>
                  <a:pt x="79197" y="311150"/>
                </a:moveTo>
                <a:lnTo>
                  <a:pt x="43662" y="346710"/>
                </a:lnTo>
                <a:lnTo>
                  <a:pt x="58440" y="346710"/>
                </a:lnTo>
                <a:lnTo>
                  <a:pt x="78714" y="326389"/>
                </a:lnTo>
                <a:lnTo>
                  <a:pt x="94233" y="326389"/>
                </a:lnTo>
                <a:lnTo>
                  <a:pt x="79197" y="311150"/>
                </a:lnTo>
                <a:close/>
              </a:path>
              <a:path w="451484" h="467359">
                <a:moveTo>
                  <a:pt x="228765" y="279400"/>
                </a:moveTo>
                <a:lnTo>
                  <a:pt x="212813" y="279400"/>
                </a:lnTo>
                <a:lnTo>
                  <a:pt x="229273" y="295910"/>
                </a:lnTo>
                <a:lnTo>
                  <a:pt x="181927" y="342900"/>
                </a:lnTo>
                <a:lnTo>
                  <a:pt x="195297" y="342900"/>
                </a:lnTo>
                <a:lnTo>
                  <a:pt x="236245" y="302260"/>
                </a:lnTo>
                <a:lnTo>
                  <a:pt x="245028" y="302260"/>
                </a:lnTo>
                <a:lnTo>
                  <a:pt x="248348" y="298450"/>
                </a:lnTo>
                <a:lnTo>
                  <a:pt x="228765" y="279400"/>
                </a:lnTo>
                <a:close/>
              </a:path>
              <a:path w="451484" h="467359">
                <a:moveTo>
                  <a:pt x="217015" y="267970"/>
                </a:moveTo>
                <a:lnTo>
                  <a:pt x="209321" y="267970"/>
                </a:lnTo>
                <a:lnTo>
                  <a:pt x="155778" y="321310"/>
                </a:lnTo>
                <a:lnTo>
                  <a:pt x="170586" y="321310"/>
                </a:lnTo>
                <a:lnTo>
                  <a:pt x="212813" y="279400"/>
                </a:lnTo>
                <a:lnTo>
                  <a:pt x="228765" y="279400"/>
                </a:lnTo>
                <a:lnTo>
                  <a:pt x="217015" y="267970"/>
                </a:lnTo>
                <a:close/>
              </a:path>
              <a:path w="451484" h="467359">
                <a:moveTo>
                  <a:pt x="130708" y="270510"/>
                </a:moveTo>
                <a:lnTo>
                  <a:pt x="128386" y="281939"/>
                </a:lnTo>
                <a:lnTo>
                  <a:pt x="125385" y="293370"/>
                </a:lnTo>
                <a:lnTo>
                  <a:pt x="121705" y="304800"/>
                </a:lnTo>
                <a:lnTo>
                  <a:pt x="117348" y="317500"/>
                </a:lnTo>
                <a:lnTo>
                  <a:pt x="125183" y="317500"/>
                </a:lnTo>
                <a:lnTo>
                  <a:pt x="128485" y="318770"/>
                </a:lnTo>
                <a:lnTo>
                  <a:pt x="131666" y="309880"/>
                </a:lnTo>
                <a:lnTo>
                  <a:pt x="134921" y="298450"/>
                </a:lnTo>
                <a:lnTo>
                  <a:pt x="138247" y="285750"/>
                </a:lnTo>
                <a:lnTo>
                  <a:pt x="141643" y="273050"/>
                </a:lnTo>
                <a:lnTo>
                  <a:pt x="130708" y="270510"/>
                </a:lnTo>
                <a:close/>
              </a:path>
              <a:path w="451484" h="467359">
                <a:moveTo>
                  <a:pt x="121221" y="234950"/>
                </a:moveTo>
                <a:lnTo>
                  <a:pt x="117157" y="245110"/>
                </a:lnTo>
                <a:lnTo>
                  <a:pt x="121932" y="246380"/>
                </a:lnTo>
                <a:lnTo>
                  <a:pt x="126314" y="247650"/>
                </a:lnTo>
                <a:lnTo>
                  <a:pt x="130327" y="248920"/>
                </a:lnTo>
                <a:lnTo>
                  <a:pt x="88887" y="289560"/>
                </a:lnTo>
                <a:lnTo>
                  <a:pt x="105537" y="307339"/>
                </a:lnTo>
                <a:lnTo>
                  <a:pt x="113284" y="298450"/>
                </a:lnTo>
                <a:lnTo>
                  <a:pt x="103593" y="289560"/>
                </a:lnTo>
                <a:lnTo>
                  <a:pt x="154286" y="238760"/>
                </a:lnTo>
                <a:lnTo>
                  <a:pt x="139712" y="238760"/>
                </a:lnTo>
                <a:lnTo>
                  <a:pt x="121221" y="234950"/>
                </a:lnTo>
                <a:close/>
              </a:path>
              <a:path w="451484" h="467359">
                <a:moveTo>
                  <a:pt x="245028" y="302260"/>
                </a:moveTo>
                <a:lnTo>
                  <a:pt x="236245" y="302260"/>
                </a:lnTo>
                <a:lnTo>
                  <a:pt x="240601" y="307339"/>
                </a:lnTo>
                <a:lnTo>
                  <a:pt x="245028" y="302260"/>
                </a:lnTo>
                <a:close/>
              </a:path>
              <a:path w="451484" h="467359">
                <a:moveTo>
                  <a:pt x="229463" y="246380"/>
                </a:moveTo>
                <a:lnTo>
                  <a:pt x="212996" y="255270"/>
                </a:lnTo>
                <a:lnTo>
                  <a:pt x="196037" y="261620"/>
                </a:lnTo>
                <a:lnTo>
                  <a:pt x="178582" y="265430"/>
                </a:lnTo>
                <a:lnTo>
                  <a:pt x="160629" y="266700"/>
                </a:lnTo>
                <a:lnTo>
                  <a:pt x="215709" y="266700"/>
                </a:lnTo>
                <a:lnTo>
                  <a:pt x="232943" y="259080"/>
                </a:lnTo>
                <a:lnTo>
                  <a:pt x="231724" y="256539"/>
                </a:lnTo>
                <a:lnTo>
                  <a:pt x="230555" y="251460"/>
                </a:lnTo>
                <a:lnTo>
                  <a:pt x="229463" y="246380"/>
                </a:lnTo>
                <a:close/>
              </a:path>
              <a:path w="451484" h="467359">
                <a:moveTo>
                  <a:pt x="322605" y="165100"/>
                </a:moveTo>
                <a:lnTo>
                  <a:pt x="250177" y="237489"/>
                </a:lnTo>
                <a:lnTo>
                  <a:pt x="279717" y="266700"/>
                </a:lnTo>
                <a:lnTo>
                  <a:pt x="287070" y="260350"/>
                </a:lnTo>
                <a:lnTo>
                  <a:pt x="282232" y="255270"/>
                </a:lnTo>
                <a:lnTo>
                  <a:pt x="288503" y="248920"/>
                </a:lnTo>
                <a:lnTo>
                  <a:pt x="276225" y="248920"/>
                </a:lnTo>
                <a:lnTo>
                  <a:pt x="263537" y="236220"/>
                </a:lnTo>
                <a:lnTo>
                  <a:pt x="321246" y="179070"/>
                </a:lnTo>
                <a:lnTo>
                  <a:pt x="336727" y="179070"/>
                </a:lnTo>
                <a:lnTo>
                  <a:pt x="322605" y="165100"/>
                </a:lnTo>
                <a:close/>
              </a:path>
              <a:path w="451484" h="467359">
                <a:moveTo>
                  <a:pt x="201777" y="229870"/>
                </a:moveTo>
                <a:lnTo>
                  <a:pt x="178535" y="237489"/>
                </a:lnTo>
                <a:lnTo>
                  <a:pt x="167425" y="241300"/>
                </a:lnTo>
                <a:lnTo>
                  <a:pt x="156654" y="245110"/>
                </a:lnTo>
                <a:lnTo>
                  <a:pt x="158597" y="255270"/>
                </a:lnTo>
                <a:lnTo>
                  <a:pt x="171284" y="251460"/>
                </a:lnTo>
                <a:lnTo>
                  <a:pt x="183113" y="247650"/>
                </a:lnTo>
                <a:lnTo>
                  <a:pt x="194082" y="243839"/>
                </a:lnTo>
                <a:lnTo>
                  <a:pt x="204190" y="241300"/>
                </a:lnTo>
                <a:lnTo>
                  <a:pt x="201777" y="229870"/>
                </a:lnTo>
                <a:close/>
              </a:path>
              <a:path w="451484" h="467359">
                <a:moveTo>
                  <a:pt x="336727" y="179070"/>
                </a:moveTo>
                <a:lnTo>
                  <a:pt x="321246" y="179070"/>
                </a:lnTo>
                <a:lnTo>
                  <a:pt x="333933" y="191770"/>
                </a:lnTo>
                <a:lnTo>
                  <a:pt x="276225" y="248920"/>
                </a:lnTo>
                <a:lnTo>
                  <a:pt x="288503" y="248920"/>
                </a:lnTo>
                <a:lnTo>
                  <a:pt x="339928" y="196850"/>
                </a:lnTo>
                <a:lnTo>
                  <a:pt x="349681" y="196850"/>
                </a:lnTo>
                <a:lnTo>
                  <a:pt x="352132" y="194309"/>
                </a:lnTo>
                <a:lnTo>
                  <a:pt x="336727" y="179070"/>
                </a:lnTo>
                <a:close/>
              </a:path>
              <a:path w="451484" h="467359">
                <a:moveTo>
                  <a:pt x="176695" y="201929"/>
                </a:moveTo>
                <a:lnTo>
                  <a:pt x="139712" y="238760"/>
                </a:lnTo>
                <a:lnTo>
                  <a:pt x="154286" y="238760"/>
                </a:lnTo>
                <a:lnTo>
                  <a:pt x="175831" y="217170"/>
                </a:lnTo>
                <a:lnTo>
                  <a:pt x="191712" y="217170"/>
                </a:lnTo>
                <a:lnTo>
                  <a:pt x="176695" y="201929"/>
                </a:lnTo>
                <a:close/>
              </a:path>
              <a:path w="451484" h="467359">
                <a:moveTo>
                  <a:pt x="191712" y="217170"/>
                </a:moveTo>
                <a:lnTo>
                  <a:pt x="175831" y="217170"/>
                </a:lnTo>
                <a:lnTo>
                  <a:pt x="185115" y="226060"/>
                </a:lnTo>
                <a:lnTo>
                  <a:pt x="192963" y="218439"/>
                </a:lnTo>
                <a:lnTo>
                  <a:pt x="191712" y="217170"/>
                </a:lnTo>
                <a:close/>
              </a:path>
              <a:path w="451484" h="467359">
                <a:moveTo>
                  <a:pt x="285813" y="142240"/>
                </a:moveTo>
                <a:lnTo>
                  <a:pt x="227330" y="200659"/>
                </a:lnTo>
                <a:lnTo>
                  <a:pt x="251536" y="224789"/>
                </a:lnTo>
                <a:lnTo>
                  <a:pt x="258902" y="217170"/>
                </a:lnTo>
                <a:lnTo>
                  <a:pt x="256666" y="215900"/>
                </a:lnTo>
                <a:lnTo>
                  <a:pt x="262919" y="209550"/>
                </a:lnTo>
                <a:lnTo>
                  <a:pt x="250672" y="209550"/>
                </a:lnTo>
                <a:lnTo>
                  <a:pt x="240690" y="199390"/>
                </a:lnTo>
                <a:lnTo>
                  <a:pt x="284454" y="156209"/>
                </a:lnTo>
                <a:lnTo>
                  <a:pt x="299827" y="156209"/>
                </a:lnTo>
                <a:lnTo>
                  <a:pt x="285813" y="142240"/>
                </a:lnTo>
                <a:close/>
              </a:path>
              <a:path w="451484" h="467359">
                <a:moveTo>
                  <a:pt x="287362" y="113029"/>
                </a:moveTo>
                <a:lnTo>
                  <a:pt x="198678" y="201929"/>
                </a:lnTo>
                <a:lnTo>
                  <a:pt x="216395" y="219710"/>
                </a:lnTo>
                <a:lnTo>
                  <a:pt x="223748" y="212089"/>
                </a:lnTo>
                <a:lnTo>
                  <a:pt x="212420" y="201929"/>
                </a:lnTo>
                <a:lnTo>
                  <a:pt x="286397" y="127000"/>
                </a:lnTo>
                <a:lnTo>
                  <a:pt x="301283" y="127000"/>
                </a:lnTo>
                <a:lnTo>
                  <a:pt x="287362" y="113029"/>
                </a:lnTo>
                <a:close/>
              </a:path>
              <a:path w="451484" h="467359">
                <a:moveTo>
                  <a:pt x="299827" y="156209"/>
                </a:moveTo>
                <a:lnTo>
                  <a:pt x="284454" y="156209"/>
                </a:lnTo>
                <a:lnTo>
                  <a:pt x="294424" y="165100"/>
                </a:lnTo>
                <a:lnTo>
                  <a:pt x="250672" y="209550"/>
                </a:lnTo>
                <a:lnTo>
                  <a:pt x="262919" y="209550"/>
                </a:lnTo>
                <a:lnTo>
                  <a:pt x="300431" y="171450"/>
                </a:lnTo>
                <a:lnTo>
                  <a:pt x="305109" y="171450"/>
                </a:lnTo>
                <a:lnTo>
                  <a:pt x="310019" y="166370"/>
                </a:lnTo>
                <a:lnTo>
                  <a:pt x="299827" y="156209"/>
                </a:lnTo>
                <a:close/>
              </a:path>
              <a:path w="451484" h="467359">
                <a:moveTo>
                  <a:pt x="349681" y="196850"/>
                </a:moveTo>
                <a:lnTo>
                  <a:pt x="339928" y="196850"/>
                </a:lnTo>
                <a:lnTo>
                  <a:pt x="344779" y="201929"/>
                </a:lnTo>
                <a:lnTo>
                  <a:pt x="349681" y="196850"/>
                </a:lnTo>
                <a:close/>
              </a:path>
              <a:path w="451484" h="467359">
                <a:moveTo>
                  <a:pt x="208749" y="147320"/>
                </a:moveTo>
                <a:lnTo>
                  <a:pt x="201676" y="153670"/>
                </a:lnTo>
                <a:lnTo>
                  <a:pt x="209613" y="161290"/>
                </a:lnTo>
                <a:lnTo>
                  <a:pt x="180962" y="190500"/>
                </a:lnTo>
                <a:lnTo>
                  <a:pt x="187350" y="196850"/>
                </a:lnTo>
                <a:lnTo>
                  <a:pt x="216001" y="168909"/>
                </a:lnTo>
                <a:lnTo>
                  <a:pt x="227467" y="168909"/>
                </a:lnTo>
                <a:lnTo>
                  <a:pt x="228879" y="167640"/>
                </a:lnTo>
                <a:lnTo>
                  <a:pt x="223075" y="161290"/>
                </a:lnTo>
                <a:lnTo>
                  <a:pt x="229450" y="154940"/>
                </a:lnTo>
                <a:lnTo>
                  <a:pt x="216687" y="154940"/>
                </a:lnTo>
                <a:lnTo>
                  <a:pt x="208749" y="147320"/>
                </a:lnTo>
                <a:close/>
              </a:path>
              <a:path w="451484" h="467359">
                <a:moveTo>
                  <a:pt x="227467" y="168909"/>
                </a:moveTo>
                <a:lnTo>
                  <a:pt x="216001" y="168909"/>
                </a:lnTo>
                <a:lnTo>
                  <a:pt x="221818" y="173990"/>
                </a:lnTo>
                <a:lnTo>
                  <a:pt x="227467" y="168909"/>
                </a:lnTo>
                <a:close/>
              </a:path>
              <a:path w="451484" h="467359">
                <a:moveTo>
                  <a:pt x="305109" y="171450"/>
                </a:moveTo>
                <a:lnTo>
                  <a:pt x="300431" y="171450"/>
                </a:lnTo>
                <a:lnTo>
                  <a:pt x="302653" y="173990"/>
                </a:lnTo>
                <a:lnTo>
                  <a:pt x="305109" y="171450"/>
                </a:lnTo>
                <a:close/>
              </a:path>
              <a:path w="451484" h="467359">
                <a:moveTo>
                  <a:pt x="358165" y="129540"/>
                </a:moveTo>
                <a:lnTo>
                  <a:pt x="343420" y="129540"/>
                </a:lnTo>
                <a:lnTo>
                  <a:pt x="364528" y="149859"/>
                </a:lnTo>
                <a:lnTo>
                  <a:pt x="367499" y="152400"/>
                </a:lnTo>
                <a:lnTo>
                  <a:pt x="368884" y="156209"/>
                </a:lnTo>
                <a:lnTo>
                  <a:pt x="368693" y="160020"/>
                </a:lnTo>
                <a:lnTo>
                  <a:pt x="380504" y="162559"/>
                </a:lnTo>
                <a:lnTo>
                  <a:pt x="380504" y="158750"/>
                </a:lnTo>
                <a:lnTo>
                  <a:pt x="380758" y="156209"/>
                </a:lnTo>
                <a:lnTo>
                  <a:pt x="381279" y="154940"/>
                </a:lnTo>
                <a:lnTo>
                  <a:pt x="383463" y="146050"/>
                </a:lnTo>
                <a:lnTo>
                  <a:pt x="383825" y="144779"/>
                </a:lnTo>
                <a:lnTo>
                  <a:pt x="373532" y="144779"/>
                </a:lnTo>
                <a:lnTo>
                  <a:pt x="358165" y="129540"/>
                </a:lnTo>
                <a:close/>
              </a:path>
              <a:path w="451484" h="467359">
                <a:moveTo>
                  <a:pt x="238760" y="116840"/>
                </a:moveTo>
                <a:lnTo>
                  <a:pt x="231686" y="124459"/>
                </a:lnTo>
                <a:lnTo>
                  <a:pt x="239623" y="132079"/>
                </a:lnTo>
                <a:lnTo>
                  <a:pt x="216687" y="154940"/>
                </a:lnTo>
                <a:lnTo>
                  <a:pt x="229450" y="154940"/>
                </a:lnTo>
                <a:lnTo>
                  <a:pt x="246024" y="138429"/>
                </a:lnTo>
                <a:lnTo>
                  <a:pt x="257487" y="138429"/>
                </a:lnTo>
                <a:lnTo>
                  <a:pt x="258902" y="137159"/>
                </a:lnTo>
                <a:lnTo>
                  <a:pt x="253085" y="130809"/>
                </a:lnTo>
                <a:lnTo>
                  <a:pt x="259399" y="124459"/>
                </a:lnTo>
                <a:lnTo>
                  <a:pt x="246697" y="124459"/>
                </a:lnTo>
                <a:lnTo>
                  <a:pt x="238760" y="116840"/>
                </a:lnTo>
                <a:close/>
              </a:path>
              <a:path w="451484" h="467359">
                <a:moveTo>
                  <a:pt x="379247" y="124459"/>
                </a:moveTo>
                <a:lnTo>
                  <a:pt x="377621" y="130809"/>
                </a:lnTo>
                <a:lnTo>
                  <a:pt x="375729" y="137159"/>
                </a:lnTo>
                <a:lnTo>
                  <a:pt x="373532" y="144779"/>
                </a:lnTo>
                <a:lnTo>
                  <a:pt x="383825" y="144779"/>
                </a:lnTo>
                <a:lnTo>
                  <a:pt x="385635" y="138429"/>
                </a:lnTo>
                <a:lnTo>
                  <a:pt x="387756" y="132079"/>
                </a:lnTo>
                <a:lnTo>
                  <a:pt x="379247" y="124459"/>
                </a:lnTo>
                <a:close/>
              </a:path>
              <a:path w="451484" h="467359">
                <a:moveTo>
                  <a:pt x="257487" y="138429"/>
                </a:moveTo>
                <a:lnTo>
                  <a:pt x="246024" y="138429"/>
                </a:lnTo>
                <a:lnTo>
                  <a:pt x="251828" y="143509"/>
                </a:lnTo>
                <a:lnTo>
                  <a:pt x="257487" y="138429"/>
                </a:lnTo>
                <a:close/>
              </a:path>
              <a:path w="451484" h="467359">
                <a:moveTo>
                  <a:pt x="337861" y="109220"/>
                </a:moveTo>
                <a:lnTo>
                  <a:pt x="323672" y="109220"/>
                </a:lnTo>
                <a:lnTo>
                  <a:pt x="336740" y="121920"/>
                </a:lnTo>
                <a:lnTo>
                  <a:pt x="323761" y="135890"/>
                </a:lnTo>
                <a:lnTo>
                  <a:pt x="330441" y="142240"/>
                </a:lnTo>
                <a:lnTo>
                  <a:pt x="343420" y="129540"/>
                </a:lnTo>
                <a:lnTo>
                  <a:pt x="358165" y="129540"/>
                </a:lnTo>
                <a:lnTo>
                  <a:pt x="350481" y="121920"/>
                </a:lnTo>
                <a:lnTo>
                  <a:pt x="356647" y="115570"/>
                </a:lnTo>
                <a:lnTo>
                  <a:pt x="343801" y="115570"/>
                </a:lnTo>
                <a:lnTo>
                  <a:pt x="337861" y="109220"/>
                </a:lnTo>
                <a:close/>
              </a:path>
              <a:path w="451484" h="467359">
                <a:moveTo>
                  <a:pt x="338874" y="17779"/>
                </a:moveTo>
                <a:lnTo>
                  <a:pt x="331406" y="24129"/>
                </a:lnTo>
                <a:lnTo>
                  <a:pt x="358914" y="52070"/>
                </a:lnTo>
                <a:lnTo>
                  <a:pt x="336740" y="74929"/>
                </a:lnTo>
                <a:lnTo>
                  <a:pt x="404507" y="142240"/>
                </a:lnTo>
                <a:lnTo>
                  <a:pt x="411581" y="134620"/>
                </a:lnTo>
                <a:lnTo>
                  <a:pt x="388924" y="113029"/>
                </a:lnTo>
                <a:lnTo>
                  <a:pt x="396402" y="105409"/>
                </a:lnTo>
                <a:lnTo>
                  <a:pt x="381952" y="105409"/>
                </a:lnTo>
                <a:lnTo>
                  <a:pt x="369951" y="93979"/>
                </a:lnTo>
                <a:lnTo>
                  <a:pt x="377425" y="86359"/>
                </a:lnTo>
                <a:lnTo>
                  <a:pt x="362978" y="86359"/>
                </a:lnTo>
                <a:lnTo>
                  <a:pt x="351066" y="74929"/>
                </a:lnTo>
                <a:lnTo>
                  <a:pt x="380975" y="44450"/>
                </a:lnTo>
                <a:lnTo>
                  <a:pt x="366369" y="44450"/>
                </a:lnTo>
                <a:lnTo>
                  <a:pt x="338874" y="17779"/>
                </a:lnTo>
                <a:close/>
              </a:path>
              <a:path w="451484" h="467359">
                <a:moveTo>
                  <a:pt x="301283" y="127000"/>
                </a:moveTo>
                <a:lnTo>
                  <a:pt x="286397" y="127000"/>
                </a:lnTo>
                <a:lnTo>
                  <a:pt x="297726" y="138429"/>
                </a:lnTo>
                <a:lnTo>
                  <a:pt x="305079" y="130809"/>
                </a:lnTo>
                <a:lnTo>
                  <a:pt x="301283" y="127000"/>
                </a:lnTo>
                <a:close/>
              </a:path>
              <a:path w="451484" h="467359">
                <a:moveTo>
                  <a:pt x="275742" y="95250"/>
                </a:moveTo>
                <a:lnTo>
                  <a:pt x="246697" y="124459"/>
                </a:lnTo>
                <a:lnTo>
                  <a:pt x="259399" y="124459"/>
                </a:lnTo>
                <a:lnTo>
                  <a:pt x="282130" y="101600"/>
                </a:lnTo>
                <a:lnTo>
                  <a:pt x="275742" y="95250"/>
                </a:lnTo>
                <a:close/>
              </a:path>
              <a:path w="451484" h="467359">
                <a:moveTo>
                  <a:pt x="296075" y="64770"/>
                </a:moveTo>
                <a:lnTo>
                  <a:pt x="286397" y="69850"/>
                </a:lnTo>
                <a:lnTo>
                  <a:pt x="291393" y="81279"/>
                </a:lnTo>
                <a:lnTo>
                  <a:pt x="295543" y="91440"/>
                </a:lnTo>
                <a:lnTo>
                  <a:pt x="298847" y="102870"/>
                </a:lnTo>
                <a:lnTo>
                  <a:pt x="301307" y="114300"/>
                </a:lnTo>
                <a:lnTo>
                  <a:pt x="304850" y="115570"/>
                </a:lnTo>
                <a:lnTo>
                  <a:pt x="308406" y="115570"/>
                </a:lnTo>
                <a:lnTo>
                  <a:pt x="311950" y="116840"/>
                </a:lnTo>
                <a:lnTo>
                  <a:pt x="310527" y="109220"/>
                </a:lnTo>
                <a:lnTo>
                  <a:pt x="308622" y="100329"/>
                </a:lnTo>
                <a:lnTo>
                  <a:pt x="306235" y="92709"/>
                </a:lnTo>
                <a:lnTo>
                  <a:pt x="316263" y="82550"/>
                </a:lnTo>
                <a:lnTo>
                  <a:pt x="302945" y="82550"/>
                </a:lnTo>
                <a:lnTo>
                  <a:pt x="300951" y="76200"/>
                </a:lnTo>
                <a:lnTo>
                  <a:pt x="298653" y="71120"/>
                </a:lnTo>
                <a:lnTo>
                  <a:pt x="296075" y="64770"/>
                </a:lnTo>
                <a:close/>
              </a:path>
              <a:path w="451484" h="467359">
                <a:moveTo>
                  <a:pt x="335381" y="83820"/>
                </a:moveTo>
                <a:lnTo>
                  <a:pt x="310692" y="109220"/>
                </a:lnTo>
                <a:lnTo>
                  <a:pt x="317373" y="115570"/>
                </a:lnTo>
                <a:lnTo>
                  <a:pt x="323672" y="109220"/>
                </a:lnTo>
                <a:lnTo>
                  <a:pt x="337861" y="109220"/>
                </a:lnTo>
                <a:lnTo>
                  <a:pt x="330733" y="101600"/>
                </a:lnTo>
                <a:lnTo>
                  <a:pt x="342061" y="91440"/>
                </a:lnTo>
                <a:lnTo>
                  <a:pt x="335381" y="83820"/>
                </a:lnTo>
                <a:close/>
              </a:path>
              <a:path w="451484" h="467359">
                <a:moveTo>
                  <a:pt x="357365" y="101600"/>
                </a:moveTo>
                <a:lnTo>
                  <a:pt x="343801" y="115570"/>
                </a:lnTo>
                <a:lnTo>
                  <a:pt x="356647" y="115570"/>
                </a:lnTo>
                <a:lnTo>
                  <a:pt x="364045" y="107950"/>
                </a:lnTo>
                <a:lnTo>
                  <a:pt x="357365" y="101600"/>
                </a:lnTo>
                <a:close/>
              </a:path>
              <a:path w="451484" h="467359">
                <a:moveTo>
                  <a:pt x="441827" y="73659"/>
                </a:moveTo>
                <a:lnTo>
                  <a:pt x="427558" y="73659"/>
                </a:lnTo>
                <a:lnTo>
                  <a:pt x="436753" y="82550"/>
                </a:lnTo>
                <a:lnTo>
                  <a:pt x="440359" y="86359"/>
                </a:lnTo>
                <a:lnTo>
                  <a:pt x="440042" y="90170"/>
                </a:lnTo>
                <a:lnTo>
                  <a:pt x="435787" y="95250"/>
                </a:lnTo>
                <a:lnTo>
                  <a:pt x="432625" y="97790"/>
                </a:lnTo>
                <a:lnTo>
                  <a:pt x="427812" y="102870"/>
                </a:lnTo>
                <a:lnTo>
                  <a:pt x="421360" y="107950"/>
                </a:lnTo>
                <a:lnTo>
                  <a:pt x="424776" y="110490"/>
                </a:lnTo>
                <a:lnTo>
                  <a:pt x="427875" y="113029"/>
                </a:lnTo>
                <a:lnTo>
                  <a:pt x="451446" y="88900"/>
                </a:lnTo>
                <a:lnTo>
                  <a:pt x="449913" y="83820"/>
                </a:lnTo>
                <a:lnTo>
                  <a:pt x="445655" y="77470"/>
                </a:lnTo>
                <a:lnTo>
                  <a:pt x="441827" y="73659"/>
                </a:lnTo>
                <a:close/>
              </a:path>
              <a:path w="451484" h="467359">
                <a:moveTo>
                  <a:pt x="422686" y="54609"/>
                </a:moveTo>
                <a:lnTo>
                  <a:pt x="408571" y="54609"/>
                </a:lnTo>
                <a:lnTo>
                  <a:pt x="420585" y="67309"/>
                </a:lnTo>
                <a:lnTo>
                  <a:pt x="381952" y="105409"/>
                </a:lnTo>
                <a:lnTo>
                  <a:pt x="396402" y="105409"/>
                </a:lnTo>
                <a:lnTo>
                  <a:pt x="427558" y="73659"/>
                </a:lnTo>
                <a:lnTo>
                  <a:pt x="441827" y="73659"/>
                </a:lnTo>
                <a:lnTo>
                  <a:pt x="422686" y="54609"/>
                </a:lnTo>
                <a:close/>
              </a:path>
              <a:path w="451484" h="467359">
                <a:moveTo>
                  <a:pt x="403545" y="35559"/>
                </a:moveTo>
                <a:lnTo>
                  <a:pt x="389699" y="35559"/>
                </a:lnTo>
                <a:lnTo>
                  <a:pt x="401612" y="48259"/>
                </a:lnTo>
                <a:lnTo>
                  <a:pt x="362978" y="86359"/>
                </a:lnTo>
                <a:lnTo>
                  <a:pt x="377425" y="86359"/>
                </a:lnTo>
                <a:lnTo>
                  <a:pt x="408571" y="54609"/>
                </a:lnTo>
                <a:lnTo>
                  <a:pt x="422686" y="54609"/>
                </a:lnTo>
                <a:lnTo>
                  <a:pt x="403545" y="35559"/>
                </a:lnTo>
                <a:close/>
              </a:path>
              <a:path w="451484" h="467359">
                <a:moveTo>
                  <a:pt x="320865" y="64770"/>
                </a:moveTo>
                <a:lnTo>
                  <a:pt x="302945" y="82550"/>
                </a:lnTo>
                <a:lnTo>
                  <a:pt x="316263" y="82550"/>
                </a:lnTo>
                <a:lnTo>
                  <a:pt x="327545" y="71120"/>
                </a:lnTo>
                <a:lnTo>
                  <a:pt x="320865" y="64770"/>
                </a:lnTo>
                <a:close/>
              </a:path>
              <a:path w="451484" h="467359">
                <a:moveTo>
                  <a:pt x="335910" y="48259"/>
                </a:moveTo>
                <a:lnTo>
                  <a:pt x="314274" y="48259"/>
                </a:lnTo>
                <a:lnTo>
                  <a:pt x="313016" y="57150"/>
                </a:lnTo>
                <a:lnTo>
                  <a:pt x="319822" y="57150"/>
                </a:lnTo>
                <a:lnTo>
                  <a:pt x="326980" y="58420"/>
                </a:lnTo>
                <a:lnTo>
                  <a:pt x="342353" y="60959"/>
                </a:lnTo>
                <a:lnTo>
                  <a:pt x="343509" y="49529"/>
                </a:lnTo>
                <a:lnTo>
                  <a:pt x="335910" y="48259"/>
                </a:lnTo>
                <a:close/>
              </a:path>
              <a:path w="451484" h="467359">
                <a:moveTo>
                  <a:pt x="389509" y="21590"/>
                </a:moveTo>
                <a:lnTo>
                  <a:pt x="366369" y="44450"/>
                </a:lnTo>
                <a:lnTo>
                  <a:pt x="380975" y="44450"/>
                </a:lnTo>
                <a:lnTo>
                  <a:pt x="389699" y="35559"/>
                </a:lnTo>
                <a:lnTo>
                  <a:pt x="403545" y="35559"/>
                </a:lnTo>
                <a:lnTo>
                  <a:pt x="389509" y="21590"/>
                </a:lnTo>
                <a:close/>
              </a:path>
              <a:path w="451484" h="467359">
                <a:moveTo>
                  <a:pt x="372656" y="0"/>
                </a:moveTo>
                <a:lnTo>
                  <a:pt x="361429" y="1270"/>
                </a:lnTo>
                <a:lnTo>
                  <a:pt x="362565" y="8890"/>
                </a:lnTo>
                <a:lnTo>
                  <a:pt x="363459" y="16509"/>
                </a:lnTo>
                <a:lnTo>
                  <a:pt x="364113" y="24129"/>
                </a:lnTo>
                <a:lnTo>
                  <a:pt x="364528" y="30479"/>
                </a:lnTo>
                <a:lnTo>
                  <a:pt x="374307" y="30479"/>
                </a:lnTo>
                <a:lnTo>
                  <a:pt x="374054" y="21590"/>
                </a:lnTo>
                <a:lnTo>
                  <a:pt x="373695" y="13970"/>
                </a:lnTo>
                <a:lnTo>
                  <a:pt x="373230" y="6350"/>
                </a:lnTo>
                <a:lnTo>
                  <a:pt x="372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2037333" y="5370702"/>
            <a:ext cx="1037590" cy="840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节目数，单位：个</a:t>
            </a:r>
            <a:endParaRPr sz="1000">
              <a:latin typeface="微软雅黑"/>
              <a:cs typeface="微软雅黑"/>
            </a:endParaRPr>
          </a:p>
          <a:p>
            <a:pPr marL="190500">
              <a:lnSpc>
                <a:spcPct val="100000"/>
              </a:lnSpc>
              <a:spcBef>
                <a:spcPts val="104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明星竞演类</a:t>
            </a:r>
            <a:endParaRPr sz="1000">
              <a:latin typeface="微软雅黑"/>
              <a:cs typeface="微软雅黑"/>
            </a:endParaRPr>
          </a:p>
          <a:p>
            <a:pPr marL="190500" marR="26670">
              <a:lnSpc>
                <a:spcPts val="149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谈话</a:t>
            </a:r>
            <a:r>
              <a:rPr sz="1000" spc="-15">
                <a:solidFill>
                  <a:srgbClr val="585858"/>
                </a:solidFill>
                <a:latin typeface="微软雅黑"/>
                <a:cs typeface="微软雅黑"/>
              </a:rPr>
              <a:t>/</a:t>
            </a: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脱口秀类 美食类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3748" y="6393139"/>
            <a:ext cx="3120390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Sponsorship</a:t>
            </a:r>
            <a:r>
              <a:rPr sz="800" spc="-3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Value</a:t>
            </a:r>
            <a:r>
              <a:rPr sz="800" spc="-3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Creator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赞助效果评估数据库。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16</a:t>
            </a:fld>
          </a:p>
        </p:txBody>
      </p:sp>
      <p:sp>
        <p:nvSpPr>
          <p:cNvPr id="63" name="object 63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2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082029" y="5370702"/>
            <a:ext cx="10375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节目数，单位：个</a:t>
            </a:r>
            <a:endParaRPr sz="10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723900" y="2697479"/>
            <a:ext cx="3853179" cy="3599815"/>
          </a:xfrm>
          <a:custGeom>
            <a:rect l="l" t="t" r="r" b="b"/>
            <a:pathLst>
              <a:path w="3853179" h="3599815">
                <a:moveTo>
                  <a:pt x="0" y="3599688"/>
                </a:moveTo>
                <a:lnTo>
                  <a:pt x="3852672" y="3599688"/>
                </a:lnTo>
                <a:lnTo>
                  <a:pt x="3852672" y="0"/>
                </a:lnTo>
                <a:lnTo>
                  <a:pt x="0" y="0"/>
                </a:lnTo>
                <a:lnTo>
                  <a:pt x="0" y="3599688"/>
                </a:lnTo>
                <a:close/>
              </a:path>
            </a:pathLst>
          </a:custGeom>
          <a:solidFill>
            <a:srgbClr val="ECED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863084" y="2697479"/>
            <a:ext cx="3528060" cy="3599815"/>
          </a:xfrm>
          <a:custGeom>
            <a:rect l="l" t="t" r="r" b="b"/>
            <a:pathLst>
              <a:path w="3528059" h="3599815">
                <a:moveTo>
                  <a:pt x="0" y="3599688"/>
                </a:moveTo>
                <a:lnTo>
                  <a:pt x="3528060" y="3599688"/>
                </a:lnTo>
                <a:lnTo>
                  <a:pt x="3528060" y="0"/>
                </a:lnTo>
                <a:lnTo>
                  <a:pt x="0" y="0"/>
                </a:lnTo>
                <a:lnTo>
                  <a:pt x="0" y="3599688"/>
                </a:lnTo>
                <a:close/>
              </a:path>
            </a:pathLst>
          </a:custGeom>
          <a:solidFill>
            <a:srgbClr val="ECED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6795" y="206927"/>
            <a:ext cx="7904480" cy="1363980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综艺赞助丨品牌露出形式</a:t>
            </a:r>
            <a:endParaRPr sz="3200">
              <a:latin typeface="微软雅黑"/>
              <a:cs typeface="微软雅黑"/>
            </a:endParaRPr>
          </a:p>
          <a:p>
            <a:pPr marL="12700" marR="5080">
              <a:lnSpc>
                <a:spcPct val="100000"/>
              </a:lnSpc>
              <a:spcBef>
                <a:spcPts val="730"/>
              </a:spcBef>
            </a:pP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嘉宾出行用车是赞助品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牌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的主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要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露出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方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式，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综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合游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戏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类节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中通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过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设置 游戏环节全方位展示赞</a:t>
            </a:r>
            <a:r>
              <a:rPr sz="2000" b="0" spc="-15">
                <a:solidFill>
                  <a:srgbClr val="585858"/>
                </a:solidFill>
                <a:latin typeface="微软雅黑"/>
                <a:cs typeface="微软雅黑"/>
              </a:rPr>
              <a:t>助</a:t>
            </a:r>
            <a:r>
              <a:rPr sz="2000" b="0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29283" y="3474720"/>
            <a:ext cx="1414272" cy="8336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71572" y="3474720"/>
            <a:ext cx="1670303" cy="8336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26236" y="4550664"/>
            <a:ext cx="1429512" cy="9525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671572" y="4550664"/>
            <a:ext cx="1680972" cy="94640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448180" y="5687669"/>
            <a:ext cx="7848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↑</a:t>
            </a:r>
            <a:r>
              <a:rPr sz="1000" spc="-2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10">
                <a:solidFill>
                  <a:srgbClr val="585858"/>
                </a:solidFill>
                <a:latin typeface="微软雅黑"/>
                <a:cs typeface="微软雅黑"/>
              </a:rPr>
              <a:t>节目嘉宾</a:t>
            </a: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出行指定用车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3898" y="5687669"/>
            <a:ext cx="10375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↑</a:t>
            </a:r>
            <a:r>
              <a:rPr sz="1000" spc="-15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10">
                <a:solidFill>
                  <a:srgbClr val="585858"/>
                </a:solidFill>
                <a:latin typeface="微软雅黑"/>
                <a:cs typeface="微软雅黑"/>
              </a:rPr>
              <a:t>节目为汽车</a:t>
            </a:r>
            <a:endParaRPr sz="10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设置相应游戏环节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04389" y="2294889"/>
            <a:ext cx="5679440" cy="661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53769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主要赞助节目类型中汽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车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品牌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露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出形式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tabLst>
                <a:tab pos="3380104"/>
              </a:tabLst>
            </a:pPr>
            <a:r>
              <a:rPr sz="1200" b="1">
                <a:solidFill>
                  <a:srgbClr val="404040"/>
                </a:solidFill>
                <a:latin typeface="微软雅黑"/>
                <a:cs typeface="微软雅黑"/>
              </a:rPr>
              <a:t>综合游戏类节目	生活观察类节目、明星竞演类节目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35167" y="3176016"/>
            <a:ext cx="1022604" cy="147828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96456" y="3169920"/>
            <a:ext cx="1019746" cy="1472183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931534" y="6025083"/>
            <a:ext cx="1393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↑</a:t>
            </a:r>
            <a:r>
              <a:rPr sz="1000" spc="-55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节目嘉宾出行指定用车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535167" y="4727447"/>
            <a:ext cx="2183891" cy="1219199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815136" y="3584575"/>
            <a:ext cx="1524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凯 迪 拉 克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0013" y="4782439"/>
            <a:ext cx="15240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沃 尔 沃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36717" y="3441954"/>
            <a:ext cx="1270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东 风  X  R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36717" y="4051808"/>
            <a:ext cx="5524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-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36717" y="4204208"/>
            <a:ext cx="908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V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13040" y="3584828"/>
            <a:ext cx="1524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东 风 标 致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24017" y="5039995"/>
            <a:ext cx="1524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一 汽 大 众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59664" y="152527"/>
            <a:ext cx="451484" cy="467359"/>
          </a:xfrm>
          <a:custGeom>
            <a:rect l="l" t="t" r="r" b="b"/>
            <a:pathLst>
              <a:path w="451484" h="467359">
                <a:moveTo>
                  <a:pt x="27012" y="330200"/>
                </a:moveTo>
                <a:lnTo>
                  <a:pt x="19075" y="339089"/>
                </a:lnTo>
                <a:lnTo>
                  <a:pt x="35725" y="355600"/>
                </a:lnTo>
                <a:lnTo>
                  <a:pt x="0" y="391160"/>
                </a:lnTo>
                <a:lnTo>
                  <a:pt x="76974" y="467360"/>
                </a:lnTo>
                <a:lnTo>
                  <a:pt x="84810" y="459739"/>
                </a:lnTo>
                <a:lnTo>
                  <a:pt x="15201" y="389889"/>
                </a:lnTo>
                <a:lnTo>
                  <a:pt x="42887" y="363220"/>
                </a:lnTo>
                <a:lnTo>
                  <a:pt x="58259" y="363220"/>
                </a:lnTo>
                <a:lnTo>
                  <a:pt x="56451" y="360680"/>
                </a:lnTo>
                <a:lnTo>
                  <a:pt x="50838" y="354330"/>
                </a:lnTo>
                <a:lnTo>
                  <a:pt x="58440" y="346710"/>
                </a:lnTo>
                <a:lnTo>
                  <a:pt x="43662" y="346710"/>
                </a:lnTo>
                <a:lnTo>
                  <a:pt x="27012" y="330200"/>
                </a:lnTo>
                <a:close/>
              </a:path>
              <a:path w="451484" h="467359">
                <a:moveTo>
                  <a:pt x="58259" y="363220"/>
                </a:moveTo>
                <a:lnTo>
                  <a:pt x="42887" y="363220"/>
                </a:lnTo>
                <a:lnTo>
                  <a:pt x="49081" y="370839"/>
                </a:lnTo>
                <a:lnTo>
                  <a:pt x="53906" y="377189"/>
                </a:lnTo>
                <a:lnTo>
                  <a:pt x="57362" y="383539"/>
                </a:lnTo>
                <a:lnTo>
                  <a:pt x="59448" y="389889"/>
                </a:lnTo>
                <a:lnTo>
                  <a:pt x="60889" y="398780"/>
                </a:lnTo>
                <a:lnTo>
                  <a:pt x="60852" y="407670"/>
                </a:lnTo>
                <a:lnTo>
                  <a:pt x="59337" y="419100"/>
                </a:lnTo>
                <a:lnTo>
                  <a:pt x="56349" y="430530"/>
                </a:lnTo>
                <a:lnTo>
                  <a:pt x="62293" y="430530"/>
                </a:lnTo>
                <a:lnTo>
                  <a:pt x="68745" y="431800"/>
                </a:lnTo>
                <a:lnTo>
                  <a:pt x="71741" y="417830"/>
                </a:lnTo>
                <a:lnTo>
                  <a:pt x="72786" y="405130"/>
                </a:lnTo>
                <a:lnTo>
                  <a:pt x="71884" y="392430"/>
                </a:lnTo>
                <a:lnTo>
                  <a:pt x="69037" y="382270"/>
                </a:lnTo>
                <a:lnTo>
                  <a:pt x="81743" y="381000"/>
                </a:lnTo>
                <a:lnTo>
                  <a:pt x="116674" y="381000"/>
                </a:lnTo>
                <a:lnTo>
                  <a:pt x="116368" y="372110"/>
                </a:lnTo>
                <a:lnTo>
                  <a:pt x="64389" y="372110"/>
                </a:lnTo>
                <a:lnTo>
                  <a:pt x="60972" y="367030"/>
                </a:lnTo>
                <a:lnTo>
                  <a:pt x="58259" y="363220"/>
                </a:lnTo>
                <a:close/>
              </a:path>
              <a:path w="451484" h="467359">
                <a:moveTo>
                  <a:pt x="94233" y="326389"/>
                </a:moveTo>
                <a:lnTo>
                  <a:pt x="78714" y="326389"/>
                </a:lnTo>
                <a:lnTo>
                  <a:pt x="137807" y="386080"/>
                </a:lnTo>
                <a:lnTo>
                  <a:pt x="137807" y="389889"/>
                </a:lnTo>
                <a:lnTo>
                  <a:pt x="133616" y="393700"/>
                </a:lnTo>
                <a:lnTo>
                  <a:pt x="129476" y="397510"/>
                </a:lnTo>
                <a:lnTo>
                  <a:pt x="124091" y="402589"/>
                </a:lnTo>
                <a:lnTo>
                  <a:pt x="117449" y="408939"/>
                </a:lnTo>
                <a:lnTo>
                  <a:pt x="121640" y="411480"/>
                </a:lnTo>
                <a:lnTo>
                  <a:pt x="124929" y="414020"/>
                </a:lnTo>
                <a:lnTo>
                  <a:pt x="127317" y="415289"/>
                </a:lnTo>
                <a:lnTo>
                  <a:pt x="133642" y="408939"/>
                </a:lnTo>
                <a:lnTo>
                  <a:pt x="143192" y="400050"/>
                </a:lnTo>
                <a:lnTo>
                  <a:pt x="147764" y="393700"/>
                </a:lnTo>
                <a:lnTo>
                  <a:pt x="149272" y="387350"/>
                </a:lnTo>
                <a:lnTo>
                  <a:pt x="147718" y="382270"/>
                </a:lnTo>
                <a:lnTo>
                  <a:pt x="143103" y="375920"/>
                </a:lnTo>
                <a:lnTo>
                  <a:pt x="94233" y="326389"/>
                </a:lnTo>
                <a:close/>
              </a:path>
              <a:path w="451484" h="467359">
                <a:moveTo>
                  <a:pt x="116281" y="369570"/>
                </a:moveTo>
                <a:lnTo>
                  <a:pt x="92802" y="369570"/>
                </a:lnTo>
                <a:lnTo>
                  <a:pt x="64389" y="372110"/>
                </a:lnTo>
                <a:lnTo>
                  <a:pt x="116368" y="372110"/>
                </a:lnTo>
                <a:lnTo>
                  <a:pt x="116281" y="369570"/>
                </a:lnTo>
                <a:close/>
              </a:path>
              <a:path w="451484" h="467359">
                <a:moveTo>
                  <a:pt x="169266" y="330200"/>
                </a:moveTo>
                <a:lnTo>
                  <a:pt x="153746" y="330200"/>
                </a:lnTo>
                <a:lnTo>
                  <a:pt x="185508" y="361950"/>
                </a:lnTo>
                <a:lnTo>
                  <a:pt x="193255" y="354330"/>
                </a:lnTo>
                <a:lnTo>
                  <a:pt x="188899" y="349250"/>
                </a:lnTo>
                <a:lnTo>
                  <a:pt x="195297" y="342900"/>
                </a:lnTo>
                <a:lnTo>
                  <a:pt x="181927" y="342900"/>
                </a:lnTo>
                <a:lnTo>
                  <a:pt x="169266" y="330200"/>
                </a:lnTo>
                <a:close/>
              </a:path>
              <a:path w="451484" h="467359">
                <a:moveTo>
                  <a:pt x="160337" y="262889"/>
                </a:moveTo>
                <a:lnTo>
                  <a:pt x="150939" y="269239"/>
                </a:lnTo>
                <a:lnTo>
                  <a:pt x="150832" y="287020"/>
                </a:lnTo>
                <a:lnTo>
                  <a:pt x="148280" y="306070"/>
                </a:lnTo>
                <a:lnTo>
                  <a:pt x="143283" y="325120"/>
                </a:lnTo>
                <a:lnTo>
                  <a:pt x="135839" y="346710"/>
                </a:lnTo>
                <a:lnTo>
                  <a:pt x="139712" y="346710"/>
                </a:lnTo>
                <a:lnTo>
                  <a:pt x="143421" y="347980"/>
                </a:lnTo>
                <a:lnTo>
                  <a:pt x="146977" y="349250"/>
                </a:lnTo>
                <a:lnTo>
                  <a:pt x="149555" y="342900"/>
                </a:lnTo>
                <a:lnTo>
                  <a:pt x="151815" y="336550"/>
                </a:lnTo>
                <a:lnTo>
                  <a:pt x="153746" y="330200"/>
                </a:lnTo>
                <a:lnTo>
                  <a:pt x="169266" y="330200"/>
                </a:lnTo>
                <a:lnTo>
                  <a:pt x="165468" y="326389"/>
                </a:lnTo>
                <a:lnTo>
                  <a:pt x="170586" y="321310"/>
                </a:lnTo>
                <a:lnTo>
                  <a:pt x="155778" y="321310"/>
                </a:lnTo>
                <a:lnTo>
                  <a:pt x="158207" y="311150"/>
                </a:lnTo>
                <a:lnTo>
                  <a:pt x="159969" y="299720"/>
                </a:lnTo>
                <a:lnTo>
                  <a:pt x="161064" y="288289"/>
                </a:lnTo>
                <a:lnTo>
                  <a:pt x="161493" y="275589"/>
                </a:lnTo>
                <a:lnTo>
                  <a:pt x="172834" y="275589"/>
                </a:lnTo>
                <a:lnTo>
                  <a:pt x="184588" y="274320"/>
                </a:lnTo>
                <a:lnTo>
                  <a:pt x="196751" y="271780"/>
                </a:lnTo>
                <a:lnTo>
                  <a:pt x="209321" y="267970"/>
                </a:lnTo>
                <a:lnTo>
                  <a:pt x="217015" y="267970"/>
                </a:lnTo>
                <a:lnTo>
                  <a:pt x="215709" y="266700"/>
                </a:lnTo>
                <a:lnTo>
                  <a:pt x="160629" y="266700"/>
                </a:lnTo>
                <a:lnTo>
                  <a:pt x="160489" y="265430"/>
                </a:lnTo>
                <a:lnTo>
                  <a:pt x="160337" y="262889"/>
                </a:lnTo>
                <a:close/>
              </a:path>
              <a:path w="451484" h="467359">
                <a:moveTo>
                  <a:pt x="79197" y="311150"/>
                </a:moveTo>
                <a:lnTo>
                  <a:pt x="43662" y="346710"/>
                </a:lnTo>
                <a:lnTo>
                  <a:pt x="58440" y="346710"/>
                </a:lnTo>
                <a:lnTo>
                  <a:pt x="78714" y="326389"/>
                </a:lnTo>
                <a:lnTo>
                  <a:pt x="94233" y="326389"/>
                </a:lnTo>
                <a:lnTo>
                  <a:pt x="79197" y="311150"/>
                </a:lnTo>
                <a:close/>
              </a:path>
              <a:path w="451484" h="467359">
                <a:moveTo>
                  <a:pt x="228765" y="279400"/>
                </a:moveTo>
                <a:lnTo>
                  <a:pt x="212813" y="279400"/>
                </a:lnTo>
                <a:lnTo>
                  <a:pt x="229273" y="295910"/>
                </a:lnTo>
                <a:lnTo>
                  <a:pt x="181927" y="342900"/>
                </a:lnTo>
                <a:lnTo>
                  <a:pt x="195297" y="342900"/>
                </a:lnTo>
                <a:lnTo>
                  <a:pt x="236245" y="302260"/>
                </a:lnTo>
                <a:lnTo>
                  <a:pt x="245028" y="302260"/>
                </a:lnTo>
                <a:lnTo>
                  <a:pt x="248348" y="298450"/>
                </a:lnTo>
                <a:lnTo>
                  <a:pt x="228765" y="279400"/>
                </a:lnTo>
                <a:close/>
              </a:path>
              <a:path w="451484" h="467359">
                <a:moveTo>
                  <a:pt x="217015" y="267970"/>
                </a:moveTo>
                <a:lnTo>
                  <a:pt x="209321" y="267970"/>
                </a:lnTo>
                <a:lnTo>
                  <a:pt x="155778" y="321310"/>
                </a:lnTo>
                <a:lnTo>
                  <a:pt x="170586" y="321310"/>
                </a:lnTo>
                <a:lnTo>
                  <a:pt x="212813" y="279400"/>
                </a:lnTo>
                <a:lnTo>
                  <a:pt x="228765" y="279400"/>
                </a:lnTo>
                <a:lnTo>
                  <a:pt x="217015" y="267970"/>
                </a:lnTo>
                <a:close/>
              </a:path>
              <a:path w="451484" h="467359">
                <a:moveTo>
                  <a:pt x="130708" y="270510"/>
                </a:moveTo>
                <a:lnTo>
                  <a:pt x="128386" y="281939"/>
                </a:lnTo>
                <a:lnTo>
                  <a:pt x="125385" y="293370"/>
                </a:lnTo>
                <a:lnTo>
                  <a:pt x="121705" y="304800"/>
                </a:lnTo>
                <a:lnTo>
                  <a:pt x="117348" y="317500"/>
                </a:lnTo>
                <a:lnTo>
                  <a:pt x="125183" y="317500"/>
                </a:lnTo>
                <a:lnTo>
                  <a:pt x="128485" y="318770"/>
                </a:lnTo>
                <a:lnTo>
                  <a:pt x="131666" y="309880"/>
                </a:lnTo>
                <a:lnTo>
                  <a:pt x="134921" y="298450"/>
                </a:lnTo>
                <a:lnTo>
                  <a:pt x="138247" y="285750"/>
                </a:lnTo>
                <a:lnTo>
                  <a:pt x="141643" y="273050"/>
                </a:lnTo>
                <a:lnTo>
                  <a:pt x="130708" y="270510"/>
                </a:lnTo>
                <a:close/>
              </a:path>
              <a:path w="451484" h="467359">
                <a:moveTo>
                  <a:pt x="121221" y="234950"/>
                </a:moveTo>
                <a:lnTo>
                  <a:pt x="117157" y="245110"/>
                </a:lnTo>
                <a:lnTo>
                  <a:pt x="121932" y="246380"/>
                </a:lnTo>
                <a:lnTo>
                  <a:pt x="126314" y="247650"/>
                </a:lnTo>
                <a:lnTo>
                  <a:pt x="130327" y="248920"/>
                </a:lnTo>
                <a:lnTo>
                  <a:pt x="88887" y="289560"/>
                </a:lnTo>
                <a:lnTo>
                  <a:pt x="105537" y="307339"/>
                </a:lnTo>
                <a:lnTo>
                  <a:pt x="113284" y="298450"/>
                </a:lnTo>
                <a:lnTo>
                  <a:pt x="103593" y="289560"/>
                </a:lnTo>
                <a:lnTo>
                  <a:pt x="154286" y="238760"/>
                </a:lnTo>
                <a:lnTo>
                  <a:pt x="139712" y="238760"/>
                </a:lnTo>
                <a:lnTo>
                  <a:pt x="121221" y="234950"/>
                </a:lnTo>
                <a:close/>
              </a:path>
              <a:path w="451484" h="467359">
                <a:moveTo>
                  <a:pt x="245028" y="302260"/>
                </a:moveTo>
                <a:lnTo>
                  <a:pt x="236245" y="302260"/>
                </a:lnTo>
                <a:lnTo>
                  <a:pt x="240601" y="307339"/>
                </a:lnTo>
                <a:lnTo>
                  <a:pt x="245028" y="302260"/>
                </a:lnTo>
                <a:close/>
              </a:path>
              <a:path w="451484" h="467359">
                <a:moveTo>
                  <a:pt x="229463" y="246380"/>
                </a:moveTo>
                <a:lnTo>
                  <a:pt x="212996" y="255270"/>
                </a:lnTo>
                <a:lnTo>
                  <a:pt x="196037" y="261620"/>
                </a:lnTo>
                <a:lnTo>
                  <a:pt x="178582" y="265430"/>
                </a:lnTo>
                <a:lnTo>
                  <a:pt x="160629" y="266700"/>
                </a:lnTo>
                <a:lnTo>
                  <a:pt x="215709" y="266700"/>
                </a:lnTo>
                <a:lnTo>
                  <a:pt x="232943" y="259080"/>
                </a:lnTo>
                <a:lnTo>
                  <a:pt x="231724" y="256539"/>
                </a:lnTo>
                <a:lnTo>
                  <a:pt x="230555" y="251460"/>
                </a:lnTo>
                <a:lnTo>
                  <a:pt x="229463" y="246380"/>
                </a:lnTo>
                <a:close/>
              </a:path>
              <a:path w="451484" h="467359">
                <a:moveTo>
                  <a:pt x="322605" y="165100"/>
                </a:moveTo>
                <a:lnTo>
                  <a:pt x="250177" y="237489"/>
                </a:lnTo>
                <a:lnTo>
                  <a:pt x="279717" y="266700"/>
                </a:lnTo>
                <a:lnTo>
                  <a:pt x="287070" y="260350"/>
                </a:lnTo>
                <a:lnTo>
                  <a:pt x="282232" y="255270"/>
                </a:lnTo>
                <a:lnTo>
                  <a:pt x="288503" y="248920"/>
                </a:lnTo>
                <a:lnTo>
                  <a:pt x="276225" y="248920"/>
                </a:lnTo>
                <a:lnTo>
                  <a:pt x="263537" y="236220"/>
                </a:lnTo>
                <a:lnTo>
                  <a:pt x="321246" y="179070"/>
                </a:lnTo>
                <a:lnTo>
                  <a:pt x="336727" y="179070"/>
                </a:lnTo>
                <a:lnTo>
                  <a:pt x="322605" y="165100"/>
                </a:lnTo>
                <a:close/>
              </a:path>
              <a:path w="451484" h="467359">
                <a:moveTo>
                  <a:pt x="201777" y="229870"/>
                </a:moveTo>
                <a:lnTo>
                  <a:pt x="178535" y="237489"/>
                </a:lnTo>
                <a:lnTo>
                  <a:pt x="167425" y="241300"/>
                </a:lnTo>
                <a:lnTo>
                  <a:pt x="156654" y="245110"/>
                </a:lnTo>
                <a:lnTo>
                  <a:pt x="158597" y="255270"/>
                </a:lnTo>
                <a:lnTo>
                  <a:pt x="171284" y="251460"/>
                </a:lnTo>
                <a:lnTo>
                  <a:pt x="183113" y="247650"/>
                </a:lnTo>
                <a:lnTo>
                  <a:pt x="194082" y="243839"/>
                </a:lnTo>
                <a:lnTo>
                  <a:pt x="204190" y="241300"/>
                </a:lnTo>
                <a:lnTo>
                  <a:pt x="201777" y="229870"/>
                </a:lnTo>
                <a:close/>
              </a:path>
              <a:path w="451484" h="467359">
                <a:moveTo>
                  <a:pt x="336727" y="179070"/>
                </a:moveTo>
                <a:lnTo>
                  <a:pt x="321246" y="179070"/>
                </a:lnTo>
                <a:lnTo>
                  <a:pt x="333933" y="191770"/>
                </a:lnTo>
                <a:lnTo>
                  <a:pt x="276225" y="248920"/>
                </a:lnTo>
                <a:lnTo>
                  <a:pt x="288503" y="248920"/>
                </a:lnTo>
                <a:lnTo>
                  <a:pt x="339928" y="196850"/>
                </a:lnTo>
                <a:lnTo>
                  <a:pt x="349681" y="196850"/>
                </a:lnTo>
                <a:lnTo>
                  <a:pt x="352132" y="194309"/>
                </a:lnTo>
                <a:lnTo>
                  <a:pt x="336727" y="179070"/>
                </a:lnTo>
                <a:close/>
              </a:path>
              <a:path w="451484" h="467359">
                <a:moveTo>
                  <a:pt x="176695" y="201929"/>
                </a:moveTo>
                <a:lnTo>
                  <a:pt x="139712" y="238760"/>
                </a:lnTo>
                <a:lnTo>
                  <a:pt x="154286" y="238760"/>
                </a:lnTo>
                <a:lnTo>
                  <a:pt x="175831" y="217170"/>
                </a:lnTo>
                <a:lnTo>
                  <a:pt x="191712" y="217170"/>
                </a:lnTo>
                <a:lnTo>
                  <a:pt x="176695" y="201929"/>
                </a:lnTo>
                <a:close/>
              </a:path>
              <a:path w="451484" h="467359">
                <a:moveTo>
                  <a:pt x="191712" y="217170"/>
                </a:moveTo>
                <a:lnTo>
                  <a:pt x="175831" y="217170"/>
                </a:lnTo>
                <a:lnTo>
                  <a:pt x="185115" y="226060"/>
                </a:lnTo>
                <a:lnTo>
                  <a:pt x="192963" y="218439"/>
                </a:lnTo>
                <a:lnTo>
                  <a:pt x="191712" y="217170"/>
                </a:lnTo>
                <a:close/>
              </a:path>
              <a:path w="451484" h="467359">
                <a:moveTo>
                  <a:pt x="285813" y="142240"/>
                </a:moveTo>
                <a:lnTo>
                  <a:pt x="227330" y="200659"/>
                </a:lnTo>
                <a:lnTo>
                  <a:pt x="251536" y="224789"/>
                </a:lnTo>
                <a:lnTo>
                  <a:pt x="258902" y="217170"/>
                </a:lnTo>
                <a:lnTo>
                  <a:pt x="256666" y="215900"/>
                </a:lnTo>
                <a:lnTo>
                  <a:pt x="262919" y="209550"/>
                </a:lnTo>
                <a:lnTo>
                  <a:pt x="250672" y="209550"/>
                </a:lnTo>
                <a:lnTo>
                  <a:pt x="240690" y="199390"/>
                </a:lnTo>
                <a:lnTo>
                  <a:pt x="284454" y="156209"/>
                </a:lnTo>
                <a:lnTo>
                  <a:pt x="299827" y="156209"/>
                </a:lnTo>
                <a:lnTo>
                  <a:pt x="285813" y="142240"/>
                </a:lnTo>
                <a:close/>
              </a:path>
              <a:path w="451484" h="467359">
                <a:moveTo>
                  <a:pt x="287362" y="113029"/>
                </a:moveTo>
                <a:lnTo>
                  <a:pt x="198678" y="201929"/>
                </a:lnTo>
                <a:lnTo>
                  <a:pt x="216395" y="219710"/>
                </a:lnTo>
                <a:lnTo>
                  <a:pt x="223748" y="212089"/>
                </a:lnTo>
                <a:lnTo>
                  <a:pt x="212420" y="201929"/>
                </a:lnTo>
                <a:lnTo>
                  <a:pt x="286397" y="127000"/>
                </a:lnTo>
                <a:lnTo>
                  <a:pt x="301283" y="127000"/>
                </a:lnTo>
                <a:lnTo>
                  <a:pt x="287362" y="113029"/>
                </a:lnTo>
                <a:close/>
              </a:path>
              <a:path w="451484" h="467359">
                <a:moveTo>
                  <a:pt x="299827" y="156209"/>
                </a:moveTo>
                <a:lnTo>
                  <a:pt x="284454" y="156209"/>
                </a:lnTo>
                <a:lnTo>
                  <a:pt x="294424" y="165100"/>
                </a:lnTo>
                <a:lnTo>
                  <a:pt x="250672" y="209550"/>
                </a:lnTo>
                <a:lnTo>
                  <a:pt x="262919" y="209550"/>
                </a:lnTo>
                <a:lnTo>
                  <a:pt x="300431" y="171450"/>
                </a:lnTo>
                <a:lnTo>
                  <a:pt x="305109" y="171450"/>
                </a:lnTo>
                <a:lnTo>
                  <a:pt x="310019" y="166370"/>
                </a:lnTo>
                <a:lnTo>
                  <a:pt x="299827" y="156209"/>
                </a:lnTo>
                <a:close/>
              </a:path>
              <a:path w="451484" h="467359">
                <a:moveTo>
                  <a:pt x="349681" y="196850"/>
                </a:moveTo>
                <a:lnTo>
                  <a:pt x="339928" y="196850"/>
                </a:lnTo>
                <a:lnTo>
                  <a:pt x="344779" y="201929"/>
                </a:lnTo>
                <a:lnTo>
                  <a:pt x="349681" y="196850"/>
                </a:lnTo>
                <a:close/>
              </a:path>
              <a:path w="451484" h="467359">
                <a:moveTo>
                  <a:pt x="208749" y="147320"/>
                </a:moveTo>
                <a:lnTo>
                  <a:pt x="201676" y="153670"/>
                </a:lnTo>
                <a:lnTo>
                  <a:pt x="209613" y="161290"/>
                </a:lnTo>
                <a:lnTo>
                  <a:pt x="180962" y="190500"/>
                </a:lnTo>
                <a:lnTo>
                  <a:pt x="187350" y="196850"/>
                </a:lnTo>
                <a:lnTo>
                  <a:pt x="216001" y="168909"/>
                </a:lnTo>
                <a:lnTo>
                  <a:pt x="227467" y="168909"/>
                </a:lnTo>
                <a:lnTo>
                  <a:pt x="228879" y="167640"/>
                </a:lnTo>
                <a:lnTo>
                  <a:pt x="223075" y="161290"/>
                </a:lnTo>
                <a:lnTo>
                  <a:pt x="229450" y="154940"/>
                </a:lnTo>
                <a:lnTo>
                  <a:pt x="216687" y="154940"/>
                </a:lnTo>
                <a:lnTo>
                  <a:pt x="208749" y="147320"/>
                </a:lnTo>
                <a:close/>
              </a:path>
              <a:path w="451484" h="467359">
                <a:moveTo>
                  <a:pt x="227467" y="168909"/>
                </a:moveTo>
                <a:lnTo>
                  <a:pt x="216001" y="168909"/>
                </a:lnTo>
                <a:lnTo>
                  <a:pt x="221818" y="173990"/>
                </a:lnTo>
                <a:lnTo>
                  <a:pt x="227467" y="168909"/>
                </a:lnTo>
                <a:close/>
              </a:path>
              <a:path w="451484" h="467359">
                <a:moveTo>
                  <a:pt x="305109" y="171450"/>
                </a:moveTo>
                <a:lnTo>
                  <a:pt x="300431" y="171450"/>
                </a:lnTo>
                <a:lnTo>
                  <a:pt x="302653" y="173990"/>
                </a:lnTo>
                <a:lnTo>
                  <a:pt x="305109" y="171450"/>
                </a:lnTo>
                <a:close/>
              </a:path>
              <a:path w="451484" h="467359">
                <a:moveTo>
                  <a:pt x="358165" y="129540"/>
                </a:moveTo>
                <a:lnTo>
                  <a:pt x="343420" y="129540"/>
                </a:lnTo>
                <a:lnTo>
                  <a:pt x="364528" y="149859"/>
                </a:lnTo>
                <a:lnTo>
                  <a:pt x="367499" y="152400"/>
                </a:lnTo>
                <a:lnTo>
                  <a:pt x="368884" y="156209"/>
                </a:lnTo>
                <a:lnTo>
                  <a:pt x="368693" y="160020"/>
                </a:lnTo>
                <a:lnTo>
                  <a:pt x="380504" y="162559"/>
                </a:lnTo>
                <a:lnTo>
                  <a:pt x="380504" y="158750"/>
                </a:lnTo>
                <a:lnTo>
                  <a:pt x="380758" y="156209"/>
                </a:lnTo>
                <a:lnTo>
                  <a:pt x="381279" y="154940"/>
                </a:lnTo>
                <a:lnTo>
                  <a:pt x="383463" y="146050"/>
                </a:lnTo>
                <a:lnTo>
                  <a:pt x="383825" y="144779"/>
                </a:lnTo>
                <a:lnTo>
                  <a:pt x="373532" y="144779"/>
                </a:lnTo>
                <a:lnTo>
                  <a:pt x="358165" y="129540"/>
                </a:lnTo>
                <a:close/>
              </a:path>
              <a:path w="451484" h="467359">
                <a:moveTo>
                  <a:pt x="238760" y="116840"/>
                </a:moveTo>
                <a:lnTo>
                  <a:pt x="231686" y="124459"/>
                </a:lnTo>
                <a:lnTo>
                  <a:pt x="239623" y="132079"/>
                </a:lnTo>
                <a:lnTo>
                  <a:pt x="216687" y="154940"/>
                </a:lnTo>
                <a:lnTo>
                  <a:pt x="229450" y="154940"/>
                </a:lnTo>
                <a:lnTo>
                  <a:pt x="246024" y="138429"/>
                </a:lnTo>
                <a:lnTo>
                  <a:pt x="257487" y="138429"/>
                </a:lnTo>
                <a:lnTo>
                  <a:pt x="258902" y="137159"/>
                </a:lnTo>
                <a:lnTo>
                  <a:pt x="253085" y="130809"/>
                </a:lnTo>
                <a:lnTo>
                  <a:pt x="259399" y="124459"/>
                </a:lnTo>
                <a:lnTo>
                  <a:pt x="246697" y="124459"/>
                </a:lnTo>
                <a:lnTo>
                  <a:pt x="238760" y="116840"/>
                </a:lnTo>
                <a:close/>
              </a:path>
              <a:path w="451484" h="467359">
                <a:moveTo>
                  <a:pt x="379247" y="124459"/>
                </a:moveTo>
                <a:lnTo>
                  <a:pt x="377621" y="130809"/>
                </a:lnTo>
                <a:lnTo>
                  <a:pt x="375729" y="137159"/>
                </a:lnTo>
                <a:lnTo>
                  <a:pt x="373532" y="144779"/>
                </a:lnTo>
                <a:lnTo>
                  <a:pt x="383825" y="144779"/>
                </a:lnTo>
                <a:lnTo>
                  <a:pt x="385635" y="138429"/>
                </a:lnTo>
                <a:lnTo>
                  <a:pt x="387756" y="132079"/>
                </a:lnTo>
                <a:lnTo>
                  <a:pt x="379247" y="124459"/>
                </a:lnTo>
                <a:close/>
              </a:path>
              <a:path w="451484" h="467359">
                <a:moveTo>
                  <a:pt x="257487" y="138429"/>
                </a:moveTo>
                <a:lnTo>
                  <a:pt x="246024" y="138429"/>
                </a:lnTo>
                <a:lnTo>
                  <a:pt x="251828" y="143509"/>
                </a:lnTo>
                <a:lnTo>
                  <a:pt x="257487" y="138429"/>
                </a:lnTo>
                <a:close/>
              </a:path>
              <a:path w="451484" h="467359">
                <a:moveTo>
                  <a:pt x="337861" y="109220"/>
                </a:moveTo>
                <a:lnTo>
                  <a:pt x="323672" y="109220"/>
                </a:lnTo>
                <a:lnTo>
                  <a:pt x="336740" y="121920"/>
                </a:lnTo>
                <a:lnTo>
                  <a:pt x="323761" y="135890"/>
                </a:lnTo>
                <a:lnTo>
                  <a:pt x="330441" y="142240"/>
                </a:lnTo>
                <a:lnTo>
                  <a:pt x="343420" y="129540"/>
                </a:lnTo>
                <a:lnTo>
                  <a:pt x="358165" y="129540"/>
                </a:lnTo>
                <a:lnTo>
                  <a:pt x="350481" y="121920"/>
                </a:lnTo>
                <a:lnTo>
                  <a:pt x="356647" y="115570"/>
                </a:lnTo>
                <a:lnTo>
                  <a:pt x="343801" y="115570"/>
                </a:lnTo>
                <a:lnTo>
                  <a:pt x="337861" y="109220"/>
                </a:lnTo>
                <a:close/>
              </a:path>
              <a:path w="451484" h="467359">
                <a:moveTo>
                  <a:pt x="338874" y="17779"/>
                </a:moveTo>
                <a:lnTo>
                  <a:pt x="331406" y="24129"/>
                </a:lnTo>
                <a:lnTo>
                  <a:pt x="358914" y="52070"/>
                </a:lnTo>
                <a:lnTo>
                  <a:pt x="336740" y="74929"/>
                </a:lnTo>
                <a:lnTo>
                  <a:pt x="404507" y="142240"/>
                </a:lnTo>
                <a:lnTo>
                  <a:pt x="411581" y="134620"/>
                </a:lnTo>
                <a:lnTo>
                  <a:pt x="388924" y="113029"/>
                </a:lnTo>
                <a:lnTo>
                  <a:pt x="396402" y="105409"/>
                </a:lnTo>
                <a:lnTo>
                  <a:pt x="381952" y="105409"/>
                </a:lnTo>
                <a:lnTo>
                  <a:pt x="369951" y="93979"/>
                </a:lnTo>
                <a:lnTo>
                  <a:pt x="377425" y="86359"/>
                </a:lnTo>
                <a:lnTo>
                  <a:pt x="362978" y="86359"/>
                </a:lnTo>
                <a:lnTo>
                  <a:pt x="351066" y="74929"/>
                </a:lnTo>
                <a:lnTo>
                  <a:pt x="380975" y="44450"/>
                </a:lnTo>
                <a:lnTo>
                  <a:pt x="366369" y="44450"/>
                </a:lnTo>
                <a:lnTo>
                  <a:pt x="338874" y="17779"/>
                </a:lnTo>
                <a:close/>
              </a:path>
              <a:path w="451484" h="467359">
                <a:moveTo>
                  <a:pt x="301283" y="127000"/>
                </a:moveTo>
                <a:lnTo>
                  <a:pt x="286397" y="127000"/>
                </a:lnTo>
                <a:lnTo>
                  <a:pt x="297726" y="138429"/>
                </a:lnTo>
                <a:lnTo>
                  <a:pt x="305079" y="130809"/>
                </a:lnTo>
                <a:lnTo>
                  <a:pt x="301283" y="127000"/>
                </a:lnTo>
                <a:close/>
              </a:path>
              <a:path w="451484" h="467359">
                <a:moveTo>
                  <a:pt x="275742" y="95250"/>
                </a:moveTo>
                <a:lnTo>
                  <a:pt x="246697" y="124459"/>
                </a:lnTo>
                <a:lnTo>
                  <a:pt x="259399" y="124459"/>
                </a:lnTo>
                <a:lnTo>
                  <a:pt x="282130" y="101600"/>
                </a:lnTo>
                <a:lnTo>
                  <a:pt x="275742" y="95250"/>
                </a:lnTo>
                <a:close/>
              </a:path>
              <a:path w="451484" h="467359">
                <a:moveTo>
                  <a:pt x="296075" y="64770"/>
                </a:moveTo>
                <a:lnTo>
                  <a:pt x="286397" y="69850"/>
                </a:lnTo>
                <a:lnTo>
                  <a:pt x="291393" y="81279"/>
                </a:lnTo>
                <a:lnTo>
                  <a:pt x="295543" y="91440"/>
                </a:lnTo>
                <a:lnTo>
                  <a:pt x="298847" y="102870"/>
                </a:lnTo>
                <a:lnTo>
                  <a:pt x="301307" y="114300"/>
                </a:lnTo>
                <a:lnTo>
                  <a:pt x="304850" y="115570"/>
                </a:lnTo>
                <a:lnTo>
                  <a:pt x="308406" y="115570"/>
                </a:lnTo>
                <a:lnTo>
                  <a:pt x="311950" y="116840"/>
                </a:lnTo>
                <a:lnTo>
                  <a:pt x="310527" y="109220"/>
                </a:lnTo>
                <a:lnTo>
                  <a:pt x="308622" y="100329"/>
                </a:lnTo>
                <a:lnTo>
                  <a:pt x="306235" y="92709"/>
                </a:lnTo>
                <a:lnTo>
                  <a:pt x="316263" y="82550"/>
                </a:lnTo>
                <a:lnTo>
                  <a:pt x="302945" y="82550"/>
                </a:lnTo>
                <a:lnTo>
                  <a:pt x="300951" y="76200"/>
                </a:lnTo>
                <a:lnTo>
                  <a:pt x="298653" y="71120"/>
                </a:lnTo>
                <a:lnTo>
                  <a:pt x="296075" y="64770"/>
                </a:lnTo>
                <a:close/>
              </a:path>
              <a:path w="451484" h="467359">
                <a:moveTo>
                  <a:pt x="335381" y="83820"/>
                </a:moveTo>
                <a:lnTo>
                  <a:pt x="310692" y="109220"/>
                </a:lnTo>
                <a:lnTo>
                  <a:pt x="317373" y="115570"/>
                </a:lnTo>
                <a:lnTo>
                  <a:pt x="323672" y="109220"/>
                </a:lnTo>
                <a:lnTo>
                  <a:pt x="337861" y="109220"/>
                </a:lnTo>
                <a:lnTo>
                  <a:pt x="330733" y="101600"/>
                </a:lnTo>
                <a:lnTo>
                  <a:pt x="342061" y="91440"/>
                </a:lnTo>
                <a:lnTo>
                  <a:pt x="335381" y="83820"/>
                </a:lnTo>
                <a:close/>
              </a:path>
              <a:path w="451484" h="467359">
                <a:moveTo>
                  <a:pt x="357365" y="101600"/>
                </a:moveTo>
                <a:lnTo>
                  <a:pt x="343801" y="115570"/>
                </a:lnTo>
                <a:lnTo>
                  <a:pt x="356647" y="115570"/>
                </a:lnTo>
                <a:lnTo>
                  <a:pt x="364045" y="107950"/>
                </a:lnTo>
                <a:lnTo>
                  <a:pt x="357365" y="101600"/>
                </a:lnTo>
                <a:close/>
              </a:path>
              <a:path w="451484" h="467359">
                <a:moveTo>
                  <a:pt x="441827" y="73659"/>
                </a:moveTo>
                <a:lnTo>
                  <a:pt x="427558" y="73659"/>
                </a:lnTo>
                <a:lnTo>
                  <a:pt x="436753" y="82550"/>
                </a:lnTo>
                <a:lnTo>
                  <a:pt x="440359" y="86359"/>
                </a:lnTo>
                <a:lnTo>
                  <a:pt x="440042" y="90170"/>
                </a:lnTo>
                <a:lnTo>
                  <a:pt x="435787" y="95250"/>
                </a:lnTo>
                <a:lnTo>
                  <a:pt x="432625" y="97790"/>
                </a:lnTo>
                <a:lnTo>
                  <a:pt x="427812" y="102870"/>
                </a:lnTo>
                <a:lnTo>
                  <a:pt x="421360" y="107950"/>
                </a:lnTo>
                <a:lnTo>
                  <a:pt x="424776" y="110490"/>
                </a:lnTo>
                <a:lnTo>
                  <a:pt x="427875" y="113029"/>
                </a:lnTo>
                <a:lnTo>
                  <a:pt x="451446" y="88900"/>
                </a:lnTo>
                <a:lnTo>
                  <a:pt x="449913" y="83820"/>
                </a:lnTo>
                <a:lnTo>
                  <a:pt x="445655" y="77470"/>
                </a:lnTo>
                <a:lnTo>
                  <a:pt x="441827" y="73659"/>
                </a:lnTo>
                <a:close/>
              </a:path>
              <a:path w="451484" h="467359">
                <a:moveTo>
                  <a:pt x="422686" y="54609"/>
                </a:moveTo>
                <a:lnTo>
                  <a:pt x="408571" y="54609"/>
                </a:lnTo>
                <a:lnTo>
                  <a:pt x="420585" y="67309"/>
                </a:lnTo>
                <a:lnTo>
                  <a:pt x="381952" y="105409"/>
                </a:lnTo>
                <a:lnTo>
                  <a:pt x="396402" y="105409"/>
                </a:lnTo>
                <a:lnTo>
                  <a:pt x="427558" y="73659"/>
                </a:lnTo>
                <a:lnTo>
                  <a:pt x="441827" y="73659"/>
                </a:lnTo>
                <a:lnTo>
                  <a:pt x="422686" y="54609"/>
                </a:lnTo>
                <a:close/>
              </a:path>
              <a:path w="451484" h="467359">
                <a:moveTo>
                  <a:pt x="403545" y="35559"/>
                </a:moveTo>
                <a:lnTo>
                  <a:pt x="389699" y="35559"/>
                </a:lnTo>
                <a:lnTo>
                  <a:pt x="401612" y="48259"/>
                </a:lnTo>
                <a:lnTo>
                  <a:pt x="362978" y="86359"/>
                </a:lnTo>
                <a:lnTo>
                  <a:pt x="377425" y="86359"/>
                </a:lnTo>
                <a:lnTo>
                  <a:pt x="408571" y="54609"/>
                </a:lnTo>
                <a:lnTo>
                  <a:pt x="422686" y="54609"/>
                </a:lnTo>
                <a:lnTo>
                  <a:pt x="403545" y="35559"/>
                </a:lnTo>
                <a:close/>
              </a:path>
              <a:path w="451484" h="467359">
                <a:moveTo>
                  <a:pt x="320865" y="64770"/>
                </a:moveTo>
                <a:lnTo>
                  <a:pt x="302945" y="82550"/>
                </a:lnTo>
                <a:lnTo>
                  <a:pt x="316263" y="82550"/>
                </a:lnTo>
                <a:lnTo>
                  <a:pt x="327545" y="71120"/>
                </a:lnTo>
                <a:lnTo>
                  <a:pt x="320865" y="64770"/>
                </a:lnTo>
                <a:close/>
              </a:path>
              <a:path w="451484" h="467359">
                <a:moveTo>
                  <a:pt x="335910" y="48259"/>
                </a:moveTo>
                <a:lnTo>
                  <a:pt x="314274" y="48259"/>
                </a:lnTo>
                <a:lnTo>
                  <a:pt x="313016" y="57150"/>
                </a:lnTo>
                <a:lnTo>
                  <a:pt x="319822" y="57150"/>
                </a:lnTo>
                <a:lnTo>
                  <a:pt x="326980" y="58420"/>
                </a:lnTo>
                <a:lnTo>
                  <a:pt x="342353" y="60959"/>
                </a:lnTo>
                <a:lnTo>
                  <a:pt x="343509" y="49529"/>
                </a:lnTo>
                <a:lnTo>
                  <a:pt x="335910" y="48259"/>
                </a:lnTo>
                <a:close/>
              </a:path>
              <a:path w="451484" h="467359">
                <a:moveTo>
                  <a:pt x="389509" y="21590"/>
                </a:moveTo>
                <a:lnTo>
                  <a:pt x="366369" y="44450"/>
                </a:lnTo>
                <a:lnTo>
                  <a:pt x="380975" y="44450"/>
                </a:lnTo>
                <a:lnTo>
                  <a:pt x="389699" y="35559"/>
                </a:lnTo>
                <a:lnTo>
                  <a:pt x="403545" y="35559"/>
                </a:lnTo>
                <a:lnTo>
                  <a:pt x="389509" y="21590"/>
                </a:lnTo>
                <a:close/>
              </a:path>
              <a:path w="451484" h="467359">
                <a:moveTo>
                  <a:pt x="372656" y="0"/>
                </a:moveTo>
                <a:lnTo>
                  <a:pt x="361429" y="1270"/>
                </a:lnTo>
                <a:lnTo>
                  <a:pt x="362565" y="8890"/>
                </a:lnTo>
                <a:lnTo>
                  <a:pt x="363459" y="16509"/>
                </a:lnTo>
                <a:lnTo>
                  <a:pt x="364113" y="24129"/>
                </a:lnTo>
                <a:lnTo>
                  <a:pt x="364528" y="30479"/>
                </a:lnTo>
                <a:lnTo>
                  <a:pt x="374307" y="30479"/>
                </a:lnTo>
                <a:lnTo>
                  <a:pt x="374054" y="21590"/>
                </a:lnTo>
                <a:lnTo>
                  <a:pt x="373695" y="13970"/>
                </a:lnTo>
                <a:lnTo>
                  <a:pt x="373230" y="6350"/>
                </a:lnTo>
                <a:lnTo>
                  <a:pt x="372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23748" y="6393139"/>
            <a:ext cx="1969770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来源：公开资料，艾瑞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咨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询自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主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研究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绘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制。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17</a:t>
            </a:fld>
          </a:p>
        </p:txBody>
      </p:sp>
      <p:sp>
        <p:nvSpPr>
          <p:cNvPr id="28" name="object 28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9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36880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综艺赞助丨综艺效果</a:t>
            </a:r>
            <a:endParaRPr sz="3200">
              <a:latin typeface="微软雅黑"/>
              <a:cs typeface="微软雅黑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55243" y="2644139"/>
          <a:ext cx="7840345" cy="3557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9275"/>
                <a:gridCol w="1911985"/>
                <a:gridCol w="1681480"/>
                <a:gridCol w="1099185"/>
                <a:gridCol w="1124585"/>
                <a:gridCol w="1454150"/>
              </a:tblGrid>
              <a:tr h="27432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NO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4AE4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品牌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AC5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节目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AC5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节目类型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AC5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b="1" spc="-15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SVC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指数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AC5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1402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首播时间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AC53E"/>
                    </a:solidFill>
                  </a:tcPr>
                </a:tc>
              </a:tr>
              <a:tr h="272541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凯迪拉克纯电LYRIQ锐歌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极限挑战第九季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综合游戏类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174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0576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241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东风标致408X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五十公里桃花坞第三季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生活观察类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144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0576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28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254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一汽大众揽巡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乐队的夏天第三季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明星竞演类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134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0513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241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一汽奥迪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现在就出发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生活观察类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118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0449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0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8/13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254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沃尔沃汽车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极限挑战宝藏行第3季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综合游戏类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41959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241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9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7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东风XR-V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一起撸串吧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生活观察类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0576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14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2542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一汽大众揽巡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乘风2023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明星竞演类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114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41959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2414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梅赛德斯奔驰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V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级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MPV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披荆斩棘第三季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明星竞演类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0513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25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241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9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极石汽车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向山海出发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生活观察类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0576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2529"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10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沃尔沃汽车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青春环游记第四季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综合游戏类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109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41325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0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4/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8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272478"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11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上汽大通G90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声生不息·宝岛季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明星竞演类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107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05765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72465"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12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蓝电汽车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你好生活第四季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生活观察类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 spc="-5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103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0513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2023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7</a:t>
                      </a:r>
                      <a:r>
                        <a:rPr sz="1000" spc="-1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0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16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26795" y="935227"/>
            <a:ext cx="8110220" cy="159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超四成汽车品牌赞助效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果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优异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明星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竞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演和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综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合游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戏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节目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赞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助表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现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更好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2023年1-10月统计的28次汽车品牌综艺赞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助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中，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共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有12次汽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品牌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助效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优于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业均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，占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比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达42.9%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明星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演类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目和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综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合 游戏类节目拥有较高的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赞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助价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值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，上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率分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别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66.7%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和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60.0% 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。其中，与凯迪拉克合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的综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合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游戏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节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《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极限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挑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战第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九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季》，  凭借往季节目累积了一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定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受众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拥有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较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强的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休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闲娱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属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性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在节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中的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户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外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景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及游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戏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环节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分展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外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型及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功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能， 节目赞助效 果排名第一，且远超其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他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节目。</a:t>
            </a:r>
            <a:endParaRPr sz="1100">
              <a:latin typeface="微软雅黑"/>
              <a:cs typeface="微软雅黑"/>
            </a:endParaRPr>
          </a:p>
          <a:p>
            <a:pPr marR="11430" algn="ctr">
              <a:lnSpc>
                <a:spcPct val="100000"/>
              </a:lnSpc>
              <a:spcBef>
                <a:spcPts val="430"/>
              </a:spcBef>
            </a:pP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SVC-2023.1-10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月汽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车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品牌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综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艺赞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助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效果</a:t>
            </a:r>
            <a:r>
              <a:rPr sz="1400" b="1" spc="-5">
                <a:solidFill>
                  <a:srgbClr val="404040"/>
                </a:solidFill>
                <a:latin typeface="微软雅黑"/>
                <a:cs typeface="微软雅黑"/>
              </a:rPr>
              <a:t>（&gt;100）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品牌</a:t>
            </a:r>
            <a:r>
              <a:rPr sz="1400" b="1" spc="-15">
                <a:solidFill>
                  <a:srgbClr val="404040"/>
                </a:solidFill>
                <a:latin typeface="微软雅黑"/>
                <a:cs typeface="微软雅黑"/>
              </a:rPr>
              <a:t>排</a:t>
            </a: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名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70915" cy="970915"/>
          </a:xfrm>
          <a:custGeom>
            <a:rect l="l" t="t" r="r" b="b"/>
            <a:pathLst>
              <a:path w="970915" h="970915">
                <a:moveTo>
                  <a:pt x="970787" y="0"/>
                </a:moveTo>
                <a:lnTo>
                  <a:pt x="0" y="0"/>
                </a:lnTo>
                <a:lnTo>
                  <a:pt x="0" y="970787"/>
                </a:lnTo>
                <a:lnTo>
                  <a:pt x="970787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539750" cy="539750"/>
          </a:xfrm>
          <a:custGeom>
            <a:rect l="l" t="t" r="r" b="b"/>
            <a:pathLst>
              <a:path w="539750" h="539750">
                <a:moveTo>
                  <a:pt x="539496" y="0"/>
                </a:moveTo>
                <a:lnTo>
                  <a:pt x="0" y="0"/>
                </a:lnTo>
                <a:lnTo>
                  <a:pt x="0" y="539496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664" y="152527"/>
            <a:ext cx="451484" cy="467359"/>
          </a:xfrm>
          <a:custGeom>
            <a:rect l="l" t="t" r="r" b="b"/>
            <a:pathLst>
              <a:path w="451484" h="467359">
                <a:moveTo>
                  <a:pt x="27012" y="330200"/>
                </a:moveTo>
                <a:lnTo>
                  <a:pt x="19075" y="339089"/>
                </a:lnTo>
                <a:lnTo>
                  <a:pt x="35725" y="355600"/>
                </a:lnTo>
                <a:lnTo>
                  <a:pt x="0" y="391160"/>
                </a:lnTo>
                <a:lnTo>
                  <a:pt x="76974" y="467360"/>
                </a:lnTo>
                <a:lnTo>
                  <a:pt x="84810" y="459739"/>
                </a:lnTo>
                <a:lnTo>
                  <a:pt x="15201" y="389889"/>
                </a:lnTo>
                <a:lnTo>
                  <a:pt x="42887" y="363220"/>
                </a:lnTo>
                <a:lnTo>
                  <a:pt x="58259" y="363220"/>
                </a:lnTo>
                <a:lnTo>
                  <a:pt x="56451" y="360680"/>
                </a:lnTo>
                <a:lnTo>
                  <a:pt x="50838" y="354330"/>
                </a:lnTo>
                <a:lnTo>
                  <a:pt x="58440" y="346710"/>
                </a:lnTo>
                <a:lnTo>
                  <a:pt x="43662" y="346710"/>
                </a:lnTo>
                <a:lnTo>
                  <a:pt x="27012" y="330200"/>
                </a:lnTo>
                <a:close/>
              </a:path>
              <a:path w="451484" h="467359">
                <a:moveTo>
                  <a:pt x="58259" y="363220"/>
                </a:moveTo>
                <a:lnTo>
                  <a:pt x="42887" y="363220"/>
                </a:lnTo>
                <a:lnTo>
                  <a:pt x="49081" y="370839"/>
                </a:lnTo>
                <a:lnTo>
                  <a:pt x="53906" y="377189"/>
                </a:lnTo>
                <a:lnTo>
                  <a:pt x="57362" y="383539"/>
                </a:lnTo>
                <a:lnTo>
                  <a:pt x="59448" y="389889"/>
                </a:lnTo>
                <a:lnTo>
                  <a:pt x="60889" y="398780"/>
                </a:lnTo>
                <a:lnTo>
                  <a:pt x="60852" y="407670"/>
                </a:lnTo>
                <a:lnTo>
                  <a:pt x="59337" y="419100"/>
                </a:lnTo>
                <a:lnTo>
                  <a:pt x="56349" y="430530"/>
                </a:lnTo>
                <a:lnTo>
                  <a:pt x="62293" y="430530"/>
                </a:lnTo>
                <a:lnTo>
                  <a:pt x="68745" y="431800"/>
                </a:lnTo>
                <a:lnTo>
                  <a:pt x="71741" y="417830"/>
                </a:lnTo>
                <a:lnTo>
                  <a:pt x="72786" y="405130"/>
                </a:lnTo>
                <a:lnTo>
                  <a:pt x="71884" y="392430"/>
                </a:lnTo>
                <a:lnTo>
                  <a:pt x="69037" y="382270"/>
                </a:lnTo>
                <a:lnTo>
                  <a:pt x="81743" y="381000"/>
                </a:lnTo>
                <a:lnTo>
                  <a:pt x="116674" y="381000"/>
                </a:lnTo>
                <a:lnTo>
                  <a:pt x="116368" y="372110"/>
                </a:lnTo>
                <a:lnTo>
                  <a:pt x="64389" y="372110"/>
                </a:lnTo>
                <a:lnTo>
                  <a:pt x="60972" y="367030"/>
                </a:lnTo>
                <a:lnTo>
                  <a:pt x="58259" y="363220"/>
                </a:lnTo>
                <a:close/>
              </a:path>
              <a:path w="451484" h="467359">
                <a:moveTo>
                  <a:pt x="94233" y="326389"/>
                </a:moveTo>
                <a:lnTo>
                  <a:pt x="78714" y="326389"/>
                </a:lnTo>
                <a:lnTo>
                  <a:pt x="137807" y="386080"/>
                </a:lnTo>
                <a:lnTo>
                  <a:pt x="137807" y="389889"/>
                </a:lnTo>
                <a:lnTo>
                  <a:pt x="133616" y="393700"/>
                </a:lnTo>
                <a:lnTo>
                  <a:pt x="129476" y="397510"/>
                </a:lnTo>
                <a:lnTo>
                  <a:pt x="124091" y="402589"/>
                </a:lnTo>
                <a:lnTo>
                  <a:pt x="117449" y="408939"/>
                </a:lnTo>
                <a:lnTo>
                  <a:pt x="121640" y="411480"/>
                </a:lnTo>
                <a:lnTo>
                  <a:pt x="124929" y="414020"/>
                </a:lnTo>
                <a:lnTo>
                  <a:pt x="127317" y="415289"/>
                </a:lnTo>
                <a:lnTo>
                  <a:pt x="133642" y="408939"/>
                </a:lnTo>
                <a:lnTo>
                  <a:pt x="143192" y="400050"/>
                </a:lnTo>
                <a:lnTo>
                  <a:pt x="147764" y="393700"/>
                </a:lnTo>
                <a:lnTo>
                  <a:pt x="149272" y="387350"/>
                </a:lnTo>
                <a:lnTo>
                  <a:pt x="147718" y="382270"/>
                </a:lnTo>
                <a:lnTo>
                  <a:pt x="143103" y="375920"/>
                </a:lnTo>
                <a:lnTo>
                  <a:pt x="94233" y="326389"/>
                </a:lnTo>
                <a:close/>
              </a:path>
              <a:path w="451484" h="467359">
                <a:moveTo>
                  <a:pt x="116281" y="369570"/>
                </a:moveTo>
                <a:lnTo>
                  <a:pt x="92802" y="369570"/>
                </a:lnTo>
                <a:lnTo>
                  <a:pt x="64389" y="372110"/>
                </a:lnTo>
                <a:lnTo>
                  <a:pt x="116368" y="372110"/>
                </a:lnTo>
                <a:lnTo>
                  <a:pt x="116281" y="369570"/>
                </a:lnTo>
                <a:close/>
              </a:path>
              <a:path w="451484" h="467359">
                <a:moveTo>
                  <a:pt x="169266" y="330200"/>
                </a:moveTo>
                <a:lnTo>
                  <a:pt x="153746" y="330200"/>
                </a:lnTo>
                <a:lnTo>
                  <a:pt x="185508" y="361950"/>
                </a:lnTo>
                <a:lnTo>
                  <a:pt x="193255" y="354330"/>
                </a:lnTo>
                <a:lnTo>
                  <a:pt x="188899" y="349250"/>
                </a:lnTo>
                <a:lnTo>
                  <a:pt x="195297" y="342900"/>
                </a:lnTo>
                <a:lnTo>
                  <a:pt x="181927" y="342900"/>
                </a:lnTo>
                <a:lnTo>
                  <a:pt x="169266" y="330200"/>
                </a:lnTo>
                <a:close/>
              </a:path>
              <a:path w="451484" h="467359">
                <a:moveTo>
                  <a:pt x="160337" y="262889"/>
                </a:moveTo>
                <a:lnTo>
                  <a:pt x="150939" y="269239"/>
                </a:lnTo>
                <a:lnTo>
                  <a:pt x="150832" y="287020"/>
                </a:lnTo>
                <a:lnTo>
                  <a:pt x="148280" y="306070"/>
                </a:lnTo>
                <a:lnTo>
                  <a:pt x="143283" y="325120"/>
                </a:lnTo>
                <a:lnTo>
                  <a:pt x="135839" y="346710"/>
                </a:lnTo>
                <a:lnTo>
                  <a:pt x="139712" y="346710"/>
                </a:lnTo>
                <a:lnTo>
                  <a:pt x="143421" y="347980"/>
                </a:lnTo>
                <a:lnTo>
                  <a:pt x="146977" y="349250"/>
                </a:lnTo>
                <a:lnTo>
                  <a:pt x="149555" y="342900"/>
                </a:lnTo>
                <a:lnTo>
                  <a:pt x="151815" y="336550"/>
                </a:lnTo>
                <a:lnTo>
                  <a:pt x="153746" y="330200"/>
                </a:lnTo>
                <a:lnTo>
                  <a:pt x="169266" y="330200"/>
                </a:lnTo>
                <a:lnTo>
                  <a:pt x="165468" y="326389"/>
                </a:lnTo>
                <a:lnTo>
                  <a:pt x="170586" y="321310"/>
                </a:lnTo>
                <a:lnTo>
                  <a:pt x="155778" y="321310"/>
                </a:lnTo>
                <a:lnTo>
                  <a:pt x="158207" y="311150"/>
                </a:lnTo>
                <a:lnTo>
                  <a:pt x="159969" y="299720"/>
                </a:lnTo>
                <a:lnTo>
                  <a:pt x="161064" y="288289"/>
                </a:lnTo>
                <a:lnTo>
                  <a:pt x="161493" y="275589"/>
                </a:lnTo>
                <a:lnTo>
                  <a:pt x="172834" y="275589"/>
                </a:lnTo>
                <a:lnTo>
                  <a:pt x="184588" y="274320"/>
                </a:lnTo>
                <a:lnTo>
                  <a:pt x="196751" y="271780"/>
                </a:lnTo>
                <a:lnTo>
                  <a:pt x="209321" y="267970"/>
                </a:lnTo>
                <a:lnTo>
                  <a:pt x="217015" y="267970"/>
                </a:lnTo>
                <a:lnTo>
                  <a:pt x="215709" y="266700"/>
                </a:lnTo>
                <a:lnTo>
                  <a:pt x="160629" y="266700"/>
                </a:lnTo>
                <a:lnTo>
                  <a:pt x="160489" y="265430"/>
                </a:lnTo>
                <a:lnTo>
                  <a:pt x="160337" y="262889"/>
                </a:lnTo>
                <a:close/>
              </a:path>
              <a:path w="451484" h="467359">
                <a:moveTo>
                  <a:pt x="79197" y="311150"/>
                </a:moveTo>
                <a:lnTo>
                  <a:pt x="43662" y="346710"/>
                </a:lnTo>
                <a:lnTo>
                  <a:pt x="58440" y="346710"/>
                </a:lnTo>
                <a:lnTo>
                  <a:pt x="78714" y="326389"/>
                </a:lnTo>
                <a:lnTo>
                  <a:pt x="94233" y="326389"/>
                </a:lnTo>
                <a:lnTo>
                  <a:pt x="79197" y="311150"/>
                </a:lnTo>
                <a:close/>
              </a:path>
              <a:path w="451484" h="467359">
                <a:moveTo>
                  <a:pt x="228765" y="279400"/>
                </a:moveTo>
                <a:lnTo>
                  <a:pt x="212813" y="279400"/>
                </a:lnTo>
                <a:lnTo>
                  <a:pt x="229273" y="295910"/>
                </a:lnTo>
                <a:lnTo>
                  <a:pt x="181927" y="342900"/>
                </a:lnTo>
                <a:lnTo>
                  <a:pt x="195297" y="342900"/>
                </a:lnTo>
                <a:lnTo>
                  <a:pt x="236245" y="302260"/>
                </a:lnTo>
                <a:lnTo>
                  <a:pt x="245028" y="302260"/>
                </a:lnTo>
                <a:lnTo>
                  <a:pt x="248348" y="298450"/>
                </a:lnTo>
                <a:lnTo>
                  <a:pt x="228765" y="279400"/>
                </a:lnTo>
                <a:close/>
              </a:path>
              <a:path w="451484" h="467359">
                <a:moveTo>
                  <a:pt x="217015" y="267970"/>
                </a:moveTo>
                <a:lnTo>
                  <a:pt x="209321" y="267970"/>
                </a:lnTo>
                <a:lnTo>
                  <a:pt x="155778" y="321310"/>
                </a:lnTo>
                <a:lnTo>
                  <a:pt x="170586" y="321310"/>
                </a:lnTo>
                <a:lnTo>
                  <a:pt x="212813" y="279400"/>
                </a:lnTo>
                <a:lnTo>
                  <a:pt x="228765" y="279400"/>
                </a:lnTo>
                <a:lnTo>
                  <a:pt x="217015" y="267970"/>
                </a:lnTo>
                <a:close/>
              </a:path>
              <a:path w="451484" h="467359">
                <a:moveTo>
                  <a:pt x="130708" y="270510"/>
                </a:moveTo>
                <a:lnTo>
                  <a:pt x="128386" y="281939"/>
                </a:lnTo>
                <a:lnTo>
                  <a:pt x="125385" y="293370"/>
                </a:lnTo>
                <a:lnTo>
                  <a:pt x="121705" y="304800"/>
                </a:lnTo>
                <a:lnTo>
                  <a:pt x="117348" y="317500"/>
                </a:lnTo>
                <a:lnTo>
                  <a:pt x="125183" y="317500"/>
                </a:lnTo>
                <a:lnTo>
                  <a:pt x="128485" y="318770"/>
                </a:lnTo>
                <a:lnTo>
                  <a:pt x="131666" y="309880"/>
                </a:lnTo>
                <a:lnTo>
                  <a:pt x="134921" y="298450"/>
                </a:lnTo>
                <a:lnTo>
                  <a:pt x="138247" y="285750"/>
                </a:lnTo>
                <a:lnTo>
                  <a:pt x="141643" y="273050"/>
                </a:lnTo>
                <a:lnTo>
                  <a:pt x="130708" y="270510"/>
                </a:lnTo>
                <a:close/>
              </a:path>
              <a:path w="451484" h="467359">
                <a:moveTo>
                  <a:pt x="121221" y="234950"/>
                </a:moveTo>
                <a:lnTo>
                  <a:pt x="117157" y="245110"/>
                </a:lnTo>
                <a:lnTo>
                  <a:pt x="121932" y="246380"/>
                </a:lnTo>
                <a:lnTo>
                  <a:pt x="126314" y="247650"/>
                </a:lnTo>
                <a:lnTo>
                  <a:pt x="130327" y="248920"/>
                </a:lnTo>
                <a:lnTo>
                  <a:pt x="88887" y="289560"/>
                </a:lnTo>
                <a:lnTo>
                  <a:pt x="105537" y="307339"/>
                </a:lnTo>
                <a:lnTo>
                  <a:pt x="113284" y="298450"/>
                </a:lnTo>
                <a:lnTo>
                  <a:pt x="103593" y="289560"/>
                </a:lnTo>
                <a:lnTo>
                  <a:pt x="154286" y="238760"/>
                </a:lnTo>
                <a:lnTo>
                  <a:pt x="139712" y="238760"/>
                </a:lnTo>
                <a:lnTo>
                  <a:pt x="121221" y="234950"/>
                </a:lnTo>
                <a:close/>
              </a:path>
              <a:path w="451484" h="467359">
                <a:moveTo>
                  <a:pt x="245028" y="302260"/>
                </a:moveTo>
                <a:lnTo>
                  <a:pt x="236245" y="302260"/>
                </a:lnTo>
                <a:lnTo>
                  <a:pt x="240601" y="307339"/>
                </a:lnTo>
                <a:lnTo>
                  <a:pt x="245028" y="302260"/>
                </a:lnTo>
                <a:close/>
              </a:path>
              <a:path w="451484" h="467359">
                <a:moveTo>
                  <a:pt x="229463" y="246380"/>
                </a:moveTo>
                <a:lnTo>
                  <a:pt x="212996" y="255270"/>
                </a:lnTo>
                <a:lnTo>
                  <a:pt x="196037" y="261620"/>
                </a:lnTo>
                <a:lnTo>
                  <a:pt x="178582" y="265430"/>
                </a:lnTo>
                <a:lnTo>
                  <a:pt x="160629" y="266700"/>
                </a:lnTo>
                <a:lnTo>
                  <a:pt x="215709" y="266700"/>
                </a:lnTo>
                <a:lnTo>
                  <a:pt x="232943" y="259080"/>
                </a:lnTo>
                <a:lnTo>
                  <a:pt x="231724" y="256539"/>
                </a:lnTo>
                <a:lnTo>
                  <a:pt x="230555" y="251460"/>
                </a:lnTo>
                <a:lnTo>
                  <a:pt x="229463" y="246380"/>
                </a:lnTo>
                <a:close/>
              </a:path>
              <a:path w="451484" h="467359">
                <a:moveTo>
                  <a:pt x="322605" y="165100"/>
                </a:moveTo>
                <a:lnTo>
                  <a:pt x="250177" y="237489"/>
                </a:lnTo>
                <a:lnTo>
                  <a:pt x="279717" y="266700"/>
                </a:lnTo>
                <a:lnTo>
                  <a:pt x="287070" y="260350"/>
                </a:lnTo>
                <a:lnTo>
                  <a:pt x="282232" y="255270"/>
                </a:lnTo>
                <a:lnTo>
                  <a:pt x="288503" y="248920"/>
                </a:lnTo>
                <a:lnTo>
                  <a:pt x="276225" y="248920"/>
                </a:lnTo>
                <a:lnTo>
                  <a:pt x="263537" y="236220"/>
                </a:lnTo>
                <a:lnTo>
                  <a:pt x="321246" y="179070"/>
                </a:lnTo>
                <a:lnTo>
                  <a:pt x="336727" y="179070"/>
                </a:lnTo>
                <a:lnTo>
                  <a:pt x="322605" y="165100"/>
                </a:lnTo>
                <a:close/>
              </a:path>
              <a:path w="451484" h="467359">
                <a:moveTo>
                  <a:pt x="201777" y="229870"/>
                </a:moveTo>
                <a:lnTo>
                  <a:pt x="178535" y="237489"/>
                </a:lnTo>
                <a:lnTo>
                  <a:pt x="167425" y="241300"/>
                </a:lnTo>
                <a:lnTo>
                  <a:pt x="156654" y="245110"/>
                </a:lnTo>
                <a:lnTo>
                  <a:pt x="158597" y="255270"/>
                </a:lnTo>
                <a:lnTo>
                  <a:pt x="171284" y="251460"/>
                </a:lnTo>
                <a:lnTo>
                  <a:pt x="183113" y="247650"/>
                </a:lnTo>
                <a:lnTo>
                  <a:pt x="194082" y="243839"/>
                </a:lnTo>
                <a:lnTo>
                  <a:pt x="204190" y="241300"/>
                </a:lnTo>
                <a:lnTo>
                  <a:pt x="201777" y="229870"/>
                </a:lnTo>
                <a:close/>
              </a:path>
              <a:path w="451484" h="467359">
                <a:moveTo>
                  <a:pt x="336727" y="179070"/>
                </a:moveTo>
                <a:lnTo>
                  <a:pt x="321246" y="179070"/>
                </a:lnTo>
                <a:lnTo>
                  <a:pt x="333933" y="191770"/>
                </a:lnTo>
                <a:lnTo>
                  <a:pt x="276225" y="248920"/>
                </a:lnTo>
                <a:lnTo>
                  <a:pt x="288503" y="248920"/>
                </a:lnTo>
                <a:lnTo>
                  <a:pt x="339928" y="196850"/>
                </a:lnTo>
                <a:lnTo>
                  <a:pt x="349681" y="196850"/>
                </a:lnTo>
                <a:lnTo>
                  <a:pt x="352132" y="194309"/>
                </a:lnTo>
                <a:lnTo>
                  <a:pt x="336727" y="179070"/>
                </a:lnTo>
                <a:close/>
              </a:path>
              <a:path w="451484" h="467359">
                <a:moveTo>
                  <a:pt x="176695" y="201929"/>
                </a:moveTo>
                <a:lnTo>
                  <a:pt x="139712" y="238760"/>
                </a:lnTo>
                <a:lnTo>
                  <a:pt x="154286" y="238760"/>
                </a:lnTo>
                <a:lnTo>
                  <a:pt x="175831" y="217170"/>
                </a:lnTo>
                <a:lnTo>
                  <a:pt x="191712" y="217170"/>
                </a:lnTo>
                <a:lnTo>
                  <a:pt x="176695" y="201929"/>
                </a:lnTo>
                <a:close/>
              </a:path>
              <a:path w="451484" h="467359">
                <a:moveTo>
                  <a:pt x="191712" y="217170"/>
                </a:moveTo>
                <a:lnTo>
                  <a:pt x="175831" y="217170"/>
                </a:lnTo>
                <a:lnTo>
                  <a:pt x="185115" y="226060"/>
                </a:lnTo>
                <a:lnTo>
                  <a:pt x="192963" y="218439"/>
                </a:lnTo>
                <a:lnTo>
                  <a:pt x="191712" y="217170"/>
                </a:lnTo>
                <a:close/>
              </a:path>
              <a:path w="451484" h="467359">
                <a:moveTo>
                  <a:pt x="285813" y="142240"/>
                </a:moveTo>
                <a:lnTo>
                  <a:pt x="227330" y="200659"/>
                </a:lnTo>
                <a:lnTo>
                  <a:pt x="251536" y="224789"/>
                </a:lnTo>
                <a:lnTo>
                  <a:pt x="258902" y="217170"/>
                </a:lnTo>
                <a:lnTo>
                  <a:pt x="256666" y="215900"/>
                </a:lnTo>
                <a:lnTo>
                  <a:pt x="262919" y="209550"/>
                </a:lnTo>
                <a:lnTo>
                  <a:pt x="250672" y="209550"/>
                </a:lnTo>
                <a:lnTo>
                  <a:pt x="240690" y="199390"/>
                </a:lnTo>
                <a:lnTo>
                  <a:pt x="284454" y="156209"/>
                </a:lnTo>
                <a:lnTo>
                  <a:pt x="299827" y="156209"/>
                </a:lnTo>
                <a:lnTo>
                  <a:pt x="285813" y="142240"/>
                </a:lnTo>
                <a:close/>
              </a:path>
              <a:path w="451484" h="467359">
                <a:moveTo>
                  <a:pt x="287362" y="113029"/>
                </a:moveTo>
                <a:lnTo>
                  <a:pt x="198678" y="201929"/>
                </a:lnTo>
                <a:lnTo>
                  <a:pt x="216395" y="219710"/>
                </a:lnTo>
                <a:lnTo>
                  <a:pt x="223748" y="212089"/>
                </a:lnTo>
                <a:lnTo>
                  <a:pt x="212420" y="201929"/>
                </a:lnTo>
                <a:lnTo>
                  <a:pt x="286397" y="127000"/>
                </a:lnTo>
                <a:lnTo>
                  <a:pt x="301283" y="127000"/>
                </a:lnTo>
                <a:lnTo>
                  <a:pt x="287362" y="113029"/>
                </a:lnTo>
                <a:close/>
              </a:path>
              <a:path w="451484" h="467359">
                <a:moveTo>
                  <a:pt x="299827" y="156209"/>
                </a:moveTo>
                <a:lnTo>
                  <a:pt x="284454" y="156209"/>
                </a:lnTo>
                <a:lnTo>
                  <a:pt x="294424" y="165100"/>
                </a:lnTo>
                <a:lnTo>
                  <a:pt x="250672" y="209550"/>
                </a:lnTo>
                <a:lnTo>
                  <a:pt x="262919" y="209550"/>
                </a:lnTo>
                <a:lnTo>
                  <a:pt x="300431" y="171450"/>
                </a:lnTo>
                <a:lnTo>
                  <a:pt x="305109" y="171450"/>
                </a:lnTo>
                <a:lnTo>
                  <a:pt x="310019" y="166370"/>
                </a:lnTo>
                <a:lnTo>
                  <a:pt x="299827" y="156209"/>
                </a:lnTo>
                <a:close/>
              </a:path>
              <a:path w="451484" h="467359">
                <a:moveTo>
                  <a:pt x="349681" y="196850"/>
                </a:moveTo>
                <a:lnTo>
                  <a:pt x="339928" y="196850"/>
                </a:lnTo>
                <a:lnTo>
                  <a:pt x="344779" y="201929"/>
                </a:lnTo>
                <a:lnTo>
                  <a:pt x="349681" y="196850"/>
                </a:lnTo>
                <a:close/>
              </a:path>
              <a:path w="451484" h="467359">
                <a:moveTo>
                  <a:pt x="208749" y="147320"/>
                </a:moveTo>
                <a:lnTo>
                  <a:pt x="201676" y="153670"/>
                </a:lnTo>
                <a:lnTo>
                  <a:pt x="209613" y="161290"/>
                </a:lnTo>
                <a:lnTo>
                  <a:pt x="180962" y="190500"/>
                </a:lnTo>
                <a:lnTo>
                  <a:pt x="187350" y="196850"/>
                </a:lnTo>
                <a:lnTo>
                  <a:pt x="216001" y="168909"/>
                </a:lnTo>
                <a:lnTo>
                  <a:pt x="227467" y="168909"/>
                </a:lnTo>
                <a:lnTo>
                  <a:pt x="228879" y="167640"/>
                </a:lnTo>
                <a:lnTo>
                  <a:pt x="223075" y="161290"/>
                </a:lnTo>
                <a:lnTo>
                  <a:pt x="229450" y="154940"/>
                </a:lnTo>
                <a:lnTo>
                  <a:pt x="216687" y="154940"/>
                </a:lnTo>
                <a:lnTo>
                  <a:pt x="208749" y="147320"/>
                </a:lnTo>
                <a:close/>
              </a:path>
              <a:path w="451484" h="467359">
                <a:moveTo>
                  <a:pt x="227467" y="168909"/>
                </a:moveTo>
                <a:lnTo>
                  <a:pt x="216001" y="168909"/>
                </a:lnTo>
                <a:lnTo>
                  <a:pt x="221818" y="173990"/>
                </a:lnTo>
                <a:lnTo>
                  <a:pt x="227467" y="168909"/>
                </a:lnTo>
                <a:close/>
              </a:path>
              <a:path w="451484" h="467359">
                <a:moveTo>
                  <a:pt x="305109" y="171450"/>
                </a:moveTo>
                <a:lnTo>
                  <a:pt x="300431" y="171450"/>
                </a:lnTo>
                <a:lnTo>
                  <a:pt x="302653" y="173990"/>
                </a:lnTo>
                <a:lnTo>
                  <a:pt x="305109" y="171450"/>
                </a:lnTo>
                <a:close/>
              </a:path>
              <a:path w="451484" h="467359">
                <a:moveTo>
                  <a:pt x="358165" y="129540"/>
                </a:moveTo>
                <a:lnTo>
                  <a:pt x="343420" y="129540"/>
                </a:lnTo>
                <a:lnTo>
                  <a:pt x="364528" y="149859"/>
                </a:lnTo>
                <a:lnTo>
                  <a:pt x="367499" y="152400"/>
                </a:lnTo>
                <a:lnTo>
                  <a:pt x="368884" y="156209"/>
                </a:lnTo>
                <a:lnTo>
                  <a:pt x="368693" y="160020"/>
                </a:lnTo>
                <a:lnTo>
                  <a:pt x="380504" y="162559"/>
                </a:lnTo>
                <a:lnTo>
                  <a:pt x="380504" y="158750"/>
                </a:lnTo>
                <a:lnTo>
                  <a:pt x="380758" y="156209"/>
                </a:lnTo>
                <a:lnTo>
                  <a:pt x="381279" y="154940"/>
                </a:lnTo>
                <a:lnTo>
                  <a:pt x="383463" y="146050"/>
                </a:lnTo>
                <a:lnTo>
                  <a:pt x="383825" y="144779"/>
                </a:lnTo>
                <a:lnTo>
                  <a:pt x="373532" y="144779"/>
                </a:lnTo>
                <a:lnTo>
                  <a:pt x="358165" y="129540"/>
                </a:lnTo>
                <a:close/>
              </a:path>
              <a:path w="451484" h="467359">
                <a:moveTo>
                  <a:pt x="238760" y="116840"/>
                </a:moveTo>
                <a:lnTo>
                  <a:pt x="231686" y="124459"/>
                </a:lnTo>
                <a:lnTo>
                  <a:pt x="239623" y="132079"/>
                </a:lnTo>
                <a:lnTo>
                  <a:pt x="216687" y="154940"/>
                </a:lnTo>
                <a:lnTo>
                  <a:pt x="229450" y="154940"/>
                </a:lnTo>
                <a:lnTo>
                  <a:pt x="246024" y="138429"/>
                </a:lnTo>
                <a:lnTo>
                  <a:pt x="257487" y="138429"/>
                </a:lnTo>
                <a:lnTo>
                  <a:pt x="258902" y="137159"/>
                </a:lnTo>
                <a:lnTo>
                  <a:pt x="253085" y="130809"/>
                </a:lnTo>
                <a:lnTo>
                  <a:pt x="259399" y="124459"/>
                </a:lnTo>
                <a:lnTo>
                  <a:pt x="246697" y="124459"/>
                </a:lnTo>
                <a:lnTo>
                  <a:pt x="238760" y="116840"/>
                </a:lnTo>
                <a:close/>
              </a:path>
              <a:path w="451484" h="467359">
                <a:moveTo>
                  <a:pt x="379247" y="124459"/>
                </a:moveTo>
                <a:lnTo>
                  <a:pt x="377621" y="130809"/>
                </a:lnTo>
                <a:lnTo>
                  <a:pt x="375729" y="137159"/>
                </a:lnTo>
                <a:lnTo>
                  <a:pt x="373532" y="144779"/>
                </a:lnTo>
                <a:lnTo>
                  <a:pt x="383825" y="144779"/>
                </a:lnTo>
                <a:lnTo>
                  <a:pt x="385635" y="138429"/>
                </a:lnTo>
                <a:lnTo>
                  <a:pt x="387756" y="132079"/>
                </a:lnTo>
                <a:lnTo>
                  <a:pt x="379247" y="124459"/>
                </a:lnTo>
                <a:close/>
              </a:path>
              <a:path w="451484" h="467359">
                <a:moveTo>
                  <a:pt x="257487" y="138429"/>
                </a:moveTo>
                <a:lnTo>
                  <a:pt x="246024" y="138429"/>
                </a:lnTo>
                <a:lnTo>
                  <a:pt x="251828" y="143509"/>
                </a:lnTo>
                <a:lnTo>
                  <a:pt x="257487" y="138429"/>
                </a:lnTo>
                <a:close/>
              </a:path>
              <a:path w="451484" h="467359">
                <a:moveTo>
                  <a:pt x="337861" y="109220"/>
                </a:moveTo>
                <a:lnTo>
                  <a:pt x="323672" y="109220"/>
                </a:lnTo>
                <a:lnTo>
                  <a:pt x="336740" y="121920"/>
                </a:lnTo>
                <a:lnTo>
                  <a:pt x="323761" y="135890"/>
                </a:lnTo>
                <a:lnTo>
                  <a:pt x="330441" y="142240"/>
                </a:lnTo>
                <a:lnTo>
                  <a:pt x="343420" y="129540"/>
                </a:lnTo>
                <a:lnTo>
                  <a:pt x="358165" y="129540"/>
                </a:lnTo>
                <a:lnTo>
                  <a:pt x="350481" y="121920"/>
                </a:lnTo>
                <a:lnTo>
                  <a:pt x="356647" y="115570"/>
                </a:lnTo>
                <a:lnTo>
                  <a:pt x="343801" y="115570"/>
                </a:lnTo>
                <a:lnTo>
                  <a:pt x="337861" y="109220"/>
                </a:lnTo>
                <a:close/>
              </a:path>
              <a:path w="451484" h="467359">
                <a:moveTo>
                  <a:pt x="338874" y="17779"/>
                </a:moveTo>
                <a:lnTo>
                  <a:pt x="331406" y="24129"/>
                </a:lnTo>
                <a:lnTo>
                  <a:pt x="358914" y="52070"/>
                </a:lnTo>
                <a:lnTo>
                  <a:pt x="336740" y="74929"/>
                </a:lnTo>
                <a:lnTo>
                  <a:pt x="404507" y="142240"/>
                </a:lnTo>
                <a:lnTo>
                  <a:pt x="411581" y="134620"/>
                </a:lnTo>
                <a:lnTo>
                  <a:pt x="388924" y="113029"/>
                </a:lnTo>
                <a:lnTo>
                  <a:pt x="396402" y="105409"/>
                </a:lnTo>
                <a:lnTo>
                  <a:pt x="381952" y="105409"/>
                </a:lnTo>
                <a:lnTo>
                  <a:pt x="369951" y="93979"/>
                </a:lnTo>
                <a:lnTo>
                  <a:pt x="377425" y="86359"/>
                </a:lnTo>
                <a:lnTo>
                  <a:pt x="362978" y="86359"/>
                </a:lnTo>
                <a:lnTo>
                  <a:pt x="351066" y="74929"/>
                </a:lnTo>
                <a:lnTo>
                  <a:pt x="380975" y="44450"/>
                </a:lnTo>
                <a:lnTo>
                  <a:pt x="366369" y="44450"/>
                </a:lnTo>
                <a:lnTo>
                  <a:pt x="338874" y="17779"/>
                </a:lnTo>
                <a:close/>
              </a:path>
              <a:path w="451484" h="467359">
                <a:moveTo>
                  <a:pt x="301283" y="127000"/>
                </a:moveTo>
                <a:lnTo>
                  <a:pt x="286397" y="127000"/>
                </a:lnTo>
                <a:lnTo>
                  <a:pt x="297726" y="138429"/>
                </a:lnTo>
                <a:lnTo>
                  <a:pt x="305079" y="130809"/>
                </a:lnTo>
                <a:lnTo>
                  <a:pt x="301283" y="127000"/>
                </a:lnTo>
                <a:close/>
              </a:path>
              <a:path w="451484" h="467359">
                <a:moveTo>
                  <a:pt x="275742" y="95250"/>
                </a:moveTo>
                <a:lnTo>
                  <a:pt x="246697" y="124459"/>
                </a:lnTo>
                <a:lnTo>
                  <a:pt x="259399" y="124459"/>
                </a:lnTo>
                <a:lnTo>
                  <a:pt x="282130" y="101600"/>
                </a:lnTo>
                <a:lnTo>
                  <a:pt x="275742" y="95250"/>
                </a:lnTo>
                <a:close/>
              </a:path>
              <a:path w="451484" h="467359">
                <a:moveTo>
                  <a:pt x="296075" y="64770"/>
                </a:moveTo>
                <a:lnTo>
                  <a:pt x="286397" y="69850"/>
                </a:lnTo>
                <a:lnTo>
                  <a:pt x="291393" y="81279"/>
                </a:lnTo>
                <a:lnTo>
                  <a:pt x="295543" y="91440"/>
                </a:lnTo>
                <a:lnTo>
                  <a:pt x="298847" y="102870"/>
                </a:lnTo>
                <a:lnTo>
                  <a:pt x="301307" y="114300"/>
                </a:lnTo>
                <a:lnTo>
                  <a:pt x="304850" y="115570"/>
                </a:lnTo>
                <a:lnTo>
                  <a:pt x="308406" y="115570"/>
                </a:lnTo>
                <a:lnTo>
                  <a:pt x="311950" y="116840"/>
                </a:lnTo>
                <a:lnTo>
                  <a:pt x="310527" y="109220"/>
                </a:lnTo>
                <a:lnTo>
                  <a:pt x="308622" y="100329"/>
                </a:lnTo>
                <a:lnTo>
                  <a:pt x="306235" y="92709"/>
                </a:lnTo>
                <a:lnTo>
                  <a:pt x="316263" y="82550"/>
                </a:lnTo>
                <a:lnTo>
                  <a:pt x="302945" y="82550"/>
                </a:lnTo>
                <a:lnTo>
                  <a:pt x="300951" y="76200"/>
                </a:lnTo>
                <a:lnTo>
                  <a:pt x="298653" y="71120"/>
                </a:lnTo>
                <a:lnTo>
                  <a:pt x="296075" y="64770"/>
                </a:lnTo>
                <a:close/>
              </a:path>
              <a:path w="451484" h="467359">
                <a:moveTo>
                  <a:pt x="335381" y="83820"/>
                </a:moveTo>
                <a:lnTo>
                  <a:pt x="310692" y="109220"/>
                </a:lnTo>
                <a:lnTo>
                  <a:pt x="317373" y="115570"/>
                </a:lnTo>
                <a:lnTo>
                  <a:pt x="323672" y="109220"/>
                </a:lnTo>
                <a:lnTo>
                  <a:pt x="337861" y="109220"/>
                </a:lnTo>
                <a:lnTo>
                  <a:pt x="330733" y="101600"/>
                </a:lnTo>
                <a:lnTo>
                  <a:pt x="342061" y="91440"/>
                </a:lnTo>
                <a:lnTo>
                  <a:pt x="335381" y="83820"/>
                </a:lnTo>
                <a:close/>
              </a:path>
              <a:path w="451484" h="467359">
                <a:moveTo>
                  <a:pt x="357365" y="101600"/>
                </a:moveTo>
                <a:lnTo>
                  <a:pt x="343801" y="115570"/>
                </a:lnTo>
                <a:lnTo>
                  <a:pt x="356647" y="115570"/>
                </a:lnTo>
                <a:lnTo>
                  <a:pt x="364045" y="107950"/>
                </a:lnTo>
                <a:lnTo>
                  <a:pt x="357365" y="101600"/>
                </a:lnTo>
                <a:close/>
              </a:path>
              <a:path w="451484" h="467359">
                <a:moveTo>
                  <a:pt x="441827" y="73659"/>
                </a:moveTo>
                <a:lnTo>
                  <a:pt x="427558" y="73659"/>
                </a:lnTo>
                <a:lnTo>
                  <a:pt x="436753" y="82550"/>
                </a:lnTo>
                <a:lnTo>
                  <a:pt x="440359" y="86359"/>
                </a:lnTo>
                <a:lnTo>
                  <a:pt x="440042" y="90170"/>
                </a:lnTo>
                <a:lnTo>
                  <a:pt x="435787" y="95250"/>
                </a:lnTo>
                <a:lnTo>
                  <a:pt x="432625" y="97790"/>
                </a:lnTo>
                <a:lnTo>
                  <a:pt x="427812" y="102870"/>
                </a:lnTo>
                <a:lnTo>
                  <a:pt x="421360" y="107950"/>
                </a:lnTo>
                <a:lnTo>
                  <a:pt x="424776" y="110490"/>
                </a:lnTo>
                <a:lnTo>
                  <a:pt x="427875" y="113029"/>
                </a:lnTo>
                <a:lnTo>
                  <a:pt x="451446" y="88900"/>
                </a:lnTo>
                <a:lnTo>
                  <a:pt x="449913" y="83820"/>
                </a:lnTo>
                <a:lnTo>
                  <a:pt x="445655" y="77470"/>
                </a:lnTo>
                <a:lnTo>
                  <a:pt x="441827" y="73659"/>
                </a:lnTo>
                <a:close/>
              </a:path>
              <a:path w="451484" h="467359">
                <a:moveTo>
                  <a:pt x="422686" y="54609"/>
                </a:moveTo>
                <a:lnTo>
                  <a:pt x="408571" y="54609"/>
                </a:lnTo>
                <a:lnTo>
                  <a:pt x="420585" y="67309"/>
                </a:lnTo>
                <a:lnTo>
                  <a:pt x="381952" y="105409"/>
                </a:lnTo>
                <a:lnTo>
                  <a:pt x="396402" y="105409"/>
                </a:lnTo>
                <a:lnTo>
                  <a:pt x="427558" y="73659"/>
                </a:lnTo>
                <a:lnTo>
                  <a:pt x="441827" y="73659"/>
                </a:lnTo>
                <a:lnTo>
                  <a:pt x="422686" y="54609"/>
                </a:lnTo>
                <a:close/>
              </a:path>
              <a:path w="451484" h="467359">
                <a:moveTo>
                  <a:pt x="403545" y="35559"/>
                </a:moveTo>
                <a:lnTo>
                  <a:pt x="389699" y="35559"/>
                </a:lnTo>
                <a:lnTo>
                  <a:pt x="401612" y="48259"/>
                </a:lnTo>
                <a:lnTo>
                  <a:pt x="362978" y="86359"/>
                </a:lnTo>
                <a:lnTo>
                  <a:pt x="377425" y="86359"/>
                </a:lnTo>
                <a:lnTo>
                  <a:pt x="408571" y="54609"/>
                </a:lnTo>
                <a:lnTo>
                  <a:pt x="422686" y="54609"/>
                </a:lnTo>
                <a:lnTo>
                  <a:pt x="403545" y="35559"/>
                </a:lnTo>
                <a:close/>
              </a:path>
              <a:path w="451484" h="467359">
                <a:moveTo>
                  <a:pt x="320865" y="64770"/>
                </a:moveTo>
                <a:lnTo>
                  <a:pt x="302945" y="82550"/>
                </a:lnTo>
                <a:lnTo>
                  <a:pt x="316263" y="82550"/>
                </a:lnTo>
                <a:lnTo>
                  <a:pt x="327545" y="71120"/>
                </a:lnTo>
                <a:lnTo>
                  <a:pt x="320865" y="64770"/>
                </a:lnTo>
                <a:close/>
              </a:path>
              <a:path w="451484" h="467359">
                <a:moveTo>
                  <a:pt x="335910" y="48259"/>
                </a:moveTo>
                <a:lnTo>
                  <a:pt x="314274" y="48259"/>
                </a:lnTo>
                <a:lnTo>
                  <a:pt x="313016" y="57150"/>
                </a:lnTo>
                <a:lnTo>
                  <a:pt x="319822" y="57150"/>
                </a:lnTo>
                <a:lnTo>
                  <a:pt x="326980" y="58420"/>
                </a:lnTo>
                <a:lnTo>
                  <a:pt x="342353" y="60959"/>
                </a:lnTo>
                <a:lnTo>
                  <a:pt x="343509" y="49529"/>
                </a:lnTo>
                <a:lnTo>
                  <a:pt x="335910" y="48259"/>
                </a:lnTo>
                <a:close/>
              </a:path>
              <a:path w="451484" h="467359">
                <a:moveTo>
                  <a:pt x="389509" y="21590"/>
                </a:moveTo>
                <a:lnTo>
                  <a:pt x="366369" y="44450"/>
                </a:lnTo>
                <a:lnTo>
                  <a:pt x="380975" y="44450"/>
                </a:lnTo>
                <a:lnTo>
                  <a:pt x="389699" y="35559"/>
                </a:lnTo>
                <a:lnTo>
                  <a:pt x="403545" y="35559"/>
                </a:lnTo>
                <a:lnTo>
                  <a:pt x="389509" y="21590"/>
                </a:lnTo>
                <a:close/>
              </a:path>
              <a:path w="451484" h="467359">
                <a:moveTo>
                  <a:pt x="372656" y="0"/>
                </a:moveTo>
                <a:lnTo>
                  <a:pt x="361429" y="1270"/>
                </a:lnTo>
                <a:lnTo>
                  <a:pt x="362565" y="8890"/>
                </a:lnTo>
                <a:lnTo>
                  <a:pt x="363459" y="16509"/>
                </a:lnTo>
                <a:lnTo>
                  <a:pt x="364113" y="24129"/>
                </a:lnTo>
                <a:lnTo>
                  <a:pt x="364528" y="30479"/>
                </a:lnTo>
                <a:lnTo>
                  <a:pt x="374307" y="30479"/>
                </a:lnTo>
                <a:lnTo>
                  <a:pt x="374054" y="21590"/>
                </a:lnTo>
                <a:lnTo>
                  <a:pt x="373695" y="13970"/>
                </a:lnTo>
                <a:lnTo>
                  <a:pt x="373230" y="6350"/>
                </a:lnTo>
                <a:lnTo>
                  <a:pt x="372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23748" y="6393139"/>
            <a:ext cx="3120390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Sponsorship</a:t>
            </a:r>
            <a:r>
              <a:rPr sz="800" spc="-3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Value</a:t>
            </a:r>
            <a:r>
              <a:rPr sz="800" spc="-30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Creator</a:t>
            </a:r>
            <a:r>
              <a:rPr sz="800" spc="-35">
                <a:solidFill>
                  <a:srgbClr val="7E7E7E"/>
                </a:solidFill>
                <a:latin typeface="微软雅黑"/>
                <a:cs typeface="微软雅黑"/>
              </a:rPr>
              <a:t> 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赞助效果评估数据库。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18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2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892031" y="6612737"/>
            <a:ext cx="1447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>
                <a:solidFill>
                  <a:srgbClr val="FFFFFF"/>
                </a:solidFill>
                <a:latin typeface="微软雅黑"/>
                <a:cs typeface="微软雅黑"/>
              </a:rPr>
              <a:t>19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16595" y="0"/>
            <a:ext cx="1114044" cy="109423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7978" y="2418410"/>
            <a:ext cx="7874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5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65960" y="2644139"/>
            <a:ext cx="216535" cy="481965"/>
          </a:xfrm>
          <a:custGeom>
            <a:rect l="l" t="t" r="r" b="b"/>
            <a:pathLst>
              <a:path w="216535" h="481964">
                <a:moveTo>
                  <a:pt x="216281" y="0"/>
                </a:moveTo>
                <a:lnTo>
                  <a:pt x="0" y="481838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019680" y="2170774"/>
            <a:ext cx="5407660" cy="1551305"/>
          </a:xfrm>
          <a:prstGeom prst="rect">
            <a:avLst/>
          </a:prstGeom>
        </p:spPr>
        <p:txBody>
          <a:bodyPr vert="horz" wrap="square" lIns="0" tIns="356235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2805"/>
              </a:spcBef>
            </a:pPr>
            <a:r>
              <a:rPr sz="4000" b="1" spc="-5">
                <a:solidFill>
                  <a:srgbClr val="FFFFFF"/>
                </a:solidFill>
                <a:latin typeface="微软雅黑"/>
                <a:cs typeface="微软雅黑"/>
              </a:rPr>
              <a:t>汽车行业网络营销策略</a:t>
            </a:r>
            <a:endParaRPr sz="4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sz="2400" spc="-5">
                <a:solidFill>
                  <a:srgbClr val="FFFFFF"/>
                </a:solidFill>
                <a:latin typeface="Arial"/>
                <a:cs typeface="Arial"/>
              </a:rPr>
              <a:t>Network Marketing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Strategy</a:t>
            </a:r>
            <a:r>
              <a:rPr sz="2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>
                <a:solidFill>
                  <a:srgbClr val="FFFFFF"/>
                </a:solidFill>
                <a:latin typeface="Arial"/>
                <a:cs typeface="Arial"/>
              </a:rPr>
              <a:t>Analysis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40944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汽车厂商营销观念变化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42788" y="2860548"/>
            <a:ext cx="2555875" cy="288290"/>
          </a:xfrm>
          <a:custGeom>
            <a:rect l="l" t="t" r="r" b="b"/>
            <a:pathLst>
              <a:path w="2555875" h="288289">
                <a:moveTo>
                  <a:pt x="2413635" y="0"/>
                </a:moveTo>
                <a:lnTo>
                  <a:pt x="142112" y="0"/>
                </a:lnTo>
                <a:lnTo>
                  <a:pt x="97194" y="7245"/>
                </a:lnTo>
                <a:lnTo>
                  <a:pt x="58183" y="27419"/>
                </a:lnTo>
                <a:lnTo>
                  <a:pt x="27419" y="58183"/>
                </a:lnTo>
                <a:lnTo>
                  <a:pt x="7245" y="97194"/>
                </a:lnTo>
                <a:lnTo>
                  <a:pt x="0" y="142112"/>
                </a:lnTo>
                <a:lnTo>
                  <a:pt x="0" y="145923"/>
                </a:lnTo>
                <a:lnTo>
                  <a:pt x="7245" y="190841"/>
                </a:lnTo>
                <a:lnTo>
                  <a:pt x="27419" y="229852"/>
                </a:lnTo>
                <a:lnTo>
                  <a:pt x="58183" y="260616"/>
                </a:lnTo>
                <a:lnTo>
                  <a:pt x="97194" y="280790"/>
                </a:lnTo>
                <a:lnTo>
                  <a:pt x="142112" y="288036"/>
                </a:lnTo>
                <a:lnTo>
                  <a:pt x="2413635" y="288036"/>
                </a:lnTo>
                <a:lnTo>
                  <a:pt x="2458553" y="280790"/>
                </a:lnTo>
                <a:lnTo>
                  <a:pt x="2497564" y="260616"/>
                </a:lnTo>
                <a:lnTo>
                  <a:pt x="2528328" y="229852"/>
                </a:lnTo>
                <a:lnTo>
                  <a:pt x="2548502" y="190841"/>
                </a:lnTo>
                <a:lnTo>
                  <a:pt x="2555747" y="145923"/>
                </a:lnTo>
                <a:lnTo>
                  <a:pt x="2555747" y="142112"/>
                </a:lnTo>
                <a:lnTo>
                  <a:pt x="2548502" y="97194"/>
                </a:lnTo>
                <a:lnTo>
                  <a:pt x="2528328" y="58183"/>
                </a:lnTo>
                <a:lnTo>
                  <a:pt x="2497564" y="27419"/>
                </a:lnTo>
                <a:lnTo>
                  <a:pt x="2458553" y="7245"/>
                </a:lnTo>
                <a:lnTo>
                  <a:pt x="2413635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351270" y="2895346"/>
            <a:ext cx="93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FFFFFF"/>
                </a:solidFill>
                <a:latin typeface="微软雅黑"/>
                <a:cs typeface="微软雅黑"/>
              </a:rPr>
              <a:t>沟通方式变化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81955" y="3355847"/>
            <a:ext cx="264160" cy="1506220"/>
          </a:xfrm>
          <a:prstGeom prst="rect">
            <a:avLst/>
          </a:prstGeom>
          <a:solidFill>
            <a:srgbClr val="D2F4F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62865" marR="52069" algn="just">
              <a:lnSpc>
                <a:spcPct val="100000"/>
              </a:lnSpc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沟 通 方 式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24571" y="3355847"/>
            <a:ext cx="962025" cy="1506220"/>
          </a:xfrm>
          <a:prstGeom prst="rect">
            <a:avLst/>
          </a:prstGeom>
          <a:ln w="9525">
            <a:solidFill>
              <a:srgbClr val="1EC7F3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19"/>
              </a:spcBef>
            </a:pPr>
            <a:r>
              <a:rPr sz="1100" b="1">
                <a:solidFill>
                  <a:srgbClr val="1EC7F3"/>
                </a:solidFill>
                <a:latin typeface="微软雅黑"/>
                <a:cs typeface="微软雅黑"/>
              </a:rPr>
              <a:t>内容</a:t>
            </a:r>
            <a:endParaRPr sz="1100">
              <a:latin typeface="微软雅黑"/>
              <a:cs typeface="微软雅黑"/>
            </a:endParaRPr>
          </a:p>
          <a:p>
            <a:pPr marL="1270" algn="ctr">
              <a:lnSpc>
                <a:spcPct val="100000"/>
              </a:lnSpc>
            </a:pPr>
            <a:r>
              <a:rPr sz="1100" b="1">
                <a:solidFill>
                  <a:srgbClr val="1EC7F3"/>
                </a:solidFill>
                <a:latin typeface="微软雅黑"/>
                <a:cs typeface="微软雅黑"/>
              </a:rPr>
              <a:t>更加丰富</a:t>
            </a:r>
            <a:endParaRPr sz="1100">
              <a:latin typeface="微软雅黑"/>
              <a:cs typeface="微软雅黑"/>
            </a:endParaRPr>
          </a:p>
          <a:p>
            <a:pPr marL="264160" indent="-172720">
              <a:lnSpc>
                <a:spcPct val="100000"/>
              </a:lnSpc>
              <a:spcBef>
                <a:spcPts val="1095"/>
              </a:spcBef>
              <a:buFont typeface="Arial"/>
              <a:buChar char="•"/>
              <a:tabLst>
                <a:tab pos="264160"/>
                <a:tab pos="264795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生活场景</a:t>
            </a:r>
            <a:endParaRPr sz="900">
              <a:latin typeface="微软雅黑"/>
              <a:cs typeface="微软雅黑"/>
            </a:endParaRPr>
          </a:p>
          <a:p>
            <a:pPr marL="264160" indent="-172720">
              <a:lnSpc>
                <a:spcPct val="100000"/>
              </a:lnSpc>
              <a:buFont typeface="Arial"/>
              <a:buChar char="•"/>
              <a:tabLst>
                <a:tab pos="264160"/>
                <a:tab pos="264795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人文关怀</a:t>
            </a:r>
            <a:endParaRPr sz="900">
              <a:latin typeface="微软雅黑"/>
              <a:cs typeface="微软雅黑"/>
            </a:endParaRPr>
          </a:p>
          <a:p>
            <a:pPr marL="264160" indent="-172720">
              <a:lnSpc>
                <a:spcPct val="100000"/>
              </a:lnSpc>
              <a:buFont typeface="Arial"/>
              <a:buChar char="•"/>
              <a:tabLst>
                <a:tab pos="264160"/>
                <a:tab pos="264795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节日活动</a:t>
            </a:r>
            <a:endParaRPr sz="900">
              <a:latin typeface="微软雅黑"/>
              <a:cs typeface="微软雅黑"/>
            </a:endParaRPr>
          </a:p>
          <a:p>
            <a:pPr marL="264160" indent="-172720">
              <a:lnSpc>
                <a:spcPct val="100000"/>
              </a:lnSpc>
              <a:buFont typeface="Arial"/>
              <a:buChar char="•"/>
              <a:tabLst>
                <a:tab pos="264160"/>
                <a:tab pos="264795"/>
              </a:tabLst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……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15100" y="3355847"/>
            <a:ext cx="962025" cy="1506220"/>
          </a:xfrm>
          <a:prstGeom prst="rect">
            <a:avLst/>
          </a:prstGeom>
          <a:ln w="9525">
            <a:solidFill>
              <a:srgbClr val="1EC7F3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9"/>
              </a:spcBef>
            </a:pPr>
            <a:r>
              <a:rPr sz="1100" b="1">
                <a:solidFill>
                  <a:srgbClr val="1EC7F3"/>
                </a:solidFill>
                <a:latin typeface="微软雅黑"/>
                <a:cs typeface="微软雅黑"/>
              </a:rPr>
              <a:t>渠道</a:t>
            </a:r>
            <a:endParaRPr sz="11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1EC7F3"/>
                </a:solidFill>
                <a:latin typeface="微软雅黑"/>
                <a:cs typeface="微软雅黑"/>
              </a:rPr>
              <a:t>更加多元</a:t>
            </a:r>
            <a:endParaRPr sz="1100">
              <a:latin typeface="微软雅黑"/>
              <a:cs typeface="微软雅黑"/>
            </a:endParaRPr>
          </a:p>
          <a:p>
            <a:pPr marL="263525" indent="-172720">
              <a:lnSpc>
                <a:spcPct val="100000"/>
              </a:lnSpc>
              <a:spcBef>
                <a:spcPts val="1095"/>
              </a:spcBef>
              <a:buFont typeface="Arial"/>
              <a:buChar char="•"/>
              <a:tabLst>
                <a:tab pos="263525"/>
                <a:tab pos="264160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垂类平台</a:t>
            </a:r>
            <a:endParaRPr sz="900">
              <a:latin typeface="微软雅黑"/>
              <a:cs typeface="微软雅黑"/>
            </a:endParaRPr>
          </a:p>
          <a:p>
            <a:pPr marL="263525" indent="-172720">
              <a:lnSpc>
                <a:spcPct val="100000"/>
              </a:lnSpc>
              <a:buFont typeface="Arial"/>
              <a:buChar char="•"/>
              <a:tabLst>
                <a:tab pos="263525"/>
                <a:tab pos="264160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社交平台</a:t>
            </a:r>
            <a:endParaRPr sz="900">
              <a:latin typeface="微软雅黑"/>
              <a:cs typeface="微软雅黑"/>
            </a:endParaRPr>
          </a:p>
          <a:p>
            <a:pPr marL="263525" indent="-172720">
              <a:lnSpc>
                <a:spcPct val="100000"/>
              </a:lnSpc>
              <a:buFont typeface="Arial"/>
              <a:buChar char="•"/>
              <a:tabLst>
                <a:tab pos="263525"/>
                <a:tab pos="264160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内容平台</a:t>
            </a:r>
            <a:endParaRPr sz="900">
              <a:latin typeface="微软雅黑"/>
              <a:cs typeface="微软雅黑"/>
            </a:endParaRPr>
          </a:p>
          <a:p>
            <a:pPr marL="263525" indent="-172720">
              <a:lnSpc>
                <a:spcPct val="100000"/>
              </a:lnSpc>
              <a:buFont typeface="Arial"/>
              <a:buChar char="•"/>
              <a:tabLst>
                <a:tab pos="263525"/>
                <a:tab pos="264160"/>
              </a:tabLst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视频平台</a:t>
            </a:r>
            <a:endParaRPr sz="900">
              <a:latin typeface="微软雅黑"/>
              <a:cs typeface="微软雅黑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63525"/>
                <a:tab pos="264160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私域渠道</a:t>
            </a:r>
            <a:endParaRPr sz="900">
              <a:latin typeface="微软雅黑"/>
              <a:cs typeface="微软雅黑"/>
            </a:endParaRPr>
          </a:p>
          <a:p>
            <a:pPr marL="263525" indent="-172720">
              <a:lnSpc>
                <a:spcPct val="100000"/>
              </a:lnSpc>
              <a:buFont typeface="Arial"/>
              <a:buChar char="•"/>
              <a:tabLst>
                <a:tab pos="263525"/>
                <a:tab pos="264160"/>
              </a:tabLst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……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04103" y="3355847"/>
            <a:ext cx="962025" cy="1506220"/>
          </a:xfrm>
          <a:prstGeom prst="rect">
            <a:avLst/>
          </a:prstGeom>
          <a:ln w="9525">
            <a:solidFill>
              <a:srgbClr val="1EC7F3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19"/>
              </a:spcBef>
            </a:pPr>
            <a:r>
              <a:rPr sz="1100" b="1">
                <a:solidFill>
                  <a:srgbClr val="1EC7F3"/>
                </a:solidFill>
                <a:latin typeface="微软雅黑"/>
                <a:cs typeface="微软雅黑"/>
              </a:rPr>
              <a:t>形式</a:t>
            </a:r>
            <a:endParaRPr sz="1100">
              <a:latin typeface="微软雅黑"/>
              <a:cs typeface="微软雅黑"/>
            </a:endParaRPr>
          </a:p>
          <a:p>
            <a:pPr marL="3175" algn="ctr">
              <a:lnSpc>
                <a:spcPct val="100000"/>
              </a:lnSpc>
            </a:pPr>
            <a:r>
              <a:rPr sz="1100" b="1" spc="5">
                <a:solidFill>
                  <a:srgbClr val="1EC7F3"/>
                </a:solidFill>
                <a:latin typeface="微软雅黑"/>
                <a:cs typeface="微软雅黑"/>
              </a:rPr>
              <a:t>更加丰富</a:t>
            </a:r>
            <a:endParaRPr sz="1100">
              <a:latin typeface="微软雅黑"/>
              <a:cs typeface="微软雅黑"/>
            </a:endParaRPr>
          </a:p>
          <a:p>
            <a:pPr marL="264795" indent="-172720">
              <a:lnSpc>
                <a:spcPct val="100000"/>
              </a:lnSpc>
              <a:spcBef>
                <a:spcPts val="1095"/>
              </a:spcBef>
              <a:buFont typeface="Arial"/>
              <a:buChar char="•"/>
              <a:tabLst>
                <a:tab pos="264795"/>
                <a:tab pos="265430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内容营销</a:t>
            </a:r>
            <a:endParaRPr sz="900">
              <a:latin typeface="微软雅黑"/>
              <a:cs typeface="微软雅黑"/>
            </a:endParaRPr>
          </a:p>
          <a:p>
            <a:pPr marL="264795" indent="-172720">
              <a:lnSpc>
                <a:spcPct val="100000"/>
              </a:lnSpc>
              <a:buFont typeface="Arial"/>
              <a:buChar char="•"/>
              <a:tabLst>
                <a:tab pos="264795"/>
                <a:tab pos="265430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场景营销</a:t>
            </a:r>
            <a:endParaRPr sz="900">
              <a:latin typeface="微软雅黑"/>
              <a:cs typeface="微软雅黑"/>
            </a:endParaRPr>
          </a:p>
          <a:p>
            <a:pPr marL="264795" indent="-172720">
              <a:lnSpc>
                <a:spcPct val="100000"/>
              </a:lnSpc>
              <a:buFont typeface="Arial"/>
              <a:buChar char="•"/>
              <a:tabLst>
                <a:tab pos="264795"/>
                <a:tab pos="265430"/>
              </a:tabLst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跨界营销</a:t>
            </a:r>
            <a:endParaRPr sz="900">
              <a:latin typeface="微软雅黑"/>
              <a:cs typeface="微软雅黑"/>
            </a:endParaRPr>
          </a:p>
          <a:p>
            <a:pPr marL="264795" indent="-172720">
              <a:lnSpc>
                <a:spcPct val="100000"/>
              </a:lnSpc>
              <a:buFont typeface="Arial"/>
              <a:buChar char="•"/>
              <a:tabLst>
                <a:tab pos="264795"/>
                <a:tab pos="265430"/>
              </a:tabLst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私域营销</a:t>
            </a:r>
            <a:endParaRPr sz="900">
              <a:latin typeface="微软雅黑"/>
              <a:cs typeface="微软雅黑"/>
            </a:endParaRPr>
          </a:p>
          <a:p>
            <a:pPr marL="264795" indent="-1727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64795"/>
                <a:tab pos="265430"/>
              </a:tabLst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……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57215" y="5236464"/>
            <a:ext cx="645160" cy="173990"/>
          </a:xfrm>
          <a:custGeom>
            <a:rect l="l" t="t" r="r" b="b"/>
            <a:pathLst>
              <a:path w="645160" h="173989">
                <a:moveTo>
                  <a:pt x="604647" y="0"/>
                </a:moveTo>
                <a:lnTo>
                  <a:pt x="40005" y="0"/>
                </a:lnTo>
                <a:lnTo>
                  <a:pt x="24431" y="3143"/>
                </a:lnTo>
                <a:lnTo>
                  <a:pt x="11715" y="11715"/>
                </a:lnTo>
                <a:lnTo>
                  <a:pt x="3143" y="24431"/>
                </a:lnTo>
                <a:lnTo>
                  <a:pt x="0" y="40005"/>
                </a:lnTo>
                <a:lnTo>
                  <a:pt x="0" y="133731"/>
                </a:lnTo>
                <a:lnTo>
                  <a:pt x="3143" y="149304"/>
                </a:lnTo>
                <a:lnTo>
                  <a:pt x="11715" y="162020"/>
                </a:lnTo>
                <a:lnTo>
                  <a:pt x="24431" y="170592"/>
                </a:lnTo>
                <a:lnTo>
                  <a:pt x="40005" y="173736"/>
                </a:lnTo>
                <a:lnTo>
                  <a:pt x="604647" y="173736"/>
                </a:lnTo>
                <a:lnTo>
                  <a:pt x="620220" y="170592"/>
                </a:lnTo>
                <a:lnTo>
                  <a:pt x="632936" y="162020"/>
                </a:lnTo>
                <a:lnTo>
                  <a:pt x="641508" y="149304"/>
                </a:lnTo>
                <a:lnTo>
                  <a:pt x="644651" y="133731"/>
                </a:lnTo>
                <a:lnTo>
                  <a:pt x="644651" y="40005"/>
                </a:lnTo>
                <a:lnTo>
                  <a:pt x="641508" y="24431"/>
                </a:lnTo>
                <a:lnTo>
                  <a:pt x="632936" y="11715"/>
                </a:lnTo>
                <a:lnTo>
                  <a:pt x="620220" y="3143"/>
                </a:lnTo>
                <a:lnTo>
                  <a:pt x="60464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71702" y="5454548"/>
            <a:ext cx="424916" cy="15213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274596" y="5666432"/>
            <a:ext cx="408366" cy="13836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65420" y="6010728"/>
            <a:ext cx="426720" cy="18578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900671" y="5236464"/>
            <a:ext cx="645160" cy="173990"/>
          </a:xfrm>
          <a:custGeom>
            <a:rect l="l" t="t" r="r" b="b"/>
            <a:pathLst>
              <a:path w="645159" h="173989">
                <a:moveTo>
                  <a:pt x="604647" y="0"/>
                </a:moveTo>
                <a:lnTo>
                  <a:pt x="40004" y="0"/>
                </a:lnTo>
                <a:lnTo>
                  <a:pt x="24431" y="3143"/>
                </a:lnTo>
                <a:lnTo>
                  <a:pt x="11715" y="11715"/>
                </a:lnTo>
                <a:lnTo>
                  <a:pt x="3143" y="24431"/>
                </a:lnTo>
                <a:lnTo>
                  <a:pt x="0" y="40005"/>
                </a:lnTo>
                <a:lnTo>
                  <a:pt x="0" y="133731"/>
                </a:lnTo>
                <a:lnTo>
                  <a:pt x="3143" y="149304"/>
                </a:lnTo>
                <a:lnTo>
                  <a:pt x="11715" y="162020"/>
                </a:lnTo>
                <a:lnTo>
                  <a:pt x="24431" y="170592"/>
                </a:lnTo>
                <a:lnTo>
                  <a:pt x="40004" y="173736"/>
                </a:lnTo>
                <a:lnTo>
                  <a:pt x="604647" y="173736"/>
                </a:lnTo>
                <a:lnTo>
                  <a:pt x="620220" y="170592"/>
                </a:lnTo>
                <a:lnTo>
                  <a:pt x="632936" y="162020"/>
                </a:lnTo>
                <a:lnTo>
                  <a:pt x="641508" y="149304"/>
                </a:lnTo>
                <a:lnTo>
                  <a:pt x="644651" y="133731"/>
                </a:lnTo>
                <a:lnTo>
                  <a:pt x="644651" y="40005"/>
                </a:lnTo>
                <a:lnTo>
                  <a:pt x="641508" y="24431"/>
                </a:lnTo>
                <a:lnTo>
                  <a:pt x="632936" y="11715"/>
                </a:lnTo>
                <a:lnTo>
                  <a:pt x="620220" y="3143"/>
                </a:lnTo>
                <a:lnTo>
                  <a:pt x="60464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778495" y="5236464"/>
            <a:ext cx="645160" cy="173990"/>
          </a:xfrm>
          <a:custGeom>
            <a:rect l="l" t="t" r="r" b="b"/>
            <a:pathLst>
              <a:path w="645159" h="173989">
                <a:moveTo>
                  <a:pt x="604647" y="0"/>
                </a:moveTo>
                <a:lnTo>
                  <a:pt x="40004" y="0"/>
                </a:lnTo>
                <a:lnTo>
                  <a:pt x="24431" y="3143"/>
                </a:lnTo>
                <a:lnTo>
                  <a:pt x="11715" y="11715"/>
                </a:lnTo>
                <a:lnTo>
                  <a:pt x="3143" y="24431"/>
                </a:lnTo>
                <a:lnTo>
                  <a:pt x="0" y="40005"/>
                </a:lnTo>
                <a:lnTo>
                  <a:pt x="0" y="133731"/>
                </a:lnTo>
                <a:lnTo>
                  <a:pt x="3143" y="149304"/>
                </a:lnTo>
                <a:lnTo>
                  <a:pt x="11715" y="162020"/>
                </a:lnTo>
                <a:lnTo>
                  <a:pt x="24431" y="170592"/>
                </a:lnTo>
                <a:lnTo>
                  <a:pt x="40004" y="173736"/>
                </a:lnTo>
                <a:lnTo>
                  <a:pt x="604647" y="173736"/>
                </a:lnTo>
                <a:lnTo>
                  <a:pt x="620220" y="170592"/>
                </a:lnTo>
                <a:lnTo>
                  <a:pt x="632936" y="162020"/>
                </a:lnTo>
                <a:lnTo>
                  <a:pt x="641508" y="149304"/>
                </a:lnTo>
                <a:lnTo>
                  <a:pt x="644651" y="133731"/>
                </a:lnTo>
                <a:lnTo>
                  <a:pt x="644651" y="40005"/>
                </a:lnTo>
                <a:lnTo>
                  <a:pt x="641508" y="24431"/>
                </a:lnTo>
                <a:lnTo>
                  <a:pt x="632936" y="11715"/>
                </a:lnTo>
                <a:lnTo>
                  <a:pt x="620220" y="3143"/>
                </a:lnTo>
                <a:lnTo>
                  <a:pt x="60464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850151" y="5488372"/>
            <a:ext cx="504403" cy="12586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838277" y="5686111"/>
            <a:ext cx="228254" cy="18884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158150" y="5678830"/>
            <a:ext cx="216077" cy="217271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004047" y="5949696"/>
            <a:ext cx="192024" cy="216408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739128" y="4896611"/>
            <a:ext cx="173736" cy="216407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077456" y="4896611"/>
            <a:ext cx="173736" cy="216407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89787" y="3355847"/>
            <a:ext cx="264160" cy="2794000"/>
          </a:xfrm>
          <a:prstGeom prst="rect">
            <a:avLst/>
          </a:prstGeom>
          <a:solidFill>
            <a:srgbClr val="EFF6D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62230" marR="52705" algn="just">
              <a:lnSpc>
                <a:spcPct val="100000"/>
              </a:lnSpc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营 销 目 标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97278" y="4116070"/>
            <a:ext cx="5867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>
                <a:solidFill>
                  <a:srgbClr val="B1D234"/>
                </a:solidFill>
                <a:latin typeface="微软雅黑"/>
                <a:cs typeface="微软雅黑"/>
              </a:rPr>
              <a:t>品效合一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57325" y="5342890"/>
            <a:ext cx="8667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>
                <a:solidFill>
                  <a:srgbClr val="B1D234"/>
                </a:solidFill>
                <a:latin typeface="微软雅黑"/>
                <a:cs typeface="微软雅黑"/>
              </a:rPr>
              <a:t>品效销三合一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202436" y="4323588"/>
            <a:ext cx="1376680" cy="685800"/>
          </a:xfrm>
          <a:custGeom>
            <a:rect l="l" t="t" r="r" b="b"/>
            <a:pathLst>
              <a:path w="1376680" h="685800">
                <a:moveTo>
                  <a:pt x="688086" y="0"/>
                </a:moveTo>
                <a:lnTo>
                  <a:pt x="625461" y="1401"/>
                </a:lnTo>
                <a:lnTo>
                  <a:pt x="564410" y="5525"/>
                </a:lnTo>
                <a:lnTo>
                  <a:pt x="505177" y="12250"/>
                </a:lnTo>
                <a:lnTo>
                  <a:pt x="448004" y="21455"/>
                </a:lnTo>
                <a:lnTo>
                  <a:pt x="393135" y="33019"/>
                </a:lnTo>
                <a:lnTo>
                  <a:pt x="340811" y="46820"/>
                </a:lnTo>
                <a:lnTo>
                  <a:pt x="291277" y="62738"/>
                </a:lnTo>
                <a:lnTo>
                  <a:pt x="244775" y="80652"/>
                </a:lnTo>
                <a:lnTo>
                  <a:pt x="201548" y="100441"/>
                </a:lnTo>
                <a:lnTo>
                  <a:pt x="161840" y="121982"/>
                </a:lnTo>
                <a:lnTo>
                  <a:pt x="125894" y="145156"/>
                </a:lnTo>
                <a:lnTo>
                  <a:pt x="93951" y="169841"/>
                </a:lnTo>
                <a:lnTo>
                  <a:pt x="43052" y="223259"/>
                </a:lnTo>
                <a:lnTo>
                  <a:pt x="11087" y="281268"/>
                </a:lnTo>
                <a:lnTo>
                  <a:pt x="0" y="342900"/>
                </a:lnTo>
                <a:lnTo>
                  <a:pt x="2812" y="374107"/>
                </a:lnTo>
                <a:lnTo>
                  <a:pt x="24581" y="434048"/>
                </a:lnTo>
                <a:lnTo>
                  <a:pt x="66256" y="489883"/>
                </a:lnTo>
                <a:lnTo>
                  <a:pt x="125894" y="540643"/>
                </a:lnTo>
                <a:lnTo>
                  <a:pt x="161840" y="563817"/>
                </a:lnTo>
                <a:lnTo>
                  <a:pt x="201549" y="585358"/>
                </a:lnTo>
                <a:lnTo>
                  <a:pt x="244775" y="605147"/>
                </a:lnTo>
                <a:lnTo>
                  <a:pt x="291277" y="623061"/>
                </a:lnTo>
                <a:lnTo>
                  <a:pt x="340811" y="638979"/>
                </a:lnTo>
                <a:lnTo>
                  <a:pt x="393135" y="652780"/>
                </a:lnTo>
                <a:lnTo>
                  <a:pt x="448004" y="664344"/>
                </a:lnTo>
                <a:lnTo>
                  <a:pt x="505177" y="673549"/>
                </a:lnTo>
                <a:lnTo>
                  <a:pt x="564410" y="680274"/>
                </a:lnTo>
                <a:lnTo>
                  <a:pt x="625461" y="684398"/>
                </a:lnTo>
                <a:lnTo>
                  <a:pt x="688086" y="685800"/>
                </a:lnTo>
                <a:lnTo>
                  <a:pt x="750710" y="684398"/>
                </a:lnTo>
                <a:lnTo>
                  <a:pt x="811761" y="680274"/>
                </a:lnTo>
                <a:lnTo>
                  <a:pt x="870994" y="673549"/>
                </a:lnTo>
                <a:lnTo>
                  <a:pt x="928167" y="664344"/>
                </a:lnTo>
                <a:lnTo>
                  <a:pt x="983036" y="652780"/>
                </a:lnTo>
                <a:lnTo>
                  <a:pt x="1035360" y="638979"/>
                </a:lnTo>
                <a:lnTo>
                  <a:pt x="1084894" y="623061"/>
                </a:lnTo>
                <a:lnTo>
                  <a:pt x="1131396" y="605147"/>
                </a:lnTo>
                <a:lnTo>
                  <a:pt x="1174623" y="585358"/>
                </a:lnTo>
                <a:lnTo>
                  <a:pt x="1214331" y="563817"/>
                </a:lnTo>
                <a:lnTo>
                  <a:pt x="1250277" y="540643"/>
                </a:lnTo>
                <a:lnTo>
                  <a:pt x="1282220" y="515958"/>
                </a:lnTo>
                <a:lnTo>
                  <a:pt x="1333119" y="462540"/>
                </a:lnTo>
                <a:lnTo>
                  <a:pt x="1365084" y="404531"/>
                </a:lnTo>
                <a:lnTo>
                  <a:pt x="1376171" y="342900"/>
                </a:lnTo>
                <a:lnTo>
                  <a:pt x="1373359" y="311692"/>
                </a:lnTo>
                <a:lnTo>
                  <a:pt x="1351590" y="251751"/>
                </a:lnTo>
                <a:lnTo>
                  <a:pt x="1309915" y="195916"/>
                </a:lnTo>
                <a:lnTo>
                  <a:pt x="1250277" y="145156"/>
                </a:lnTo>
                <a:lnTo>
                  <a:pt x="1214331" y="121982"/>
                </a:lnTo>
                <a:lnTo>
                  <a:pt x="1174623" y="100441"/>
                </a:lnTo>
                <a:lnTo>
                  <a:pt x="1131396" y="80652"/>
                </a:lnTo>
                <a:lnTo>
                  <a:pt x="1084894" y="62738"/>
                </a:lnTo>
                <a:lnTo>
                  <a:pt x="1035360" y="46820"/>
                </a:lnTo>
                <a:lnTo>
                  <a:pt x="983036" y="33019"/>
                </a:lnTo>
                <a:lnTo>
                  <a:pt x="928167" y="21455"/>
                </a:lnTo>
                <a:lnTo>
                  <a:pt x="870994" y="12250"/>
                </a:lnTo>
                <a:lnTo>
                  <a:pt x="811761" y="5525"/>
                </a:lnTo>
                <a:lnTo>
                  <a:pt x="750710" y="1401"/>
                </a:lnTo>
                <a:lnTo>
                  <a:pt x="688086" y="0"/>
                </a:lnTo>
                <a:close/>
              </a:path>
            </a:pathLst>
          </a:custGeom>
          <a:solidFill>
            <a:srgbClr val="EFF6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298447" y="4407408"/>
            <a:ext cx="504825" cy="504825"/>
          </a:xfrm>
          <a:custGeom>
            <a:rect l="l" t="t" r="r" b="b"/>
            <a:pathLst>
              <a:path w="504825" h="504825">
                <a:moveTo>
                  <a:pt x="252222" y="0"/>
                </a:moveTo>
                <a:lnTo>
                  <a:pt x="206879" y="4062"/>
                </a:lnTo>
                <a:lnTo>
                  <a:pt x="164205" y="15777"/>
                </a:lnTo>
                <a:lnTo>
                  <a:pt x="124911" y="34431"/>
                </a:lnTo>
                <a:lnTo>
                  <a:pt x="89710" y="59312"/>
                </a:lnTo>
                <a:lnTo>
                  <a:pt x="59312" y="89710"/>
                </a:lnTo>
                <a:lnTo>
                  <a:pt x="34431" y="124911"/>
                </a:lnTo>
                <a:lnTo>
                  <a:pt x="15777" y="164205"/>
                </a:lnTo>
                <a:lnTo>
                  <a:pt x="4062" y="206879"/>
                </a:lnTo>
                <a:lnTo>
                  <a:pt x="0" y="252222"/>
                </a:lnTo>
                <a:lnTo>
                  <a:pt x="4062" y="297564"/>
                </a:lnTo>
                <a:lnTo>
                  <a:pt x="15777" y="340238"/>
                </a:lnTo>
                <a:lnTo>
                  <a:pt x="34431" y="379532"/>
                </a:lnTo>
                <a:lnTo>
                  <a:pt x="59312" y="414733"/>
                </a:lnTo>
                <a:lnTo>
                  <a:pt x="89710" y="445131"/>
                </a:lnTo>
                <a:lnTo>
                  <a:pt x="124911" y="470012"/>
                </a:lnTo>
                <a:lnTo>
                  <a:pt x="164205" y="488666"/>
                </a:lnTo>
                <a:lnTo>
                  <a:pt x="206879" y="500381"/>
                </a:lnTo>
                <a:lnTo>
                  <a:pt x="252222" y="504444"/>
                </a:lnTo>
                <a:lnTo>
                  <a:pt x="297564" y="500381"/>
                </a:lnTo>
                <a:lnTo>
                  <a:pt x="340238" y="488666"/>
                </a:lnTo>
                <a:lnTo>
                  <a:pt x="379532" y="470012"/>
                </a:lnTo>
                <a:lnTo>
                  <a:pt x="414733" y="445131"/>
                </a:lnTo>
                <a:lnTo>
                  <a:pt x="445131" y="414733"/>
                </a:lnTo>
                <a:lnTo>
                  <a:pt x="470012" y="379532"/>
                </a:lnTo>
                <a:lnTo>
                  <a:pt x="488666" y="340238"/>
                </a:lnTo>
                <a:lnTo>
                  <a:pt x="500381" y="297564"/>
                </a:lnTo>
                <a:lnTo>
                  <a:pt x="504444" y="252222"/>
                </a:lnTo>
                <a:lnTo>
                  <a:pt x="500381" y="206879"/>
                </a:lnTo>
                <a:lnTo>
                  <a:pt x="488666" y="164205"/>
                </a:lnTo>
                <a:lnTo>
                  <a:pt x="470012" y="124911"/>
                </a:lnTo>
                <a:lnTo>
                  <a:pt x="445131" y="89710"/>
                </a:lnTo>
                <a:lnTo>
                  <a:pt x="414733" y="59312"/>
                </a:lnTo>
                <a:lnTo>
                  <a:pt x="379532" y="34431"/>
                </a:lnTo>
                <a:lnTo>
                  <a:pt x="340238" y="15777"/>
                </a:lnTo>
                <a:lnTo>
                  <a:pt x="297564" y="4062"/>
                </a:lnTo>
                <a:lnTo>
                  <a:pt x="252222" y="0"/>
                </a:lnTo>
                <a:close/>
              </a:path>
            </a:pathLst>
          </a:custGeom>
          <a:solidFill>
            <a:srgbClr val="DFE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411605" y="4490973"/>
            <a:ext cx="2787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品牌 宣传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976627" y="4407408"/>
            <a:ext cx="504825" cy="504825"/>
          </a:xfrm>
          <a:custGeom>
            <a:rect l="l" t="t" r="r" b="b"/>
            <a:pathLst>
              <a:path w="504825" h="504825">
                <a:moveTo>
                  <a:pt x="252222" y="0"/>
                </a:moveTo>
                <a:lnTo>
                  <a:pt x="206879" y="4062"/>
                </a:lnTo>
                <a:lnTo>
                  <a:pt x="164205" y="15777"/>
                </a:lnTo>
                <a:lnTo>
                  <a:pt x="124911" y="34431"/>
                </a:lnTo>
                <a:lnTo>
                  <a:pt x="89710" y="59312"/>
                </a:lnTo>
                <a:lnTo>
                  <a:pt x="59312" y="89710"/>
                </a:lnTo>
                <a:lnTo>
                  <a:pt x="34431" y="124911"/>
                </a:lnTo>
                <a:lnTo>
                  <a:pt x="15777" y="164205"/>
                </a:lnTo>
                <a:lnTo>
                  <a:pt x="4062" y="206879"/>
                </a:lnTo>
                <a:lnTo>
                  <a:pt x="0" y="252222"/>
                </a:lnTo>
                <a:lnTo>
                  <a:pt x="4062" y="297564"/>
                </a:lnTo>
                <a:lnTo>
                  <a:pt x="15777" y="340238"/>
                </a:lnTo>
                <a:lnTo>
                  <a:pt x="34431" y="379532"/>
                </a:lnTo>
                <a:lnTo>
                  <a:pt x="59312" y="414733"/>
                </a:lnTo>
                <a:lnTo>
                  <a:pt x="89710" y="445131"/>
                </a:lnTo>
                <a:lnTo>
                  <a:pt x="124911" y="470012"/>
                </a:lnTo>
                <a:lnTo>
                  <a:pt x="164205" y="488666"/>
                </a:lnTo>
                <a:lnTo>
                  <a:pt x="206879" y="500381"/>
                </a:lnTo>
                <a:lnTo>
                  <a:pt x="252222" y="504444"/>
                </a:lnTo>
                <a:lnTo>
                  <a:pt x="297564" y="500381"/>
                </a:lnTo>
                <a:lnTo>
                  <a:pt x="340238" y="488666"/>
                </a:lnTo>
                <a:lnTo>
                  <a:pt x="379532" y="470012"/>
                </a:lnTo>
                <a:lnTo>
                  <a:pt x="414733" y="445131"/>
                </a:lnTo>
                <a:lnTo>
                  <a:pt x="445131" y="414733"/>
                </a:lnTo>
                <a:lnTo>
                  <a:pt x="470012" y="379532"/>
                </a:lnTo>
                <a:lnTo>
                  <a:pt x="488666" y="340238"/>
                </a:lnTo>
                <a:lnTo>
                  <a:pt x="500381" y="297564"/>
                </a:lnTo>
                <a:lnTo>
                  <a:pt x="504444" y="252222"/>
                </a:lnTo>
                <a:lnTo>
                  <a:pt x="500381" y="206879"/>
                </a:lnTo>
                <a:lnTo>
                  <a:pt x="488666" y="164205"/>
                </a:lnTo>
                <a:lnTo>
                  <a:pt x="470012" y="124911"/>
                </a:lnTo>
                <a:lnTo>
                  <a:pt x="445131" y="89710"/>
                </a:lnTo>
                <a:lnTo>
                  <a:pt x="414733" y="59312"/>
                </a:lnTo>
                <a:lnTo>
                  <a:pt x="379532" y="34431"/>
                </a:lnTo>
                <a:lnTo>
                  <a:pt x="340238" y="15777"/>
                </a:lnTo>
                <a:lnTo>
                  <a:pt x="297564" y="4062"/>
                </a:lnTo>
                <a:lnTo>
                  <a:pt x="252222" y="0"/>
                </a:lnTo>
                <a:close/>
              </a:path>
            </a:pathLst>
          </a:custGeom>
          <a:solidFill>
            <a:srgbClr val="DFE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090166" y="4567173"/>
            <a:ext cx="2787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线索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21307" y="4550409"/>
            <a:ext cx="138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微软雅黑"/>
                <a:cs typeface="微软雅黑"/>
              </a:rPr>
              <a:t>+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712976" y="5068823"/>
            <a:ext cx="353695" cy="243840"/>
          </a:xfrm>
          <a:custGeom>
            <a:rect l="l" t="t" r="r" b="b"/>
            <a:pathLst>
              <a:path w="353694" h="243839">
                <a:moveTo>
                  <a:pt x="353568" y="121919"/>
                </a:moveTo>
                <a:lnTo>
                  <a:pt x="0" y="121919"/>
                </a:lnTo>
                <a:lnTo>
                  <a:pt x="176784" y="243839"/>
                </a:lnTo>
                <a:lnTo>
                  <a:pt x="353568" y="121919"/>
                </a:lnTo>
                <a:close/>
              </a:path>
              <a:path w="353694" h="243839">
                <a:moveTo>
                  <a:pt x="265175" y="0"/>
                </a:moveTo>
                <a:lnTo>
                  <a:pt x="88392" y="0"/>
                </a:lnTo>
                <a:lnTo>
                  <a:pt x="88392" y="121919"/>
                </a:lnTo>
                <a:lnTo>
                  <a:pt x="265175" y="121919"/>
                </a:lnTo>
                <a:lnTo>
                  <a:pt x="26517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202436" y="3479291"/>
            <a:ext cx="504825" cy="504825"/>
          </a:xfrm>
          <a:custGeom>
            <a:rect l="l" t="t" r="r" b="b"/>
            <a:pathLst>
              <a:path w="504825" h="504825">
                <a:moveTo>
                  <a:pt x="252222" y="0"/>
                </a:moveTo>
                <a:lnTo>
                  <a:pt x="206879" y="4062"/>
                </a:lnTo>
                <a:lnTo>
                  <a:pt x="164205" y="15777"/>
                </a:lnTo>
                <a:lnTo>
                  <a:pt x="124911" y="34431"/>
                </a:lnTo>
                <a:lnTo>
                  <a:pt x="89710" y="59312"/>
                </a:lnTo>
                <a:lnTo>
                  <a:pt x="59312" y="89710"/>
                </a:lnTo>
                <a:lnTo>
                  <a:pt x="34431" y="124911"/>
                </a:lnTo>
                <a:lnTo>
                  <a:pt x="15777" y="164205"/>
                </a:lnTo>
                <a:lnTo>
                  <a:pt x="4062" y="206879"/>
                </a:lnTo>
                <a:lnTo>
                  <a:pt x="0" y="252222"/>
                </a:lnTo>
                <a:lnTo>
                  <a:pt x="4062" y="297564"/>
                </a:lnTo>
                <a:lnTo>
                  <a:pt x="15777" y="340238"/>
                </a:lnTo>
                <a:lnTo>
                  <a:pt x="34431" y="379532"/>
                </a:lnTo>
                <a:lnTo>
                  <a:pt x="59312" y="414733"/>
                </a:lnTo>
                <a:lnTo>
                  <a:pt x="89710" y="445131"/>
                </a:lnTo>
                <a:lnTo>
                  <a:pt x="124911" y="470012"/>
                </a:lnTo>
                <a:lnTo>
                  <a:pt x="164205" y="488666"/>
                </a:lnTo>
                <a:lnTo>
                  <a:pt x="206879" y="500381"/>
                </a:lnTo>
                <a:lnTo>
                  <a:pt x="252222" y="504444"/>
                </a:lnTo>
                <a:lnTo>
                  <a:pt x="297564" y="500381"/>
                </a:lnTo>
                <a:lnTo>
                  <a:pt x="340238" y="488666"/>
                </a:lnTo>
                <a:lnTo>
                  <a:pt x="379532" y="470012"/>
                </a:lnTo>
                <a:lnTo>
                  <a:pt x="414733" y="445131"/>
                </a:lnTo>
                <a:lnTo>
                  <a:pt x="445131" y="414733"/>
                </a:lnTo>
                <a:lnTo>
                  <a:pt x="470012" y="379532"/>
                </a:lnTo>
                <a:lnTo>
                  <a:pt x="488666" y="340238"/>
                </a:lnTo>
                <a:lnTo>
                  <a:pt x="500381" y="297564"/>
                </a:lnTo>
                <a:lnTo>
                  <a:pt x="504444" y="252222"/>
                </a:lnTo>
                <a:lnTo>
                  <a:pt x="500381" y="206879"/>
                </a:lnTo>
                <a:lnTo>
                  <a:pt x="488666" y="164205"/>
                </a:lnTo>
                <a:lnTo>
                  <a:pt x="470012" y="124911"/>
                </a:lnTo>
                <a:lnTo>
                  <a:pt x="445131" y="89710"/>
                </a:lnTo>
                <a:lnTo>
                  <a:pt x="414733" y="59312"/>
                </a:lnTo>
                <a:lnTo>
                  <a:pt x="379532" y="34431"/>
                </a:lnTo>
                <a:lnTo>
                  <a:pt x="340238" y="15777"/>
                </a:lnTo>
                <a:lnTo>
                  <a:pt x="297564" y="4062"/>
                </a:lnTo>
                <a:lnTo>
                  <a:pt x="252222" y="0"/>
                </a:lnTo>
                <a:close/>
              </a:path>
            </a:pathLst>
          </a:custGeom>
          <a:solidFill>
            <a:srgbClr val="DFE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163218" y="3265677"/>
            <a:ext cx="586740" cy="626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B1D234"/>
                </a:solidFill>
                <a:latin typeface="微软雅黑"/>
                <a:cs typeface="微软雅黑"/>
              </a:rPr>
              <a:t>品牌营销</a:t>
            </a:r>
            <a:endParaRPr sz="1100">
              <a:latin typeface="微软雅黑"/>
              <a:cs typeface="微软雅黑"/>
            </a:endParaRPr>
          </a:p>
          <a:p>
            <a:pPr marL="163830" marR="160655" algn="ctr">
              <a:lnSpc>
                <a:spcPct val="100000"/>
              </a:lnSpc>
              <a:spcBef>
                <a:spcPts val="1010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品牌 宣传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31873" y="3265677"/>
            <a:ext cx="5867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B1D234"/>
                </a:solidFill>
                <a:latin typeface="微软雅黑"/>
                <a:cs typeface="微软雅黑"/>
              </a:rPr>
              <a:t>效果营销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74164" y="3479291"/>
            <a:ext cx="502920" cy="504825"/>
          </a:xfrm>
          <a:custGeom>
            <a:rect l="l" t="t" r="r" b="b"/>
            <a:pathLst>
              <a:path w="502919" h="504825">
                <a:moveTo>
                  <a:pt x="251460" y="0"/>
                </a:moveTo>
                <a:lnTo>
                  <a:pt x="206243" y="4062"/>
                </a:lnTo>
                <a:lnTo>
                  <a:pt x="163693" y="15777"/>
                </a:lnTo>
                <a:lnTo>
                  <a:pt x="124516" y="34431"/>
                </a:lnTo>
                <a:lnTo>
                  <a:pt x="89422" y="59312"/>
                </a:lnTo>
                <a:lnTo>
                  <a:pt x="59120" y="89710"/>
                </a:lnTo>
                <a:lnTo>
                  <a:pt x="34318" y="124911"/>
                </a:lnTo>
                <a:lnTo>
                  <a:pt x="15725" y="164205"/>
                </a:lnTo>
                <a:lnTo>
                  <a:pt x="4049" y="206879"/>
                </a:lnTo>
                <a:lnTo>
                  <a:pt x="0" y="252222"/>
                </a:lnTo>
                <a:lnTo>
                  <a:pt x="4049" y="297564"/>
                </a:lnTo>
                <a:lnTo>
                  <a:pt x="15725" y="340238"/>
                </a:lnTo>
                <a:lnTo>
                  <a:pt x="34318" y="379532"/>
                </a:lnTo>
                <a:lnTo>
                  <a:pt x="59120" y="414733"/>
                </a:lnTo>
                <a:lnTo>
                  <a:pt x="89422" y="445131"/>
                </a:lnTo>
                <a:lnTo>
                  <a:pt x="124516" y="470012"/>
                </a:lnTo>
                <a:lnTo>
                  <a:pt x="163693" y="488666"/>
                </a:lnTo>
                <a:lnTo>
                  <a:pt x="206243" y="500381"/>
                </a:lnTo>
                <a:lnTo>
                  <a:pt x="251460" y="504444"/>
                </a:lnTo>
                <a:lnTo>
                  <a:pt x="296676" y="500381"/>
                </a:lnTo>
                <a:lnTo>
                  <a:pt x="339226" y="488666"/>
                </a:lnTo>
                <a:lnTo>
                  <a:pt x="378403" y="470012"/>
                </a:lnTo>
                <a:lnTo>
                  <a:pt x="413497" y="445131"/>
                </a:lnTo>
                <a:lnTo>
                  <a:pt x="443799" y="414733"/>
                </a:lnTo>
                <a:lnTo>
                  <a:pt x="468601" y="379532"/>
                </a:lnTo>
                <a:lnTo>
                  <a:pt x="487194" y="340238"/>
                </a:lnTo>
                <a:lnTo>
                  <a:pt x="498870" y="297564"/>
                </a:lnTo>
                <a:lnTo>
                  <a:pt x="502919" y="252222"/>
                </a:lnTo>
                <a:lnTo>
                  <a:pt x="498870" y="206879"/>
                </a:lnTo>
                <a:lnTo>
                  <a:pt x="487194" y="164205"/>
                </a:lnTo>
                <a:lnTo>
                  <a:pt x="468601" y="124911"/>
                </a:lnTo>
                <a:lnTo>
                  <a:pt x="443799" y="89710"/>
                </a:lnTo>
                <a:lnTo>
                  <a:pt x="413497" y="59312"/>
                </a:lnTo>
                <a:lnTo>
                  <a:pt x="378403" y="34431"/>
                </a:lnTo>
                <a:lnTo>
                  <a:pt x="339226" y="15777"/>
                </a:lnTo>
                <a:lnTo>
                  <a:pt x="296676" y="4062"/>
                </a:lnTo>
                <a:lnTo>
                  <a:pt x="251460" y="0"/>
                </a:lnTo>
                <a:close/>
              </a:path>
            </a:pathLst>
          </a:custGeom>
          <a:solidFill>
            <a:srgbClr val="DFE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186432" y="3638803"/>
            <a:ext cx="2787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线索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519427" y="3970020"/>
            <a:ext cx="151765" cy="154559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10232" y="3970020"/>
            <a:ext cx="151765" cy="154559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54024" y="5551932"/>
            <a:ext cx="504825" cy="504825"/>
          </a:xfrm>
          <a:custGeom>
            <a:rect l="l" t="t" r="r" b="b"/>
            <a:pathLst>
              <a:path w="504825" h="504825">
                <a:moveTo>
                  <a:pt x="252222" y="0"/>
                </a:moveTo>
                <a:lnTo>
                  <a:pt x="206886" y="4063"/>
                </a:lnTo>
                <a:lnTo>
                  <a:pt x="164215" y="15780"/>
                </a:lnTo>
                <a:lnTo>
                  <a:pt x="124922" y="34436"/>
                </a:lnTo>
                <a:lnTo>
                  <a:pt x="89720" y="59321"/>
                </a:lnTo>
                <a:lnTo>
                  <a:pt x="59321" y="89720"/>
                </a:lnTo>
                <a:lnTo>
                  <a:pt x="34436" y="124922"/>
                </a:lnTo>
                <a:lnTo>
                  <a:pt x="15780" y="164215"/>
                </a:lnTo>
                <a:lnTo>
                  <a:pt x="4063" y="206886"/>
                </a:lnTo>
                <a:lnTo>
                  <a:pt x="0" y="252222"/>
                </a:lnTo>
                <a:lnTo>
                  <a:pt x="4063" y="297557"/>
                </a:lnTo>
                <a:lnTo>
                  <a:pt x="15780" y="340228"/>
                </a:lnTo>
                <a:lnTo>
                  <a:pt x="34436" y="379521"/>
                </a:lnTo>
                <a:lnTo>
                  <a:pt x="59321" y="414723"/>
                </a:lnTo>
                <a:lnTo>
                  <a:pt x="89720" y="445122"/>
                </a:lnTo>
                <a:lnTo>
                  <a:pt x="124922" y="470007"/>
                </a:lnTo>
                <a:lnTo>
                  <a:pt x="164215" y="488663"/>
                </a:lnTo>
                <a:lnTo>
                  <a:pt x="206886" y="500380"/>
                </a:lnTo>
                <a:lnTo>
                  <a:pt x="252222" y="504444"/>
                </a:lnTo>
                <a:lnTo>
                  <a:pt x="297564" y="500380"/>
                </a:lnTo>
                <a:lnTo>
                  <a:pt x="340238" y="488663"/>
                </a:lnTo>
                <a:lnTo>
                  <a:pt x="379532" y="470007"/>
                </a:lnTo>
                <a:lnTo>
                  <a:pt x="414733" y="445122"/>
                </a:lnTo>
                <a:lnTo>
                  <a:pt x="445131" y="414723"/>
                </a:lnTo>
                <a:lnTo>
                  <a:pt x="470012" y="379521"/>
                </a:lnTo>
                <a:lnTo>
                  <a:pt x="488666" y="340228"/>
                </a:lnTo>
                <a:lnTo>
                  <a:pt x="500381" y="297557"/>
                </a:lnTo>
                <a:lnTo>
                  <a:pt x="504444" y="252222"/>
                </a:lnTo>
                <a:lnTo>
                  <a:pt x="500381" y="206886"/>
                </a:lnTo>
                <a:lnTo>
                  <a:pt x="488666" y="164215"/>
                </a:lnTo>
                <a:lnTo>
                  <a:pt x="470012" y="124922"/>
                </a:lnTo>
                <a:lnTo>
                  <a:pt x="445131" y="89720"/>
                </a:lnTo>
                <a:lnTo>
                  <a:pt x="414733" y="59321"/>
                </a:lnTo>
                <a:lnTo>
                  <a:pt x="379532" y="34436"/>
                </a:lnTo>
                <a:lnTo>
                  <a:pt x="340238" y="15780"/>
                </a:lnTo>
                <a:lnTo>
                  <a:pt x="297564" y="4063"/>
                </a:lnTo>
                <a:lnTo>
                  <a:pt x="252222" y="0"/>
                </a:lnTo>
                <a:close/>
              </a:path>
            </a:pathLst>
          </a:custGeom>
          <a:solidFill>
            <a:srgbClr val="DFE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066596" y="5636158"/>
            <a:ext cx="2787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品牌 宣传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638300" y="5551932"/>
            <a:ext cx="504825" cy="504825"/>
          </a:xfrm>
          <a:custGeom>
            <a:rect l="l" t="t" r="r" b="b"/>
            <a:pathLst>
              <a:path w="504825" h="504825">
                <a:moveTo>
                  <a:pt x="252222" y="0"/>
                </a:moveTo>
                <a:lnTo>
                  <a:pt x="206879" y="4063"/>
                </a:lnTo>
                <a:lnTo>
                  <a:pt x="164205" y="15780"/>
                </a:lnTo>
                <a:lnTo>
                  <a:pt x="124911" y="34436"/>
                </a:lnTo>
                <a:lnTo>
                  <a:pt x="89710" y="59321"/>
                </a:lnTo>
                <a:lnTo>
                  <a:pt x="59312" y="89720"/>
                </a:lnTo>
                <a:lnTo>
                  <a:pt x="34431" y="124922"/>
                </a:lnTo>
                <a:lnTo>
                  <a:pt x="15777" y="164215"/>
                </a:lnTo>
                <a:lnTo>
                  <a:pt x="4062" y="206886"/>
                </a:lnTo>
                <a:lnTo>
                  <a:pt x="0" y="252222"/>
                </a:lnTo>
                <a:lnTo>
                  <a:pt x="4062" y="297557"/>
                </a:lnTo>
                <a:lnTo>
                  <a:pt x="15777" y="340228"/>
                </a:lnTo>
                <a:lnTo>
                  <a:pt x="34431" y="379521"/>
                </a:lnTo>
                <a:lnTo>
                  <a:pt x="59312" y="414723"/>
                </a:lnTo>
                <a:lnTo>
                  <a:pt x="89710" y="445122"/>
                </a:lnTo>
                <a:lnTo>
                  <a:pt x="124911" y="470007"/>
                </a:lnTo>
                <a:lnTo>
                  <a:pt x="164205" y="488663"/>
                </a:lnTo>
                <a:lnTo>
                  <a:pt x="206879" y="500380"/>
                </a:lnTo>
                <a:lnTo>
                  <a:pt x="252222" y="504444"/>
                </a:lnTo>
                <a:lnTo>
                  <a:pt x="297564" y="500380"/>
                </a:lnTo>
                <a:lnTo>
                  <a:pt x="340238" y="488663"/>
                </a:lnTo>
                <a:lnTo>
                  <a:pt x="379532" y="470007"/>
                </a:lnTo>
                <a:lnTo>
                  <a:pt x="414733" y="445122"/>
                </a:lnTo>
                <a:lnTo>
                  <a:pt x="445131" y="414723"/>
                </a:lnTo>
                <a:lnTo>
                  <a:pt x="470012" y="379521"/>
                </a:lnTo>
                <a:lnTo>
                  <a:pt x="488666" y="340228"/>
                </a:lnTo>
                <a:lnTo>
                  <a:pt x="500381" y="297557"/>
                </a:lnTo>
                <a:lnTo>
                  <a:pt x="504444" y="252222"/>
                </a:lnTo>
                <a:lnTo>
                  <a:pt x="500381" y="206886"/>
                </a:lnTo>
                <a:lnTo>
                  <a:pt x="488666" y="164215"/>
                </a:lnTo>
                <a:lnTo>
                  <a:pt x="470012" y="124922"/>
                </a:lnTo>
                <a:lnTo>
                  <a:pt x="445131" y="89720"/>
                </a:lnTo>
                <a:lnTo>
                  <a:pt x="414733" y="59321"/>
                </a:lnTo>
                <a:lnTo>
                  <a:pt x="379532" y="34436"/>
                </a:lnTo>
                <a:lnTo>
                  <a:pt x="340238" y="15780"/>
                </a:lnTo>
                <a:lnTo>
                  <a:pt x="297564" y="4063"/>
                </a:lnTo>
                <a:lnTo>
                  <a:pt x="252222" y="0"/>
                </a:lnTo>
                <a:close/>
              </a:path>
            </a:pathLst>
          </a:custGeom>
          <a:solidFill>
            <a:srgbClr val="DFE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1750822" y="5712358"/>
            <a:ext cx="2787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线索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322576" y="5551932"/>
            <a:ext cx="504825" cy="504825"/>
          </a:xfrm>
          <a:custGeom>
            <a:rect l="l" t="t" r="r" b="b"/>
            <a:pathLst>
              <a:path w="504825" h="504825">
                <a:moveTo>
                  <a:pt x="252222" y="0"/>
                </a:moveTo>
                <a:lnTo>
                  <a:pt x="206879" y="4063"/>
                </a:lnTo>
                <a:lnTo>
                  <a:pt x="164205" y="15780"/>
                </a:lnTo>
                <a:lnTo>
                  <a:pt x="124911" y="34436"/>
                </a:lnTo>
                <a:lnTo>
                  <a:pt x="89710" y="59321"/>
                </a:lnTo>
                <a:lnTo>
                  <a:pt x="59312" y="89720"/>
                </a:lnTo>
                <a:lnTo>
                  <a:pt x="34431" y="124922"/>
                </a:lnTo>
                <a:lnTo>
                  <a:pt x="15777" y="164215"/>
                </a:lnTo>
                <a:lnTo>
                  <a:pt x="4062" y="206886"/>
                </a:lnTo>
                <a:lnTo>
                  <a:pt x="0" y="252222"/>
                </a:lnTo>
                <a:lnTo>
                  <a:pt x="4062" y="297557"/>
                </a:lnTo>
                <a:lnTo>
                  <a:pt x="15777" y="340228"/>
                </a:lnTo>
                <a:lnTo>
                  <a:pt x="34431" y="379521"/>
                </a:lnTo>
                <a:lnTo>
                  <a:pt x="59312" y="414723"/>
                </a:lnTo>
                <a:lnTo>
                  <a:pt x="89710" y="445122"/>
                </a:lnTo>
                <a:lnTo>
                  <a:pt x="124911" y="470007"/>
                </a:lnTo>
                <a:lnTo>
                  <a:pt x="164205" y="488663"/>
                </a:lnTo>
                <a:lnTo>
                  <a:pt x="206879" y="500380"/>
                </a:lnTo>
                <a:lnTo>
                  <a:pt x="252222" y="504444"/>
                </a:lnTo>
                <a:lnTo>
                  <a:pt x="297564" y="500380"/>
                </a:lnTo>
                <a:lnTo>
                  <a:pt x="340238" y="488663"/>
                </a:lnTo>
                <a:lnTo>
                  <a:pt x="379532" y="470007"/>
                </a:lnTo>
                <a:lnTo>
                  <a:pt x="414733" y="445122"/>
                </a:lnTo>
                <a:lnTo>
                  <a:pt x="445131" y="414723"/>
                </a:lnTo>
                <a:lnTo>
                  <a:pt x="470012" y="379521"/>
                </a:lnTo>
                <a:lnTo>
                  <a:pt x="488666" y="340228"/>
                </a:lnTo>
                <a:lnTo>
                  <a:pt x="500381" y="297557"/>
                </a:lnTo>
                <a:lnTo>
                  <a:pt x="504444" y="252222"/>
                </a:lnTo>
                <a:lnTo>
                  <a:pt x="500381" y="206886"/>
                </a:lnTo>
                <a:lnTo>
                  <a:pt x="488666" y="164215"/>
                </a:lnTo>
                <a:lnTo>
                  <a:pt x="470012" y="124922"/>
                </a:lnTo>
                <a:lnTo>
                  <a:pt x="445131" y="89720"/>
                </a:lnTo>
                <a:lnTo>
                  <a:pt x="414733" y="59321"/>
                </a:lnTo>
                <a:lnTo>
                  <a:pt x="379532" y="34436"/>
                </a:lnTo>
                <a:lnTo>
                  <a:pt x="340238" y="15780"/>
                </a:lnTo>
                <a:lnTo>
                  <a:pt x="297564" y="4063"/>
                </a:lnTo>
                <a:lnTo>
                  <a:pt x="252222" y="0"/>
                </a:lnTo>
                <a:close/>
              </a:path>
            </a:pathLst>
          </a:custGeom>
          <a:solidFill>
            <a:srgbClr val="D2F4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2435098" y="5636158"/>
            <a:ext cx="2787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到店 成交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479041" y="5695594"/>
            <a:ext cx="822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6595"/>
              </a:tabLst>
            </a:pPr>
            <a:r>
              <a:rPr sz="1200">
                <a:latin typeface="微软雅黑"/>
                <a:cs typeface="微软雅黑"/>
              </a:rPr>
              <a:t>+	+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23897" y="6071412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</a:pPr>
            <a:r>
              <a:rPr sz="900" b="1">
                <a:solidFill>
                  <a:srgbClr val="1EC7F3"/>
                </a:solidFill>
                <a:latin typeface="微软雅黑"/>
                <a:cs typeface="微软雅黑"/>
              </a:rPr>
              <a:t>对销量转化有 更高要求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093720" y="3355847"/>
            <a:ext cx="264160" cy="2794000"/>
          </a:xfrm>
          <a:prstGeom prst="rect">
            <a:avLst/>
          </a:prstGeom>
          <a:solidFill>
            <a:srgbClr val="E8F3D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62230" marR="52705" algn="just">
              <a:lnSpc>
                <a:spcPct val="100000"/>
              </a:lnSpc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营 销 策 略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569208" y="3343655"/>
            <a:ext cx="352425" cy="425450"/>
          </a:xfrm>
          <a:custGeom>
            <a:rect l="l" t="t" r="r" b="b"/>
            <a:pathLst>
              <a:path w="352425" h="425450">
                <a:moveTo>
                  <a:pt x="301243" y="307975"/>
                </a:moveTo>
                <a:lnTo>
                  <a:pt x="281606" y="312471"/>
                </a:lnTo>
                <a:lnTo>
                  <a:pt x="265398" y="324707"/>
                </a:lnTo>
                <a:lnTo>
                  <a:pt x="254380" y="342800"/>
                </a:lnTo>
                <a:lnTo>
                  <a:pt x="250316" y="364871"/>
                </a:lnTo>
                <a:lnTo>
                  <a:pt x="250316" y="421513"/>
                </a:lnTo>
                <a:lnTo>
                  <a:pt x="254380" y="425196"/>
                </a:lnTo>
                <a:lnTo>
                  <a:pt x="345947" y="425196"/>
                </a:lnTo>
                <a:lnTo>
                  <a:pt x="348233" y="424307"/>
                </a:lnTo>
                <a:lnTo>
                  <a:pt x="349630" y="422783"/>
                </a:lnTo>
                <a:lnTo>
                  <a:pt x="351027" y="421005"/>
                </a:lnTo>
                <a:lnTo>
                  <a:pt x="352043" y="418846"/>
                </a:lnTo>
                <a:lnTo>
                  <a:pt x="352043" y="364871"/>
                </a:lnTo>
                <a:lnTo>
                  <a:pt x="347999" y="342800"/>
                </a:lnTo>
                <a:lnTo>
                  <a:pt x="337026" y="324707"/>
                </a:lnTo>
                <a:lnTo>
                  <a:pt x="320861" y="312471"/>
                </a:lnTo>
                <a:lnTo>
                  <a:pt x="301243" y="307975"/>
                </a:lnTo>
                <a:close/>
              </a:path>
              <a:path w="352425" h="425450">
                <a:moveTo>
                  <a:pt x="176021" y="307975"/>
                </a:moveTo>
                <a:lnTo>
                  <a:pt x="156577" y="312471"/>
                </a:lnTo>
                <a:lnTo>
                  <a:pt x="140668" y="324707"/>
                </a:lnTo>
                <a:lnTo>
                  <a:pt x="129926" y="342800"/>
                </a:lnTo>
                <a:lnTo>
                  <a:pt x="125983" y="364871"/>
                </a:lnTo>
                <a:lnTo>
                  <a:pt x="125983" y="421513"/>
                </a:lnTo>
                <a:lnTo>
                  <a:pt x="129666" y="425196"/>
                </a:lnTo>
                <a:lnTo>
                  <a:pt x="221233" y="425196"/>
                </a:lnTo>
                <a:lnTo>
                  <a:pt x="222884" y="424307"/>
                </a:lnTo>
                <a:lnTo>
                  <a:pt x="224281" y="422783"/>
                </a:lnTo>
                <a:lnTo>
                  <a:pt x="225678" y="421005"/>
                </a:lnTo>
                <a:lnTo>
                  <a:pt x="226187" y="418846"/>
                </a:lnTo>
                <a:lnTo>
                  <a:pt x="226187" y="364871"/>
                </a:lnTo>
                <a:lnTo>
                  <a:pt x="222242" y="342800"/>
                </a:lnTo>
                <a:lnTo>
                  <a:pt x="211486" y="324707"/>
                </a:lnTo>
                <a:lnTo>
                  <a:pt x="195540" y="312471"/>
                </a:lnTo>
                <a:lnTo>
                  <a:pt x="176021" y="307975"/>
                </a:lnTo>
                <a:close/>
              </a:path>
              <a:path w="352425" h="425450">
                <a:moveTo>
                  <a:pt x="50926" y="307975"/>
                </a:moveTo>
                <a:lnTo>
                  <a:pt x="31289" y="312471"/>
                </a:lnTo>
                <a:lnTo>
                  <a:pt x="15081" y="324707"/>
                </a:lnTo>
                <a:lnTo>
                  <a:pt x="4063" y="342800"/>
                </a:lnTo>
                <a:lnTo>
                  <a:pt x="0" y="364871"/>
                </a:lnTo>
                <a:lnTo>
                  <a:pt x="0" y="421513"/>
                </a:lnTo>
                <a:lnTo>
                  <a:pt x="3937" y="425196"/>
                </a:lnTo>
                <a:lnTo>
                  <a:pt x="95757" y="425196"/>
                </a:lnTo>
                <a:lnTo>
                  <a:pt x="97916" y="424307"/>
                </a:lnTo>
                <a:lnTo>
                  <a:pt x="99187" y="422783"/>
                </a:lnTo>
                <a:lnTo>
                  <a:pt x="100711" y="421005"/>
                </a:lnTo>
                <a:lnTo>
                  <a:pt x="101600" y="418846"/>
                </a:lnTo>
                <a:lnTo>
                  <a:pt x="101600" y="364871"/>
                </a:lnTo>
                <a:lnTo>
                  <a:pt x="97557" y="342800"/>
                </a:lnTo>
                <a:lnTo>
                  <a:pt x="86598" y="324707"/>
                </a:lnTo>
                <a:lnTo>
                  <a:pt x="70471" y="312471"/>
                </a:lnTo>
                <a:lnTo>
                  <a:pt x="50926" y="307975"/>
                </a:lnTo>
                <a:close/>
              </a:path>
              <a:path w="352425" h="425450">
                <a:moveTo>
                  <a:pt x="301751" y="227584"/>
                </a:moveTo>
                <a:lnTo>
                  <a:pt x="288651" y="230592"/>
                </a:lnTo>
                <a:lnTo>
                  <a:pt x="277907" y="238791"/>
                </a:lnTo>
                <a:lnTo>
                  <a:pt x="270640" y="250944"/>
                </a:lnTo>
                <a:lnTo>
                  <a:pt x="267969" y="265811"/>
                </a:lnTo>
                <a:lnTo>
                  <a:pt x="270640" y="280677"/>
                </a:lnTo>
                <a:lnTo>
                  <a:pt x="277907" y="292830"/>
                </a:lnTo>
                <a:lnTo>
                  <a:pt x="288651" y="301029"/>
                </a:lnTo>
                <a:lnTo>
                  <a:pt x="301751" y="304038"/>
                </a:lnTo>
                <a:lnTo>
                  <a:pt x="314832" y="301029"/>
                </a:lnTo>
                <a:lnTo>
                  <a:pt x="325532" y="292830"/>
                </a:lnTo>
                <a:lnTo>
                  <a:pt x="332755" y="280677"/>
                </a:lnTo>
                <a:lnTo>
                  <a:pt x="335406" y="265811"/>
                </a:lnTo>
                <a:lnTo>
                  <a:pt x="332755" y="250944"/>
                </a:lnTo>
                <a:lnTo>
                  <a:pt x="325532" y="238791"/>
                </a:lnTo>
                <a:lnTo>
                  <a:pt x="314833" y="230592"/>
                </a:lnTo>
                <a:lnTo>
                  <a:pt x="301751" y="227584"/>
                </a:lnTo>
                <a:close/>
              </a:path>
              <a:path w="352425" h="425450">
                <a:moveTo>
                  <a:pt x="176783" y="227584"/>
                </a:moveTo>
                <a:lnTo>
                  <a:pt x="163683" y="230592"/>
                </a:lnTo>
                <a:lnTo>
                  <a:pt x="152939" y="238791"/>
                </a:lnTo>
                <a:lnTo>
                  <a:pt x="145672" y="250944"/>
                </a:lnTo>
                <a:lnTo>
                  <a:pt x="143001" y="265811"/>
                </a:lnTo>
                <a:lnTo>
                  <a:pt x="145672" y="280677"/>
                </a:lnTo>
                <a:lnTo>
                  <a:pt x="152939" y="292830"/>
                </a:lnTo>
                <a:lnTo>
                  <a:pt x="163683" y="301029"/>
                </a:lnTo>
                <a:lnTo>
                  <a:pt x="176783" y="304038"/>
                </a:lnTo>
                <a:lnTo>
                  <a:pt x="189864" y="301029"/>
                </a:lnTo>
                <a:lnTo>
                  <a:pt x="200564" y="292830"/>
                </a:lnTo>
                <a:lnTo>
                  <a:pt x="207787" y="280677"/>
                </a:lnTo>
                <a:lnTo>
                  <a:pt x="210438" y="265811"/>
                </a:lnTo>
                <a:lnTo>
                  <a:pt x="207787" y="250944"/>
                </a:lnTo>
                <a:lnTo>
                  <a:pt x="200564" y="238791"/>
                </a:lnTo>
                <a:lnTo>
                  <a:pt x="189865" y="230592"/>
                </a:lnTo>
                <a:lnTo>
                  <a:pt x="176783" y="227584"/>
                </a:lnTo>
                <a:close/>
              </a:path>
              <a:path w="352425" h="425450">
                <a:moveTo>
                  <a:pt x="51307" y="227584"/>
                </a:moveTo>
                <a:lnTo>
                  <a:pt x="38246" y="230592"/>
                </a:lnTo>
                <a:lnTo>
                  <a:pt x="27590" y="238791"/>
                </a:lnTo>
                <a:lnTo>
                  <a:pt x="20411" y="250944"/>
                </a:lnTo>
                <a:lnTo>
                  <a:pt x="17779" y="265811"/>
                </a:lnTo>
                <a:lnTo>
                  <a:pt x="20413" y="280677"/>
                </a:lnTo>
                <a:lnTo>
                  <a:pt x="27606" y="292830"/>
                </a:lnTo>
                <a:lnTo>
                  <a:pt x="38300" y="301029"/>
                </a:lnTo>
                <a:lnTo>
                  <a:pt x="51434" y="304038"/>
                </a:lnTo>
                <a:lnTo>
                  <a:pt x="64515" y="301029"/>
                </a:lnTo>
                <a:lnTo>
                  <a:pt x="75215" y="292830"/>
                </a:lnTo>
                <a:lnTo>
                  <a:pt x="82438" y="280677"/>
                </a:lnTo>
                <a:lnTo>
                  <a:pt x="85089" y="265811"/>
                </a:lnTo>
                <a:lnTo>
                  <a:pt x="82436" y="250944"/>
                </a:lnTo>
                <a:lnTo>
                  <a:pt x="75199" y="238791"/>
                </a:lnTo>
                <a:lnTo>
                  <a:pt x="64462" y="230592"/>
                </a:lnTo>
                <a:lnTo>
                  <a:pt x="51307" y="227584"/>
                </a:lnTo>
                <a:close/>
              </a:path>
              <a:path w="352425" h="425450">
                <a:moveTo>
                  <a:pt x="301243" y="81280"/>
                </a:moveTo>
                <a:lnTo>
                  <a:pt x="281606" y="85758"/>
                </a:lnTo>
                <a:lnTo>
                  <a:pt x="265398" y="97964"/>
                </a:lnTo>
                <a:lnTo>
                  <a:pt x="254380" y="116052"/>
                </a:lnTo>
                <a:lnTo>
                  <a:pt x="250316" y="138176"/>
                </a:lnTo>
                <a:lnTo>
                  <a:pt x="250316" y="194691"/>
                </a:lnTo>
                <a:lnTo>
                  <a:pt x="254380" y="198501"/>
                </a:lnTo>
                <a:lnTo>
                  <a:pt x="345947" y="198501"/>
                </a:lnTo>
                <a:lnTo>
                  <a:pt x="348233" y="197612"/>
                </a:lnTo>
                <a:lnTo>
                  <a:pt x="349630" y="196088"/>
                </a:lnTo>
                <a:lnTo>
                  <a:pt x="351027" y="194310"/>
                </a:lnTo>
                <a:lnTo>
                  <a:pt x="352043" y="192151"/>
                </a:lnTo>
                <a:lnTo>
                  <a:pt x="352043" y="181356"/>
                </a:lnTo>
                <a:lnTo>
                  <a:pt x="265556" y="181356"/>
                </a:lnTo>
                <a:lnTo>
                  <a:pt x="265556" y="138176"/>
                </a:lnTo>
                <a:lnTo>
                  <a:pt x="268418" y="122749"/>
                </a:lnTo>
                <a:lnTo>
                  <a:pt x="276161" y="110109"/>
                </a:lnTo>
                <a:lnTo>
                  <a:pt x="287524" y="101564"/>
                </a:lnTo>
                <a:lnTo>
                  <a:pt x="301243" y="98425"/>
                </a:lnTo>
                <a:lnTo>
                  <a:pt x="337305" y="98425"/>
                </a:lnTo>
                <a:lnTo>
                  <a:pt x="337026" y="97964"/>
                </a:lnTo>
                <a:lnTo>
                  <a:pt x="320861" y="85758"/>
                </a:lnTo>
                <a:lnTo>
                  <a:pt x="301243" y="81280"/>
                </a:lnTo>
                <a:close/>
              </a:path>
              <a:path w="352425" h="425450">
                <a:moveTo>
                  <a:pt x="337305" y="98425"/>
                </a:moveTo>
                <a:lnTo>
                  <a:pt x="301243" y="98425"/>
                </a:lnTo>
                <a:lnTo>
                  <a:pt x="314963" y="101564"/>
                </a:lnTo>
                <a:lnTo>
                  <a:pt x="326326" y="110109"/>
                </a:lnTo>
                <a:lnTo>
                  <a:pt x="334069" y="122749"/>
                </a:lnTo>
                <a:lnTo>
                  <a:pt x="336930" y="138176"/>
                </a:lnTo>
                <a:lnTo>
                  <a:pt x="336930" y="181356"/>
                </a:lnTo>
                <a:lnTo>
                  <a:pt x="352043" y="181356"/>
                </a:lnTo>
                <a:lnTo>
                  <a:pt x="352043" y="138176"/>
                </a:lnTo>
                <a:lnTo>
                  <a:pt x="347999" y="116052"/>
                </a:lnTo>
                <a:lnTo>
                  <a:pt x="337305" y="98425"/>
                </a:lnTo>
                <a:close/>
              </a:path>
              <a:path w="352425" h="425450">
                <a:moveTo>
                  <a:pt x="176021" y="81280"/>
                </a:moveTo>
                <a:lnTo>
                  <a:pt x="156577" y="85758"/>
                </a:lnTo>
                <a:lnTo>
                  <a:pt x="140668" y="97964"/>
                </a:lnTo>
                <a:lnTo>
                  <a:pt x="129926" y="116052"/>
                </a:lnTo>
                <a:lnTo>
                  <a:pt x="125983" y="138176"/>
                </a:lnTo>
                <a:lnTo>
                  <a:pt x="125983" y="194691"/>
                </a:lnTo>
                <a:lnTo>
                  <a:pt x="129666" y="198501"/>
                </a:lnTo>
                <a:lnTo>
                  <a:pt x="221233" y="198501"/>
                </a:lnTo>
                <a:lnTo>
                  <a:pt x="222884" y="197612"/>
                </a:lnTo>
                <a:lnTo>
                  <a:pt x="224281" y="196088"/>
                </a:lnTo>
                <a:lnTo>
                  <a:pt x="225678" y="194310"/>
                </a:lnTo>
                <a:lnTo>
                  <a:pt x="226187" y="192151"/>
                </a:lnTo>
                <a:lnTo>
                  <a:pt x="226187" y="138176"/>
                </a:lnTo>
                <a:lnTo>
                  <a:pt x="222242" y="116052"/>
                </a:lnTo>
                <a:lnTo>
                  <a:pt x="211486" y="97964"/>
                </a:lnTo>
                <a:lnTo>
                  <a:pt x="195540" y="85758"/>
                </a:lnTo>
                <a:lnTo>
                  <a:pt x="176021" y="81280"/>
                </a:lnTo>
                <a:close/>
              </a:path>
              <a:path w="352425" h="425450">
                <a:moveTo>
                  <a:pt x="50926" y="81280"/>
                </a:moveTo>
                <a:lnTo>
                  <a:pt x="31289" y="85758"/>
                </a:lnTo>
                <a:lnTo>
                  <a:pt x="15081" y="97964"/>
                </a:lnTo>
                <a:lnTo>
                  <a:pt x="4063" y="116052"/>
                </a:lnTo>
                <a:lnTo>
                  <a:pt x="0" y="138176"/>
                </a:lnTo>
                <a:lnTo>
                  <a:pt x="0" y="194691"/>
                </a:lnTo>
                <a:lnTo>
                  <a:pt x="3937" y="198501"/>
                </a:lnTo>
                <a:lnTo>
                  <a:pt x="95757" y="198501"/>
                </a:lnTo>
                <a:lnTo>
                  <a:pt x="97916" y="197612"/>
                </a:lnTo>
                <a:lnTo>
                  <a:pt x="99187" y="196088"/>
                </a:lnTo>
                <a:lnTo>
                  <a:pt x="100711" y="194310"/>
                </a:lnTo>
                <a:lnTo>
                  <a:pt x="101600" y="192151"/>
                </a:lnTo>
                <a:lnTo>
                  <a:pt x="101600" y="138176"/>
                </a:lnTo>
                <a:lnTo>
                  <a:pt x="97557" y="116052"/>
                </a:lnTo>
                <a:lnTo>
                  <a:pt x="86598" y="97964"/>
                </a:lnTo>
                <a:lnTo>
                  <a:pt x="70471" y="85758"/>
                </a:lnTo>
                <a:lnTo>
                  <a:pt x="50926" y="81280"/>
                </a:lnTo>
                <a:close/>
              </a:path>
              <a:path w="352425" h="425450">
                <a:moveTo>
                  <a:pt x="301751" y="0"/>
                </a:moveTo>
                <a:lnTo>
                  <a:pt x="288651" y="3008"/>
                </a:lnTo>
                <a:lnTo>
                  <a:pt x="277907" y="11207"/>
                </a:lnTo>
                <a:lnTo>
                  <a:pt x="270640" y="23360"/>
                </a:lnTo>
                <a:lnTo>
                  <a:pt x="267969" y="38227"/>
                </a:lnTo>
                <a:lnTo>
                  <a:pt x="270640" y="53020"/>
                </a:lnTo>
                <a:lnTo>
                  <a:pt x="277907" y="65135"/>
                </a:lnTo>
                <a:lnTo>
                  <a:pt x="288651" y="73320"/>
                </a:lnTo>
                <a:lnTo>
                  <a:pt x="301751" y="76327"/>
                </a:lnTo>
                <a:lnTo>
                  <a:pt x="314832" y="73320"/>
                </a:lnTo>
                <a:lnTo>
                  <a:pt x="325532" y="65135"/>
                </a:lnTo>
                <a:lnTo>
                  <a:pt x="329157" y="59055"/>
                </a:lnTo>
                <a:lnTo>
                  <a:pt x="301751" y="59055"/>
                </a:lnTo>
                <a:lnTo>
                  <a:pt x="294514" y="57407"/>
                </a:lnTo>
                <a:lnTo>
                  <a:pt x="288623" y="52927"/>
                </a:lnTo>
                <a:lnTo>
                  <a:pt x="284660" y="46303"/>
                </a:lnTo>
                <a:lnTo>
                  <a:pt x="283209" y="38227"/>
                </a:lnTo>
                <a:lnTo>
                  <a:pt x="284660" y="30003"/>
                </a:lnTo>
                <a:lnTo>
                  <a:pt x="288623" y="23304"/>
                </a:lnTo>
                <a:lnTo>
                  <a:pt x="294514" y="18796"/>
                </a:lnTo>
                <a:lnTo>
                  <a:pt x="301751" y="17145"/>
                </a:lnTo>
                <a:lnTo>
                  <a:pt x="329061" y="17145"/>
                </a:lnTo>
                <a:lnTo>
                  <a:pt x="325532" y="11207"/>
                </a:lnTo>
                <a:lnTo>
                  <a:pt x="314832" y="3008"/>
                </a:lnTo>
                <a:lnTo>
                  <a:pt x="301751" y="0"/>
                </a:lnTo>
                <a:close/>
              </a:path>
              <a:path w="352425" h="425450">
                <a:moveTo>
                  <a:pt x="329061" y="17145"/>
                </a:moveTo>
                <a:lnTo>
                  <a:pt x="301751" y="17145"/>
                </a:lnTo>
                <a:lnTo>
                  <a:pt x="308862" y="18796"/>
                </a:lnTo>
                <a:lnTo>
                  <a:pt x="314721" y="23304"/>
                </a:lnTo>
                <a:lnTo>
                  <a:pt x="318700" y="30003"/>
                </a:lnTo>
                <a:lnTo>
                  <a:pt x="320166" y="38227"/>
                </a:lnTo>
                <a:lnTo>
                  <a:pt x="318700" y="46303"/>
                </a:lnTo>
                <a:lnTo>
                  <a:pt x="314721" y="52927"/>
                </a:lnTo>
                <a:lnTo>
                  <a:pt x="308862" y="57407"/>
                </a:lnTo>
                <a:lnTo>
                  <a:pt x="301751" y="59055"/>
                </a:lnTo>
                <a:lnTo>
                  <a:pt x="329157" y="59055"/>
                </a:lnTo>
                <a:lnTo>
                  <a:pt x="332755" y="53020"/>
                </a:lnTo>
                <a:lnTo>
                  <a:pt x="335406" y="38227"/>
                </a:lnTo>
                <a:lnTo>
                  <a:pt x="332755" y="23360"/>
                </a:lnTo>
                <a:lnTo>
                  <a:pt x="329061" y="17145"/>
                </a:lnTo>
                <a:close/>
              </a:path>
              <a:path w="352425" h="425450">
                <a:moveTo>
                  <a:pt x="176783" y="0"/>
                </a:moveTo>
                <a:lnTo>
                  <a:pt x="163683" y="3008"/>
                </a:lnTo>
                <a:lnTo>
                  <a:pt x="152939" y="11207"/>
                </a:lnTo>
                <a:lnTo>
                  <a:pt x="145672" y="23360"/>
                </a:lnTo>
                <a:lnTo>
                  <a:pt x="143001" y="38227"/>
                </a:lnTo>
                <a:lnTo>
                  <a:pt x="145672" y="53020"/>
                </a:lnTo>
                <a:lnTo>
                  <a:pt x="152939" y="65135"/>
                </a:lnTo>
                <a:lnTo>
                  <a:pt x="163683" y="73320"/>
                </a:lnTo>
                <a:lnTo>
                  <a:pt x="176783" y="76327"/>
                </a:lnTo>
                <a:lnTo>
                  <a:pt x="189864" y="73320"/>
                </a:lnTo>
                <a:lnTo>
                  <a:pt x="200564" y="65135"/>
                </a:lnTo>
                <a:lnTo>
                  <a:pt x="207787" y="53020"/>
                </a:lnTo>
                <a:lnTo>
                  <a:pt x="210438" y="38227"/>
                </a:lnTo>
                <a:lnTo>
                  <a:pt x="207787" y="23360"/>
                </a:lnTo>
                <a:lnTo>
                  <a:pt x="200564" y="11207"/>
                </a:lnTo>
                <a:lnTo>
                  <a:pt x="189864" y="3008"/>
                </a:lnTo>
                <a:lnTo>
                  <a:pt x="176783" y="0"/>
                </a:lnTo>
                <a:close/>
              </a:path>
              <a:path w="352425" h="425450">
                <a:moveTo>
                  <a:pt x="51307" y="0"/>
                </a:moveTo>
                <a:lnTo>
                  <a:pt x="38246" y="3008"/>
                </a:lnTo>
                <a:lnTo>
                  <a:pt x="27590" y="11207"/>
                </a:lnTo>
                <a:lnTo>
                  <a:pt x="20411" y="23360"/>
                </a:lnTo>
                <a:lnTo>
                  <a:pt x="17779" y="38227"/>
                </a:lnTo>
                <a:lnTo>
                  <a:pt x="20411" y="53020"/>
                </a:lnTo>
                <a:lnTo>
                  <a:pt x="27590" y="65135"/>
                </a:lnTo>
                <a:lnTo>
                  <a:pt x="38246" y="73320"/>
                </a:lnTo>
                <a:lnTo>
                  <a:pt x="51307" y="76327"/>
                </a:lnTo>
                <a:lnTo>
                  <a:pt x="64462" y="73320"/>
                </a:lnTo>
                <a:lnTo>
                  <a:pt x="75199" y="65135"/>
                </a:lnTo>
                <a:lnTo>
                  <a:pt x="82436" y="53020"/>
                </a:lnTo>
                <a:lnTo>
                  <a:pt x="85089" y="38227"/>
                </a:lnTo>
                <a:lnTo>
                  <a:pt x="82436" y="23360"/>
                </a:lnTo>
                <a:lnTo>
                  <a:pt x="75199" y="11207"/>
                </a:lnTo>
                <a:lnTo>
                  <a:pt x="64462" y="3008"/>
                </a:lnTo>
                <a:lnTo>
                  <a:pt x="51307" y="0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69791" y="4457700"/>
            <a:ext cx="151130" cy="274320"/>
          </a:xfrm>
          <a:custGeom>
            <a:rect l="l" t="t" r="r" b="b"/>
            <a:pathLst>
              <a:path w="151129" h="274320">
                <a:moveTo>
                  <a:pt x="91059" y="111251"/>
                </a:moveTo>
                <a:lnTo>
                  <a:pt x="59817" y="111251"/>
                </a:lnTo>
                <a:lnTo>
                  <a:pt x="36540" y="115329"/>
                </a:lnTo>
                <a:lnTo>
                  <a:pt x="17525" y="126444"/>
                </a:lnTo>
                <a:lnTo>
                  <a:pt x="4702" y="142916"/>
                </a:lnTo>
                <a:lnTo>
                  <a:pt x="0" y="163068"/>
                </a:lnTo>
                <a:lnTo>
                  <a:pt x="0" y="270382"/>
                </a:lnTo>
                <a:lnTo>
                  <a:pt x="4572" y="274319"/>
                </a:lnTo>
                <a:lnTo>
                  <a:pt x="146431" y="274319"/>
                </a:lnTo>
                <a:lnTo>
                  <a:pt x="150875" y="270382"/>
                </a:lnTo>
                <a:lnTo>
                  <a:pt x="150875" y="256667"/>
                </a:lnTo>
                <a:lnTo>
                  <a:pt x="20320" y="256667"/>
                </a:lnTo>
                <a:lnTo>
                  <a:pt x="20320" y="163068"/>
                </a:lnTo>
                <a:lnTo>
                  <a:pt x="23437" y="149746"/>
                </a:lnTo>
                <a:lnTo>
                  <a:pt x="31924" y="138890"/>
                </a:lnTo>
                <a:lnTo>
                  <a:pt x="44483" y="131581"/>
                </a:lnTo>
                <a:lnTo>
                  <a:pt x="59817" y="128905"/>
                </a:lnTo>
                <a:lnTo>
                  <a:pt x="135265" y="128905"/>
                </a:lnTo>
                <a:lnTo>
                  <a:pt x="133350" y="126444"/>
                </a:lnTo>
                <a:lnTo>
                  <a:pt x="114335" y="115329"/>
                </a:lnTo>
                <a:lnTo>
                  <a:pt x="91059" y="111251"/>
                </a:lnTo>
                <a:close/>
              </a:path>
              <a:path w="151129" h="274320">
                <a:moveTo>
                  <a:pt x="135265" y="128905"/>
                </a:moveTo>
                <a:lnTo>
                  <a:pt x="91059" y="128905"/>
                </a:lnTo>
                <a:lnTo>
                  <a:pt x="106445" y="131581"/>
                </a:lnTo>
                <a:lnTo>
                  <a:pt x="118999" y="138890"/>
                </a:lnTo>
                <a:lnTo>
                  <a:pt x="127456" y="149746"/>
                </a:lnTo>
                <a:lnTo>
                  <a:pt x="130556" y="163068"/>
                </a:lnTo>
                <a:lnTo>
                  <a:pt x="130556" y="256667"/>
                </a:lnTo>
                <a:lnTo>
                  <a:pt x="150875" y="256667"/>
                </a:lnTo>
                <a:lnTo>
                  <a:pt x="150875" y="163068"/>
                </a:lnTo>
                <a:lnTo>
                  <a:pt x="146173" y="142916"/>
                </a:lnTo>
                <a:lnTo>
                  <a:pt x="135265" y="128905"/>
                </a:lnTo>
                <a:close/>
              </a:path>
              <a:path w="151129" h="274320">
                <a:moveTo>
                  <a:pt x="75437" y="0"/>
                </a:moveTo>
                <a:lnTo>
                  <a:pt x="51808" y="4145"/>
                </a:lnTo>
                <a:lnTo>
                  <a:pt x="32512" y="15446"/>
                </a:lnTo>
                <a:lnTo>
                  <a:pt x="19502" y="32200"/>
                </a:lnTo>
                <a:lnTo>
                  <a:pt x="14732" y="52705"/>
                </a:lnTo>
                <a:lnTo>
                  <a:pt x="19502" y="73209"/>
                </a:lnTo>
                <a:lnTo>
                  <a:pt x="32512" y="89963"/>
                </a:lnTo>
                <a:lnTo>
                  <a:pt x="51808" y="101264"/>
                </a:lnTo>
                <a:lnTo>
                  <a:pt x="75437" y="105410"/>
                </a:lnTo>
                <a:lnTo>
                  <a:pt x="99067" y="101264"/>
                </a:lnTo>
                <a:lnTo>
                  <a:pt x="118363" y="89963"/>
                </a:lnTo>
                <a:lnTo>
                  <a:pt x="120077" y="87756"/>
                </a:lnTo>
                <a:lnTo>
                  <a:pt x="75437" y="87756"/>
                </a:lnTo>
                <a:lnTo>
                  <a:pt x="59751" y="84994"/>
                </a:lnTo>
                <a:lnTo>
                  <a:pt x="46910" y="77469"/>
                </a:lnTo>
                <a:lnTo>
                  <a:pt x="38236" y="66325"/>
                </a:lnTo>
                <a:lnTo>
                  <a:pt x="35052" y="52705"/>
                </a:lnTo>
                <a:lnTo>
                  <a:pt x="38236" y="39030"/>
                </a:lnTo>
                <a:lnTo>
                  <a:pt x="46910" y="27892"/>
                </a:lnTo>
                <a:lnTo>
                  <a:pt x="59751" y="20397"/>
                </a:lnTo>
                <a:lnTo>
                  <a:pt x="75437" y="17652"/>
                </a:lnTo>
                <a:lnTo>
                  <a:pt x="120077" y="17652"/>
                </a:lnTo>
                <a:lnTo>
                  <a:pt x="118364" y="15446"/>
                </a:lnTo>
                <a:lnTo>
                  <a:pt x="99067" y="4145"/>
                </a:lnTo>
                <a:lnTo>
                  <a:pt x="75437" y="0"/>
                </a:lnTo>
                <a:close/>
              </a:path>
              <a:path w="151129" h="274320">
                <a:moveTo>
                  <a:pt x="120077" y="17652"/>
                </a:moveTo>
                <a:lnTo>
                  <a:pt x="75437" y="17652"/>
                </a:lnTo>
                <a:lnTo>
                  <a:pt x="91178" y="20397"/>
                </a:lnTo>
                <a:lnTo>
                  <a:pt x="104013" y="27892"/>
                </a:lnTo>
                <a:lnTo>
                  <a:pt x="112656" y="39030"/>
                </a:lnTo>
                <a:lnTo>
                  <a:pt x="115824" y="52705"/>
                </a:lnTo>
                <a:lnTo>
                  <a:pt x="112656" y="66325"/>
                </a:lnTo>
                <a:lnTo>
                  <a:pt x="104012" y="77469"/>
                </a:lnTo>
                <a:lnTo>
                  <a:pt x="91178" y="84994"/>
                </a:lnTo>
                <a:lnTo>
                  <a:pt x="75437" y="87756"/>
                </a:lnTo>
                <a:lnTo>
                  <a:pt x="120077" y="87756"/>
                </a:lnTo>
                <a:lnTo>
                  <a:pt x="131373" y="73209"/>
                </a:lnTo>
                <a:lnTo>
                  <a:pt x="136144" y="52705"/>
                </a:lnTo>
                <a:lnTo>
                  <a:pt x="131373" y="32200"/>
                </a:lnTo>
                <a:lnTo>
                  <a:pt x="120077" y="17652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4092702" y="3472434"/>
            <a:ext cx="406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广撒网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869435" y="4255008"/>
            <a:ext cx="556260" cy="147955"/>
          </a:xfrm>
          <a:custGeom>
            <a:rect l="l" t="t" r="r" b="b"/>
            <a:pathLst>
              <a:path w="556260" h="147954">
                <a:moveTo>
                  <a:pt x="556260" y="73914"/>
                </a:moveTo>
                <a:lnTo>
                  <a:pt x="0" y="73914"/>
                </a:lnTo>
                <a:lnTo>
                  <a:pt x="278129" y="147828"/>
                </a:lnTo>
                <a:lnTo>
                  <a:pt x="556260" y="73914"/>
                </a:lnTo>
                <a:close/>
              </a:path>
              <a:path w="556260" h="147954">
                <a:moveTo>
                  <a:pt x="417194" y="0"/>
                </a:moveTo>
                <a:lnTo>
                  <a:pt x="139064" y="0"/>
                </a:lnTo>
                <a:lnTo>
                  <a:pt x="139064" y="73914"/>
                </a:lnTo>
                <a:lnTo>
                  <a:pt x="417194" y="73914"/>
                </a:lnTo>
                <a:lnTo>
                  <a:pt x="41719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3449573" y="3844544"/>
            <a:ext cx="139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 marR="5080" indent="-73660">
              <a:lnSpc>
                <a:spcPct val="100000"/>
              </a:lnSpc>
              <a:spcBef>
                <a:spcPts val="100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看重曝光量，对象大而全， 有效曝光差，转化率低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06851" y="4502277"/>
            <a:ext cx="1282700" cy="549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4670"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精准营销</a:t>
            </a:r>
            <a:endParaRPr sz="1000">
              <a:latin typeface="微软雅黑"/>
              <a:cs typeface="微软雅黑"/>
            </a:endParaRPr>
          </a:p>
          <a:p>
            <a:pPr marL="297815" marR="5080" indent="-285750">
              <a:lnSpc>
                <a:spcPct val="100000"/>
              </a:lnSpc>
              <a:spcBef>
                <a:spcPts val="765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以数据及技术驱动，精准 触达目标用户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864108" y="2860548"/>
            <a:ext cx="1858010" cy="288290"/>
          </a:xfrm>
          <a:custGeom>
            <a:rect l="l" t="t" r="r" b="b"/>
            <a:pathLst>
              <a:path w="1858010" h="288289">
                <a:moveTo>
                  <a:pt x="1715642" y="0"/>
                </a:moveTo>
                <a:lnTo>
                  <a:pt x="142049" y="0"/>
                </a:lnTo>
                <a:lnTo>
                  <a:pt x="97152" y="7245"/>
                </a:lnTo>
                <a:lnTo>
                  <a:pt x="58158" y="27419"/>
                </a:lnTo>
                <a:lnTo>
                  <a:pt x="27408" y="58183"/>
                </a:lnTo>
                <a:lnTo>
                  <a:pt x="7242" y="97194"/>
                </a:lnTo>
                <a:lnTo>
                  <a:pt x="0" y="142112"/>
                </a:lnTo>
                <a:lnTo>
                  <a:pt x="0" y="145923"/>
                </a:lnTo>
                <a:lnTo>
                  <a:pt x="7242" y="190841"/>
                </a:lnTo>
                <a:lnTo>
                  <a:pt x="27408" y="229852"/>
                </a:lnTo>
                <a:lnTo>
                  <a:pt x="58158" y="260616"/>
                </a:lnTo>
                <a:lnTo>
                  <a:pt x="97152" y="280790"/>
                </a:lnTo>
                <a:lnTo>
                  <a:pt x="142049" y="288036"/>
                </a:lnTo>
                <a:lnTo>
                  <a:pt x="1715642" y="288036"/>
                </a:lnTo>
                <a:lnTo>
                  <a:pt x="1760561" y="280790"/>
                </a:lnTo>
                <a:lnTo>
                  <a:pt x="1799572" y="260616"/>
                </a:lnTo>
                <a:lnTo>
                  <a:pt x="1830336" y="229852"/>
                </a:lnTo>
                <a:lnTo>
                  <a:pt x="1850510" y="190841"/>
                </a:lnTo>
                <a:lnTo>
                  <a:pt x="1857755" y="145923"/>
                </a:lnTo>
                <a:lnTo>
                  <a:pt x="1857755" y="142112"/>
                </a:lnTo>
                <a:lnTo>
                  <a:pt x="1850510" y="97194"/>
                </a:lnTo>
                <a:lnTo>
                  <a:pt x="1830336" y="58183"/>
                </a:lnTo>
                <a:lnTo>
                  <a:pt x="1799572" y="27419"/>
                </a:lnTo>
                <a:lnTo>
                  <a:pt x="1760561" y="7245"/>
                </a:lnTo>
                <a:lnTo>
                  <a:pt x="1715642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1322958" y="2895346"/>
            <a:ext cx="93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FFFFFF"/>
                </a:solidFill>
                <a:latin typeface="微软雅黑"/>
                <a:cs typeface="微软雅黑"/>
              </a:rPr>
              <a:t>营销目标变化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357371" y="2860548"/>
            <a:ext cx="1431290" cy="288290"/>
          </a:xfrm>
          <a:custGeom>
            <a:rect l="l" t="t" r="r" b="b"/>
            <a:pathLst>
              <a:path w="1431289" h="288289">
                <a:moveTo>
                  <a:pt x="1288923" y="0"/>
                </a:moveTo>
                <a:lnTo>
                  <a:pt x="142112" y="0"/>
                </a:lnTo>
                <a:lnTo>
                  <a:pt x="97194" y="7245"/>
                </a:lnTo>
                <a:lnTo>
                  <a:pt x="58183" y="27419"/>
                </a:lnTo>
                <a:lnTo>
                  <a:pt x="27419" y="58183"/>
                </a:lnTo>
                <a:lnTo>
                  <a:pt x="7245" y="97194"/>
                </a:lnTo>
                <a:lnTo>
                  <a:pt x="0" y="142112"/>
                </a:lnTo>
                <a:lnTo>
                  <a:pt x="0" y="145923"/>
                </a:lnTo>
                <a:lnTo>
                  <a:pt x="7245" y="190841"/>
                </a:lnTo>
                <a:lnTo>
                  <a:pt x="27419" y="229852"/>
                </a:lnTo>
                <a:lnTo>
                  <a:pt x="58183" y="260616"/>
                </a:lnTo>
                <a:lnTo>
                  <a:pt x="97194" y="280790"/>
                </a:lnTo>
                <a:lnTo>
                  <a:pt x="142112" y="288036"/>
                </a:lnTo>
                <a:lnTo>
                  <a:pt x="1288923" y="288036"/>
                </a:lnTo>
                <a:lnTo>
                  <a:pt x="1333841" y="280790"/>
                </a:lnTo>
                <a:lnTo>
                  <a:pt x="1372852" y="260616"/>
                </a:lnTo>
                <a:lnTo>
                  <a:pt x="1403616" y="229852"/>
                </a:lnTo>
                <a:lnTo>
                  <a:pt x="1423790" y="190841"/>
                </a:lnTo>
                <a:lnTo>
                  <a:pt x="1431036" y="145923"/>
                </a:lnTo>
                <a:lnTo>
                  <a:pt x="1431036" y="142112"/>
                </a:lnTo>
                <a:lnTo>
                  <a:pt x="1423790" y="97194"/>
                </a:lnTo>
                <a:lnTo>
                  <a:pt x="1403616" y="58183"/>
                </a:lnTo>
                <a:lnTo>
                  <a:pt x="1372852" y="27419"/>
                </a:lnTo>
                <a:lnTo>
                  <a:pt x="1333841" y="7245"/>
                </a:lnTo>
                <a:lnTo>
                  <a:pt x="1288923" y="0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3604386" y="2895346"/>
            <a:ext cx="93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FFFFFF"/>
                </a:solidFill>
                <a:latin typeface="微软雅黑"/>
                <a:cs typeface="微软雅黑"/>
              </a:rPr>
              <a:t>营销策略变化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06851" y="5357621"/>
            <a:ext cx="1282700" cy="859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1805"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数字化营销</a:t>
            </a:r>
            <a:endParaRPr sz="1000">
              <a:latin typeface="微软雅黑"/>
              <a:cs typeface="微软雅黑"/>
            </a:endParaRPr>
          </a:p>
          <a:p>
            <a:pPr marL="12700" marR="5080" algn="ctr">
              <a:lnSpc>
                <a:spcPct val="100000"/>
              </a:lnSpc>
              <a:spcBef>
                <a:spcPts val="1050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通过数字化工具，整合用 户、营销、销售数据，实 现营销效果的先验和策略 指导，优化资源配置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869435" y="5132832"/>
            <a:ext cx="556260" cy="147955"/>
          </a:xfrm>
          <a:custGeom>
            <a:rect l="l" t="t" r="r" b="b"/>
            <a:pathLst>
              <a:path w="556260" h="147954">
                <a:moveTo>
                  <a:pt x="556260" y="73914"/>
                </a:moveTo>
                <a:lnTo>
                  <a:pt x="0" y="73914"/>
                </a:lnTo>
                <a:lnTo>
                  <a:pt x="278129" y="147828"/>
                </a:lnTo>
                <a:lnTo>
                  <a:pt x="556260" y="73914"/>
                </a:lnTo>
                <a:close/>
              </a:path>
              <a:path w="556260" h="147954">
                <a:moveTo>
                  <a:pt x="417194" y="0"/>
                </a:moveTo>
                <a:lnTo>
                  <a:pt x="139064" y="0"/>
                </a:lnTo>
                <a:lnTo>
                  <a:pt x="139064" y="73914"/>
                </a:lnTo>
                <a:lnTo>
                  <a:pt x="417194" y="73914"/>
                </a:lnTo>
                <a:lnTo>
                  <a:pt x="41719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649979" y="5353811"/>
            <a:ext cx="202692" cy="192024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027420" y="5236464"/>
            <a:ext cx="645160" cy="173990"/>
          </a:xfrm>
          <a:custGeom>
            <a:rect l="l" t="t" r="r" b="b"/>
            <a:pathLst>
              <a:path w="645159" h="173989">
                <a:moveTo>
                  <a:pt x="604647" y="0"/>
                </a:moveTo>
                <a:lnTo>
                  <a:pt x="40004" y="0"/>
                </a:lnTo>
                <a:lnTo>
                  <a:pt x="24431" y="3143"/>
                </a:lnTo>
                <a:lnTo>
                  <a:pt x="11715" y="11715"/>
                </a:lnTo>
                <a:lnTo>
                  <a:pt x="3143" y="24431"/>
                </a:lnTo>
                <a:lnTo>
                  <a:pt x="0" y="40005"/>
                </a:lnTo>
                <a:lnTo>
                  <a:pt x="0" y="133731"/>
                </a:lnTo>
                <a:lnTo>
                  <a:pt x="3143" y="149304"/>
                </a:lnTo>
                <a:lnTo>
                  <a:pt x="11715" y="162020"/>
                </a:lnTo>
                <a:lnTo>
                  <a:pt x="24431" y="170592"/>
                </a:lnTo>
                <a:lnTo>
                  <a:pt x="40004" y="173736"/>
                </a:lnTo>
                <a:lnTo>
                  <a:pt x="604647" y="173736"/>
                </a:lnTo>
                <a:lnTo>
                  <a:pt x="620220" y="170592"/>
                </a:lnTo>
                <a:lnTo>
                  <a:pt x="632936" y="162020"/>
                </a:lnTo>
                <a:lnTo>
                  <a:pt x="641508" y="149304"/>
                </a:lnTo>
                <a:lnTo>
                  <a:pt x="644651" y="133731"/>
                </a:lnTo>
                <a:lnTo>
                  <a:pt x="644651" y="40005"/>
                </a:lnTo>
                <a:lnTo>
                  <a:pt x="641508" y="24431"/>
                </a:lnTo>
                <a:lnTo>
                  <a:pt x="632936" y="11715"/>
                </a:lnTo>
                <a:lnTo>
                  <a:pt x="620220" y="3143"/>
                </a:lnTo>
                <a:lnTo>
                  <a:pt x="60464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4983479" y="5148071"/>
            <a:ext cx="3602990" cy="1132840"/>
          </a:xfrm>
          <a:prstGeom prst="rect">
            <a:avLst/>
          </a:prstGeom>
          <a:ln w="9525">
            <a:solidFill>
              <a:srgbClr val="D9D9D9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 marL="242570">
              <a:lnSpc>
                <a:spcPct val="100000"/>
              </a:lnSpc>
              <a:spcBef>
                <a:spcPts val="755"/>
              </a:spcBef>
              <a:tabLst>
                <a:tab pos="1113155"/>
                <a:tab pos="1986280"/>
                <a:tab pos="2927985"/>
              </a:tabLst>
            </a:pPr>
            <a:r>
              <a:rPr sz="1000" spc="-5">
                <a:solidFill>
                  <a:srgbClr val="585858"/>
                </a:solidFill>
                <a:latin typeface="微软雅黑"/>
                <a:cs typeface="微软雅黑"/>
              </a:rPr>
              <a:t>垂类平台	视频平台	社交社区	泛私域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047437" y="5448428"/>
            <a:ext cx="299857" cy="306002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106772" y="5881115"/>
            <a:ext cx="519579" cy="234696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390132" y="5462015"/>
            <a:ext cx="289560" cy="283463"/>
          </a:xfrm>
          <a:prstGeom prst="rect">
            <a:avLst/>
          </a:prstGeom>
          <a:blipFill>
            <a:blip r:embed="rId1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532282" y="6399072"/>
            <a:ext cx="145351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来源：艾瑞咨询自主研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究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绘制。</a:t>
            </a:r>
            <a:endParaRPr sz="800">
              <a:latin typeface="微软雅黑"/>
              <a:cs typeface="微软雅黑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26795" y="935227"/>
            <a:ext cx="7993380" cy="174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营销需求升级，数字化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销成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主流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营销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渠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道、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容、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方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式更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加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丰富</a:t>
            </a:r>
            <a:endParaRPr sz="2000">
              <a:latin typeface="微软雅黑"/>
              <a:cs typeface="微软雅黑"/>
            </a:endParaRPr>
          </a:p>
          <a:p>
            <a:pPr marL="12700" marR="5080" algn="just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随着中国汽车市场进入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存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量竞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争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阶段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更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加关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销量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转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化，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对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“品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效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销三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合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一”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营销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方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式有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着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更强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烈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。此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外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 营销策略也发生了转变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数字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化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营销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为了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导模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式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。借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助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数字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化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工具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依托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互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联网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类营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媒体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平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台进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数据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整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合驱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营销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 企优化了资源配置，实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了精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触达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户的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目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标。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于主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厂营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目标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策略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变化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消费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的沟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通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方式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样发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生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改变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在 沟通形式和内容上更加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富，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沟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通渠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道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更加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多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元。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此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外，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企愈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发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看重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与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消费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的直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沟通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私域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为汽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品牌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销的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重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要渠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道</a:t>
            </a:r>
            <a:r>
              <a:rPr sz="1100" spc="5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850">
              <a:latin typeface="微软雅黑"/>
              <a:cs typeface="微软雅黑"/>
            </a:endParaRPr>
          </a:p>
          <a:p>
            <a:pPr marL="97155" algn="ctr">
              <a:lnSpc>
                <a:spcPct val="100000"/>
              </a:lnSpc>
            </a:pP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汽车厂商营销观念变化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230367" y="5811011"/>
            <a:ext cx="498348" cy="207263"/>
          </a:xfrm>
          <a:prstGeom prst="rect">
            <a:avLst/>
          </a:prstGeom>
          <a:blipFill>
            <a:blip r:embed="rId1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896100" y="5826252"/>
            <a:ext cx="283464" cy="283464"/>
          </a:xfrm>
          <a:prstGeom prst="rect">
            <a:avLst/>
          </a:prstGeom>
          <a:blipFill>
            <a:blip r:embed="rId1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254419" y="5480394"/>
            <a:ext cx="281626" cy="280279"/>
          </a:xfrm>
          <a:prstGeom prst="rect">
            <a:avLst/>
          </a:prstGeom>
          <a:blipFill>
            <a:blip r:embed="rId1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905384" y="5471206"/>
            <a:ext cx="287824" cy="284917"/>
          </a:xfrm>
          <a:prstGeom prst="rect">
            <a:avLst/>
          </a:prstGeom>
          <a:blipFill>
            <a:blip r:embed="rId1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246619" y="5818632"/>
            <a:ext cx="291083" cy="294132"/>
          </a:xfrm>
          <a:prstGeom prst="rect">
            <a:avLst/>
          </a:prstGeom>
          <a:blipFill>
            <a:blip r:embed="rId2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20</a:t>
            </a:fld>
          </a:p>
        </p:txBody>
      </p:sp>
      <p:sp>
        <p:nvSpPr>
          <p:cNvPr id="73" name="object 73"/>
          <p:cNvSpPr txBox="1"/>
          <p:nvPr/>
        </p:nvSpPr>
        <p:spPr>
          <a:xfrm>
            <a:off x="523748" y="6615704"/>
            <a:ext cx="115189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 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21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766572" y="3003804"/>
            <a:ext cx="7611109" cy="439420"/>
          </a:xfrm>
          <a:custGeom>
            <a:rect l="l" t="t" r="r" b="b"/>
            <a:pathLst>
              <a:path w="7611109" h="439420">
                <a:moveTo>
                  <a:pt x="7391400" y="0"/>
                </a:moveTo>
                <a:lnTo>
                  <a:pt x="7391400" y="109728"/>
                </a:lnTo>
                <a:lnTo>
                  <a:pt x="0" y="109728"/>
                </a:lnTo>
                <a:lnTo>
                  <a:pt x="0" y="329184"/>
                </a:lnTo>
                <a:lnTo>
                  <a:pt x="7391400" y="329184"/>
                </a:lnTo>
                <a:lnTo>
                  <a:pt x="7391400" y="438912"/>
                </a:lnTo>
                <a:lnTo>
                  <a:pt x="7610856" y="219456"/>
                </a:lnTo>
                <a:lnTo>
                  <a:pt x="73914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6795" y="354583"/>
            <a:ext cx="32810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>
                <a:solidFill>
                  <a:srgbClr val="8AC53E"/>
                </a:solidFill>
                <a:latin typeface="微软雅黑"/>
                <a:cs typeface="微软雅黑"/>
              </a:rPr>
              <a:t>垂类媒体营销玩法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88464" y="3043427"/>
            <a:ext cx="360045" cy="360045"/>
          </a:xfrm>
          <a:custGeom>
            <a:rect l="l" t="t" r="r" b="b"/>
            <a:pathLst>
              <a:path w="360044" h="360045">
                <a:moveTo>
                  <a:pt x="179831" y="0"/>
                </a:move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2"/>
                </a:lnTo>
                <a:lnTo>
                  <a:pt x="6424" y="227636"/>
                </a:lnTo>
                <a:lnTo>
                  <a:pt x="24553" y="270594"/>
                </a:lnTo>
                <a:lnTo>
                  <a:pt x="52673" y="306990"/>
                </a:lnTo>
                <a:lnTo>
                  <a:pt x="89069" y="335110"/>
                </a:lnTo>
                <a:lnTo>
                  <a:pt x="132027" y="353239"/>
                </a:lnTo>
                <a:lnTo>
                  <a:pt x="179831" y="359663"/>
                </a:lnTo>
                <a:lnTo>
                  <a:pt x="227636" y="353239"/>
                </a:lnTo>
                <a:lnTo>
                  <a:pt x="270594" y="335110"/>
                </a:lnTo>
                <a:lnTo>
                  <a:pt x="306990" y="306990"/>
                </a:lnTo>
                <a:lnTo>
                  <a:pt x="335110" y="270594"/>
                </a:lnTo>
                <a:lnTo>
                  <a:pt x="353239" y="227636"/>
                </a:lnTo>
                <a:lnTo>
                  <a:pt x="359663" y="179832"/>
                </a:lnTo>
                <a:lnTo>
                  <a:pt x="353239" y="132027"/>
                </a:lnTo>
                <a:lnTo>
                  <a:pt x="335110" y="89069"/>
                </a:lnTo>
                <a:lnTo>
                  <a:pt x="306990" y="52673"/>
                </a:lnTo>
                <a:lnTo>
                  <a:pt x="270594" y="24553"/>
                </a:lnTo>
                <a:lnTo>
                  <a:pt x="227636" y="6424"/>
                </a:lnTo>
                <a:lnTo>
                  <a:pt x="179831" y="0"/>
                </a:lnTo>
                <a:close/>
              </a:path>
            </a:pathLst>
          </a:custGeom>
          <a:solidFill>
            <a:srgbClr val="B1D2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80030" y="3113913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FFFFFF"/>
                </a:solidFill>
                <a:latin typeface="微软雅黑"/>
                <a:cs typeface="微软雅黑"/>
              </a:rPr>
              <a:t>看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16067" y="3043427"/>
            <a:ext cx="360045" cy="360045"/>
          </a:xfrm>
          <a:custGeom>
            <a:rect l="l" t="t" r="r" b="b"/>
            <a:pathLst>
              <a:path w="360045" h="360045">
                <a:moveTo>
                  <a:pt x="179832" y="0"/>
                </a:move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2"/>
                </a:lnTo>
                <a:lnTo>
                  <a:pt x="6424" y="227636"/>
                </a:lnTo>
                <a:lnTo>
                  <a:pt x="24553" y="270594"/>
                </a:lnTo>
                <a:lnTo>
                  <a:pt x="52673" y="306990"/>
                </a:lnTo>
                <a:lnTo>
                  <a:pt x="89069" y="335110"/>
                </a:lnTo>
                <a:lnTo>
                  <a:pt x="132027" y="353239"/>
                </a:lnTo>
                <a:lnTo>
                  <a:pt x="179832" y="359663"/>
                </a:lnTo>
                <a:lnTo>
                  <a:pt x="227636" y="353239"/>
                </a:lnTo>
                <a:lnTo>
                  <a:pt x="270594" y="335110"/>
                </a:lnTo>
                <a:lnTo>
                  <a:pt x="306990" y="306990"/>
                </a:lnTo>
                <a:lnTo>
                  <a:pt x="335110" y="270594"/>
                </a:lnTo>
                <a:lnTo>
                  <a:pt x="353239" y="227636"/>
                </a:lnTo>
                <a:lnTo>
                  <a:pt x="359664" y="179832"/>
                </a:lnTo>
                <a:lnTo>
                  <a:pt x="353239" y="132027"/>
                </a:lnTo>
                <a:lnTo>
                  <a:pt x="335110" y="89069"/>
                </a:lnTo>
                <a:lnTo>
                  <a:pt x="306990" y="52673"/>
                </a:lnTo>
                <a:lnTo>
                  <a:pt x="270594" y="24553"/>
                </a:lnTo>
                <a:lnTo>
                  <a:pt x="227636" y="6424"/>
                </a:lnTo>
                <a:lnTo>
                  <a:pt x="179832" y="0"/>
                </a:lnTo>
                <a:close/>
              </a:path>
            </a:pathLst>
          </a:custGeom>
          <a:solidFill>
            <a:srgbClr val="8AC5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08270" y="3113913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FFFFFF"/>
                </a:solidFill>
                <a:latin typeface="微软雅黑"/>
                <a:cs typeface="微软雅黑"/>
              </a:rPr>
              <a:t>买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41464" y="3043427"/>
            <a:ext cx="360045" cy="360045"/>
          </a:xfrm>
          <a:custGeom>
            <a:rect l="l" t="t" r="r" b="b"/>
            <a:pathLst>
              <a:path w="360045" h="360045">
                <a:moveTo>
                  <a:pt x="179831" y="0"/>
                </a:move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2"/>
                </a:lnTo>
                <a:lnTo>
                  <a:pt x="6424" y="227636"/>
                </a:lnTo>
                <a:lnTo>
                  <a:pt x="24553" y="270594"/>
                </a:lnTo>
                <a:lnTo>
                  <a:pt x="52673" y="306990"/>
                </a:lnTo>
                <a:lnTo>
                  <a:pt x="89069" y="335110"/>
                </a:lnTo>
                <a:lnTo>
                  <a:pt x="132027" y="353239"/>
                </a:lnTo>
                <a:lnTo>
                  <a:pt x="179831" y="359663"/>
                </a:lnTo>
                <a:lnTo>
                  <a:pt x="227636" y="353239"/>
                </a:lnTo>
                <a:lnTo>
                  <a:pt x="270594" y="335110"/>
                </a:lnTo>
                <a:lnTo>
                  <a:pt x="306990" y="306990"/>
                </a:lnTo>
                <a:lnTo>
                  <a:pt x="335110" y="270594"/>
                </a:lnTo>
                <a:lnTo>
                  <a:pt x="353239" y="227636"/>
                </a:lnTo>
                <a:lnTo>
                  <a:pt x="359663" y="179832"/>
                </a:lnTo>
                <a:lnTo>
                  <a:pt x="353239" y="132027"/>
                </a:lnTo>
                <a:lnTo>
                  <a:pt x="335110" y="89069"/>
                </a:lnTo>
                <a:lnTo>
                  <a:pt x="306990" y="52673"/>
                </a:lnTo>
                <a:lnTo>
                  <a:pt x="270594" y="24553"/>
                </a:lnTo>
                <a:lnTo>
                  <a:pt x="227636" y="6424"/>
                </a:lnTo>
                <a:lnTo>
                  <a:pt x="179831" y="0"/>
                </a:lnTo>
                <a:close/>
              </a:path>
            </a:pathLst>
          </a:custGeom>
          <a:solidFill>
            <a:srgbClr val="64AE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549895" y="3043427"/>
            <a:ext cx="361315" cy="360045"/>
          </a:xfrm>
          <a:custGeom>
            <a:rect l="l" t="t" r="r" b="b"/>
            <a:pathLst>
              <a:path w="361315" h="360045">
                <a:moveTo>
                  <a:pt x="180594" y="0"/>
                </a:moveTo>
                <a:lnTo>
                  <a:pt x="132600" y="6424"/>
                </a:lnTo>
                <a:lnTo>
                  <a:pt x="89464" y="24553"/>
                </a:lnTo>
                <a:lnTo>
                  <a:pt x="52911" y="52673"/>
                </a:lnTo>
                <a:lnTo>
                  <a:pt x="24666" y="89069"/>
                </a:lnTo>
                <a:lnTo>
                  <a:pt x="6454" y="132027"/>
                </a:lnTo>
                <a:lnTo>
                  <a:pt x="0" y="179832"/>
                </a:lnTo>
                <a:lnTo>
                  <a:pt x="6454" y="227636"/>
                </a:lnTo>
                <a:lnTo>
                  <a:pt x="24666" y="270594"/>
                </a:lnTo>
                <a:lnTo>
                  <a:pt x="52911" y="306990"/>
                </a:lnTo>
                <a:lnTo>
                  <a:pt x="89464" y="335110"/>
                </a:lnTo>
                <a:lnTo>
                  <a:pt x="132600" y="353239"/>
                </a:lnTo>
                <a:lnTo>
                  <a:pt x="180594" y="359663"/>
                </a:lnTo>
                <a:lnTo>
                  <a:pt x="228587" y="353239"/>
                </a:lnTo>
                <a:lnTo>
                  <a:pt x="271723" y="335110"/>
                </a:lnTo>
                <a:lnTo>
                  <a:pt x="308276" y="306990"/>
                </a:lnTo>
                <a:lnTo>
                  <a:pt x="336521" y="270594"/>
                </a:lnTo>
                <a:lnTo>
                  <a:pt x="354733" y="227636"/>
                </a:lnTo>
                <a:lnTo>
                  <a:pt x="361187" y="179832"/>
                </a:lnTo>
                <a:lnTo>
                  <a:pt x="354733" y="132027"/>
                </a:lnTo>
                <a:lnTo>
                  <a:pt x="336521" y="89069"/>
                </a:lnTo>
                <a:lnTo>
                  <a:pt x="308276" y="52673"/>
                </a:lnTo>
                <a:lnTo>
                  <a:pt x="271723" y="24553"/>
                </a:lnTo>
                <a:lnTo>
                  <a:pt x="228587" y="6424"/>
                </a:lnTo>
                <a:lnTo>
                  <a:pt x="180594" y="0"/>
                </a:lnTo>
                <a:close/>
              </a:path>
            </a:pathLst>
          </a:custGeom>
          <a:solidFill>
            <a:srgbClr val="1EC7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233284" y="3113913"/>
            <a:ext cx="588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2275"/>
              </a:tabLst>
            </a:pPr>
            <a:r>
              <a:rPr sz="1200" b="1">
                <a:solidFill>
                  <a:srgbClr val="FFFFFF"/>
                </a:solidFill>
                <a:latin typeface="微软雅黑"/>
                <a:cs typeface="微软雅黑"/>
              </a:rPr>
              <a:t>用	换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6795" y="935227"/>
            <a:ext cx="8057515" cy="21424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覆盖购车全链路，利用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数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据和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容优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势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实现</a:t>
            </a:r>
            <a:r>
              <a:rPr sz="2000" spc="-15">
                <a:solidFill>
                  <a:srgbClr val="585858"/>
                </a:solidFill>
                <a:latin typeface="微软雅黑"/>
                <a:cs typeface="微软雅黑"/>
              </a:rPr>
              <a:t>精</a:t>
            </a:r>
            <a:r>
              <a:rPr sz="2000">
                <a:solidFill>
                  <a:srgbClr val="585858"/>
                </a:solidFill>
                <a:latin typeface="微软雅黑"/>
                <a:cs typeface="微软雅黑"/>
              </a:rPr>
              <a:t>准营销</a:t>
            </a:r>
            <a:endParaRPr sz="2000">
              <a:latin typeface="微软雅黑"/>
              <a:cs typeface="微软雅黑"/>
            </a:endParaRPr>
          </a:p>
          <a:p>
            <a:pPr marL="12700" marR="5080">
              <a:lnSpc>
                <a:spcPct val="120000"/>
              </a:lnSpc>
              <a:spcBef>
                <a:spcPts val="1470"/>
              </a:spcBef>
            </a:pP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汽车垂类媒体汇集用户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看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车等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多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种需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，为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汽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车厂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提供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精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准营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服务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。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广告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销和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容营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销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是垂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类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媒体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主要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销 玩法，通过信息流、全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屏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、网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幅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广告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等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形式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盖全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渠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道的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在购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车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用户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；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此外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垂媒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供品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、车</a:t>
            </a:r>
            <a:r>
              <a:rPr sz="1100" spc="-5">
                <a:solidFill>
                  <a:srgbClr val="585858"/>
                </a:solidFill>
                <a:latin typeface="微软雅黑"/>
                <a:cs typeface="微软雅黑"/>
              </a:rPr>
              <a:t>型/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产品、测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评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、讲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解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、线</a:t>
            </a:r>
            <a:r>
              <a:rPr sz="1100" spc="-10">
                <a:solidFill>
                  <a:srgbClr val="585858"/>
                </a:solidFill>
                <a:latin typeface="微软雅黑"/>
                <a:cs typeface="微软雅黑"/>
              </a:rPr>
              <a:t>下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试驾 等丰富内容，帮助汽车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牌实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现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持续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曝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光，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而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基于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用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户数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据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的精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准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营销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汽车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品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牌的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营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销效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果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转化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提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供了</a:t>
            </a:r>
            <a:r>
              <a:rPr sz="1100" spc="-15">
                <a:solidFill>
                  <a:srgbClr val="585858"/>
                </a:solidFill>
                <a:latin typeface="微软雅黑"/>
                <a:cs typeface="微软雅黑"/>
              </a:rPr>
              <a:t>保</a:t>
            </a:r>
            <a:r>
              <a:rPr sz="1100">
                <a:solidFill>
                  <a:srgbClr val="585858"/>
                </a:solidFill>
                <a:latin typeface="微软雅黑"/>
                <a:cs typeface="微软雅黑"/>
              </a:rPr>
              <a:t>障。</a:t>
            </a:r>
            <a:endParaRPr sz="11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微软雅黑"/>
              <a:cs typeface="微软雅黑"/>
            </a:endParaRPr>
          </a:p>
          <a:p>
            <a:pPr marL="33020" algn="ctr">
              <a:lnSpc>
                <a:spcPct val="100000"/>
              </a:lnSpc>
            </a:pPr>
            <a:r>
              <a:rPr sz="1400" b="1">
                <a:solidFill>
                  <a:srgbClr val="404040"/>
                </a:solidFill>
                <a:latin typeface="微软雅黑"/>
                <a:cs typeface="微软雅黑"/>
              </a:rPr>
              <a:t>汽车垂类媒体营销玩法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000">
              <a:latin typeface="微软雅黑"/>
              <a:cs typeface="微软雅黑"/>
            </a:endParaRPr>
          </a:p>
          <a:p>
            <a:pPr marL="300990">
              <a:lnSpc>
                <a:spcPct val="100000"/>
              </a:lnSpc>
            </a:pP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用户行</a:t>
            </a:r>
            <a:r>
              <a:rPr sz="1000" b="1" spc="5">
                <a:solidFill>
                  <a:srgbClr val="585858"/>
                </a:solidFill>
                <a:latin typeface="微软雅黑"/>
                <a:cs typeface="微软雅黑"/>
              </a:rPr>
              <a:t>为</a:t>
            </a:r>
            <a:r>
              <a:rPr sz="1000" b="1" spc="-5">
                <a:solidFill>
                  <a:srgbClr val="585858"/>
                </a:solidFill>
                <a:latin typeface="微软雅黑"/>
                <a:cs typeface="微软雅黑"/>
              </a:rPr>
              <a:t>路径：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1663" y="3563111"/>
            <a:ext cx="977265" cy="264160"/>
          </a:xfrm>
          <a:custGeom>
            <a:rect l="l" t="t" r="r" b="b"/>
            <a:pathLst>
              <a:path w="977264" h="264160">
                <a:moveTo>
                  <a:pt x="883793" y="0"/>
                </a:moveTo>
                <a:lnTo>
                  <a:pt x="93091" y="0"/>
                </a:lnTo>
                <a:lnTo>
                  <a:pt x="56857" y="7312"/>
                </a:lnTo>
                <a:lnTo>
                  <a:pt x="27266" y="27257"/>
                </a:lnTo>
                <a:lnTo>
                  <a:pt x="7315" y="56846"/>
                </a:lnTo>
                <a:lnTo>
                  <a:pt x="0" y="93090"/>
                </a:lnTo>
                <a:lnTo>
                  <a:pt x="0" y="170561"/>
                </a:lnTo>
                <a:lnTo>
                  <a:pt x="7315" y="206805"/>
                </a:lnTo>
                <a:lnTo>
                  <a:pt x="27266" y="236394"/>
                </a:lnTo>
                <a:lnTo>
                  <a:pt x="56857" y="256339"/>
                </a:lnTo>
                <a:lnTo>
                  <a:pt x="93091" y="263651"/>
                </a:lnTo>
                <a:lnTo>
                  <a:pt x="883793" y="263651"/>
                </a:lnTo>
                <a:lnTo>
                  <a:pt x="920037" y="256339"/>
                </a:lnTo>
                <a:lnTo>
                  <a:pt x="949626" y="236394"/>
                </a:lnTo>
                <a:lnTo>
                  <a:pt x="969571" y="206805"/>
                </a:lnTo>
                <a:lnTo>
                  <a:pt x="976884" y="170561"/>
                </a:lnTo>
                <a:lnTo>
                  <a:pt x="976884" y="93090"/>
                </a:lnTo>
                <a:lnTo>
                  <a:pt x="969571" y="56846"/>
                </a:lnTo>
                <a:lnTo>
                  <a:pt x="949626" y="27257"/>
                </a:lnTo>
                <a:lnTo>
                  <a:pt x="920037" y="7312"/>
                </a:lnTo>
                <a:lnTo>
                  <a:pt x="883793" y="0"/>
                </a:lnTo>
                <a:close/>
              </a:path>
            </a:pathLst>
          </a:custGeom>
          <a:solidFill>
            <a:srgbClr val="EFF6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19378" y="3592829"/>
            <a:ext cx="1389380" cy="874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广告营销</a:t>
            </a:r>
            <a:endParaRPr sz="1100">
              <a:latin typeface="微软雅黑"/>
              <a:cs typeface="微软雅黑"/>
            </a:endParaRPr>
          </a:p>
          <a:p>
            <a:pPr marL="12700" marR="5080" algn="ctr">
              <a:lnSpc>
                <a:spcPct val="100000"/>
              </a:lnSpc>
              <a:spcBef>
                <a:spcPts val="1035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APP、客户端、网站等产品 矩阵中的开屏、网幅、信 息流等广告，通过车型图 片、价格、优惠吸引用户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92708" y="4646676"/>
            <a:ext cx="790955" cy="44196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73480" y="5178552"/>
            <a:ext cx="589788" cy="102260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004316" y="4550664"/>
            <a:ext cx="1228725" cy="1736089"/>
          </a:xfrm>
          <a:prstGeom prst="rect">
            <a:avLst/>
          </a:prstGeom>
          <a:ln w="9525">
            <a:solidFill>
              <a:srgbClr val="B1D234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923290" marR="68580" algn="r">
              <a:lnSpc>
                <a:spcPct val="100000"/>
              </a:lnSpc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网幅 广告</a:t>
            </a:r>
            <a:endParaRPr sz="9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</a:pPr>
            <a:endParaRPr sz="1750">
              <a:latin typeface="微软雅黑"/>
              <a:cs typeface="微软雅黑"/>
            </a:endParaRPr>
          </a:p>
          <a:p>
            <a:pPr marL="956310" marR="149225" algn="just">
              <a:lnSpc>
                <a:spcPct val="100000"/>
              </a:lnSpc>
              <a:spcBef>
                <a:spcPts val="5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全 屏 广 告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09088" y="3563111"/>
            <a:ext cx="978535" cy="264160"/>
          </a:xfrm>
          <a:custGeom>
            <a:rect l="l" t="t" r="r" b="b"/>
            <a:pathLst>
              <a:path w="978535" h="264160">
                <a:moveTo>
                  <a:pt x="885316" y="0"/>
                </a:moveTo>
                <a:lnTo>
                  <a:pt x="93091" y="0"/>
                </a:lnTo>
                <a:lnTo>
                  <a:pt x="56846" y="7312"/>
                </a:lnTo>
                <a:lnTo>
                  <a:pt x="27257" y="27257"/>
                </a:lnTo>
                <a:lnTo>
                  <a:pt x="7312" y="56846"/>
                </a:lnTo>
                <a:lnTo>
                  <a:pt x="0" y="93090"/>
                </a:lnTo>
                <a:lnTo>
                  <a:pt x="0" y="170561"/>
                </a:lnTo>
                <a:lnTo>
                  <a:pt x="7312" y="206805"/>
                </a:lnTo>
                <a:lnTo>
                  <a:pt x="27257" y="236394"/>
                </a:lnTo>
                <a:lnTo>
                  <a:pt x="56846" y="256339"/>
                </a:lnTo>
                <a:lnTo>
                  <a:pt x="93091" y="263651"/>
                </a:lnTo>
                <a:lnTo>
                  <a:pt x="885316" y="263651"/>
                </a:lnTo>
                <a:lnTo>
                  <a:pt x="921561" y="256339"/>
                </a:lnTo>
                <a:lnTo>
                  <a:pt x="951150" y="236394"/>
                </a:lnTo>
                <a:lnTo>
                  <a:pt x="971095" y="206805"/>
                </a:lnTo>
                <a:lnTo>
                  <a:pt x="978408" y="170561"/>
                </a:lnTo>
                <a:lnTo>
                  <a:pt x="978408" y="93090"/>
                </a:lnTo>
                <a:lnTo>
                  <a:pt x="971095" y="56846"/>
                </a:lnTo>
                <a:lnTo>
                  <a:pt x="951150" y="27257"/>
                </a:lnTo>
                <a:lnTo>
                  <a:pt x="921561" y="7312"/>
                </a:lnTo>
                <a:lnTo>
                  <a:pt x="885316" y="0"/>
                </a:lnTo>
                <a:close/>
              </a:path>
            </a:pathLst>
          </a:custGeom>
          <a:solidFill>
            <a:srgbClr val="EFF6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804922" y="3592829"/>
            <a:ext cx="5867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内容营销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45460" y="3961257"/>
            <a:ext cx="110299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提供汽车品牌、车型/ 产品介绍、讲解、测 评等内容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39567" y="4671094"/>
            <a:ext cx="669035" cy="59886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51760" y="5359908"/>
            <a:ext cx="644651" cy="82296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482595" y="4550664"/>
            <a:ext cx="1229995" cy="1736089"/>
          </a:xfrm>
          <a:prstGeom prst="rect">
            <a:avLst/>
          </a:prstGeom>
          <a:ln w="9525">
            <a:solidFill>
              <a:srgbClr val="B1D234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Times New Roman"/>
              <a:cs typeface="Times New Roman"/>
            </a:endParaRPr>
          </a:p>
          <a:p>
            <a:pPr marL="937894" marR="169545" algn="just">
              <a:lnSpc>
                <a:spcPct val="100000"/>
              </a:lnSpc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车 型 评 分</a:t>
            </a:r>
            <a:endParaRPr sz="900">
              <a:latin typeface="微软雅黑"/>
              <a:cs typeface="微软雅黑"/>
            </a:endParaRPr>
          </a:p>
          <a:p>
            <a:pPr marL="937894" marR="169545" algn="just">
              <a:lnSpc>
                <a:spcPct val="100000"/>
              </a:lnSpc>
              <a:spcBef>
                <a:spcPts val="900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车 型 深 度 测 评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034783" y="3563111"/>
            <a:ext cx="977265" cy="264160"/>
          </a:xfrm>
          <a:custGeom>
            <a:rect l="l" t="t" r="r" b="b"/>
            <a:pathLst>
              <a:path w="977265" h="264160">
                <a:moveTo>
                  <a:pt x="883793" y="0"/>
                </a:moveTo>
                <a:lnTo>
                  <a:pt x="93091" y="0"/>
                </a:lnTo>
                <a:lnTo>
                  <a:pt x="56846" y="7312"/>
                </a:lnTo>
                <a:lnTo>
                  <a:pt x="27257" y="27257"/>
                </a:lnTo>
                <a:lnTo>
                  <a:pt x="7312" y="56846"/>
                </a:lnTo>
                <a:lnTo>
                  <a:pt x="0" y="93090"/>
                </a:lnTo>
                <a:lnTo>
                  <a:pt x="0" y="170561"/>
                </a:lnTo>
                <a:lnTo>
                  <a:pt x="7312" y="206805"/>
                </a:lnTo>
                <a:lnTo>
                  <a:pt x="27257" y="236394"/>
                </a:lnTo>
                <a:lnTo>
                  <a:pt x="56846" y="256339"/>
                </a:lnTo>
                <a:lnTo>
                  <a:pt x="93091" y="263651"/>
                </a:lnTo>
                <a:lnTo>
                  <a:pt x="883793" y="263651"/>
                </a:lnTo>
                <a:lnTo>
                  <a:pt x="920037" y="256339"/>
                </a:lnTo>
                <a:lnTo>
                  <a:pt x="949626" y="236394"/>
                </a:lnTo>
                <a:lnTo>
                  <a:pt x="969571" y="206805"/>
                </a:lnTo>
                <a:lnTo>
                  <a:pt x="976884" y="170561"/>
                </a:lnTo>
                <a:lnTo>
                  <a:pt x="976884" y="93090"/>
                </a:lnTo>
                <a:lnTo>
                  <a:pt x="969571" y="56846"/>
                </a:lnTo>
                <a:lnTo>
                  <a:pt x="949626" y="27257"/>
                </a:lnTo>
                <a:lnTo>
                  <a:pt x="920037" y="7312"/>
                </a:lnTo>
                <a:lnTo>
                  <a:pt x="88379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997445" y="3592829"/>
            <a:ext cx="1054100" cy="874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110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车后营销</a:t>
            </a:r>
            <a:endParaRPr sz="1100">
              <a:latin typeface="微软雅黑"/>
              <a:cs typeface="微软雅黑"/>
            </a:endParaRPr>
          </a:p>
          <a:p>
            <a:pPr marL="12700" marR="5080" indent="36195">
              <a:lnSpc>
                <a:spcPct val="100000"/>
              </a:lnSpc>
              <a:spcBef>
                <a:spcPts val="1035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提供二手车交易服 务，以及车后保养、 维修、估价、金融、</a:t>
            </a:r>
            <a:endParaRPr sz="900">
              <a:latin typeface="微软雅黑"/>
              <a:cs typeface="微软雅黑"/>
            </a:endParaRPr>
          </a:p>
          <a:p>
            <a:pPr marL="220979">
              <a:lnSpc>
                <a:spcPct val="100000"/>
              </a:lnSpc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保险等服务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986016" y="4684776"/>
            <a:ext cx="908303" cy="781785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996691" y="5647944"/>
            <a:ext cx="897628" cy="52120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6911340" y="4550664"/>
            <a:ext cx="1228725" cy="1736089"/>
          </a:xfrm>
          <a:prstGeom prst="rect">
            <a:avLst/>
          </a:prstGeom>
          <a:ln w="9525">
            <a:solidFill>
              <a:srgbClr val="A6A6A6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035050" marR="70485" algn="just">
              <a:lnSpc>
                <a:spcPct val="100000"/>
              </a:lnSpc>
              <a:spcBef>
                <a:spcPts val="5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二 手 车 估 价</a:t>
            </a:r>
            <a:endParaRPr sz="9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900">
              <a:latin typeface="微软雅黑"/>
              <a:cs typeface="微软雅黑"/>
            </a:endParaRPr>
          </a:p>
          <a:p>
            <a:pPr marL="1041400" marR="64135" algn="just">
              <a:lnSpc>
                <a:spcPct val="100000"/>
              </a:lnSpc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汽 车 保 险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093464" y="3563111"/>
            <a:ext cx="977265" cy="264160"/>
          </a:xfrm>
          <a:custGeom>
            <a:rect l="l" t="t" r="r" b="b"/>
            <a:pathLst>
              <a:path w="977264" h="264160">
                <a:moveTo>
                  <a:pt x="883793" y="0"/>
                </a:moveTo>
                <a:lnTo>
                  <a:pt x="93090" y="0"/>
                </a:lnTo>
                <a:lnTo>
                  <a:pt x="56846" y="7312"/>
                </a:lnTo>
                <a:lnTo>
                  <a:pt x="27257" y="27257"/>
                </a:lnTo>
                <a:lnTo>
                  <a:pt x="7312" y="56846"/>
                </a:lnTo>
                <a:lnTo>
                  <a:pt x="0" y="93090"/>
                </a:lnTo>
                <a:lnTo>
                  <a:pt x="0" y="170561"/>
                </a:lnTo>
                <a:lnTo>
                  <a:pt x="7312" y="206805"/>
                </a:lnTo>
                <a:lnTo>
                  <a:pt x="27257" y="236394"/>
                </a:lnTo>
                <a:lnTo>
                  <a:pt x="56846" y="256339"/>
                </a:lnTo>
                <a:lnTo>
                  <a:pt x="93090" y="263651"/>
                </a:lnTo>
                <a:lnTo>
                  <a:pt x="883793" y="263651"/>
                </a:lnTo>
                <a:lnTo>
                  <a:pt x="920037" y="256339"/>
                </a:lnTo>
                <a:lnTo>
                  <a:pt x="949626" y="236394"/>
                </a:lnTo>
                <a:lnTo>
                  <a:pt x="969571" y="206805"/>
                </a:lnTo>
                <a:lnTo>
                  <a:pt x="976884" y="170561"/>
                </a:lnTo>
                <a:lnTo>
                  <a:pt x="976884" y="93090"/>
                </a:lnTo>
                <a:lnTo>
                  <a:pt x="969571" y="56846"/>
                </a:lnTo>
                <a:lnTo>
                  <a:pt x="949626" y="27257"/>
                </a:lnTo>
                <a:lnTo>
                  <a:pt x="920037" y="7312"/>
                </a:lnTo>
                <a:lnTo>
                  <a:pt x="883793" y="0"/>
                </a:lnTo>
                <a:close/>
              </a:path>
            </a:pathLst>
          </a:custGeom>
          <a:solidFill>
            <a:srgbClr val="E8F3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288282" y="3592829"/>
            <a:ext cx="5867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体验营销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111878" y="4029836"/>
            <a:ext cx="939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提供线下试驾、车 圈活动等营销服务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030979" y="4757928"/>
            <a:ext cx="1086612" cy="484632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959352" y="4550664"/>
            <a:ext cx="1228725" cy="1736089"/>
          </a:xfrm>
          <a:prstGeom prst="rect">
            <a:avLst/>
          </a:prstGeom>
          <a:ln w="9525">
            <a:solidFill>
              <a:srgbClr val="8AC5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271145">
              <a:lnSpc>
                <a:spcPct val="100000"/>
              </a:lnSpc>
              <a:spcBef>
                <a:spcPts val="5"/>
              </a:spcBef>
            </a:pPr>
            <a:r>
              <a:rPr sz="900" spc="-5">
                <a:solidFill>
                  <a:srgbClr val="585858"/>
                </a:solidFill>
                <a:latin typeface="微软雅黑"/>
                <a:cs typeface="微软雅黑"/>
              </a:rPr>
              <a:t>线下试驾活动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015740" y="5361432"/>
            <a:ext cx="1115567" cy="55321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554979" y="3563111"/>
            <a:ext cx="977265" cy="264160"/>
          </a:xfrm>
          <a:custGeom>
            <a:rect l="l" t="t" r="r" b="b"/>
            <a:pathLst>
              <a:path w="977265" h="264160">
                <a:moveTo>
                  <a:pt x="883793" y="0"/>
                </a:moveTo>
                <a:lnTo>
                  <a:pt x="93091" y="0"/>
                </a:lnTo>
                <a:lnTo>
                  <a:pt x="56846" y="7312"/>
                </a:lnTo>
                <a:lnTo>
                  <a:pt x="27257" y="27257"/>
                </a:lnTo>
                <a:lnTo>
                  <a:pt x="7312" y="56846"/>
                </a:lnTo>
                <a:lnTo>
                  <a:pt x="0" y="93090"/>
                </a:lnTo>
                <a:lnTo>
                  <a:pt x="0" y="170561"/>
                </a:lnTo>
                <a:lnTo>
                  <a:pt x="7312" y="206805"/>
                </a:lnTo>
                <a:lnTo>
                  <a:pt x="27257" y="236394"/>
                </a:lnTo>
                <a:lnTo>
                  <a:pt x="56846" y="256339"/>
                </a:lnTo>
                <a:lnTo>
                  <a:pt x="93091" y="263651"/>
                </a:lnTo>
                <a:lnTo>
                  <a:pt x="883793" y="263651"/>
                </a:lnTo>
                <a:lnTo>
                  <a:pt x="920037" y="256339"/>
                </a:lnTo>
                <a:lnTo>
                  <a:pt x="949626" y="236394"/>
                </a:lnTo>
                <a:lnTo>
                  <a:pt x="969571" y="206805"/>
                </a:lnTo>
                <a:lnTo>
                  <a:pt x="976884" y="170561"/>
                </a:lnTo>
                <a:lnTo>
                  <a:pt x="976884" y="93090"/>
                </a:lnTo>
                <a:lnTo>
                  <a:pt x="969571" y="56846"/>
                </a:lnTo>
                <a:lnTo>
                  <a:pt x="949626" y="27257"/>
                </a:lnTo>
                <a:lnTo>
                  <a:pt x="920037" y="7312"/>
                </a:lnTo>
                <a:lnTo>
                  <a:pt x="883793" y="0"/>
                </a:lnTo>
                <a:close/>
              </a:path>
            </a:pathLst>
          </a:custGeom>
          <a:solidFill>
            <a:srgbClr val="DFEF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575808" y="3592829"/>
            <a:ext cx="939800" cy="874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585858"/>
                </a:solidFill>
                <a:latin typeface="微软雅黑"/>
                <a:cs typeface="微软雅黑"/>
              </a:rPr>
              <a:t>精准营销</a:t>
            </a:r>
            <a:endParaRPr sz="1100">
              <a:latin typeface="微软雅黑"/>
              <a:cs typeface="微软雅黑"/>
            </a:endParaRPr>
          </a:p>
          <a:p>
            <a:pPr marL="12065" marR="5080" algn="ctr">
              <a:lnSpc>
                <a:spcPct val="100000"/>
              </a:lnSpc>
              <a:spcBef>
                <a:spcPts val="1035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以用户行为、偏好 等数据为基础，进 行内容精准分发， 促进高效转化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434584" y="4550664"/>
            <a:ext cx="1229995" cy="1736089"/>
          </a:xfrm>
          <a:custGeom>
            <a:rect l="l" t="t" r="r" b="b"/>
            <a:pathLst>
              <a:path w="1229995" h="1736089">
                <a:moveTo>
                  <a:pt x="0" y="1735836"/>
                </a:moveTo>
                <a:lnTo>
                  <a:pt x="1229867" y="1735836"/>
                </a:lnTo>
                <a:lnTo>
                  <a:pt x="1229867" y="0"/>
                </a:lnTo>
                <a:lnTo>
                  <a:pt x="0" y="0"/>
                </a:lnTo>
                <a:lnTo>
                  <a:pt x="0" y="1735836"/>
                </a:lnTo>
                <a:close/>
              </a:path>
            </a:pathLst>
          </a:custGeom>
          <a:ln w="9525">
            <a:solidFill>
              <a:srgbClr val="64AE45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529071" y="4664964"/>
            <a:ext cx="457200" cy="478790"/>
          </a:xfrm>
          <a:prstGeom prst="rect">
            <a:avLst/>
          </a:prstGeom>
          <a:solidFill>
            <a:srgbClr val="DFEFD9"/>
          </a:solidFill>
        </p:spPr>
        <p:txBody>
          <a:bodyPr vert="horz" wrap="square" lIns="0" tIns="29209" rIns="0" bIns="0" rtlCol="0">
            <a:spAutoFit/>
          </a:bodyPr>
          <a:lstStyle/>
          <a:p>
            <a:pPr marL="56515" marR="49530" algn="just">
              <a:lnSpc>
                <a:spcPct val="100000"/>
              </a:lnSpc>
              <a:spcBef>
                <a:spcPts val="229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用户站 内行为 数据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20967" y="4668011"/>
            <a:ext cx="347980" cy="475615"/>
          </a:xfrm>
          <a:prstGeom prst="rect">
            <a:avLst/>
          </a:prstGeom>
          <a:solidFill>
            <a:srgbClr val="DFEFD9"/>
          </a:solidFill>
        </p:spPr>
        <p:txBody>
          <a:bodyPr vert="horz" wrap="square" lIns="0" tIns="97155" rIns="0" bIns="0" rtlCol="0">
            <a:spAutoFit/>
          </a:bodyPr>
          <a:lstStyle/>
          <a:p>
            <a:pPr marL="59690" marR="50800">
              <a:lnSpc>
                <a:spcPct val="100000"/>
              </a:lnSpc>
              <a:spcBef>
                <a:spcPts val="765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用户 细分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29071" y="5356859"/>
            <a:ext cx="1041400" cy="346075"/>
          </a:xfrm>
          <a:prstGeom prst="rect">
            <a:avLst/>
          </a:prstGeom>
          <a:solidFill>
            <a:srgbClr val="C1E0B3"/>
          </a:solidFill>
        </p:spPr>
        <p:txBody>
          <a:bodyPr vert="horz" wrap="square" lIns="0" tIns="33020" rIns="0" bIns="0" rtlCol="0">
            <a:spAutoFit/>
          </a:bodyPr>
          <a:lstStyle/>
          <a:p>
            <a:pPr marL="177800" marR="168910" indent="114300">
              <a:lnSpc>
                <a:spcPct val="100000"/>
              </a:lnSpc>
              <a:spcBef>
                <a:spcPts val="260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精准判断 用户决策时刻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29071" y="5923788"/>
            <a:ext cx="1041400" cy="242570"/>
          </a:xfrm>
          <a:prstGeom prst="rect">
            <a:avLst/>
          </a:prstGeom>
          <a:solidFill>
            <a:srgbClr val="A0D28D"/>
          </a:solidFill>
        </p:spPr>
        <p:txBody>
          <a:bodyPr vert="horz" wrap="square" lIns="0" tIns="4889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385"/>
              </a:spcBef>
            </a:pPr>
            <a:r>
              <a:rPr sz="900">
                <a:solidFill>
                  <a:srgbClr val="585858"/>
                </a:solidFill>
                <a:latin typeface="微软雅黑"/>
                <a:cs typeface="微软雅黑"/>
              </a:rPr>
              <a:t>实时匹配内容分发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986271" y="4867655"/>
            <a:ext cx="234061" cy="76200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753861" y="5138420"/>
            <a:ext cx="296545" cy="219710"/>
          </a:xfrm>
          <a:custGeom>
            <a:rect l="l" t="t" r="r" b="b"/>
            <a:pathLst>
              <a:path w="296545" h="219710">
                <a:moveTo>
                  <a:pt x="230846" y="179585"/>
                </a:moveTo>
                <a:lnTo>
                  <a:pt x="212089" y="205104"/>
                </a:lnTo>
                <a:lnTo>
                  <a:pt x="296037" y="219455"/>
                </a:lnTo>
                <a:lnTo>
                  <a:pt x="279409" y="187070"/>
                </a:lnTo>
                <a:lnTo>
                  <a:pt x="241046" y="187070"/>
                </a:lnTo>
                <a:lnTo>
                  <a:pt x="230846" y="179585"/>
                </a:lnTo>
                <a:close/>
              </a:path>
              <a:path w="296545" h="219710">
                <a:moveTo>
                  <a:pt x="238425" y="169273"/>
                </a:moveTo>
                <a:lnTo>
                  <a:pt x="230846" y="179585"/>
                </a:lnTo>
                <a:lnTo>
                  <a:pt x="241046" y="187070"/>
                </a:lnTo>
                <a:lnTo>
                  <a:pt x="248665" y="176783"/>
                </a:lnTo>
                <a:lnTo>
                  <a:pt x="238425" y="169273"/>
                </a:lnTo>
                <a:close/>
              </a:path>
              <a:path w="296545" h="219710">
                <a:moveTo>
                  <a:pt x="257175" y="143763"/>
                </a:moveTo>
                <a:lnTo>
                  <a:pt x="238425" y="169273"/>
                </a:lnTo>
                <a:lnTo>
                  <a:pt x="248665" y="176783"/>
                </a:lnTo>
                <a:lnTo>
                  <a:pt x="241046" y="187070"/>
                </a:lnTo>
                <a:lnTo>
                  <a:pt x="279409" y="187070"/>
                </a:lnTo>
                <a:lnTo>
                  <a:pt x="257175" y="143763"/>
                </a:lnTo>
                <a:close/>
              </a:path>
              <a:path w="296545" h="219710">
                <a:moveTo>
                  <a:pt x="7620" y="0"/>
                </a:moveTo>
                <a:lnTo>
                  <a:pt x="0" y="10159"/>
                </a:lnTo>
                <a:lnTo>
                  <a:pt x="230846" y="179585"/>
                </a:lnTo>
                <a:lnTo>
                  <a:pt x="238425" y="169273"/>
                </a:lnTo>
                <a:lnTo>
                  <a:pt x="762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012179" y="5702808"/>
            <a:ext cx="76200" cy="220776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523748" y="6393139"/>
            <a:ext cx="1969770" cy="3625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0"/>
              </a:spcBef>
            </a:pP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来源：公开资料，艾瑞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咨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询自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主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研究</a:t>
            </a:r>
            <a:r>
              <a:rPr sz="800" spc="-15">
                <a:solidFill>
                  <a:srgbClr val="7E7E7E"/>
                </a:solidFill>
                <a:latin typeface="微软雅黑"/>
                <a:cs typeface="微软雅黑"/>
              </a:rPr>
              <a:t>绘</a:t>
            </a:r>
            <a:r>
              <a:rPr sz="800">
                <a:solidFill>
                  <a:srgbClr val="7E7E7E"/>
                </a:solidFill>
                <a:latin typeface="微软雅黑"/>
                <a:cs typeface="微软雅黑"/>
              </a:rPr>
              <a:t>制。</a:t>
            </a:r>
            <a:endParaRPr sz="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</a:rPr>
              <a:t>©2023.12 iResearch</a:t>
            </a:r>
            <a:r>
              <a:rPr sz="800" spc="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800">
                <a:solidFill>
                  <a:srgbClr val="7E7E7E"/>
                </a:solidFill>
                <a:latin typeface="Arial"/>
                <a:cs typeface="Arial"/>
              </a:rPr>
              <a:t>Inc.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/>
              <a:t>21</a:t>
            </a:fld>
          </a:p>
        </p:txBody>
      </p:sp>
      <p:sp>
        <p:nvSpPr>
          <p:cNvPr id="46" name="object 46"/>
          <p:cNvSpPr txBox="1"/>
          <p:nvPr/>
        </p:nvSpPr>
        <p:spPr>
          <a:xfrm>
            <a:off x="7596378" y="6615704"/>
            <a:ext cx="104902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">
                <a:solidFill>
                  <a:srgbClr val="7E7E7E"/>
                </a:solidFill>
                <a:latin typeface="Arial"/>
                <a:cs typeface="Arial"/>
                <a:hlinkClick r:id="rId12"/>
              </a:rPr>
              <a:t>www.iresearch.com.cn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https://d.book118.com/007150053014006030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460</Paragraphs>
  <Slides>22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8">
      <vt:lpstr>Arial</vt:lpstr>
      <vt:lpstr>Calibri</vt:lpstr>
      <vt:lpstr>微软雅黑</vt:lpstr>
      <vt:lpstr>Wingdings</vt:lpstr>
      <vt:lpstr>Times New Roman</vt:lpstr>
      <vt:lpstr>Office Theme</vt:lpstr>
      <vt:lpstr>汽车行业网络营销监测报告</vt:lpstr>
      <vt:lpstr>数据说明</vt:lpstr>
      <vt:lpstr>核心发现</vt:lpstr>
      <vt:lpstr>CONTENTS</vt:lpstr>
      <vt:lpstr>PowerPoint Presentation</vt:lpstr>
      <vt:lpstr>政策扶持助力消费增长，国内汽车市场持续回温</vt:lpstr>
      <vt:lpstr>汽车行业丨投入趋势</vt:lpstr>
      <vt:lpstr>汽车行业丨投入主体-TOP广告主</vt:lpstr>
      <vt:lpstr>汽车行业丨投入策略</vt:lpstr>
      <vt:lpstr>汽车行业丨投入策略</vt:lpstr>
      <vt:lpstr>汽车行业丨媒体选择</vt:lpstr>
      <vt:lpstr>汽车行业丨展示类广告投放创意类型
1）优惠活动：优惠信息+品牌/产品</vt:lpstr>
      <vt:lpstr>汽车行业丨展示类广告投放创意类型
2）产品上新：上新车型+新车信息</vt:lpstr>
      <vt:lpstr>汽车行业丨展示类广告投放创意类型
3）品牌建设：品牌个性标语+产品</vt:lpstr>
      <vt:lpstr>综艺赞助丨排期</vt:lpstr>
      <vt:lpstr>综艺赞助丨节目类型&amp;播放终端</vt:lpstr>
      <vt:lpstr>综艺赞助丨品牌露出形式
嘉宾出行用车是赞助品牌的主要露出方式，综合游戏类节目中通过设置 游戏环节全方位展示赞助汽车</vt:lpstr>
      <vt:lpstr>综艺赞助丨综艺效果</vt:lpstr>
      <vt:lpstr>PowerPoint Presentation</vt:lpstr>
      <vt:lpstr>汽车厂商营销观念变化</vt:lpstr>
      <vt:lpstr>垂类媒体营销玩法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2024-09-01T12:32:57.150</cp:lastPrinted>
  <dcterms:created xsi:type="dcterms:W3CDTF">2024-09-01T04:32:57Z</dcterms:created>
  <dcterms:modified xsi:type="dcterms:W3CDTF">2024-09-01T04:32:59Z</dcterms:modified>
</cp:coreProperties>
</file>