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diagrams/colors1.xml" ContentType="application/vnd.openxmlformats-officedocument.drawingml.diagramColors+xml"/>
  <Override PartName="/ppt/diagrams/data1.xml" ContentType="application/vnd.openxmlformats-officedocument.drawingml.diagramData+xml"/>
  <Override PartName="/ppt/diagrams/drawing1.xml" ContentType="application/vnd.ms-office.drawingml.diagramDrawing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940675A-B579-460E-94D1-54222C63F5DA}" styleName="No Style, Table Grid">
    <a:wholeTbl>
      <a:tcTxStyle>
        <a:fontRef idx="minor"/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4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diagrams/colors1.xml><?xml version="1.0" encoding="utf-8"?>
<dgm:colorsDef xmlns:a="http://schemas.openxmlformats.org/drawingml/2006/main" xmlns:dgm="http://schemas.openxmlformats.org/drawingml/2006/diagram" uniqueId="urn:microsoft.com/office/officeart/2005/8/colors/colorful1">
  <dgm:title val=""/>
  <dgm:desc val=""/>
  <dgm:catLst>
    <dgm:cat type="colorful" pri="10100"/>
  </dgm:catLst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</dgm:colorsDef>
</file>

<file path=ppt/diagrams/data1.xml><?xml version="1.0" encoding="utf-8"?>
<dgm:dataModel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>
  <dgm:ptLst>
    <dgm:pt modelId="{991BBFD8-DB23-44AC-8321-73EDE660A604}" type="doc">
      <dgm:prSet loTypeId="urn:microsoft.com/office/officeart/2005/8/layout/hierarchy2" loCatId="hierarchy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zh-CN" altLang="en-US"/>
        </a:p>
      </dgm:t>
    </dgm:pt>
    <dgm:pt modelId="{EED69BD1-EDFE-4638-AA29-C9CF33D3680A}" type="parTrans" cxnId="{F69E100F-3E81-4085-A8B5-ECEBAD0AEC85}">
      <dgm:prSet custT="1"/>
      <dgm:spPr/>
      <dgm:t>
        <a:bodyPr/>
        <a:lstStyle/>
        <a:p>
          <a:endParaRPr lang="zh-CN" altLang="en-US" sz="1600"/>
        </a:p>
      </dgm:t>
    </dgm:pt>
    <dgm:pt modelId="{DA2B7CF5-4AC3-4678-A52D-29A58F641932}">
      <dgm:prSet phldrT="[文本]" custT="1"/>
      <dgm:spPr/>
      <dgm:t>
        <a:bodyPr/>
        <a:lstStyle/>
        <a:p>
          <a:r>
            <a:rPr lang="zh-CN" altLang="en-US" sz="2000" b="1"/>
            <a:t>生物资产</a:t>
          </a:r>
        </a:p>
      </dgm:t>
    </dgm:pt>
    <dgm:pt modelId="{77BA51B7-AE8B-4D3F-9F9D-8E3B81D376F6}" type="parTrans" cxnId="{3C58B9C8-485A-4CB8-9F06-CF8B35DF2671}">
      <dgm:prSet custT="1"/>
      <dgm:spPr/>
      <dgm:t>
        <a:bodyPr/>
        <a:lstStyle/>
        <a:p>
          <a:endParaRPr lang="zh-CN" altLang="en-US" sz="400"/>
        </a:p>
      </dgm:t>
    </dgm:pt>
    <dgm:pt modelId="{1134C859-E1BD-4226-B226-5404D7FEA6F2}">
      <dgm:prSet phldrT="[文本]" custT="1"/>
      <dgm:spPr/>
      <dgm:t>
        <a:bodyPr/>
        <a:lstStyle/>
        <a:p>
          <a:r>
            <a:rPr lang="zh-CN" altLang="en-US" sz="2000" b="1"/>
            <a:t>消耗性生物资产</a:t>
          </a:r>
        </a:p>
      </dgm:t>
    </dgm:pt>
    <dgm:pt modelId="{F04B8E36-A4B7-4048-8BC6-E6B279C7B45D}" type="sibTrans" cxnId="{3C58B9C8-485A-4CB8-9F06-CF8B35DF2671}">
      <dgm:prSet custT="1"/>
      <dgm:spPr/>
      <dgm:t>
        <a:bodyPr/>
        <a:lstStyle/>
        <a:p>
          <a:endParaRPr lang="zh-CN" altLang="en-US" sz="1600"/>
        </a:p>
      </dgm:t>
    </dgm:pt>
    <dgm:pt modelId="{145CC055-2404-42D3-9EB6-CCAE9F8FF044}" type="parTrans" cxnId="{32192432-4B5B-4E4F-866A-1AD70E0AD593}">
      <dgm:prSet custT="1"/>
      <dgm:spPr/>
      <dgm:t>
        <a:bodyPr/>
        <a:lstStyle/>
        <a:p>
          <a:endParaRPr lang="zh-CN" altLang="en-US" sz="400"/>
        </a:p>
      </dgm:t>
    </dgm:pt>
    <dgm:pt modelId="{F8E5D205-B0E7-4469-9EAE-35900A969360}">
      <dgm:prSet phldrT="[文本]" custT="1"/>
      <dgm:spPr/>
      <dgm:t>
        <a:bodyPr/>
        <a:lstStyle/>
        <a:p>
          <a:r>
            <a:rPr lang="zh-CN" altLang="en-US" sz="2000" b="1"/>
            <a:t>生产性生物资产</a:t>
          </a:r>
        </a:p>
      </dgm:t>
    </dgm:pt>
    <dgm:pt modelId="{6D54EB25-D393-4EA2-8B5B-A04A1B1BB45E}" type="sibTrans" cxnId="{32192432-4B5B-4E4F-866A-1AD70E0AD593}">
      <dgm:prSet custT="1"/>
      <dgm:spPr/>
      <dgm:t>
        <a:bodyPr/>
        <a:lstStyle/>
        <a:p>
          <a:endParaRPr lang="zh-CN" altLang="en-US" sz="1600"/>
        </a:p>
      </dgm:t>
    </dgm:pt>
    <dgm:pt modelId="{0D758728-B539-429A-AD13-F1818206B77B}" type="parTrans" cxnId="{15BD1DC7-41ED-42C1-9AD3-8B138DBAAB7A}">
      <dgm:prSet custT="1"/>
      <dgm:spPr/>
      <dgm:t>
        <a:bodyPr/>
        <a:lstStyle/>
        <a:p>
          <a:endParaRPr lang="zh-CN" altLang="en-US" sz="400"/>
        </a:p>
      </dgm:t>
    </dgm:pt>
    <dgm:pt modelId="{77360184-ABEA-43E6-A071-C98BEBA09006}">
      <dgm:prSet phldrT="[文本]" custT="1"/>
      <dgm:spPr/>
      <dgm:t>
        <a:bodyPr/>
        <a:lstStyle/>
        <a:p>
          <a:r>
            <a:rPr lang="zh-CN" altLang="en-US" sz="2000" b="1"/>
            <a:t>公益性生物资产</a:t>
          </a:r>
        </a:p>
      </dgm:t>
    </dgm:pt>
    <dgm:pt modelId="{D478BEBC-F23B-42FA-8D8D-490BF611EE77}" type="sibTrans" cxnId="{15BD1DC7-41ED-42C1-9AD3-8B138DBAAB7A}">
      <dgm:prSet custT="1"/>
      <dgm:spPr/>
      <dgm:t>
        <a:bodyPr/>
        <a:lstStyle/>
        <a:p>
          <a:endParaRPr lang="zh-CN" altLang="en-US" sz="1600"/>
        </a:p>
      </dgm:t>
    </dgm:pt>
    <dgm:pt modelId="{B592B840-0E81-4842-A899-A8D5F9569597}" type="sibTrans" cxnId="{F69E100F-3E81-4085-A8B5-ECEBAD0AEC85}">
      <dgm:prSet custT="1"/>
      <dgm:spPr/>
      <dgm:t>
        <a:bodyPr/>
        <a:lstStyle/>
        <a:p>
          <a:endParaRPr lang="zh-CN" altLang="en-US" sz="1600"/>
        </a:p>
      </dgm:t>
    </dgm:pt>
    <dgm:pt modelId="{402819F3-0F2E-4288-9876-BCC4524F6C99}" type="pres">
      <dgm:prSet presAssocID="{991BBFD8-DB23-44AC-8321-73EDE660A604}" presName="diagram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/>
      </dgm:t>
    </dgm:pt>
    <dgm:pt modelId="{301D1B31-9350-447E-ACA6-F6FE5AB8E3B3}" type="pres">
      <dgm:prSet presAssocID="{DA2B7CF5-4AC3-4678-A52D-29A58F641932}" presName="root1"/>
      <dgm:spPr/>
      <dgm:t>
        <a:bodyPr/>
        <a:lstStyle/>
        <a:p/>
      </dgm:t>
    </dgm:pt>
    <dgm:pt modelId="{405A8CE0-13A2-4DF5-B0D9-AFC5FD44C644}" type="pres">
      <dgm:prSet presAssocID="{DA2B7CF5-4AC3-4678-A52D-29A58F641932}" presName="LevelOneTextNode" presStyleLbl="node0" presStyleCnt="1">
        <dgm:presLayoutVars>
          <dgm:chPref val="3"/>
        </dgm:presLayoutVars>
      </dgm:prSet>
      <dgm:spPr/>
      <dgm:t>
        <a:bodyPr/>
        <a:lstStyle/>
        <a:p/>
      </dgm:t>
    </dgm:pt>
    <dgm:pt modelId="{709A1B6C-A1C0-4104-8E8D-BD3EA018936F}" type="pres">
      <dgm:prSet presAssocID="{DA2B7CF5-4AC3-4678-A52D-29A58F641932}" presName="level2hierChild"/>
      <dgm:spPr/>
      <dgm:t>
        <a:bodyPr/>
        <a:lstStyle/>
        <a:p/>
      </dgm:t>
    </dgm:pt>
    <dgm:pt modelId="{9E9DBDCB-D59E-49C4-8679-D597AB29EBB3}" type="pres">
      <dgm:prSet presAssocID="{77BA51B7-AE8B-4D3F-9F9D-8E3B81D376F6}" presName="conn2-1" presStyleLbl="parChTrans1D2" presStyleCnt="3"/>
      <dgm:spPr/>
      <dgm:t>
        <a:bodyPr/>
        <a:lstStyle/>
        <a:p/>
      </dgm:t>
    </dgm:pt>
    <dgm:pt modelId="{280879AA-FAD1-4D89-8C97-258EAF12192D}" type="pres">
      <dgm:prSet presAssocID="{77BA51B7-AE8B-4D3F-9F9D-8E3B81D376F6}" presName="connTx" presStyleLbl="parChTrans2D2" presStyleCnt="3"/>
      <dgm:spPr/>
      <dgm:t>
        <a:bodyPr/>
        <a:lstStyle/>
        <a:p/>
      </dgm:t>
    </dgm:pt>
    <dgm:pt modelId="{AFC1AD1B-3ECE-41C1-ABBA-EF7257251092}" type="pres">
      <dgm:prSet presAssocID="{1134C859-E1BD-4226-B226-5404D7FEA6F2}" presName="root2"/>
      <dgm:spPr/>
      <dgm:t>
        <a:bodyPr/>
        <a:lstStyle/>
        <a:p/>
      </dgm:t>
    </dgm:pt>
    <dgm:pt modelId="{4D19EF5F-E2CF-4170-A8C4-8C4C2BCDEB23}" type="pres">
      <dgm:prSet presAssocID="{1134C859-E1BD-4226-B226-5404D7FEA6F2}" presName="LevelTwoTextNode" presStyleLbl="node2" presStyleCnt="3" custScaleX="139879">
        <dgm:presLayoutVars>
          <dgm:chPref val="3"/>
        </dgm:presLayoutVars>
      </dgm:prSet>
      <dgm:spPr/>
      <dgm:t>
        <a:bodyPr/>
        <a:lstStyle/>
        <a:p/>
      </dgm:t>
    </dgm:pt>
    <dgm:pt modelId="{7AE05661-B2B2-4A3F-8DE0-0EF6739DB5FE}" type="pres">
      <dgm:prSet presAssocID="{1134C859-E1BD-4226-B226-5404D7FEA6F2}" presName="level3hierChild"/>
      <dgm:spPr/>
      <dgm:t>
        <a:bodyPr/>
        <a:lstStyle/>
        <a:p/>
      </dgm:t>
    </dgm:pt>
    <dgm:pt modelId="{7C257EA2-B75D-46FF-BDA4-358E8483FC92}" type="pres">
      <dgm:prSet presAssocID="{145CC055-2404-42D3-9EB6-CCAE9F8FF044}" presName="conn2-1" presStyleLbl="parChTrans1D2" presStyleIdx="1" presStyleCnt="3"/>
      <dgm:spPr/>
      <dgm:t>
        <a:bodyPr/>
        <a:lstStyle/>
        <a:p/>
      </dgm:t>
    </dgm:pt>
    <dgm:pt modelId="{025F7480-A042-4D61-B7DE-99904D9A7B0C}" type="pres">
      <dgm:prSet presAssocID="{145CC055-2404-42D3-9EB6-CCAE9F8FF044}" presName="connTx" presStyleLbl="parChTrans2D2" presStyleIdx="1" presStyleCnt="3"/>
      <dgm:spPr/>
      <dgm:t>
        <a:bodyPr/>
        <a:lstStyle/>
        <a:p/>
      </dgm:t>
    </dgm:pt>
    <dgm:pt modelId="{BB782F8E-0583-4A7E-87B0-778BF3F73C1B}" type="pres">
      <dgm:prSet presAssocID="{F8E5D205-B0E7-4469-9EAE-35900A969360}" presName="root2"/>
      <dgm:spPr/>
      <dgm:t>
        <a:bodyPr/>
        <a:lstStyle/>
        <a:p/>
      </dgm:t>
    </dgm:pt>
    <dgm:pt modelId="{F620EE17-5486-4F74-BCE9-A0E24637F663}" type="pres">
      <dgm:prSet presAssocID="{F8E5D205-B0E7-4469-9EAE-35900A969360}" presName="LevelTwoTextNode" presStyleLbl="node2" presStyleIdx="1" presStyleCnt="3" custScaleX="141471">
        <dgm:presLayoutVars>
          <dgm:chPref val="3"/>
        </dgm:presLayoutVars>
      </dgm:prSet>
      <dgm:spPr/>
      <dgm:t>
        <a:bodyPr/>
        <a:lstStyle/>
        <a:p/>
      </dgm:t>
    </dgm:pt>
    <dgm:pt modelId="{DE3A42F6-CD92-43A3-A7B0-7D2B10E2D0D3}" type="pres">
      <dgm:prSet presAssocID="{F8E5D205-B0E7-4469-9EAE-35900A969360}" presName="level3hierChild"/>
      <dgm:spPr/>
      <dgm:t>
        <a:bodyPr/>
        <a:lstStyle/>
        <a:p/>
      </dgm:t>
    </dgm:pt>
    <dgm:pt modelId="{0742A87C-F942-4962-B8B2-65882B6CE067}" type="pres">
      <dgm:prSet presAssocID="{0D758728-B539-429A-AD13-F1818206B77B}" presName="conn2-1" presStyleLbl="parChTrans1D2" presStyleIdx="2" presStyleCnt="3"/>
      <dgm:spPr/>
      <dgm:t>
        <a:bodyPr/>
        <a:lstStyle/>
        <a:p/>
      </dgm:t>
    </dgm:pt>
    <dgm:pt modelId="{BB874E74-685F-4A6E-8318-17D28315CD90}" type="pres">
      <dgm:prSet presAssocID="{0D758728-B539-429A-AD13-F1818206B77B}" presName="connTx" presStyleLbl="parChTrans2D2" presStyleIdx="2" presStyleCnt="3"/>
      <dgm:spPr/>
      <dgm:t>
        <a:bodyPr/>
        <a:lstStyle/>
        <a:p/>
      </dgm:t>
    </dgm:pt>
    <dgm:pt modelId="{D2051A23-838C-4944-84FD-91BE48E6C8C8}" type="pres">
      <dgm:prSet presAssocID="{77360184-ABEA-43E6-A071-C98BEBA09006}" presName="root2"/>
      <dgm:spPr/>
      <dgm:t>
        <a:bodyPr/>
        <a:lstStyle/>
        <a:p/>
      </dgm:t>
    </dgm:pt>
    <dgm:pt modelId="{021D7D38-97F9-4818-8A15-E7F990DD7BB6}" type="pres">
      <dgm:prSet presAssocID="{77360184-ABEA-43E6-A071-C98BEBA09006}" presName="LevelTwoTextNode" presStyleLbl="node2" presStyleIdx="2" presStyleCnt="3" custScaleX="143063">
        <dgm:presLayoutVars>
          <dgm:chPref val="3"/>
        </dgm:presLayoutVars>
      </dgm:prSet>
      <dgm:spPr/>
      <dgm:t>
        <a:bodyPr/>
        <a:lstStyle/>
        <a:p/>
      </dgm:t>
    </dgm:pt>
    <dgm:pt modelId="{5B77FBFD-60E2-484D-B054-BB89446EE561}" type="pres">
      <dgm:prSet presAssocID="{77360184-ABEA-43E6-A071-C98BEBA09006}" presName="level3hierChild"/>
      <dgm:spPr/>
      <dgm:t>
        <a:bodyPr/>
        <a:lstStyle/>
        <a:p/>
      </dgm:t>
    </dgm:pt>
  </dgm:ptLst>
  <dgm:cxnLst>
    <dgm:cxn modelId="{F69E100F-3E81-4085-A8B5-ECEBAD0AEC85}" srcId="{991BBFD8-DB23-44AC-8321-73EDE660A604}" destId="{DA2B7CF5-4AC3-4678-A52D-29A58F641932}" srcOrd="0" destOrd="0" parTransId="{EED69BD1-EDFE-4638-AA29-C9CF33D3680A}" sibTransId="{B592B840-0E81-4842-A899-A8D5F9569597}"/>
    <dgm:cxn modelId="{3C58B9C8-485A-4CB8-9F06-CF8B35DF2671}" srcId="{DA2B7CF5-4AC3-4678-A52D-29A58F641932}" destId="{1134C859-E1BD-4226-B226-5404D7FEA6F2}" srcOrd="0" destOrd="0" parTransId="{77BA51B7-AE8B-4D3F-9F9D-8E3B81D376F6}" sibTransId="{F04B8E36-A4B7-4048-8BC6-E6B279C7B45D}"/>
    <dgm:cxn modelId="{32192432-4B5B-4E4F-866A-1AD70E0AD593}" srcId="{DA2B7CF5-4AC3-4678-A52D-29A58F641932}" destId="{F8E5D205-B0E7-4469-9EAE-35900A969360}" srcOrd="1" destOrd="0" parTransId="{145CC055-2404-42D3-9EB6-CCAE9F8FF044}" sibTransId="{6D54EB25-D393-4EA2-8B5B-A04A1B1BB45E}"/>
    <dgm:cxn modelId="{15BD1DC7-41ED-42C1-9AD3-8B138DBAAB7A}" srcId="{DA2B7CF5-4AC3-4678-A52D-29A58F641932}" destId="{77360184-ABEA-43E6-A071-C98BEBA09006}" srcOrd="2" destOrd="0" parTransId="{0D758728-B539-429A-AD13-F1818206B77B}" sibTransId="{D478BEBC-F23B-42FA-8D8D-490BF611EE77}"/>
    <dgm:cxn modelId="{DC4C2C9C-7C4C-46FA-B515-40F575BDC4E4}" type="presOf" srcId="{991BBFD8-DB23-44AC-8321-73EDE660A604}" destId="{402819F3-0F2E-4288-9876-BCC4524F6C99}" srcOrd="0" destOrd="0" presId="urn:microsoft.com/office/officeart/2005/8/layout/hierarchy2"/>
    <dgm:cxn modelId="{C066D255-B45F-4ABA-A6F1-CFD920BADFE3}" type="presParOf" srcId="{402819F3-0F2E-4288-9876-BCC4524F6C99}" destId="{301D1B31-9350-447E-ACA6-F6FE5AB8E3B3}" srcOrd="0" destOrd="0" presId="urn:microsoft.com/office/officeart/2005/8/layout/hierarchy2"/>
    <dgm:cxn modelId="{1080B0BC-D2A5-482B-A882-7DF1A4E609CA}" type="presParOf" srcId="{301D1B31-9350-447E-ACA6-F6FE5AB8E3B3}" destId="{405A8CE0-13A2-4DF5-B0D9-AFC5FD44C644}" srcOrd="0" destOrd="0" presId="urn:microsoft.com/office/officeart/2005/8/layout/hierarchy2"/>
    <dgm:cxn modelId="{B5A1BF94-3A78-4E56-8C47-1DE81B69E94F}" type="presOf" srcId="{DA2B7CF5-4AC3-4678-A52D-29A58F641932}" destId="{405A8CE0-13A2-4DF5-B0D9-AFC5FD44C644}" srcOrd="0" destOrd="0" presId="urn:microsoft.com/office/officeart/2005/8/layout/hierarchy2"/>
    <dgm:cxn modelId="{3491664C-18F8-460D-A879-C19437EA714B}" type="presParOf" srcId="{301D1B31-9350-447E-ACA6-F6FE5AB8E3B3}" destId="{709A1B6C-A1C0-4104-8E8D-BD3EA018936F}" srcOrd="1" destOrd="0" presId="urn:microsoft.com/office/officeart/2005/8/layout/hierarchy2"/>
    <dgm:cxn modelId="{AACC7543-A500-41CC-8587-A7AA71BFB0C9}" type="presParOf" srcId="{709A1B6C-A1C0-4104-8E8D-BD3EA018936F}" destId="{9E9DBDCB-D59E-49C4-8679-D597AB29EBB3}" srcOrd="0" destOrd="0" presId="urn:microsoft.com/office/officeart/2005/8/layout/hierarchy2"/>
    <dgm:cxn modelId="{C573A9DC-1750-4469-BCF2-05A09AFACD3E}" type="presOf" srcId="{77BA51B7-AE8B-4D3F-9F9D-8E3B81D376F6}" destId="{9E9DBDCB-D59E-49C4-8679-D597AB29EBB3}" srcOrd="0" destOrd="0" presId="urn:microsoft.com/office/officeart/2005/8/layout/hierarchy2"/>
    <dgm:cxn modelId="{73A9C05C-34DA-40F6-8C2A-53AFF7EE01D5}" type="presParOf" srcId="{9E9DBDCB-D59E-49C4-8679-D597AB29EBB3}" destId="{280879AA-FAD1-4D89-8C97-258EAF12192D}" srcOrd="0" destOrd="0" presId="urn:microsoft.com/office/officeart/2005/8/layout/hierarchy2"/>
    <dgm:cxn modelId="{CC6D6F8D-CF51-4D99-8FD6-BD3B36727BA1}" type="presOf" srcId="{77BA51B7-AE8B-4D3F-9F9D-8E3B81D376F6}" destId="{280879AA-FAD1-4D89-8C97-258EAF12192D}" srcOrd="1" destOrd="0" presId="urn:microsoft.com/office/officeart/2005/8/layout/hierarchy2"/>
    <dgm:cxn modelId="{E2FE602F-EEEA-4C7C-8428-1033F3CFFA3E}" type="presParOf" srcId="{709A1B6C-A1C0-4104-8E8D-BD3EA018936F}" destId="{AFC1AD1B-3ECE-41C1-ABBA-EF7257251092}" srcOrd="1" destOrd="0" presId="urn:microsoft.com/office/officeart/2005/8/layout/hierarchy2"/>
    <dgm:cxn modelId="{28962BBD-10F1-42D9-AAD2-3CAB3EA1CCA1}" type="presParOf" srcId="{AFC1AD1B-3ECE-41C1-ABBA-EF7257251092}" destId="{4D19EF5F-E2CF-4170-A8C4-8C4C2BCDEB23}" srcOrd="0" destOrd="0" presId="urn:microsoft.com/office/officeart/2005/8/layout/hierarchy2"/>
    <dgm:cxn modelId="{ECB7979B-4365-4F5F-ADF6-BF007841EE75}" type="presOf" srcId="{1134C859-E1BD-4226-B226-5404D7FEA6F2}" destId="{4D19EF5F-E2CF-4170-A8C4-8C4C2BCDEB23}" srcOrd="0" destOrd="0" presId="urn:microsoft.com/office/officeart/2005/8/layout/hierarchy2"/>
    <dgm:cxn modelId="{5AEDD872-6E22-414B-8356-C44F8F20EF39}" type="presParOf" srcId="{AFC1AD1B-3ECE-41C1-ABBA-EF7257251092}" destId="{7AE05661-B2B2-4A3F-8DE0-0EF6739DB5FE}" srcOrd="1" destOrd="0" presId="urn:microsoft.com/office/officeart/2005/8/layout/hierarchy2"/>
    <dgm:cxn modelId="{B146367A-8292-4E0F-88F7-44E922717E27}" type="presParOf" srcId="{709A1B6C-A1C0-4104-8E8D-BD3EA018936F}" destId="{7C257EA2-B75D-46FF-BDA4-358E8483FC92}" srcOrd="2" destOrd="0" presId="urn:microsoft.com/office/officeart/2005/8/layout/hierarchy2"/>
    <dgm:cxn modelId="{7D50F724-3A5F-46DA-8F79-E6E8662F69EA}" type="presOf" srcId="{145CC055-2404-42D3-9EB6-CCAE9F8FF044}" destId="{7C257EA2-B75D-46FF-BDA4-358E8483FC92}" srcOrd="0" destOrd="0" presId="urn:microsoft.com/office/officeart/2005/8/layout/hierarchy2"/>
    <dgm:cxn modelId="{25552832-D2F0-4DB2-8D98-D048ACFD0D19}" type="presParOf" srcId="{7C257EA2-B75D-46FF-BDA4-358E8483FC92}" destId="{025F7480-A042-4D61-B7DE-99904D9A7B0C}" srcOrd="0" destOrd="0" presId="urn:microsoft.com/office/officeart/2005/8/layout/hierarchy2"/>
    <dgm:cxn modelId="{457EAFD3-C5FE-48B9-9AF8-274D1014A4F1}" type="presOf" srcId="{145CC055-2404-42D3-9EB6-CCAE9F8FF044}" destId="{025F7480-A042-4D61-B7DE-99904D9A7B0C}" srcOrd="1" destOrd="0" presId="urn:microsoft.com/office/officeart/2005/8/layout/hierarchy2"/>
    <dgm:cxn modelId="{29445EAB-C240-4908-BD4E-22C564E47BEE}" type="presParOf" srcId="{709A1B6C-A1C0-4104-8E8D-BD3EA018936F}" destId="{BB782F8E-0583-4A7E-87B0-778BF3F73C1B}" srcOrd="3" destOrd="0" presId="urn:microsoft.com/office/officeart/2005/8/layout/hierarchy2"/>
    <dgm:cxn modelId="{2990D984-AD1E-4740-9724-39D47C86FE32}" type="presParOf" srcId="{BB782F8E-0583-4A7E-87B0-778BF3F73C1B}" destId="{F620EE17-5486-4F74-BCE9-A0E24637F663}" srcOrd="0" destOrd="0" presId="urn:microsoft.com/office/officeart/2005/8/layout/hierarchy2"/>
    <dgm:cxn modelId="{17D8B068-7F01-45B9-89C6-E978FB0F6BEF}" type="presOf" srcId="{F8E5D205-B0E7-4469-9EAE-35900A969360}" destId="{F620EE17-5486-4F74-BCE9-A0E24637F663}" srcOrd="0" destOrd="0" presId="urn:microsoft.com/office/officeart/2005/8/layout/hierarchy2"/>
    <dgm:cxn modelId="{034A1BC0-C7F1-465B-ACAC-2EDB226300C7}" type="presParOf" srcId="{BB782F8E-0583-4A7E-87B0-778BF3F73C1B}" destId="{DE3A42F6-CD92-43A3-A7B0-7D2B10E2D0D3}" srcOrd="1" destOrd="0" presId="urn:microsoft.com/office/officeart/2005/8/layout/hierarchy2"/>
    <dgm:cxn modelId="{05CDEC74-2078-408D-88BB-3D485319E7A0}" type="presParOf" srcId="{709A1B6C-A1C0-4104-8E8D-BD3EA018936F}" destId="{0742A87C-F942-4962-B8B2-65882B6CE067}" srcOrd="4" destOrd="0" presId="urn:microsoft.com/office/officeart/2005/8/layout/hierarchy2"/>
    <dgm:cxn modelId="{7F5094E5-198C-4014-8AD4-EFC3E4C8B148}" type="presOf" srcId="{0D758728-B539-429A-AD13-F1818206B77B}" destId="{0742A87C-F942-4962-B8B2-65882B6CE067}" srcOrd="0" destOrd="0" presId="urn:microsoft.com/office/officeart/2005/8/layout/hierarchy2"/>
    <dgm:cxn modelId="{D4C053FC-D8B2-42D2-B1E7-30974F989D97}" type="presParOf" srcId="{0742A87C-F942-4962-B8B2-65882B6CE067}" destId="{BB874E74-685F-4A6E-8318-17D28315CD90}" srcOrd="0" destOrd="0" presId="urn:microsoft.com/office/officeart/2005/8/layout/hierarchy2"/>
    <dgm:cxn modelId="{2430C6B3-2DB6-4643-8528-091035736ACC}" type="presOf" srcId="{0D758728-B539-429A-AD13-F1818206B77B}" destId="{BB874E74-685F-4A6E-8318-17D28315CD90}" srcOrd="1" destOrd="0" presId="urn:microsoft.com/office/officeart/2005/8/layout/hierarchy2"/>
    <dgm:cxn modelId="{98171BCA-D9C4-4294-B26A-B39D1132A212}" type="presParOf" srcId="{709A1B6C-A1C0-4104-8E8D-BD3EA018936F}" destId="{D2051A23-838C-4944-84FD-91BE48E6C8C8}" srcOrd="5" destOrd="0" presId="urn:microsoft.com/office/officeart/2005/8/layout/hierarchy2"/>
    <dgm:cxn modelId="{48B7D311-FBC9-4605-BE76-4A7B03B64F8D}" type="presParOf" srcId="{D2051A23-838C-4944-84FD-91BE48E6C8C8}" destId="{021D7D38-97F9-4818-8A15-E7F990DD7BB6}" srcOrd="0" destOrd="0" presId="urn:microsoft.com/office/officeart/2005/8/layout/hierarchy2"/>
    <dgm:cxn modelId="{2C232C72-DD69-4BF3-9A21-6B730F6E9AE4}" type="presOf" srcId="{77360184-ABEA-43E6-A071-C98BEBA09006}" destId="{021D7D38-97F9-4818-8A15-E7F990DD7BB6}" srcOrd="0" destOrd="0" presId="urn:microsoft.com/office/officeart/2005/8/layout/hierarchy2"/>
    <dgm:cxn modelId="{734E8626-D8D2-4F2D-A9B0-176DB2E30193}" type="presParOf" srcId="{D2051A23-838C-4944-84FD-91BE48E6C8C8}" destId="{5B77FBFD-60E2-484D-B054-BB89446EE561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2" minVer="http://schemas.openxmlformats.org/drawingml/2006/main"/>
    </a:ext>
  </dgm:extLst>
</dgm:dataModel>
</file>

<file path=ppt/diagrams/drawing1.xml><?xml version="1.0" encoding="utf-8"?>
<dsp:drawing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="http://schemas.openxmlformats.org/presentationml/2006/main" xmlns:p14="http://schemas.microsoft.com/office/powerpoint/2010/main" xmlns:dsp="http://schemas.microsoft.com/office/drawing/2008/diagram">
  <dsp:spTree>
    <dsp:nvGrpSpPr>
      <dsp:cNvPr id="11" name="组合 1"/>
      <dsp:cNvGrpSpPr/>
    </dsp:nvGrpSpPr>
    <dsp:grpSpPr>
      <a:xfrm>
        <a:off x="0" y="0"/>
        <a:ext cx="4803475" cy="2386642"/>
        <a:chExt cx="4803475" cy="2386642"/>
      </a:xfrm>
    </dsp:grpSpPr>
    <dsp:sp modelId="{405A8CE0-13A2-4DF5-B0D9-AFC5FD44C644}">
      <dsp:nvSpPr>
        <dsp:cNvPr id="12" name="圆角矩形 2"/>
        <dsp:cNvSpPr/>
      </dsp:nvSpPr>
      <dsp:spPr bwMode="white">
        <a:xfrm>
          <a:off x="354556" y="831709"/>
          <a:ext cx="1446450" cy="723225"/>
        </a:xfrm>
        <a:prstGeom prst="roundRect">
          <a:avLst>
            <a:gd name="adj" fmla="val 10000"/>
          </a:avLst>
        </a:prstGeom>
      </dsp:spPr>
      <dsp:style>
        <a:lnRef idx="2">
          <a:schemeClr val="l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 lIns="12700" tIns="12700" rIns="12700" bIns="12700" anchor="ctr"/>
        <a:lstStyle>
          <a:lvl1pPr algn="ctr">
            <a:defRPr sz="6500"/>
          </a:lvl1pPr>
          <a:lvl2pPr marL="285750" indent="-285750" algn="ctr">
            <a:defRPr sz="5000"/>
          </a:lvl2pPr>
          <a:lvl3pPr marL="571500" indent="-285750" algn="ctr">
            <a:defRPr sz="5000"/>
          </a:lvl3pPr>
          <a:lvl4pPr marL="857250" indent="-285750" algn="ctr">
            <a:defRPr sz="5000"/>
          </a:lvl4pPr>
          <a:lvl5pPr marL="1143000" indent="-285750" algn="ctr">
            <a:defRPr sz="5000"/>
          </a:lvl5pPr>
          <a:lvl6pPr marL="1428750" indent="-285750" algn="ctr">
            <a:defRPr sz="5000"/>
          </a:lvl6pPr>
          <a:lvl7pPr marL="1714500" indent="-285750" algn="ctr">
            <a:defRPr sz="5000"/>
          </a:lvl7pPr>
          <a:lvl8pPr marL="2000250" indent="-285750" algn="ctr">
            <a:defRPr sz="5000"/>
          </a:lvl8pPr>
          <a:lvl9pPr marL="2286000" indent="-285750" algn="ctr">
            <a:defRPr sz="50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2000" b="1"/>
            <a:t>生物资产</a:t>
          </a:r>
        </a:p>
      </dsp:txBody>
      <dsp:txXfrm>
        <a:off x="375739" y="852891"/>
        <a:ext cx="1404085" cy="680860"/>
      </dsp:txXfrm>
    </dsp:sp>
    <dsp:sp modelId="{9E9DBDCB-D59E-49C4-8679-D597AB29EBB3}">
      <dsp:nvSpPr>
        <dsp:cNvPr id="13" name="任意多边形 3"/>
        <dsp:cNvSpPr/>
      </dsp:nvSpPr>
      <dsp:spPr bwMode="white">
        <a:xfrm>
          <a:off x="1583715" y="750194"/>
          <a:ext cx="1013160" cy="54545"/>
        </a:xfrm>
        <a:custGeom>
          <a:rect l="l" t="t" r="r" b="b"/>
          <a:pathLst>
            <a:path w="1596" h="86">
              <a:moveTo>
                <a:pt x="342" y="698"/>
              </a:moveTo>
              <a:lnTo>
                <a:pt x="1253" y="-612"/>
              </a:lnTo>
            </a:path>
          </a:pathLst>
        </a:custGeom>
      </dsp:spPr>
      <dsp:style>
        <a:lnRef idx="2">
          <a:schemeClr val="accent2"/>
        </a:lnRef>
        <a:fillRef idx="0">
          <a:schemeClr val="accent3">
            <a:tint val="90000"/>
          </a:schemeClr>
        </a:fillRef>
        <a:effectRef idx="0">
          <a:scrgbClr r="0" g="0" b="0"/>
        </a:effectRef>
        <a:fontRef idx="minor"/>
      </dsp:style>
      <dsp:txBody>
        <a:bodyPr anchor="ctr"/>
        <a:lstStyle>
          <a:lvl1pPr algn="ctr"/>
          <a:lvl2pPr algn="ctr"/>
          <a:lvl3pPr algn="ctr"/>
          <a:lvl4pPr algn="ctr"/>
          <a:lvl5pPr algn="ctr"/>
          <a:lvl6pPr algn="ctr"/>
          <a:lvl7pPr algn="ctr"/>
          <a:lvl8pPr algn="ctr"/>
          <a:lvl9pPr algn="ctr"/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endParaRPr lang="zh-CN" altLang="en-US" sz="400">
            <a:solidFill>
              <a:schemeClr val="tx1"/>
            </a:solidFill>
          </a:endParaRPr>
        </a:p>
      </dsp:txBody>
      <dsp:txXfrm>
        <a:off x="1583715" y="750194"/>
        <a:ext cx="1013160" cy="54545"/>
      </dsp:txXfrm>
    </dsp:sp>
    <dsp:sp modelId="{4D19EF5F-E2CF-4170-A8C4-8C4C2BCDEB23}">
      <dsp:nvSpPr>
        <dsp:cNvPr id="5" name="圆角矩形 4"/>
        <dsp:cNvSpPr/>
      </dsp:nvSpPr>
      <dsp:spPr bwMode="white">
        <a:xfrm>
          <a:off x="2379585" y="0"/>
          <a:ext cx="2023279" cy="723225"/>
        </a:xfrm>
        <a:prstGeom prst="roundRect">
          <a:avLst>
            <a:gd name="adj" fmla="val 10000"/>
          </a:avLst>
        </a:prstGeom>
      </dsp:spPr>
      <dsp:style>
        <a:lnRef idx="2">
          <a:schemeClr val="lt1"/>
        </a:lnRef>
        <a:fillRef idx="1">
          <a:schemeClr val="accent2">
            <a:hueOff val="0"/>
            <a:satOff val="0"/>
            <a:lumOff val="0"/>
            <a:alpha val="100000"/>
          </a:schemeClr>
        </a:fillRef>
        <a:effectRef idx="0">
          <a:scrgbClr r="0" g="0" b="0"/>
        </a:effectRef>
        <a:fontRef idx="minor">
          <a:schemeClr val="lt1"/>
        </a:fontRef>
      </dsp:style>
      <dsp:txBody>
        <a:bodyPr lIns="12700" tIns="12700" rIns="12700" bIns="12700" anchor="ctr"/>
        <a:lstStyle>
          <a:lvl1pPr algn="ctr">
            <a:defRPr sz="6500"/>
          </a:lvl1pPr>
          <a:lvl2pPr marL="285750" indent="-285750" algn="ctr">
            <a:defRPr sz="5000"/>
          </a:lvl2pPr>
          <a:lvl3pPr marL="571500" indent="-285750" algn="ctr">
            <a:defRPr sz="5000"/>
          </a:lvl3pPr>
          <a:lvl4pPr marL="857250" indent="-285750" algn="ctr">
            <a:defRPr sz="5000"/>
          </a:lvl4pPr>
          <a:lvl5pPr marL="1143000" indent="-285750" algn="ctr">
            <a:defRPr sz="5000"/>
          </a:lvl5pPr>
          <a:lvl6pPr marL="1428750" indent="-285750" algn="ctr">
            <a:defRPr sz="5000"/>
          </a:lvl6pPr>
          <a:lvl7pPr marL="1714500" indent="-285750" algn="ctr">
            <a:defRPr sz="5000"/>
          </a:lvl7pPr>
          <a:lvl8pPr marL="2000250" indent="-285750" algn="ctr">
            <a:defRPr sz="5000"/>
          </a:lvl8pPr>
          <a:lvl9pPr marL="2286000" indent="-285750" algn="ctr">
            <a:defRPr sz="50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2000" b="1"/>
            <a:t>消耗性生物资产</a:t>
          </a:r>
        </a:p>
      </dsp:txBody>
      <dsp:txXfrm>
        <a:off x="2400767" y="21183"/>
        <a:ext cx="1980914" cy="680860"/>
      </dsp:txXfrm>
    </dsp:sp>
    <dsp:sp modelId="{7C257EA2-B75D-46FF-BDA4-358E8483FC92}">
      <dsp:nvSpPr>
        <dsp:cNvPr id="6" name="任意多边形 5"/>
        <dsp:cNvSpPr/>
      </dsp:nvSpPr>
      <dsp:spPr bwMode="white">
        <a:xfrm>
          <a:off x="1801005" y="1166048"/>
          <a:ext cx="578580" cy="54545"/>
        </a:xfrm>
        <a:custGeom>
          <a:rect l="l" t="t" r="r" b="b"/>
          <a:pathLst>
            <a:path w="911" h="86">
              <a:moveTo>
                <a:pt x="0" y="43"/>
              </a:moveTo>
              <a:lnTo>
                <a:pt x="911" y="43"/>
              </a:lnTo>
            </a:path>
          </a:pathLst>
        </a:custGeom>
      </dsp:spPr>
      <dsp:style>
        <a:lnRef idx="2">
          <a:schemeClr val="accent2"/>
        </a:lnRef>
        <a:fillRef idx="0">
          <a:schemeClr val="accent3">
            <a:tint val="90000"/>
          </a:schemeClr>
        </a:fillRef>
        <a:effectRef idx="0">
          <a:scrgbClr r="0" g="0" b="0"/>
        </a:effectRef>
        <a:fontRef idx="minor"/>
      </dsp:style>
      <dsp:txBody>
        <a:bodyPr anchor="ctr"/>
        <a:lstStyle>
          <a:lvl1pPr algn="ctr"/>
          <a:lvl2pPr algn="ctr"/>
          <a:lvl3pPr algn="ctr"/>
          <a:lvl4pPr algn="ctr"/>
          <a:lvl5pPr algn="ctr"/>
          <a:lvl6pPr algn="ctr"/>
          <a:lvl7pPr algn="ctr"/>
          <a:lvl8pPr algn="ctr"/>
          <a:lvl9pPr algn="ctr"/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endParaRPr lang="zh-CN" altLang="en-US" sz="400">
            <a:solidFill>
              <a:schemeClr val="tx1"/>
            </a:solidFill>
          </a:endParaRPr>
        </a:p>
      </dsp:txBody>
      <dsp:txXfrm>
        <a:off x="1801005" y="1166048"/>
        <a:ext cx="578580" cy="54545"/>
      </dsp:txXfrm>
    </dsp:sp>
    <dsp:sp modelId="{F620EE17-5486-4F74-BCE9-A0E24637F663}">
      <dsp:nvSpPr>
        <dsp:cNvPr id="7" name="圆角矩形 6"/>
        <dsp:cNvSpPr/>
      </dsp:nvSpPr>
      <dsp:spPr bwMode="white">
        <a:xfrm>
          <a:off x="2379585" y="831709"/>
          <a:ext cx="2046307" cy="723225"/>
        </a:xfrm>
        <a:prstGeom prst="roundRect">
          <a:avLst>
            <a:gd name="adj" fmla="val 10000"/>
          </a:avLst>
        </a:prstGeom>
      </dsp:spPr>
      <dsp:style>
        <a:lnRef idx="2">
          <a:schemeClr val="lt1"/>
        </a:lnRef>
        <a:fillRef idx="1">
          <a:schemeClr val="accent2">
            <a:hueOff val="0"/>
            <a:satOff val="0"/>
            <a:lumOff val="0"/>
            <a:alpha val="100000"/>
          </a:schemeClr>
        </a:fillRef>
        <a:effectRef idx="0">
          <a:scrgbClr r="0" g="0" b="0"/>
        </a:effectRef>
        <a:fontRef idx="minor">
          <a:schemeClr val="lt1"/>
        </a:fontRef>
      </dsp:style>
      <dsp:txBody>
        <a:bodyPr lIns="12700" tIns="12700" rIns="12700" bIns="12700" anchor="ctr"/>
        <a:lstStyle>
          <a:lvl1pPr algn="ctr">
            <a:defRPr sz="6500"/>
          </a:lvl1pPr>
          <a:lvl2pPr marL="285750" indent="-285750" algn="ctr">
            <a:defRPr sz="5000"/>
          </a:lvl2pPr>
          <a:lvl3pPr marL="571500" indent="-285750" algn="ctr">
            <a:defRPr sz="5000"/>
          </a:lvl3pPr>
          <a:lvl4pPr marL="857250" indent="-285750" algn="ctr">
            <a:defRPr sz="5000"/>
          </a:lvl4pPr>
          <a:lvl5pPr marL="1143000" indent="-285750" algn="ctr">
            <a:defRPr sz="5000"/>
          </a:lvl5pPr>
          <a:lvl6pPr marL="1428750" indent="-285750" algn="ctr">
            <a:defRPr sz="5000"/>
          </a:lvl6pPr>
          <a:lvl7pPr marL="1714500" indent="-285750" algn="ctr">
            <a:defRPr sz="5000"/>
          </a:lvl7pPr>
          <a:lvl8pPr marL="2000250" indent="-285750" algn="ctr">
            <a:defRPr sz="5000"/>
          </a:lvl8pPr>
          <a:lvl9pPr marL="2286000" indent="-285750" algn="ctr">
            <a:defRPr sz="50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2000" b="1"/>
            <a:t>生产性生物资产</a:t>
          </a:r>
        </a:p>
      </dsp:txBody>
      <dsp:txXfrm>
        <a:off x="2400767" y="852891"/>
        <a:ext cx="2003942" cy="680860"/>
      </dsp:txXfrm>
    </dsp:sp>
    <dsp:sp modelId="{0742A87C-F942-4962-B8B2-65882B6CE067}">
      <dsp:nvSpPr>
        <dsp:cNvPr id="8" name="任意多边形 7"/>
        <dsp:cNvSpPr/>
      </dsp:nvSpPr>
      <dsp:spPr bwMode="white">
        <a:xfrm>
          <a:off x="1583715" y="1581903"/>
          <a:ext cx="1013160" cy="54545"/>
        </a:xfrm>
        <a:custGeom>
          <a:rect l="l" t="t" r="r" b="b"/>
          <a:pathLst>
            <a:path w="1596" h="86">
              <a:moveTo>
                <a:pt x="342" y="-612"/>
              </a:moveTo>
              <a:lnTo>
                <a:pt x="1253" y="698"/>
              </a:lnTo>
            </a:path>
          </a:pathLst>
        </a:custGeom>
      </dsp:spPr>
      <dsp:style>
        <a:lnRef idx="2">
          <a:schemeClr val="accent2"/>
        </a:lnRef>
        <a:fillRef idx="0">
          <a:schemeClr val="accent3">
            <a:tint val="90000"/>
          </a:schemeClr>
        </a:fillRef>
        <a:effectRef idx="0">
          <a:scrgbClr r="0" g="0" b="0"/>
        </a:effectRef>
        <a:fontRef idx="minor"/>
      </dsp:style>
      <dsp:txBody>
        <a:bodyPr anchor="ctr"/>
        <a:lstStyle>
          <a:lvl1pPr algn="ctr"/>
          <a:lvl2pPr algn="ctr"/>
          <a:lvl3pPr algn="ctr"/>
          <a:lvl4pPr algn="ctr"/>
          <a:lvl5pPr algn="ctr"/>
          <a:lvl6pPr algn="ctr"/>
          <a:lvl7pPr algn="ctr"/>
          <a:lvl8pPr algn="ctr"/>
          <a:lvl9pPr algn="ctr"/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endParaRPr lang="zh-CN" altLang="en-US" sz="400">
            <a:solidFill>
              <a:schemeClr val="tx1"/>
            </a:solidFill>
          </a:endParaRPr>
        </a:p>
      </dsp:txBody>
      <dsp:txXfrm>
        <a:off x="1583715" y="1581903"/>
        <a:ext cx="1013160" cy="54545"/>
      </dsp:txXfrm>
    </dsp:sp>
    <dsp:sp modelId="{021D7D38-97F9-4818-8A15-E7F990DD7BB6}">
      <dsp:nvSpPr>
        <dsp:cNvPr id="9" name="圆角矩形 8"/>
        <dsp:cNvSpPr/>
      </dsp:nvSpPr>
      <dsp:spPr bwMode="white">
        <a:xfrm>
          <a:off x="2379585" y="1663417"/>
          <a:ext cx="2069334" cy="723225"/>
        </a:xfrm>
        <a:prstGeom prst="roundRect">
          <a:avLst>
            <a:gd name="adj" fmla="val 10000"/>
          </a:avLst>
        </a:prstGeom>
      </dsp:spPr>
      <dsp:style>
        <a:lnRef idx="2">
          <a:schemeClr val="lt1"/>
        </a:lnRef>
        <a:fillRef idx="1">
          <a:schemeClr val="accent2">
            <a:hueOff val="0"/>
            <a:satOff val="0"/>
            <a:lumOff val="0"/>
            <a:alpha val="100000"/>
          </a:schemeClr>
        </a:fillRef>
        <a:effectRef idx="0">
          <a:scrgbClr r="0" g="0" b="0"/>
        </a:effectRef>
        <a:fontRef idx="minor">
          <a:schemeClr val="lt1"/>
        </a:fontRef>
      </dsp:style>
      <dsp:txBody>
        <a:bodyPr lIns="12700" tIns="12700" rIns="12700" bIns="12700" anchor="ctr"/>
        <a:lstStyle>
          <a:lvl1pPr algn="ctr">
            <a:defRPr sz="6500"/>
          </a:lvl1pPr>
          <a:lvl2pPr marL="285750" indent="-285750" algn="ctr">
            <a:defRPr sz="5000"/>
          </a:lvl2pPr>
          <a:lvl3pPr marL="571500" indent="-285750" algn="ctr">
            <a:defRPr sz="5000"/>
          </a:lvl3pPr>
          <a:lvl4pPr marL="857250" indent="-285750" algn="ctr">
            <a:defRPr sz="5000"/>
          </a:lvl4pPr>
          <a:lvl5pPr marL="1143000" indent="-285750" algn="ctr">
            <a:defRPr sz="5000"/>
          </a:lvl5pPr>
          <a:lvl6pPr marL="1428750" indent="-285750" algn="ctr">
            <a:defRPr sz="5000"/>
          </a:lvl6pPr>
          <a:lvl7pPr marL="1714500" indent="-285750" algn="ctr">
            <a:defRPr sz="5000"/>
          </a:lvl7pPr>
          <a:lvl8pPr marL="2000250" indent="-285750" algn="ctr">
            <a:defRPr sz="5000"/>
          </a:lvl8pPr>
          <a:lvl9pPr marL="2286000" indent="-285750" algn="ctr">
            <a:defRPr sz="50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2000" b="1"/>
            <a:t>公益性生物资产</a:t>
          </a:r>
        </a:p>
      </dsp:txBody>
      <dsp:txXfrm>
        <a:off x="2400768" y="1684600"/>
        <a:ext cx="2026969" cy="680860"/>
      </dsp:txXfrm>
    </dsp:sp>
  </dsp:spTree>
</dsp:drawing>
</file>

<file path=ppt/diagrams/layout1.xml><?xml version="1.0" encoding="utf-8"?>
<dgm:layoutDef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endSty" val="noArr"/>
                        <dgm:param type="begPts" val="midR"/>
                        <dgm:param type="endPts" val="midL"/>
                      </dgm:alg>
                    </dgm:if>
                    <dgm:else name="Name14">
                      <dgm:alg type="conn">
                        <dgm:param type="dim" val="1D"/>
                        <dgm:param type="endSty" val="noArr"/>
                        <dgm:param type="begPts" val="midL"/>
                        <dgm:param type="endPts" val="midR"/>
                      </dgm:alg>
                    </dgm:else>
                  </dgm:choose>
                  <dgm:shape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fact="0.25"/>
                      <dgm:rule type="w" fact="0.8"/>
                      <dgm:rule type="primFontSz" val="5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a="http://schemas.openxmlformats.org/drawingml/2006/main" xmlns:dgm="http://schemas.openxmlformats.org/drawingml/2006/diagram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3BD5EE-44D9-4DA2-933B-CCCCF223D2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A9E806-5FDF-42EC-8074-616AA82950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4E260E-9EBD-4042-BAF2-B000CF5F7E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41E18E-6D3A-4DBA-A4ED-83589B06FA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C4A613B-50B2-4C31-A2E2-EBFBF310DD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014AD1D-05E8-444F-AD58-6B8CF83DCD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18EAE11-07F2-44BA-8B7F-FF5E54E727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D67E78-18B8-4E81-9E76-5F7C03FAE0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BF7736-156E-4124-85AB-2B54FC5D41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731389-7EBD-4B8F-A07C-9B282A9947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DE98BD-DCC3-4B4C-B204-524B2CD038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3A7731-430E-42D3-A0B0-B9DFAC85D87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5006F1-8B2C-403E-AF8C-6CDD6AD1717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3A7731-430E-42D3-A0B0-B9DFAC85D87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5006F1-8B2C-403E-AF8C-6CDD6AD1717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3A7731-430E-42D3-A0B0-B9DFAC85D87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5006F1-8B2C-403E-AF8C-6CDD6AD1717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3A7731-430E-42D3-A0B0-B9DFAC85D87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5006F1-8B2C-403E-AF8C-6CDD6AD1717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3A7731-430E-42D3-A0B0-B9DFAC85D87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5006F1-8B2C-403E-AF8C-6CDD6AD1717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3A7731-430E-42D3-A0B0-B9DFAC85D87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5006F1-8B2C-403E-AF8C-6CDD6AD1717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3A7731-430E-42D3-A0B0-B9DFAC85D87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5006F1-8B2C-403E-AF8C-6CDD6AD1717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3A7731-430E-42D3-A0B0-B9DFAC85D87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5006F1-8B2C-403E-AF8C-6CDD6AD1717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3A7731-430E-42D3-A0B0-B9DFAC85D87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5006F1-8B2C-403E-AF8C-6CDD6AD1717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3A7731-430E-42D3-A0B0-B9DFAC85D87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5006F1-8B2C-403E-AF8C-6CDD6AD1717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3A7731-430E-42D3-A0B0-B9DFAC85D87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5006F1-8B2C-403E-AF8C-6CDD6AD1717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023A7731-430E-42D3-A0B0-B9DFAC85D87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15006F1-8B2C-403E-AF8C-6CDD6AD17178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microsoft.com/office/2007/relationships/diagramDrawing" Target="../diagrams/drawing1.xml" /><Relationship Id="rId3" Type="http://schemas.openxmlformats.org/officeDocument/2006/relationships/diagramData" Target="../diagrams/data1.xml" /><Relationship Id="rId4" Type="http://schemas.openxmlformats.org/officeDocument/2006/relationships/diagramLayout" Target="../diagrams/layout1.xml" /><Relationship Id="rId5" Type="http://schemas.openxmlformats.org/officeDocument/2006/relationships/diagramQuickStyle" Target="../diagrams/quickStyle1.xml" /><Relationship Id="rId6" Type="http://schemas.openxmlformats.org/officeDocument/2006/relationships/diagramColors" Target="../diagrams/colors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7151026053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zh-CN" altLang="en-US" sz="4400" b="1"/>
              <a:t>第</a:t>
            </a:r>
            <a:r>
              <a:rPr lang="en-US" altLang="zh-CN" sz="4400" b="1"/>
              <a:t>8</a:t>
            </a:r>
            <a:r>
              <a:rPr lang="zh-CN" altLang="en-US" sz="4400" b="1"/>
              <a:t>章 生物资产</a:t>
            </a:r>
            <a:endParaRPr lang="zh-CN" altLang="en-US" sz="4400" b="1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altLang="zh-CN">
                <a:sym typeface="+mn-ea"/>
              </a:rPr>
              <a:t>《</a:t>
            </a:r>
            <a:r>
              <a:rPr lang="zh-CN" altLang="en-US">
                <a:sym typeface="+mn-ea"/>
              </a:rPr>
              <a:t>高级财务会计</a:t>
            </a:r>
            <a:r>
              <a:rPr lang="en-US" altLang="zh-CN">
                <a:sym typeface="+mn-ea"/>
              </a:rPr>
              <a:t>》</a:t>
            </a:r>
            <a:r>
              <a:rPr lang="zh-CN" altLang="en-US">
                <a:sym typeface="+mn-ea"/>
              </a:rPr>
              <a:t>（第</a:t>
            </a:r>
            <a:r>
              <a:rPr lang="en-US" altLang="zh-CN">
                <a:sym typeface="+mn-ea"/>
              </a:rPr>
              <a:t>3</a:t>
            </a:r>
            <a:r>
              <a:rPr lang="zh-CN" altLang="en-US">
                <a:sym typeface="+mn-ea"/>
              </a:rPr>
              <a:t>版）中国人民大学出版社</a:t>
            </a:r>
            <a:endParaRPr lang="en-US" altLang="zh-CN"/>
          </a:p>
          <a:p>
            <a:r>
              <a:rPr lang="zh-CN" altLang="en-US">
                <a:sym typeface="+mn-ea"/>
              </a:rPr>
              <a:t>配套资源</a:t>
            </a:r>
            <a:endParaRPr lang="zh-CN" altLang="en-US"/>
          </a:p>
          <a:p>
            <a:endParaRPr lang="zh-CN" altLang="en-US"/>
          </a:p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AFF99E-2C25-4233-B938-4984ABAD0308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z="3600"/>
              <a:t>遵循的会计准则</a:t>
            </a:r>
            <a:endParaRPr lang="zh-CN" altLang="en-US" sz="360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zh-CN" altLang="en-US" sz="24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企业会计准则第5号——生物资产</a:t>
            </a:r>
            <a:endParaRPr lang="zh-CN" altLang="en-US" sz="240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AFF99E-2C25-4233-B938-4984ABAD0308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z="3600" b="1"/>
              <a:t>生物资产的概念及分类</a:t>
            </a:r>
            <a:endParaRPr lang="zh-CN" altLang="en-US" sz="3600" b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1816100"/>
            <a:ext cx="10515600" cy="4351338"/>
          </a:xfrm>
        </p:spPr>
        <p:txBody>
          <a:bodyPr/>
          <a:lstStyle/>
          <a:p>
            <a:pPr marL="0" indent="0">
              <a:buNone/>
            </a:pPr>
            <a:r>
              <a:rPr lang="zh-CN" altLang="en-US" b="1"/>
              <a:t>一、生物资产的定义</a:t>
            </a:r>
            <a:endParaRPr lang="en-US" altLang="zh-CN" b="1"/>
          </a:p>
          <a:p>
            <a:pPr marL="0" indent="0">
              <a:buNone/>
            </a:pPr>
            <a:r>
              <a:rPr lang="zh-CN" altLang="en-US" sz="24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生物资产，是指有生命的动物和植物。</a:t>
            </a:r>
            <a:endParaRPr lang="en-US" altLang="zh-CN" sz="240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pPr marL="0" indent="0">
              <a:buNone/>
            </a:pPr>
            <a:endParaRPr lang="en-US" altLang="zh-CN" sz="240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zh-CN" altLang="en-US" sz="2400" u="sng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“</a:t>
            </a:r>
            <a:r>
              <a:rPr lang="zh-CN" altLang="en-US" sz="2400" u="sng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有生命</a:t>
            </a:r>
            <a:r>
              <a:rPr lang="zh-CN" altLang="en-US" sz="2400" u="sng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”</a:t>
            </a:r>
            <a:r>
              <a:rPr lang="zh-CN" altLang="en-US" sz="24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是生物资产的重要特征之一，一旦动植物停止了生命运动，就不再是“生物资产”</a:t>
            </a:r>
            <a:r>
              <a:rPr lang="zh-CN" altLang="en-US"/>
              <a:t>。</a:t>
            </a:r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AFF99E-2C25-4233-B938-4984ABAD0308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z="3600">
                <a:sym typeface="+mn-ea"/>
              </a:rPr>
              <a:t>生物资产的特征</a:t>
            </a:r>
            <a:endParaRPr lang="zh-CN" altLang="en-US" sz="3600"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1885315"/>
            <a:ext cx="10515600" cy="4675505"/>
          </a:xfrm>
        </p:spPr>
        <p:txBody>
          <a:bodyPr/>
          <a:lstStyle/>
          <a:p>
            <a:pPr marL="0" indent="0">
              <a:buNone/>
            </a:pPr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AFF99E-2C25-4233-B938-4984ABAD0308}" type="slidenum">
              <a:rPr lang="zh-CN" altLang="en-US" smtClean="0"/>
              <a:t>4</a:t>
            </a:fld>
            <a:endParaRPr lang="zh-CN" altLang="en-US"/>
          </a:p>
        </p:txBody>
      </p:sp>
      <p:graphicFrame>
        <p:nvGraphicFramePr>
          <p:cNvPr id="5" name="表格 4"/>
          <p:cNvGraphicFramePr>
            <a:graphicFrameLocks noGrp="1"/>
          </p:cNvGraphicFramePr>
          <p:nvPr>
            <p:custDataLst>
              <p:tags r:id="rId2"/>
            </p:custDataLst>
          </p:nvPr>
        </p:nvGraphicFramePr>
        <p:xfrm>
          <a:off x="1271270" y="1724660"/>
          <a:ext cx="9737090" cy="499681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584450"/>
                <a:gridCol w="7152640"/>
              </a:tblGrid>
              <a:tr h="216535"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1200" b="1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楷体" panose="02010609060101010101" pitchFamily="49" charset="-122"/>
                        </a:rPr>
                        <a:t>                  特      征</a:t>
                      </a:r>
                      <a:endParaRPr lang="en-US" altLang="en-US" sz="1200" b="1">
                        <a:solidFill>
                          <a:srgbClr val="000000"/>
                        </a:solidFill>
                        <a:latin typeface="楷体" panose="02010609060101010101" pitchFamily="49" charset="-122"/>
                        <a:ea typeface="楷体" panose="02010609060101010101" pitchFamily="49" charset="-122"/>
                        <a:cs typeface="楷体" panose="02010609060101010101" pitchFamily="49" charset="-122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1200" b="1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楷体" panose="02010609060101010101" pitchFamily="49" charset="-122"/>
                        </a:rPr>
                        <a:t>                                                          释     义</a:t>
                      </a:r>
                      <a:endParaRPr lang="en-US" altLang="en-US" sz="1200" b="1">
                        <a:solidFill>
                          <a:srgbClr val="000000"/>
                        </a:solidFill>
                        <a:latin typeface="楷体" panose="02010609060101010101" pitchFamily="49" charset="-122"/>
                        <a:ea typeface="楷体" panose="02010609060101010101" pitchFamily="49" charset="-122"/>
                        <a:cs typeface="楷体" panose="02010609060101010101" pitchFamily="49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5930"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NEU-BZ-S92" charset="0"/>
                        </a:rPr>
                        <a:t>人类</a:t>
                      </a:r>
                      <a:r>
                        <a:rPr lang="en-US" sz="1200" b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方正书宋_GBK" charset="0"/>
                        </a:rPr>
                        <a:t>培育</a:t>
                      </a:r>
                      <a:r>
                        <a:rPr lang="en-US" sz="1200" b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NEU-BZ-S92" charset="0"/>
                        </a:rPr>
                        <a:t>与</a:t>
                      </a:r>
                      <a:r>
                        <a:rPr lang="en-US" sz="1200" b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方正书宋_GBK" charset="0"/>
                        </a:rPr>
                        <a:t>自然</a:t>
                      </a:r>
                      <a:r>
                        <a:rPr lang="en-US" sz="1200" b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NEU-BZ-S92" charset="0"/>
                        </a:rPr>
                        <a:t>增值</a:t>
                      </a:r>
                      <a:r>
                        <a:rPr lang="en-US" sz="1200" b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方正书宋_GBK" charset="0"/>
                        </a:rPr>
                        <a:t>的交互性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楷体" panose="02010609060101010101" pitchFamily="49" charset="-122"/>
                        <a:ea typeface="楷体" panose="02010609060101010101" pitchFamily="49" charset="-122"/>
                        <a:cs typeface="NEU-BZ-S92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方正书宋_GBK" charset="0"/>
                        </a:rPr>
                        <a:t>生物资产的</a:t>
                      </a:r>
                      <a:r>
                        <a:rPr lang="en-US" sz="1200" b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NEU-BZ-S92" charset="0"/>
                        </a:rPr>
                        <a:t>价值是人类</a:t>
                      </a:r>
                      <a:r>
                        <a:rPr lang="en-US" sz="1200" b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方正书宋_GBK" charset="0"/>
                        </a:rPr>
                        <a:t>培育</a:t>
                      </a:r>
                      <a:r>
                        <a:rPr lang="en-US" sz="1200" b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NEU-BZ-S92" charset="0"/>
                        </a:rPr>
                        <a:t>与其自身生长</a:t>
                      </a:r>
                      <a:r>
                        <a:rPr lang="en-US" sz="1200" b="0">
                          <a:solidFill>
                            <a:srgbClr val="FF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NEU-BZ-S92" charset="0"/>
                        </a:rPr>
                        <a:t>共同作用</a:t>
                      </a:r>
                      <a:r>
                        <a:rPr lang="en-US" sz="1200" b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NEU-BZ-S92" charset="0"/>
                        </a:rPr>
                        <a:t>的结果</a:t>
                      </a:r>
                      <a:r>
                        <a:rPr lang="en-US" sz="1200" b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方正书宋_GBK" charset="0"/>
                        </a:rPr>
                        <a:t>，且</a:t>
                      </a:r>
                      <a:r>
                        <a:rPr lang="en-US" sz="1200" b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NEU-BZ-S92" charset="0"/>
                        </a:rPr>
                        <a:t>多</a:t>
                      </a:r>
                      <a:r>
                        <a:rPr lang="en-US" sz="1200" b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方正书宋_GBK" charset="0"/>
                        </a:rPr>
                        <a:t>数</a:t>
                      </a:r>
                      <a:r>
                        <a:rPr lang="en-US" sz="1200" b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NEU-BZ-S92" charset="0"/>
                        </a:rPr>
                        <a:t>情况下人类</a:t>
                      </a:r>
                      <a:r>
                        <a:rPr lang="en-US" sz="1200" b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方正书宋_GBK" charset="0"/>
                        </a:rPr>
                        <a:t>培育与</a:t>
                      </a:r>
                      <a:r>
                        <a:rPr lang="en-US" sz="1200" b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NEU-BZ-S92" charset="0"/>
                        </a:rPr>
                        <a:t>自身生长</a:t>
                      </a:r>
                      <a:r>
                        <a:rPr lang="en-US" sz="1200" b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方正书宋_GBK" charset="0"/>
                        </a:rPr>
                        <a:t>对生物资产</a:t>
                      </a:r>
                      <a:r>
                        <a:rPr lang="en-US" sz="1200" b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NEU-BZ-S92" charset="0"/>
                        </a:rPr>
                        <a:t>价值</a:t>
                      </a:r>
                      <a:r>
                        <a:rPr lang="en-US" sz="1200" b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方正书宋_GBK" charset="0"/>
                        </a:rPr>
                        <a:t>的影响</a:t>
                      </a:r>
                      <a:r>
                        <a:rPr lang="en-US" sz="1200" b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NEU-BZ-S92" charset="0"/>
                        </a:rPr>
                        <a:t>程度难以界定。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楷体" panose="02010609060101010101" pitchFamily="49" charset="-122"/>
                        <a:ea typeface="楷体" panose="02010609060101010101" pitchFamily="49" charset="-122"/>
                        <a:cs typeface="方正书宋_GBK" charset="0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81990"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方正书宋_GBK" charset="0"/>
                        </a:rPr>
                        <a:t>生长</a:t>
                      </a:r>
                      <a:r>
                        <a:rPr lang="en-US" sz="1200" b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NEU-BZ-S92" charset="0"/>
                        </a:rPr>
                        <a:t>周期性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楷体" panose="02010609060101010101" pitchFamily="49" charset="-122"/>
                        <a:ea typeface="楷体" panose="02010609060101010101" pitchFamily="49" charset="-122"/>
                        <a:cs typeface="方正书宋_GBK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方正书宋_GBK" charset="0"/>
                        </a:rPr>
                        <a:t>生物资产通常</a:t>
                      </a:r>
                      <a:r>
                        <a:rPr lang="en-US" sz="1200" b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NEU-BZ-S92" charset="0"/>
                        </a:rPr>
                        <a:t>会经历繁育、成长、成熟</a:t>
                      </a:r>
                      <a:r>
                        <a:rPr lang="en-US" sz="1200" b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方正书宋_GBK" charset="0"/>
                        </a:rPr>
                        <a:t>、</a:t>
                      </a:r>
                      <a:r>
                        <a:rPr lang="en-US" sz="1200" b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NEU-BZ-S92" charset="0"/>
                        </a:rPr>
                        <a:t>蜕化</a:t>
                      </a:r>
                      <a:r>
                        <a:rPr lang="en-US" sz="1200" b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方正书宋_GBK" charset="0"/>
                        </a:rPr>
                        <a:t>、</a:t>
                      </a:r>
                      <a:r>
                        <a:rPr lang="en-US" sz="1200" b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NEU-BZ-S92" charset="0"/>
                        </a:rPr>
                        <a:t>消亡几个阶段。不同</a:t>
                      </a:r>
                      <a:r>
                        <a:rPr lang="en-US" sz="1200" b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方正书宋_GBK" charset="0"/>
                        </a:rPr>
                        <a:t>的</a:t>
                      </a:r>
                      <a:r>
                        <a:rPr lang="en-US" sz="1200" b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NEU-BZ-S92" charset="0"/>
                        </a:rPr>
                        <a:t>生物资产的生命周期存在差异</a:t>
                      </a:r>
                      <a:r>
                        <a:rPr lang="en-US" sz="1200" b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方正书宋_GBK" charset="0"/>
                        </a:rPr>
                        <a:t>。</a:t>
                      </a:r>
                      <a:r>
                        <a:rPr lang="en-US" sz="1200" b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NEU-BZ-S92" charset="0"/>
                        </a:rPr>
                        <a:t>例如</a:t>
                      </a:r>
                      <a:r>
                        <a:rPr lang="en-US" sz="1200" b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方正书宋_GBK" charset="0"/>
                        </a:rPr>
                        <a:t>，</a:t>
                      </a:r>
                      <a:r>
                        <a:rPr lang="en-US" sz="1200" b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NEU-BZ-S92" charset="0"/>
                        </a:rPr>
                        <a:t>林木资产，生命周期</a:t>
                      </a:r>
                      <a:r>
                        <a:rPr lang="en-US" sz="1200" b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方正书宋_GBK" charset="0"/>
                        </a:rPr>
                        <a:t>可</a:t>
                      </a:r>
                      <a:r>
                        <a:rPr lang="en-US" sz="1200" b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NEU-BZ-S92" charset="0"/>
                        </a:rPr>
                        <a:t>逾百年，小麦、水稻</a:t>
                      </a:r>
                      <a:r>
                        <a:rPr lang="en-US" sz="1200" b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方正书宋_GBK" charset="0"/>
                        </a:rPr>
                        <a:t>等仅有</a:t>
                      </a:r>
                      <a:r>
                        <a:rPr lang="en-US" sz="1200" b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NEU-BZ-S92" charset="0"/>
                        </a:rPr>
                        <a:t>数月</a:t>
                      </a:r>
                      <a:r>
                        <a:rPr lang="en-US" sz="1200" b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方正书宋_GBK" charset="0"/>
                        </a:rPr>
                        <a:t>。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楷体" panose="02010609060101010101" pitchFamily="49" charset="-122"/>
                        <a:ea typeface="楷体" panose="02010609060101010101" pitchFamily="49" charset="-122"/>
                        <a:cs typeface="方正书宋_GBK" charset="0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365885"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方正书宋_GBK" charset="0"/>
                        </a:rPr>
                        <a:t>地域</a:t>
                      </a:r>
                      <a:r>
                        <a:rPr lang="en-US" sz="1200" b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NEU-BZ-S92" charset="0"/>
                        </a:rPr>
                        <a:t>差异性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楷体" panose="02010609060101010101" pitchFamily="49" charset="-122"/>
                        <a:ea typeface="楷体" panose="02010609060101010101" pitchFamily="49" charset="-122"/>
                        <a:cs typeface="方正书宋_GBK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方正书宋_GBK" charset="0"/>
                        </a:rPr>
                        <a:t>生物资产的</a:t>
                      </a:r>
                      <a:r>
                        <a:rPr lang="en-US" sz="1200" b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NEU-BZ-S92" charset="0"/>
                        </a:rPr>
                        <a:t>生长</a:t>
                      </a:r>
                      <a:r>
                        <a:rPr lang="en-US" sz="1200" b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方正书宋_GBK" charset="0"/>
                        </a:rPr>
                        <a:t>与</a:t>
                      </a:r>
                      <a:r>
                        <a:rPr lang="en-US" sz="1200" b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NEU-BZ-S92" charset="0"/>
                        </a:rPr>
                        <a:t>自然环境</a:t>
                      </a:r>
                      <a:r>
                        <a:rPr lang="en-US" sz="1200" b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方正书宋_GBK" charset="0"/>
                        </a:rPr>
                        <a:t>息息相关</a:t>
                      </a:r>
                      <a:r>
                        <a:rPr lang="en-US" sz="1200" b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NEU-BZ-S92" charset="0"/>
                        </a:rPr>
                        <a:t>。</a:t>
                      </a:r>
                      <a:r>
                        <a:rPr lang="en-US" sz="1200" b="0">
                          <a:solidFill>
                            <a:srgbClr val="FF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方正书宋_GBK" charset="0"/>
                        </a:rPr>
                        <a:t>地域不同</a:t>
                      </a:r>
                      <a:r>
                        <a:rPr lang="en-US" sz="1200" b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NEU-BZ-S92" charset="0"/>
                        </a:rPr>
                        <a:t>，其温度、湿度、阳光、土壤</a:t>
                      </a:r>
                      <a:r>
                        <a:rPr lang="en-US" sz="1200" b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方正书宋_GBK" charset="0"/>
                        </a:rPr>
                        <a:t>等</a:t>
                      </a:r>
                      <a:r>
                        <a:rPr lang="en-US" sz="1200" b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NEU-BZ-S92" charset="0"/>
                        </a:rPr>
                        <a:t>环境</a:t>
                      </a:r>
                      <a:r>
                        <a:rPr lang="en-US" sz="1200" b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方正书宋_GBK" charset="0"/>
                        </a:rPr>
                        <a:t>条件就</a:t>
                      </a:r>
                      <a:r>
                        <a:rPr lang="en-US" sz="1200" b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NEU-BZ-S92" charset="0"/>
                        </a:rPr>
                        <a:t>不同</a:t>
                      </a:r>
                      <a:r>
                        <a:rPr lang="en-US" sz="1200" b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方正书宋_GBK" charset="0"/>
                        </a:rPr>
                        <a:t>，生物资产的生存</a:t>
                      </a:r>
                      <a:r>
                        <a:rPr lang="en-US" sz="1200" b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NEU-BZ-S92" charset="0"/>
                        </a:rPr>
                        <a:t>、生长</a:t>
                      </a:r>
                      <a:r>
                        <a:rPr lang="en-US" sz="1200" b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方正书宋_GBK" charset="0"/>
                        </a:rPr>
                        <a:t>状况</a:t>
                      </a:r>
                      <a:r>
                        <a:rPr lang="en-US" sz="1200" b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NEU-BZ-S92" charset="0"/>
                        </a:rPr>
                        <a:t>及</a:t>
                      </a:r>
                      <a:r>
                        <a:rPr lang="en-US" sz="1200" b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方正书宋_GBK" charset="0"/>
                        </a:rPr>
                        <a:t>其</a:t>
                      </a:r>
                      <a:r>
                        <a:rPr lang="en-US" sz="1200" b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NEU-BZ-S92" charset="0"/>
                        </a:rPr>
                        <a:t>价值</a:t>
                      </a:r>
                      <a:r>
                        <a:rPr lang="en-US" sz="1200" b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方正书宋_GBK" charset="0"/>
                        </a:rPr>
                        <a:t>也</a:t>
                      </a:r>
                      <a:r>
                        <a:rPr lang="en-US" sz="1200" b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NEU-BZ-S92" charset="0"/>
                        </a:rPr>
                        <a:t>不同。例如</a:t>
                      </a:r>
                      <a:r>
                        <a:rPr lang="en-US" sz="1200" b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方正书宋_GBK" charset="0"/>
                        </a:rPr>
                        <a:t>，同一个</a:t>
                      </a:r>
                      <a:r>
                        <a:rPr lang="en-US" sz="1200" b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NEU-BZ-S92" charset="0"/>
                        </a:rPr>
                        <a:t>林业企业</a:t>
                      </a:r>
                      <a:r>
                        <a:rPr lang="en-US" sz="1200" b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方正书宋_GBK" charset="0"/>
                        </a:rPr>
                        <a:t>的同一座山体</a:t>
                      </a:r>
                      <a:r>
                        <a:rPr lang="en-US" sz="1200" b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NEU-BZ-S92" charset="0"/>
                        </a:rPr>
                        <a:t>上的林木，阳坡、阴坡的树种、</a:t>
                      </a:r>
                      <a:r>
                        <a:rPr lang="en-US" sz="1200" b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方正书宋_GBK" charset="0"/>
                        </a:rPr>
                        <a:t>数量</a:t>
                      </a:r>
                      <a:r>
                        <a:rPr lang="en-US" sz="1200" b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NEU-BZ-S92" charset="0"/>
                        </a:rPr>
                        <a:t>、长势、</a:t>
                      </a:r>
                      <a:r>
                        <a:rPr lang="en-US" sz="1200" b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方正书宋_GBK" charset="0"/>
                        </a:rPr>
                        <a:t>材质</a:t>
                      </a:r>
                      <a:r>
                        <a:rPr lang="en-US" sz="1200" b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NEU-BZ-S92" charset="0"/>
                        </a:rPr>
                        <a:t>、价值</a:t>
                      </a:r>
                      <a:r>
                        <a:rPr lang="en-US" sz="1200" b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方正书宋_GBK" charset="0"/>
                        </a:rPr>
                        <a:t>等</a:t>
                      </a:r>
                      <a:r>
                        <a:rPr lang="en-US" sz="1200" b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NEU-BZ-S92" charset="0"/>
                        </a:rPr>
                        <a:t>存在</a:t>
                      </a:r>
                      <a:r>
                        <a:rPr lang="en-US" sz="1200" b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方正书宋_GBK" charset="0"/>
                        </a:rPr>
                        <a:t>显著</a:t>
                      </a:r>
                      <a:r>
                        <a:rPr lang="en-US" sz="1200" b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NEU-BZ-S92" charset="0"/>
                        </a:rPr>
                        <a:t>的差异。</a:t>
                      </a:r>
                      <a:r>
                        <a:rPr lang="en-US" sz="1200" b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方正书宋_GBK" charset="0"/>
                        </a:rPr>
                        <a:t>一些</a:t>
                      </a:r>
                      <a:r>
                        <a:rPr lang="en-US" sz="1200" b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NEU-BZ-S92" charset="0"/>
                        </a:rPr>
                        <a:t>消费者</a:t>
                      </a:r>
                      <a:r>
                        <a:rPr lang="en-US" sz="1200" b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方正书宋_GBK" charset="0"/>
                        </a:rPr>
                        <a:t>有</a:t>
                      </a:r>
                      <a:r>
                        <a:rPr lang="en-US" sz="1200" b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NEU-BZ-S92" charset="0"/>
                        </a:rPr>
                        <a:t>选购某些产地的大米、</a:t>
                      </a:r>
                      <a:r>
                        <a:rPr lang="en-US" sz="1200" b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方正书宋_GBK" charset="0"/>
                        </a:rPr>
                        <a:t>山药</a:t>
                      </a:r>
                      <a:r>
                        <a:rPr lang="en-US" sz="1200" b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NEU-BZ-S92" charset="0"/>
                        </a:rPr>
                        <a:t>等农产品的偏好，</a:t>
                      </a:r>
                      <a:r>
                        <a:rPr lang="en-US" sz="1200" b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方正书宋_GBK" charset="0"/>
                        </a:rPr>
                        <a:t>应是源于对生物资产的地域</a:t>
                      </a:r>
                      <a:r>
                        <a:rPr lang="en-US" sz="1200" b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NEU-BZ-S92" charset="0"/>
                        </a:rPr>
                        <a:t>差异性</a:t>
                      </a:r>
                      <a:r>
                        <a:rPr lang="en-US" sz="1200" b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方正书宋_GBK" charset="0"/>
                        </a:rPr>
                        <a:t>的</a:t>
                      </a:r>
                      <a:r>
                        <a:rPr lang="en-US" sz="1200" b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NEU-BZ-S92" charset="0"/>
                        </a:rPr>
                        <a:t>认知。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楷体" panose="02010609060101010101" pitchFamily="49" charset="-122"/>
                        <a:ea typeface="楷体" panose="02010609060101010101" pitchFamily="49" charset="-122"/>
                        <a:cs typeface="方正书宋_GBK" charset="0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5930"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方正书宋_GBK" charset="0"/>
                        </a:rPr>
                        <a:t>对其他</a:t>
                      </a:r>
                      <a:r>
                        <a:rPr lang="en-US" sz="1200" b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NEU-BZ-S92" charset="0"/>
                        </a:rPr>
                        <a:t>资产</a:t>
                      </a:r>
                      <a:r>
                        <a:rPr lang="en-US" sz="1200" b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方正书宋_GBK" charset="0"/>
                        </a:rPr>
                        <a:t>的</a:t>
                      </a:r>
                      <a:r>
                        <a:rPr lang="en-US" sz="1200" b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NEU-BZ-S92" charset="0"/>
                        </a:rPr>
                        <a:t>依</a:t>
                      </a:r>
                      <a:r>
                        <a:rPr lang="en-US" sz="1200" b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方正书宋_GBK" charset="0"/>
                        </a:rPr>
                        <a:t>附</a:t>
                      </a:r>
                      <a:r>
                        <a:rPr lang="en-US" sz="1200" b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NEU-BZ-S92" charset="0"/>
                        </a:rPr>
                        <a:t>性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楷体" panose="02010609060101010101" pitchFamily="49" charset="-122"/>
                        <a:ea typeface="楷体" panose="02010609060101010101" pitchFamily="49" charset="-122"/>
                        <a:cs typeface="方正书宋_GBK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方正书宋_GBK" charset="0"/>
                        </a:rPr>
                        <a:t>相当多</a:t>
                      </a:r>
                      <a:r>
                        <a:rPr lang="en-US" sz="1200" b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NEU-BZ-S92" charset="0"/>
                        </a:rPr>
                        <a:t>的</a:t>
                      </a:r>
                      <a:r>
                        <a:rPr lang="en-US" sz="1200" b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方正书宋_GBK" charset="0"/>
                        </a:rPr>
                        <a:t>生物资产</a:t>
                      </a:r>
                      <a:r>
                        <a:rPr lang="en-US" sz="1200" b="0">
                          <a:solidFill>
                            <a:srgbClr val="FF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方正书宋_GBK" charset="0"/>
                        </a:rPr>
                        <a:t>对其他</a:t>
                      </a:r>
                      <a:r>
                        <a:rPr lang="en-US" sz="1200" b="0">
                          <a:solidFill>
                            <a:srgbClr val="FF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NEU-BZ-S92" charset="0"/>
                        </a:rPr>
                        <a:t>资产</a:t>
                      </a:r>
                      <a:r>
                        <a:rPr lang="en-US" sz="1200" b="0">
                          <a:solidFill>
                            <a:srgbClr val="FF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方正书宋_GBK" charset="0"/>
                        </a:rPr>
                        <a:t>具有</a:t>
                      </a:r>
                      <a:r>
                        <a:rPr lang="en-US" sz="1200" b="0">
                          <a:solidFill>
                            <a:srgbClr val="FF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NEU-BZ-S92" charset="0"/>
                        </a:rPr>
                        <a:t>依赖性</a:t>
                      </a:r>
                      <a:r>
                        <a:rPr lang="en-US" sz="1200" b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方正书宋_GBK" charset="0"/>
                        </a:rPr>
                        <a:t>。</a:t>
                      </a:r>
                      <a:r>
                        <a:rPr lang="en-US" sz="1200" b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NEU-BZ-S92" charset="0"/>
                        </a:rPr>
                        <a:t>例如</a:t>
                      </a:r>
                      <a:r>
                        <a:rPr lang="en-US" sz="1200" b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方正书宋_GBK" charset="0"/>
                        </a:rPr>
                        <a:t>，</a:t>
                      </a:r>
                      <a:r>
                        <a:rPr lang="en-US" sz="1200" b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NEU-BZ-S92" charset="0"/>
                        </a:rPr>
                        <a:t>林木</a:t>
                      </a:r>
                      <a:r>
                        <a:rPr lang="en-US" sz="1200" b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方正书宋_GBK" charset="0"/>
                        </a:rPr>
                        <a:t>、花卉</a:t>
                      </a:r>
                      <a:r>
                        <a:rPr lang="en-US" sz="1200" b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NEU-BZ-S92" charset="0"/>
                        </a:rPr>
                        <a:t>、</a:t>
                      </a:r>
                      <a:r>
                        <a:rPr lang="en-US" sz="1200" b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方正书宋_GBK" charset="0"/>
                        </a:rPr>
                        <a:t>农作物等</a:t>
                      </a:r>
                      <a:r>
                        <a:rPr lang="en-US" sz="1200" b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NEU-BZ-S92" charset="0"/>
                        </a:rPr>
                        <a:t>依附</a:t>
                      </a:r>
                      <a:r>
                        <a:rPr lang="en-US" sz="1200" b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方正书宋_GBK" charset="0"/>
                        </a:rPr>
                        <a:t>于</a:t>
                      </a:r>
                      <a:r>
                        <a:rPr lang="en-US" sz="1200" b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NEU-BZ-S92" charset="0"/>
                        </a:rPr>
                        <a:t>土地</a:t>
                      </a:r>
                      <a:r>
                        <a:rPr lang="en-US" sz="1200" b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方正书宋_GBK" charset="0"/>
                        </a:rPr>
                        <a:t>农田</a:t>
                      </a:r>
                      <a:r>
                        <a:rPr lang="en-US" sz="1200" b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NEU-BZ-S92" charset="0"/>
                        </a:rPr>
                        <a:t>，</a:t>
                      </a:r>
                      <a:r>
                        <a:rPr lang="en-US" sz="1200" b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方正书宋_GBK" charset="0"/>
                        </a:rPr>
                        <a:t>鱼</a:t>
                      </a:r>
                      <a:r>
                        <a:rPr lang="en-US" sz="1200" b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NEU-BZ-S92" charset="0"/>
                        </a:rPr>
                        <a:t>、虾</a:t>
                      </a:r>
                      <a:r>
                        <a:rPr lang="en-US" sz="1200" b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方正书宋_GBK" charset="0"/>
                        </a:rPr>
                        <a:t>、</a:t>
                      </a:r>
                      <a:r>
                        <a:rPr lang="en-US" sz="1200" b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NEU-BZ-S92" charset="0"/>
                        </a:rPr>
                        <a:t>贝等水产品离不开</a:t>
                      </a:r>
                      <a:r>
                        <a:rPr lang="en-US" sz="1200" b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方正书宋_GBK" charset="0"/>
                        </a:rPr>
                        <a:t>江河湖海</a:t>
                      </a:r>
                      <a:r>
                        <a:rPr lang="en-US" sz="1200" b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NEU-BZ-S92" charset="0"/>
                        </a:rPr>
                        <a:t>。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楷体" panose="02010609060101010101" pitchFamily="49" charset="-122"/>
                        <a:ea typeface="楷体" panose="02010609060101010101" pitchFamily="49" charset="-122"/>
                        <a:cs typeface="方正书宋_GBK" charset="0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09955"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方正书宋_GBK" charset="0"/>
                        </a:rPr>
                        <a:t>双重</a:t>
                      </a:r>
                      <a:r>
                        <a:rPr lang="en-US" sz="1200" b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NEU-BZ-S92" charset="0"/>
                        </a:rPr>
                        <a:t>资产特性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楷体" panose="02010609060101010101" pitchFamily="49" charset="-122"/>
                        <a:ea typeface="楷体" panose="02010609060101010101" pitchFamily="49" charset="-122"/>
                        <a:cs typeface="方正书宋_GBK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方正书宋_GBK" charset="0"/>
                        </a:rPr>
                        <a:t>生物资产具有流动资产</a:t>
                      </a:r>
                      <a:r>
                        <a:rPr lang="en-US" sz="1200" b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NEU-BZ-S92" charset="0"/>
                        </a:rPr>
                        <a:t>和非流动资产的</a:t>
                      </a:r>
                      <a:r>
                        <a:rPr lang="en-US" sz="1200" b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方正书宋_GBK" charset="0"/>
                        </a:rPr>
                        <a:t>双重</a:t>
                      </a:r>
                      <a:r>
                        <a:rPr lang="en-US" sz="1200" b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NEU-BZ-S92" charset="0"/>
                        </a:rPr>
                        <a:t>资产特性</a:t>
                      </a:r>
                      <a:r>
                        <a:rPr lang="en-US" sz="1200" b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方正书宋_GBK" charset="0"/>
                        </a:rPr>
                        <a:t>。</a:t>
                      </a:r>
                      <a:r>
                        <a:rPr lang="en-US" sz="1200" b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NEU-BZ-S92" charset="0"/>
                        </a:rPr>
                        <a:t>例如</a:t>
                      </a:r>
                      <a:r>
                        <a:rPr lang="en-US" sz="1200" b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方正书宋_GBK" charset="0"/>
                        </a:rPr>
                        <a:t>，农业</a:t>
                      </a:r>
                      <a:r>
                        <a:rPr lang="en-US" sz="1200" b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NEU-BZ-S92" charset="0"/>
                        </a:rPr>
                        <a:t>企业</a:t>
                      </a:r>
                      <a:r>
                        <a:rPr lang="en-US" sz="1200" b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方正书宋_GBK" charset="0"/>
                        </a:rPr>
                        <a:t>饲养</a:t>
                      </a:r>
                      <a:r>
                        <a:rPr lang="en-US" sz="1200" b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NEU-BZ-S92" charset="0"/>
                        </a:rPr>
                        <a:t>的牛</a:t>
                      </a:r>
                      <a:r>
                        <a:rPr lang="en-US" sz="1200" b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方正书宋_GBK" charset="0"/>
                        </a:rPr>
                        <a:t>，用来出售</a:t>
                      </a:r>
                      <a:r>
                        <a:rPr lang="en-US" sz="1200" b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NEU-BZ-S92" charset="0"/>
                        </a:rPr>
                        <a:t>或宰杀</a:t>
                      </a:r>
                      <a:r>
                        <a:rPr lang="en-US" sz="1200" b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方正书宋_GBK" charset="0"/>
                        </a:rPr>
                        <a:t>后</a:t>
                      </a:r>
                      <a:r>
                        <a:rPr lang="en-US" sz="1200" b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NEU-BZ-S92" charset="0"/>
                        </a:rPr>
                        <a:t>出售牛肉时，</a:t>
                      </a:r>
                      <a:r>
                        <a:rPr lang="en-US" sz="1200" b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方正书宋_GBK" charset="0"/>
                        </a:rPr>
                        <a:t>其价值</a:t>
                      </a:r>
                      <a:r>
                        <a:rPr lang="en-US" sz="1200" b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NEU-BZ-S92" charset="0"/>
                        </a:rPr>
                        <a:t>一次性转移，它是流动资产；</a:t>
                      </a:r>
                      <a:r>
                        <a:rPr lang="en-US" sz="1200" b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方正书宋_GBK" charset="0"/>
                        </a:rPr>
                        <a:t>用来繁育</a:t>
                      </a:r>
                      <a:r>
                        <a:rPr lang="en-US" sz="1200" b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NEU-BZ-S92" charset="0"/>
                        </a:rPr>
                        <a:t>小牛或生产牛奶</a:t>
                      </a:r>
                      <a:r>
                        <a:rPr lang="en-US" sz="1200" b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方正书宋_GBK" charset="0"/>
                        </a:rPr>
                        <a:t>时，其价值逐步</a:t>
                      </a:r>
                      <a:r>
                        <a:rPr lang="en-US" sz="1200" b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NEU-BZ-S92" charset="0"/>
                        </a:rPr>
                        <a:t>转移，它是</a:t>
                      </a:r>
                      <a:r>
                        <a:rPr lang="en-US" sz="1200" b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方正书宋_GBK" charset="0"/>
                        </a:rPr>
                        <a:t>非</a:t>
                      </a:r>
                      <a:r>
                        <a:rPr lang="en-US" sz="1200" b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NEU-BZ-S92" charset="0"/>
                        </a:rPr>
                        <a:t>流动资产</a:t>
                      </a:r>
                      <a:r>
                        <a:rPr lang="en-US" sz="1200" b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方正书宋_GBK" charset="0"/>
                        </a:rPr>
                        <a:t>；</a:t>
                      </a:r>
                      <a:r>
                        <a:rPr lang="en-US" sz="1200" b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NEU-BZ-S92" charset="0"/>
                        </a:rPr>
                        <a:t>待其生育能力丧失后，</a:t>
                      </a:r>
                      <a:r>
                        <a:rPr lang="en-US" sz="1200" b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方正书宋_GBK" charset="0"/>
                        </a:rPr>
                        <a:t>再行</a:t>
                      </a:r>
                      <a:r>
                        <a:rPr lang="en-US" sz="1200" b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NEU-BZ-S92" charset="0"/>
                        </a:rPr>
                        <a:t>出售，转化为流动资产</a:t>
                      </a:r>
                      <a:r>
                        <a:rPr lang="en-US" sz="1200" b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方正书宋_GBK" charset="0"/>
                        </a:rPr>
                        <a:t>。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楷体" panose="02010609060101010101" pitchFamily="49" charset="-122"/>
                        <a:ea typeface="楷体" panose="02010609060101010101" pitchFamily="49" charset="-122"/>
                        <a:cs typeface="方正书宋_GBK" charset="0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10590"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方正书宋_GBK" charset="0"/>
                        </a:rPr>
                        <a:t>价值</a:t>
                      </a:r>
                      <a:r>
                        <a:rPr lang="en-US" sz="1200" b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NEU-BZ-S92" charset="0"/>
                        </a:rPr>
                        <a:t>的不确定性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楷体" panose="02010609060101010101" pitchFamily="49" charset="-122"/>
                        <a:ea typeface="楷体" panose="02010609060101010101" pitchFamily="49" charset="-122"/>
                        <a:cs typeface="方正书宋_GBK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1200" b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方正书宋_GBK" charset="0"/>
                        </a:rPr>
                        <a:t>生物资产在存续</a:t>
                      </a:r>
                      <a:r>
                        <a:rPr lang="en-US" sz="1200" b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NEU-BZ-S92" charset="0"/>
                        </a:rPr>
                        <a:t>期间</a:t>
                      </a:r>
                      <a:r>
                        <a:rPr lang="en-US" sz="1200" b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方正书宋_GBK" charset="0"/>
                        </a:rPr>
                        <a:t>存在</a:t>
                      </a:r>
                      <a:r>
                        <a:rPr lang="en-US" sz="1200" b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NEU-BZ-S92" charset="0"/>
                        </a:rPr>
                        <a:t>诸多不确定性，</a:t>
                      </a:r>
                      <a:r>
                        <a:rPr lang="en-US" sz="1200" b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方正书宋_GBK" charset="0"/>
                        </a:rPr>
                        <a:t>其</a:t>
                      </a:r>
                      <a:r>
                        <a:rPr lang="en-US" sz="1200" b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NEU-BZ-S92" charset="0"/>
                        </a:rPr>
                        <a:t>价值</a:t>
                      </a:r>
                      <a:r>
                        <a:rPr lang="en-US" sz="1200" b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方正书宋_GBK" charset="0"/>
                        </a:rPr>
                        <a:t>受</a:t>
                      </a:r>
                      <a:r>
                        <a:rPr lang="en-US" sz="1200" b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NEU-BZ-S92" charset="0"/>
                        </a:rPr>
                        <a:t>自身</a:t>
                      </a:r>
                      <a:r>
                        <a:rPr lang="en-US" sz="1200" b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方正书宋_GBK" charset="0"/>
                        </a:rPr>
                        <a:t>因素</a:t>
                      </a:r>
                      <a:r>
                        <a:rPr lang="en-US" sz="1200" b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NEU-BZ-S92" charset="0"/>
                        </a:rPr>
                        <a:t>（</a:t>
                      </a:r>
                      <a:r>
                        <a:rPr lang="en-US" sz="1200" b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方正书宋_GBK" charset="0"/>
                        </a:rPr>
                        <a:t>如</a:t>
                      </a:r>
                      <a:r>
                        <a:rPr lang="en-US" sz="1200" b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NEU-BZ-S92" charset="0"/>
                        </a:rPr>
                        <a:t>种子品质、疾病</a:t>
                      </a:r>
                      <a:r>
                        <a:rPr lang="en-US" sz="1200" b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方正书宋_GBK" charset="0"/>
                        </a:rPr>
                        <a:t>等</a:t>
                      </a:r>
                      <a:r>
                        <a:rPr lang="en-US" sz="1200" b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NEU-BZ-S92" charset="0"/>
                        </a:rPr>
                        <a:t>）</a:t>
                      </a:r>
                      <a:r>
                        <a:rPr lang="en-US" sz="1200" b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方正书宋_GBK" charset="0"/>
                        </a:rPr>
                        <a:t>与</a:t>
                      </a:r>
                      <a:r>
                        <a:rPr lang="en-US" sz="1200" b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NEU-BZ-S92" charset="0"/>
                        </a:rPr>
                        <a:t>环境条件（</a:t>
                      </a:r>
                      <a:r>
                        <a:rPr lang="en-US" sz="1200" b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方正书宋_GBK" charset="0"/>
                        </a:rPr>
                        <a:t>如气候、</a:t>
                      </a:r>
                      <a:r>
                        <a:rPr lang="en-US" sz="1200" b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NEU-BZ-S92" charset="0"/>
                        </a:rPr>
                        <a:t>自然灾害等）</a:t>
                      </a:r>
                      <a:r>
                        <a:rPr lang="en-US" sz="1200" b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方正书宋_GBK" charset="0"/>
                        </a:rPr>
                        <a:t>的</a:t>
                      </a:r>
                      <a:r>
                        <a:rPr lang="en-US" sz="1200" b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NEU-BZ-S92" charset="0"/>
                        </a:rPr>
                        <a:t>双重</a:t>
                      </a:r>
                      <a:r>
                        <a:rPr lang="en-US" sz="1200" b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方正书宋_GBK" charset="0"/>
                        </a:rPr>
                        <a:t>影响</a:t>
                      </a:r>
                      <a:r>
                        <a:rPr lang="en-US" sz="1200" b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NEU-BZ-S92" charset="0"/>
                        </a:rPr>
                        <a:t>。</a:t>
                      </a:r>
                      <a:r>
                        <a:rPr lang="en-US" sz="1200" b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方正书宋_GBK" charset="0"/>
                        </a:rPr>
                        <a:t>在</a:t>
                      </a:r>
                      <a:r>
                        <a:rPr lang="en-US" sz="1200" b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NEU-BZ-S92" charset="0"/>
                        </a:rPr>
                        <a:t>现有的技术条件下，这些影响在短期内无法消除。</a:t>
                      </a:r>
                      <a:r>
                        <a:rPr lang="en-US" sz="1200" b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方正书宋_GBK" charset="0"/>
                        </a:rPr>
                        <a:t>一般</a:t>
                      </a:r>
                      <a:r>
                        <a:rPr lang="en-US" sz="1200" b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NEU-BZ-S92" charset="0"/>
                        </a:rPr>
                        <a:t>认为，</a:t>
                      </a:r>
                      <a:r>
                        <a:rPr lang="en-US" sz="1200" b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方正书宋_GBK" charset="0"/>
                        </a:rPr>
                        <a:t>经营生物资产的</a:t>
                      </a:r>
                      <a:r>
                        <a:rPr lang="en-US" sz="1200" b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NEU-BZ-S92" charset="0"/>
                        </a:rPr>
                        <a:t>企业</a:t>
                      </a:r>
                      <a:r>
                        <a:rPr lang="en-US" sz="1200" b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方正书宋_GBK" charset="0"/>
                        </a:rPr>
                        <a:t>具有较高的</a:t>
                      </a:r>
                      <a:r>
                        <a:rPr lang="en-US" sz="1200" b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NEU-BZ-S92" charset="0"/>
                        </a:rPr>
                        <a:t>风险。</a:t>
                      </a:r>
                      <a:endParaRPr lang="en-US" altLang="en-US" sz="1200" b="0">
                        <a:solidFill>
                          <a:srgbClr val="000000"/>
                        </a:solidFill>
                        <a:latin typeface="楷体" panose="02010609060101010101" pitchFamily="49" charset="-122"/>
                        <a:ea typeface="楷体" panose="02010609060101010101" pitchFamily="49" charset="-122"/>
                        <a:cs typeface="方正书宋_GBK" charset="0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100" name="文本框 99"/>
          <p:cNvSpPr txBox="1"/>
          <p:nvPr/>
        </p:nvSpPr>
        <p:spPr>
          <a:xfrm>
            <a:off x="3621088" y="5664200"/>
            <a:ext cx="5080000" cy="25273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/>
            <a:r>
              <a:rPr lang="en-US" sz="1050" b="0">
                <a:solidFill>
                  <a:srgbClr val="000000"/>
                </a:solidFill>
                <a:latin typeface="NEU-BZ-S92" charset="0"/>
                <a:cs typeface="方正书宋_GBK" charset="0"/>
              </a:rPr>
              <a:t> 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z="3600" b="1"/>
              <a:t>生物资产的概念及分类</a:t>
            </a:r>
            <a:endParaRPr lang="zh-CN" altLang="en-US" sz="3600" b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zh-CN" altLang="en-US" b="1"/>
              <a:t>二、生物资产的分类</a:t>
            </a:r>
            <a:endParaRPr lang="en-US" altLang="zh-CN" b="1"/>
          </a:p>
          <a:p>
            <a:pPr marL="0" indent="0">
              <a:buNone/>
            </a:pPr>
            <a:endParaRPr lang="en-US" altLang="zh-CN" b="1"/>
          </a:p>
          <a:p>
            <a:pPr marL="0" indent="0">
              <a:buNone/>
            </a:pPr>
            <a:endParaRPr lang="en-US" altLang="zh-CN" b="1"/>
          </a:p>
          <a:p>
            <a:pPr marL="0" indent="0">
              <a:buNone/>
            </a:pPr>
            <a:endParaRPr lang="zh-CN" altLang="en-US"/>
          </a:p>
        </p:txBody>
      </p:sp>
      <p:graphicFrame>
        <p:nvGraphicFramePr>
          <p:cNvPr id="4" name="图示 3"/>
          <p:cNvGraphicFramePr/>
          <p:nvPr/>
        </p:nvGraphicFramePr>
        <p:xfrm>
          <a:off x="740434" y="2807973"/>
          <a:ext cx="4803475" cy="2386642"/>
        </p:xfrm>
        <a:graphic>
          <a:graphicData uri="http://schemas.openxmlformats.org/drawingml/2006/diagram">
            <dgm:relIds xmlns:dgm="http://schemas.openxmlformats.org/drawingml/2006/diagram" r:dm="rId3" r:lo="rId4" r:qs="rId5" r:cs="rId6"/>
          </a:graphicData>
        </a:graphic>
      </p:graphicFrame>
      <p:sp>
        <p:nvSpPr>
          <p:cNvPr id="14" name="矩形 4"/>
          <p:cNvSpPr/>
          <p:nvPr/>
        </p:nvSpPr>
        <p:spPr>
          <a:xfrm>
            <a:off x="5310563" y="2916530"/>
            <a:ext cx="5262979" cy="369332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kern="0">
                <a:solidFill>
                  <a:srgbClr val="000000"/>
                </a:solidFill>
                <a:latin typeface="NEU-BZ-S92" charset="0"/>
                <a:ea typeface="方正书宋_GBK"/>
                <a:cs typeface="Times New Roman" panose="02020603050405020304" pitchFamily="18" charset="0"/>
              </a:rPr>
              <a:t>为出售而持有的或在将来收获为农产品的生物资产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15" name="矩形 5"/>
          <p:cNvSpPr/>
          <p:nvPr/>
        </p:nvSpPr>
        <p:spPr>
          <a:xfrm>
            <a:off x="5392666" y="3816628"/>
            <a:ext cx="5724644" cy="369332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kern="0">
                <a:solidFill>
                  <a:srgbClr val="000000"/>
                </a:solidFill>
                <a:latin typeface="NEU-BZ-S92" charset="0"/>
                <a:ea typeface="方正书宋_GBK"/>
                <a:cs typeface="Times New Roman" panose="02020603050405020304" pitchFamily="18" charset="0"/>
              </a:rPr>
              <a:t>产出农产品、提供劳务或出租等目的而持有的生物资产</a:t>
            </a:r>
            <a:endParaRPr lang="zh-CN" altLang="en-US"/>
          </a:p>
        </p:txBody>
      </p:sp>
      <p:sp>
        <p:nvSpPr>
          <p:cNvPr id="16" name="矩形 6"/>
          <p:cNvSpPr/>
          <p:nvPr/>
        </p:nvSpPr>
        <p:spPr>
          <a:xfrm>
            <a:off x="5392666" y="4627463"/>
            <a:ext cx="4339650" cy="369332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kern="0">
                <a:solidFill>
                  <a:srgbClr val="000000"/>
                </a:solidFill>
                <a:latin typeface="NEU-BZ-S92" charset="0"/>
                <a:ea typeface="方正书宋_GBK"/>
                <a:cs typeface="Times New Roman" panose="02020603050405020304" pitchFamily="18" charset="0"/>
              </a:rPr>
              <a:t>以防护、环境保护为主要目的的生物资产</a:t>
            </a:r>
            <a:endParaRPr lang="zh-CN" altLang="en-US"/>
          </a:p>
        </p:txBody>
      </p:sp>
      <p:sp>
        <p:nvSpPr>
          <p:cNvPr id="17" name="矩形 7"/>
          <p:cNvSpPr/>
          <p:nvPr/>
        </p:nvSpPr>
        <p:spPr>
          <a:xfrm>
            <a:off x="10635933" y="2914560"/>
            <a:ext cx="1107996" cy="369332"/>
          </a:xfrm>
          <a:prstGeom prst="rect">
            <a:avLst/>
          </a:prstGeom>
          <a:solidFill>
            <a:srgbClr val="FFC000"/>
          </a:solidFill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kern="0">
                <a:latin typeface="NEU-BZ-S92" charset="0"/>
                <a:ea typeface="方正书宋_GBK"/>
                <a:cs typeface="Times New Roman" panose="02020603050405020304" pitchFamily="18" charset="0"/>
              </a:rPr>
              <a:t>生产对象</a:t>
            </a:r>
            <a:endParaRPr lang="zh-CN" altLang="en-US"/>
          </a:p>
        </p:txBody>
      </p:sp>
      <p:sp>
        <p:nvSpPr>
          <p:cNvPr id="18" name="矩形 8"/>
          <p:cNvSpPr/>
          <p:nvPr/>
        </p:nvSpPr>
        <p:spPr>
          <a:xfrm>
            <a:off x="10994867" y="3804594"/>
            <a:ext cx="1107996" cy="369332"/>
          </a:xfrm>
          <a:prstGeom prst="rect">
            <a:avLst/>
          </a:prstGeom>
          <a:solidFill>
            <a:srgbClr val="FFC000"/>
          </a:solidFill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kern="0">
                <a:latin typeface="NEU-BZ-S92" charset="0"/>
                <a:ea typeface="方正书宋_GBK"/>
                <a:cs typeface="Times New Roman" panose="02020603050405020304" pitchFamily="18" charset="0"/>
              </a:rPr>
              <a:t>生产工具</a:t>
            </a:r>
            <a:endParaRPr lang="zh-CN" altLang="en-US"/>
          </a:p>
        </p:txBody>
      </p:sp>
      <p:sp>
        <p:nvSpPr>
          <p:cNvPr id="10" name="灯片编号占位符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AFF99E-2C25-4233-B938-4984ABAD0308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z="36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“三北”防护林工程</a:t>
            </a:r>
            <a:endParaRPr lang="zh-CN" altLang="en-US" sz="360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>
            <a:normAutofit fontScale="9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US" altLang="zh-CN" sz="24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   我国1978年立项建设的三北防护林工程，是</a:t>
            </a:r>
            <a:r>
              <a:rPr lang="en-US" altLang="zh-CN" sz="24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国家层面的公益性生物资产培育</a:t>
            </a:r>
            <a:r>
              <a:rPr lang="en-US" altLang="zh-CN" sz="24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行动。该项工程规划期为73年（1978</a:t>
            </a:r>
            <a:r>
              <a:rPr lang="en-US" altLang="zh-CN" sz="2400">
                <a:latin typeface="微软雅黑" panose="020b0503020204020204" charset="-122"/>
                <a:ea typeface="微软雅黑" panose="020b0503020204020204" charset="-122"/>
                <a:cs typeface="楷体" panose="02010609060101010101" pitchFamily="49" charset="-122"/>
              </a:rPr>
              <a:t>~</a:t>
            </a:r>
            <a:r>
              <a:rPr lang="en-US" altLang="zh-CN" sz="24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2050年），通过在华北、西北、东北的13个省（区、市）的725个县（市、区、旗）和新疆生产建设兵团大面积种植适宜树种，构筑一道抵御风沙、保持水土、护农促牧的祖国北疆绿色生态屏障。三北防护林的建设规模之大、速度之快、生态效益之高，超过了美国的“罗斯福大草原林业工程”、苏联时期的“斯大林改造大自然计划”和北非五国的“绿色坝工程”，在国际上被誉为“中国的绿色长城”、“世界生态工程之最”</a:t>
            </a:r>
            <a:r>
              <a:rPr lang="zh-CN" altLang="en-US" sz="24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。</a:t>
            </a:r>
            <a:endParaRPr lang="en-US" altLang="zh-CN" sz="240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US" altLang="zh-CN" sz="24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   </a:t>
            </a:r>
            <a:r>
              <a:rPr lang="zh-CN" altLang="en-US" sz="24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资料来源：</a:t>
            </a:r>
            <a:r>
              <a:rPr lang="en-US" altLang="zh-CN" sz="24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国家林业和草原局三北防护林建设局网站公开资料</a:t>
            </a:r>
            <a:endParaRPr lang="zh-CN" altLang="en-US" sz="240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AFF99E-2C25-4233-B938-4984ABAD0308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z="3600" b="1"/>
              <a:t>生物资产的确认与计量</a:t>
            </a:r>
            <a:endParaRPr lang="zh-CN" altLang="en-US" sz="3600" b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zh-CN" altLang="en-US" sz="2400" b="1"/>
              <a:t>一、生物资产的确认</a:t>
            </a:r>
            <a:endParaRPr lang="en-US" altLang="zh-CN" sz="2400" b="1"/>
          </a:p>
          <a:p>
            <a:pPr marL="0" indent="0">
              <a:buNone/>
            </a:pPr>
            <a:r>
              <a:rPr lang="zh-CN" altLang="en-US" sz="24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满足资产的特征，并同时满足以下条件：</a:t>
            </a:r>
            <a:endParaRPr lang="en-US" altLang="zh-CN" sz="240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pPr marL="0" indent="0">
              <a:buNone/>
            </a:pPr>
            <a:r>
              <a:rPr lang="en-US" altLang="zh-CN" sz="24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(1)</a:t>
            </a:r>
            <a:r>
              <a:rPr lang="zh-CN" altLang="en-US" sz="24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企业因过去的交易或者事项而拥有或者控制该生物资产；</a:t>
            </a:r>
            <a:endParaRPr lang="en-US" altLang="zh-CN" sz="240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pPr marL="0" indent="0">
              <a:buNone/>
            </a:pPr>
            <a:r>
              <a:rPr lang="en-US" altLang="zh-CN" sz="24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(2)</a:t>
            </a:r>
            <a:r>
              <a:rPr lang="zh-CN" altLang="en-US" sz="24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与该生物资产有关的经济利益或服务潜能可能流入企业</a:t>
            </a:r>
            <a:r>
              <a:rPr lang="en-US" altLang="zh-CN" sz="24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;</a:t>
            </a:r>
            <a:endParaRPr lang="en-US" altLang="zh-CN" sz="240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pPr marL="0" indent="0">
              <a:buNone/>
            </a:pPr>
            <a:r>
              <a:rPr lang="en-US" altLang="zh-CN" sz="24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(3)</a:t>
            </a:r>
            <a:r>
              <a:rPr lang="zh-CN" altLang="en-US" sz="24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该生物资产的成本能够可靠计量。</a:t>
            </a:r>
            <a:endParaRPr lang="en-US" altLang="zh-CN" sz="240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AFF99E-2C25-4233-B938-4984ABAD0308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z="3600" b="1"/>
              <a:t>生物资产的确认与计量</a:t>
            </a:r>
            <a:endParaRPr lang="zh-CN" altLang="en-US" sz="3600" b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zh-CN" altLang="en-US" sz="2400" b="1"/>
              <a:t>二、生物资产的初始计量</a:t>
            </a:r>
            <a:endParaRPr lang="en-US" altLang="zh-CN" sz="2400" b="1"/>
          </a:p>
          <a:p>
            <a:pPr marL="514350" indent="-514350">
              <a:buAutoNum type="arabicPeriod"/>
            </a:pPr>
            <a:r>
              <a:rPr lang="zh-CN" altLang="en-US" sz="2400"/>
              <a:t>外购的生物资产</a:t>
            </a:r>
            <a:endParaRPr lang="en-US" altLang="zh-CN" sz="2400"/>
          </a:p>
          <a:p>
            <a:pPr marL="0" indent="0">
              <a:lnSpc>
                <a:spcPct val="150000"/>
              </a:lnSpc>
              <a:buNone/>
            </a:pPr>
            <a:r>
              <a:rPr lang="en-US" altLang="zh-CN" sz="2400">
                <a:latin typeface="楷体" panose="02010609060101010101" pitchFamily="49" charset="-122"/>
                <a:ea typeface="楷体" panose="02010609060101010101" pitchFamily="49" charset="-122"/>
              </a:rPr>
              <a:t>  </a:t>
            </a:r>
            <a:r>
              <a:rPr lang="zh-CN" altLang="en-US" sz="2400">
                <a:latin typeface="楷体" panose="02010609060101010101" pitchFamily="49" charset="-122"/>
                <a:ea typeface="楷体" panose="02010609060101010101" pitchFamily="49" charset="-122"/>
              </a:rPr>
              <a:t>包括购买价款、相关税费、运输费、保险费以及可直接归属于购买该资产的其他支出。</a:t>
            </a:r>
            <a:endParaRPr lang="en-US" altLang="zh-CN" sz="240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marL="0" indent="0">
              <a:buNone/>
            </a:pPr>
            <a:endParaRPr lang="en-US" altLang="zh-CN" sz="240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AFF99E-2C25-4233-B938-4984ABAD0308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z="3600" b="1"/>
              <a:t>生物资产的确认与计量</a:t>
            </a:r>
            <a:endParaRPr lang="zh-CN" altLang="en-US" sz="3600" b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1509323"/>
            <a:ext cx="10515600" cy="4351338"/>
          </a:xfrm>
        </p:spPr>
        <p:txBody>
          <a:bodyPr/>
          <a:lstStyle/>
          <a:p>
            <a:pPr marL="0" indent="0">
              <a:buNone/>
            </a:pPr>
            <a:r>
              <a:rPr lang="zh-CN" altLang="en-US" b="1"/>
              <a:t>二、生物资产的初始计量</a:t>
            </a:r>
            <a:endParaRPr lang="en-US" altLang="zh-CN" b="1"/>
          </a:p>
          <a:p>
            <a:pPr marL="0" indent="0">
              <a:buNone/>
            </a:pPr>
            <a:r>
              <a:rPr lang="en-US" altLang="zh-CN"/>
              <a:t>2. </a:t>
            </a:r>
            <a:r>
              <a:rPr lang="zh-CN" altLang="en-US"/>
              <a:t>自行栽培、营造、繁殖或养殖的生物资产</a:t>
            </a:r>
            <a:endParaRPr lang="en-US" altLang="zh-CN"/>
          </a:p>
          <a:p>
            <a:pPr marL="0" indent="0">
              <a:buNone/>
            </a:pPr>
            <a:endParaRPr lang="en-US" altLang="zh-CN"/>
          </a:p>
        </p:txBody>
      </p:sp>
      <p:graphicFrame>
        <p:nvGraphicFramePr>
          <p:cNvPr id="4" name="表格 3"/>
          <p:cNvGraphicFramePr>
            <a:graphicFrameLocks noGrp="1"/>
          </p:cNvGraphicFramePr>
          <p:nvPr>
            <p:custDataLst>
              <p:tags r:id="rId2"/>
            </p:custDataLst>
          </p:nvPr>
        </p:nvGraphicFramePr>
        <p:xfrm>
          <a:off x="1191895" y="2673985"/>
          <a:ext cx="10006330" cy="4046855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1706880"/>
                <a:gridCol w="8299450"/>
              </a:tblGrid>
              <a:tr h="286385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ct val="0"/>
                        </a:spcAft>
                      </a:pPr>
                      <a:r>
                        <a:rPr lang="zh-CN" altLang="en-US" sz="1600" b="1" kern="100">
                          <a:solidFill>
                            <a:srgbClr val="000000"/>
                          </a:solidFill>
                          <a:effectLst/>
                          <a:latin typeface="楷体" panose="02010609060101010101" pitchFamily="49" charset="-122"/>
                          <a:ea typeface="楷体" panose="02010609060101010101" pitchFamily="49" charset="-122"/>
                          <a:cs typeface="Times New Roman" panose="02020603050405020304" pitchFamily="18" charset="0"/>
                        </a:rPr>
                        <a:t>生物资产类别</a:t>
                      </a:r>
                      <a:endParaRPr lang="zh-CN" altLang="en-US" sz="1600" b="1" kern="100">
                        <a:solidFill>
                          <a:srgbClr val="000000"/>
                        </a:solidFill>
                        <a:effectLst/>
                        <a:latin typeface="楷体" panose="02010609060101010101" pitchFamily="49" charset="-122"/>
                        <a:ea typeface="楷体" panose="02010609060101010101" pitchFamily="49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ct val="0"/>
                        </a:spcAft>
                      </a:pPr>
                      <a:r>
                        <a:rPr lang="zh-CN" altLang="en-US" sz="1600" b="1" kern="100">
                          <a:solidFill>
                            <a:srgbClr val="000000"/>
                          </a:solidFill>
                          <a:effectLst/>
                          <a:latin typeface="楷体" panose="02010609060101010101" pitchFamily="49" charset="-122"/>
                          <a:ea typeface="楷体" panose="02010609060101010101" pitchFamily="49" charset="-122"/>
                          <a:cs typeface="Times New Roman" panose="02020603050405020304" pitchFamily="18" charset="0"/>
                        </a:rPr>
                        <a:t>初始计量成本</a:t>
                      </a:r>
                      <a:endParaRPr lang="zh-CN" altLang="en-US" sz="1600" b="1" kern="100">
                        <a:solidFill>
                          <a:srgbClr val="000000"/>
                        </a:solidFill>
                        <a:effectLst/>
                        <a:latin typeface="楷体" panose="02010609060101010101" pitchFamily="49" charset="-122"/>
                        <a:ea typeface="楷体" panose="02010609060101010101" pitchFamily="49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175514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ct val="0"/>
                        </a:spcAft>
                      </a:pPr>
                      <a:r>
                        <a:rPr lang="zh-CN" sz="1600" b="1" kern="100">
                          <a:effectLst/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消耗性生物资产</a:t>
                      </a:r>
                      <a:endParaRPr lang="zh-CN" sz="1600" b="1" kern="100">
                        <a:solidFill>
                          <a:srgbClr val="000000"/>
                        </a:solidFill>
                        <a:effectLst/>
                        <a:latin typeface="楷体" panose="02010609060101010101" pitchFamily="49" charset="-122"/>
                        <a:ea typeface="楷体" panose="02010609060101010101" pitchFamily="49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ct val="0"/>
                        </a:spcAft>
                      </a:pPr>
                      <a:r>
                        <a:rPr lang="zh-CN" sz="1400" kern="100">
                          <a:effectLst/>
                          <a:latin typeface="楷体" panose="02010609060101010101" pitchFamily="49" charset="-122"/>
                          <a:ea typeface="楷体" panose="02010609060101010101" pitchFamily="49" charset="-122"/>
                          <a:cs typeface="楷体" panose="02010609060101010101" pitchFamily="49" charset="-122"/>
                        </a:rPr>
                        <a:t>（</a:t>
                      </a:r>
                      <a:r>
                        <a:rPr lang="en-US" sz="1400" kern="100">
                          <a:effectLst/>
                          <a:latin typeface="楷体" panose="02010609060101010101" pitchFamily="49" charset="-122"/>
                          <a:ea typeface="楷体" panose="02010609060101010101" pitchFamily="49" charset="-122"/>
                          <a:cs typeface="楷体" panose="02010609060101010101" pitchFamily="49" charset="-122"/>
                        </a:rPr>
                        <a:t>1</a:t>
                      </a:r>
                      <a:r>
                        <a:rPr lang="zh-CN" sz="1400" kern="100">
                          <a:effectLst/>
                          <a:latin typeface="楷体" panose="02010609060101010101" pitchFamily="49" charset="-122"/>
                          <a:ea typeface="楷体" panose="02010609060101010101" pitchFamily="49" charset="-122"/>
                          <a:cs typeface="楷体" panose="02010609060101010101" pitchFamily="49" charset="-122"/>
                        </a:rPr>
                        <a:t>）自行栽培的大田作物和蔬菜的成本，包括在收获前耗用的种子、肥料、农药等材料费、人工费和应分摊的间接费用等必要支出。</a:t>
                      </a:r>
                      <a:endParaRPr lang="zh-CN" sz="1400" kern="100">
                        <a:effectLst/>
                        <a:latin typeface="楷体" panose="02010609060101010101" pitchFamily="49" charset="-122"/>
                        <a:ea typeface="楷体" panose="02010609060101010101" pitchFamily="49" charset="-122"/>
                        <a:cs typeface="楷体" panose="02010609060101010101" pitchFamily="49" charset="-122"/>
                      </a:endParaRPr>
                    </a:p>
                    <a:p>
                      <a:pPr>
                        <a:lnSpc>
                          <a:spcPct val="100000"/>
                        </a:lnSpc>
                        <a:spcAft>
                          <a:spcPct val="0"/>
                        </a:spcAft>
                      </a:pPr>
                      <a:r>
                        <a:rPr lang="zh-CN" sz="1400" kern="100">
                          <a:effectLst/>
                          <a:latin typeface="楷体" panose="02010609060101010101" pitchFamily="49" charset="-122"/>
                          <a:ea typeface="楷体" panose="02010609060101010101" pitchFamily="49" charset="-122"/>
                          <a:cs typeface="楷体" panose="02010609060101010101" pitchFamily="49" charset="-122"/>
                        </a:rPr>
                        <a:t>（</a:t>
                      </a:r>
                      <a:r>
                        <a:rPr lang="en-US" sz="1400" kern="100">
                          <a:effectLst/>
                          <a:latin typeface="楷体" panose="02010609060101010101" pitchFamily="49" charset="-122"/>
                          <a:ea typeface="楷体" panose="02010609060101010101" pitchFamily="49" charset="-122"/>
                          <a:cs typeface="楷体" panose="02010609060101010101" pitchFamily="49" charset="-122"/>
                        </a:rPr>
                        <a:t>2</a:t>
                      </a:r>
                      <a:r>
                        <a:rPr lang="zh-CN" sz="1400" kern="100">
                          <a:effectLst/>
                          <a:latin typeface="楷体" panose="02010609060101010101" pitchFamily="49" charset="-122"/>
                          <a:ea typeface="楷体" panose="02010609060101010101" pitchFamily="49" charset="-122"/>
                          <a:cs typeface="楷体" panose="02010609060101010101" pitchFamily="49" charset="-122"/>
                        </a:rPr>
                        <a:t>）自行营造的林木类消耗性生物资产的成本，包括郁闭前发生的造林费、抚育费、营林设施费、良种试验费、调查设计费和应分摊的间接费用等必要支出。</a:t>
                      </a:r>
                      <a:endParaRPr lang="zh-CN" sz="1400" kern="100">
                        <a:effectLst/>
                        <a:latin typeface="楷体" panose="02010609060101010101" pitchFamily="49" charset="-122"/>
                        <a:ea typeface="楷体" panose="02010609060101010101" pitchFamily="49" charset="-122"/>
                        <a:cs typeface="楷体" panose="02010609060101010101" pitchFamily="49" charset="-122"/>
                      </a:endParaRPr>
                    </a:p>
                    <a:p>
                      <a:pPr>
                        <a:lnSpc>
                          <a:spcPct val="100000"/>
                        </a:lnSpc>
                        <a:spcAft>
                          <a:spcPct val="0"/>
                        </a:spcAft>
                      </a:pPr>
                      <a:r>
                        <a:rPr lang="zh-CN" sz="1400" kern="100">
                          <a:effectLst/>
                          <a:latin typeface="楷体" panose="02010609060101010101" pitchFamily="49" charset="-122"/>
                          <a:ea typeface="楷体" panose="02010609060101010101" pitchFamily="49" charset="-122"/>
                          <a:cs typeface="楷体" panose="02010609060101010101" pitchFamily="49" charset="-122"/>
                        </a:rPr>
                        <a:t>（</a:t>
                      </a:r>
                      <a:r>
                        <a:rPr lang="en-US" sz="1400" kern="100">
                          <a:effectLst/>
                          <a:latin typeface="楷体" panose="02010609060101010101" pitchFamily="49" charset="-122"/>
                          <a:ea typeface="楷体" panose="02010609060101010101" pitchFamily="49" charset="-122"/>
                          <a:cs typeface="楷体" panose="02010609060101010101" pitchFamily="49" charset="-122"/>
                        </a:rPr>
                        <a:t>3</a:t>
                      </a:r>
                      <a:r>
                        <a:rPr lang="zh-CN" sz="1400" kern="100">
                          <a:effectLst/>
                          <a:latin typeface="楷体" panose="02010609060101010101" pitchFamily="49" charset="-122"/>
                          <a:ea typeface="楷体" panose="02010609060101010101" pitchFamily="49" charset="-122"/>
                          <a:cs typeface="楷体" panose="02010609060101010101" pitchFamily="49" charset="-122"/>
                        </a:rPr>
                        <a:t>）自行繁殖的育肥畜的成本，包括出售前发生的饲料费、人工费和应分摊的间接费用等必要支出。</a:t>
                      </a:r>
                      <a:endParaRPr lang="zh-CN" sz="1400" kern="100">
                        <a:effectLst/>
                        <a:latin typeface="楷体" panose="02010609060101010101" pitchFamily="49" charset="-122"/>
                        <a:ea typeface="楷体" panose="02010609060101010101" pitchFamily="49" charset="-122"/>
                        <a:cs typeface="楷体" panose="02010609060101010101" pitchFamily="49" charset="-122"/>
                      </a:endParaRPr>
                    </a:p>
                    <a:p>
                      <a:pPr>
                        <a:lnSpc>
                          <a:spcPct val="100000"/>
                        </a:lnSpc>
                        <a:spcAft>
                          <a:spcPct val="0"/>
                        </a:spcAft>
                      </a:pPr>
                      <a:r>
                        <a:rPr lang="zh-CN" sz="1400" kern="100">
                          <a:effectLst/>
                          <a:latin typeface="楷体" panose="02010609060101010101" pitchFamily="49" charset="-122"/>
                          <a:ea typeface="楷体" panose="02010609060101010101" pitchFamily="49" charset="-122"/>
                          <a:cs typeface="楷体" panose="02010609060101010101" pitchFamily="49" charset="-122"/>
                        </a:rPr>
                        <a:t>（</a:t>
                      </a:r>
                      <a:r>
                        <a:rPr lang="en-US" sz="1400" kern="100">
                          <a:effectLst/>
                          <a:latin typeface="楷体" panose="02010609060101010101" pitchFamily="49" charset="-122"/>
                          <a:ea typeface="楷体" panose="02010609060101010101" pitchFamily="49" charset="-122"/>
                          <a:cs typeface="楷体" panose="02010609060101010101" pitchFamily="49" charset="-122"/>
                        </a:rPr>
                        <a:t>4</a:t>
                      </a:r>
                      <a:r>
                        <a:rPr lang="zh-CN" sz="1400" kern="100">
                          <a:effectLst/>
                          <a:latin typeface="楷体" panose="02010609060101010101" pitchFamily="49" charset="-122"/>
                          <a:ea typeface="楷体" panose="02010609060101010101" pitchFamily="49" charset="-122"/>
                          <a:cs typeface="楷体" panose="02010609060101010101" pitchFamily="49" charset="-122"/>
                        </a:rPr>
                        <a:t>）水产养殖的动物和植物的成本，包括在出售或入库前耗用的苗种、饲料、肥料等材料费、人工费和应分摊的间接费用等必要支出。</a:t>
                      </a:r>
                      <a:endParaRPr lang="zh-CN" sz="1400" kern="100">
                        <a:solidFill>
                          <a:srgbClr val="000000"/>
                        </a:solidFill>
                        <a:effectLst/>
                        <a:latin typeface="楷体" panose="02010609060101010101" pitchFamily="49" charset="-122"/>
                        <a:ea typeface="楷体" panose="02010609060101010101" pitchFamily="49" charset="-122"/>
                        <a:cs typeface="楷体" panose="02010609060101010101" pitchFamily="49" charset="-122"/>
                      </a:endParaRPr>
                    </a:p>
                  </a:txBody>
                  <a:tcPr marL="68580" marR="68580" marT="0" marB="0"/>
                </a:tc>
              </a:tr>
              <a:tr h="150368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ct val="0"/>
                        </a:spcAft>
                      </a:pPr>
                      <a:r>
                        <a:rPr lang="zh-CN" sz="1600" b="1" kern="100">
                          <a:effectLst/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生产性生物资产</a:t>
                      </a:r>
                      <a:endParaRPr lang="zh-CN" sz="1600" b="1" kern="100">
                        <a:solidFill>
                          <a:srgbClr val="000000"/>
                        </a:solidFill>
                        <a:effectLst/>
                        <a:latin typeface="楷体" panose="02010609060101010101" pitchFamily="49" charset="-122"/>
                        <a:ea typeface="楷体" panose="02010609060101010101" pitchFamily="49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ct val="0"/>
                        </a:spcAft>
                      </a:pPr>
                      <a:r>
                        <a:rPr lang="zh-CN" sz="1400" kern="100">
                          <a:effectLst/>
                          <a:latin typeface="楷体" panose="02010609060101010101" pitchFamily="49" charset="-122"/>
                          <a:ea typeface="楷体" panose="02010609060101010101" pitchFamily="49" charset="-122"/>
                          <a:cs typeface="楷体" panose="02010609060101010101" pitchFamily="49" charset="-122"/>
                        </a:rPr>
                        <a:t>（</a:t>
                      </a:r>
                      <a:r>
                        <a:rPr lang="en-US" sz="1400" kern="100">
                          <a:effectLst/>
                          <a:latin typeface="楷体" panose="02010609060101010101" pitchFamily="49" charset="-122"/>
                          <a:ea typeface="楷体" panose="02010609060101010101" pitchFamily="49" charset="-122"/>
                          <a:cs typeface="楷体" panose="02010609060101010101" pitchFamily="49" charset="-122"/>
                        </a:rPr>
                        <a:t>1</a:t>
                      </a:r>
                      <a:r>
                        <a:rPr lang="zh-CN" sz="1400" kern="100">
                          <a:effectLst/>
                          <a:latin typeface="楷体" panose="02010609060101010101" pitchFamily="49" charset="-122"/>
                          <a:ea typeface="楷体" panose="02010609060101010101" pitchFamily="49" charset="-122"/>
                          <a:cs typeface="楷体" panose="02010609060101010101" pitchFamily="49" charset="-122"/>
                        </a:rPr>
                        <a:t>）自行营造的林木类生产性生物资产的成本，包括达到预定生产经营目的前发生的造林费、抚育费、营林设施费良种试验费、调查设计费和应分摊的间接费用等必要支出。</a:t>
                      </a:r>
                      <a:endParaRPr lang="zh-CN" sz="1400" kern="100">
                        <a:effectLst/>
                        <a:latin typeface="楷体" panose="02010609060101010101" pitchFamily="49" charset="-122"/>
                        <a:ea typeface="楷体" panose="02010609060101010101" pitchFamily="49" charset="-122"/>
                        <a:cs typeface="楷体" panose="02010609060101010101" pitchFamily="49" charset="-122"/>
                      </a:endParaRPr>
                    </a:p>
                    <a:p>
                      <a:pPr>
                        <a:lnSpc>
                          <a:spcPct val="100000"/>
                        </a:lnSpc>
                        <a:spcAft>
                          <a:spcPct val="0"/>
                        </a:spcAft>
                      </a:pPr>
                      <a:r>
                        <a:rPr lang="zh-CN" sz="1400" kern="100">
                          <a:effectLst/>
                          <a:latin typeface="楷体" panose="02010609060101010101" pitchFamily="49" charset="-122"/>
                          <a:ea typeface="楷体" panose="02010609060101010101" pitchFamily="49" charset="-122"/>
                          <a:cs typeface="楷体" panose="02010609060101010101" pitchFamily="49" charset="-122"/>
                        </a:rPr>
                        <a:t>（</a:t>
                      </a:r>
                      <a:r>
                        <a:rPr lang="en-US" sz="1400" kern="100">
                          <a:effectLst/>
                          <a:latin typeface="楷体" panose="02010609060101010101" pitchFamily="49" charset="-122"/>
                          <a:ea typeface="楷体" panose="02010609060101010101" pitchFamily="49" charset="-122"/>
                          <a:cs typeface="楷体" panose="02010609060101010101" pitchFamily="49" charset="-122"/>
                        </a:rPr>
                        <a:t>2</a:t>
                      </a:r>
                      <a:r>
                        <a:rPr lang="zh-CN" sz="1400" kern="100">
                          <a:effectLst/>
                          <a:latin typeface="楷体" panose="02010609060101010101" pitchFamily="49" charset="-122"/>
                          <a:ea typeface="楷体" panose="02010609060101010101" pitchFamily="49" charset="-122"/>
                          <a:cs typeface="楷体" panose="02010609060101010101" pitchFamily="49" charset="-122"/>
                        </a:rPr>
                        <a:t>）自行繁殖的产畜和役畜的成本，包括达到预定生产经营目的（成龄）前发生的饲料费、人工费和应分摊的间接费用等必要支出。</a:t>
                      </a:r>
                      <a:endParaRPr lang="zh-CN" sz="1400" kern="100">
                        <a:effectLst/>
                        <a:latin typeface="楷体" panose="02010609060101010101" pitchFamily="49" charset="-122"/>
                        <a:ea typeface="楷体" panose="02010609060101010101" pitchFamily="49" charset="-122"/>
                        <a:cs typeface="楷体" panose="02010609060101010101" pitchFamily="49" charset="-122"/>
                      </a:endParaRPr>
                    </a:p>
                    <a:p>
                      <a:pPr>
                        <a:lnSpc>
                          <a:spcPct val="100000"/>
                        </a:lnSpc>
                        <a:spcAft>
                          <a:spcPct val="0"/>
                        </a:spcAft>
                      </a:pPr>
                      <a:r>
                        <a:rPr lang="zh-CN" sz="1400" kern="100">
                          <a:effectLst/>
                          <a:latin typeface="楷体" panose="02010609060101010101" pitchFamily="49" charset="-122"/>
                          <a:ea typeface="楷体" panose="02010609060101010101" pitchFamily="49" charset="-122"/>
                          <a:cs typeface="楷体" panose="02010609060101010101" pitchFamily="49" charset="-122"/>
                        </a:rPr>
                        <a:t>注：达到预定生产经营目的，是指生产性生物资产进入正常生产期，可以多年连续稳定产出农产品、提供劳务或出租。</a:t>
                      </a:r>
                      <a:endParaRPr lang="zh-CN" sz="1400" kern="100">
                        <a:solidFill>
                          <a:srgbClr val="000000"/>
                        </a:solidFill>
                        <a:effectLst/>
                        <a:latin typeface="楷体" panose="02010609060101010101" pitchFamily="49" charset="-122"/>
                        <a:ea typeface="楷体" panose="02010609060101010101" pitchFamily="49" charset="-122"/>
                        <a:cs typeface="楷体" panose="02010609060101010101" pitchFamily="49" charset="-122"/>
                      </a:endParaRPr>
                    </a:p>
                  </a:txBody>
                  <a:tcPr marL="68580" marR="68580" marT="0" marB="0"/>
                </a:tc>
              </a:tr>
              <a:tr h="50165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ct val="0"/>
                        </a:spcAft>
                      </a:pPr>
                      <a:r>
                        <a:rPr lang="zh-CN" sz="1600" b="1" kern="100">
                          <a:effectLst/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公益性生物资产</a:t>
                      </a:r>
                      <a:endParaRPr lang="zh-CN" sz="1600" b="1" kern="100">
                        <a:solidFill>
                          <a:srgbClr val="000000"/>
                        </a:solidFill>
                        <a:effectLst/>
                        <a:latin typeface="楷体" panose="02010609060101010101" pitchFamily="49" charset="-122"/>
                        <a:ea typeface="楷体" panose="02010609060101010101" pitchFamily="49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ct val="0"/>
                        </a:spcAft>
                      </a:pPr>
                      <a:r>
                        <a:rPr lang="zh-CN" sz="1400" kern="100">
                          <a:effectLst/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自行营造的公益性生物资产的成本，应该按照郁闭前发生的造林费、抚育费、森林保护费、营林设施费、良种试验费、调查设计费和应分摊的间接费用等必要支出确定。</a:t>
                      </a:r>
                      <a:endParaRPr lang="zh-CN" sz="1400" kern="100">
                        <a:solidFill>
                          <a:srgbClr val="000000"/>
                        </a:solidFill>
                        <a:effectLst/>
                        <a:latin typeface="楷体" panose="02010609060101010101" pitchFamily="49" charset="-122"/>
                        <a:ea typeface="楷体" panose="02010609060101010101" pitchFamily="49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AFF99E-2C25-4233-B938-4984ABAD0308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z="3600"/>
              <a:t>公益性生物资产的成本构成及主要账务处理</a:t>
            </a:r>
            <a:endParaRPr lang="zh-CN" altLang="en-US" sz="360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zh-CN" altLang="en-US"/>
          </a:p>
        </p:txBody>
      </p:sp>
      <p:graphicFrame>
        <p:nvGraphicFramePr>
          <p:cNvPr id="4" name="表格 3"/>
          <p:cNvGraphicFramePr>
            <a:graphicFrameLocks noGrp="1"/>
          </p:cNvGraphicFramePr>
          <p:nvPr>
            <p:custDataLst>
              <p:tags r:id="rId2"/>
            </p:custDataLst>
          </p:nvPr>
        </p:nvGraphicFramePr>
        <p:xfrm>
          <a:off x="1503680" y="2406015"/>
          <a:ext cx="9293860" cy="423608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099435"/>
                <a:gridCol w="3098165"/>
                <a:gridCol w="3096260"/>
              </a:tblGrid>
              <a:tr h="274320"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1400" b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方正书宋_GBK" charset="0"/>
                        </a:rPr>
                        <a:t>取得</a:t>
                      </a:r>
                      <a:r>
                        <a:rPr lang="en-US" sz="1400" b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NEU-BZ-S92" charset="0"/>
                        </a:rPr>
                        <a:t>方式</a:t>
                      </a:r>
                      <a:endParaRPr lang="en-US" altLang="en-US" sz="1400" b="0">
                        <a:solidFill>
                          <a:srgbClr val="000000"/>
                        </a:solidFill>
                        <a:latin typeface="楷体" panose="02010609060101010101" pitchFamily="49" charset="-122"/>
                        <a:ea typeface="楷体" panose="02010609060101010101" pitchFamily="49" charset="-122"/>
                        <a:cs typeface="方正书宋_GBK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1400" b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方正书宋_GBK" charset="0"/>
                        </a:rPr>
                        <a:t>计量</a:t>
                      </a:r>
                      <a:r>
                        <a:rPr lang="en-US" sz="1400" b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NEU-BZ-S92" charset="0"/>
                        </a:rPr>
                        <a:t>依据</a:t>
                      </a:r>
                      <a:endParaRPr lang="en-US" altLang="en-US" sz="1400" b="0">
                        <a:solidFill>
                          <a:srgbClr val="000000"/>
                        </a:solidFill>
                        <a:latin typeface="楷体" panose="02010609060101010101" pitchFamily="49" charset="-122"/>
                        <a:ea typeface="楷体" panose="02010609060101010101" pitchFamily="49" charset="-122"/>
                        <a:cs typeface="方正书宋_GBK" charset="0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1400" b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方正书宋_GBK" charset="0"/>
                        </a:rPr>
                        <a:t>账务处理</a:t>
                      </a:r>
                      <a:endParaRPr lang="en-US" altLang="en-US" sz="1400" b="0">
                        <a:solidFill>
                          <a:srgbClr val="000000"/>
                        </a:solidFill>
                        <a:latin typeface="楷体" panose="02010609060101010101" pitchFamily="49" charset="-122"/>
                        <a:ea typeface="楷体" panose="02010609060101010101" pitchFamily="49" charset="-122"/>
                        <a:cs typeface="方正书宋_GBK" charset="0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73100"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1400" b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方正书宋_GBK" charset="0"/>
                        </a:rPr>
                        <a:t>外购</a:t>
                      </a:r>
                      <a:endParaRPr lang="en-US" altLang="en-US" sz="1400" b="0">
                        <a:solidFill>
                          <a:srgbClr val="000000"/>
                        </a:solidFill>
                        <a:latin typeface="楷体" panose="02010609060101010101" pitchFamily="49" charset="-122"/>
                        <a:ea typeface="楷体" panose="02010609060101010101" pitchFamily="49" charset="-122"/>
                        <a:cs typeface="方正书宋_GBK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1400" b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方正书宋_GBK" charset="0"/>
                        </a:rPr>
                        <a:t>按应计入公益性生物资产成本的金额</a:t>
                      </a:r>
                      <a:endParaRPr lang="en-US" altLang="en-US" sz="1400" b="0">
                        <a:solidFill>
                          <a:srgbClr val="000000"/>
                        </a:solidFill>
                        <a:latin typeface="楷体" panose="02010609060101010101" pitchFamily="49" charset="-122"/>
                        <a:ea typeface="楷体" panose="02010609060101010101" pitchFamily="49" charset="-122"/>
                        <a:cs typeface="方正书宋_GBK" charset="0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1400" b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楷体" panose="02010609060101010101" pitchFamily="49" charset="-122"/>
                        </a:rPr>
                        <a:t>借记“公益性生物资产”科目，贷记“银行存款”、“”、“”等科目。 </a:t>
                      </a:r>
                      <a:endParaRPr lang="en-US" altLang="en-US" sz="1400" b="0">
                        <a:solidFill>
                          <a:srgbClr val="000000"/>
                        </a:solidFill>
                        <a:latin typeface="楷体" panose="02010609060101010101" pitchFamily="49" charset="-122"/>
                        <a:ea typeface="楷体" panose="02010609060101010101" pitchFamily="49" charset="-122"/>
                        <a:cs typeface="楷体" panose="02010609060101010101" pitchFamily="49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38505"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1400" b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方正书宋_GBK" charset="0"/>
                        </a:rPr>
                        <a:t>自行营造</a:t>
                      </a:r>
                      <a:endParaRPr lang="en-US" altLang="en-US" sz="1400" b="0">
                        <a:solidFill>
                          <a:srgbClr val="000000"/>
                        </a:solidFill>
                        <a:latin typeface="楷体" panose="02010609060101010101" pitchFamily="49" charset="-122"/>
                        <a:ea typeface="楷体" panose="02010609060101010101" pitchFamily="49" charset="-122"/>
                        <a:cs typeface="方正书宋_GBK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1400" b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方正书宋_GBK" charset="0"/>
                        </a:rPr>
                        <a:t>按郁闭前发生的必要支出</a:t>
                      </a:r>
                      <a:endParaRPr lang="en-US" altLang="en-US" sz="1400" b="0">
                        <a:solidFill>
                          <a:srgbClr val="000000"/>
                        </a:solidFill>
                        <a:latin typeface="楷体" panose="02010609060101010101" pitchFamily="49" charset="-122"/>
                        <a:ea typeface="楷体" panose="02010609060101010101" pitchFamily="49" charset="-122"/>
                        <a:cs typeface="方正书宋_GBK" charset="0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1400" b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楷体" panose="02010609060101010101" pitchFamily="49" charset="-122"/>
                        </a:rPr>
                        <a:t>借记“公益性生物资产”科目，贷记“银行存款”等科目。使用国家营造的，在郁闭时还应同时借记“”等科目，贷记“——”科目。</a:t>
                      </a:r>
                      <a:endParaRPr lang="en-US" altLang="en-US" sz="1400" b="0">
                        <a:solidFill>
                          <a:srgbClr val="000000"/>
                        </a:solidFill>
                        <a:latin typeface="楷体" panose="02010609060101010101" pitchFamily="49" charset="-122"/>
                        <a:ea typeface="楷体" panose="02010609060101010101" pitchFamily="49" charset="-122"/>
                        <a:cs typeface="楷体" panose="02010609060101010101" pitchFamily="49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7370"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1400" b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方正书宋_GBK" charset="0"/>
                        </a:rPr>
                        <a:t>天然起源</a:t>
                      </a:r>
                      <a:endParaRPr lang="en-US" altLang="en-US" sz="1400" b="0">
                        <a:solidFill>
                          <a:srgbClr val="000000"/>
                        </a:solidFill>
                        <a:latin typeface="楷体" panose="02010609060101010101" pitchFamily="49" charset="-122"/>
                        <a:ea typeface="楷体" panose="02010609060101010101" pitchFamily="49" charset="-122"/>
                        <a:cs typeface="方正书宋_GBK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1400" b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方正书宋_GBK" charset="0"/>
                        </a:rPr>
                        <a:t>名义金额</a:t>
                      </a:r>
                      <a:endParaRPr lang="en-US" altLang="en-US" sz="1400" b="0">
                        <a:solidFill>
                          <a:srgbClr val="000000"/>
                        </a:solidFill>
                        <a:latin typeface="楷体" panose="02010609060101010101" pitchFamily="49" charset="-122"/>
                        <a:ea typeface="楷体" panose="02010609060101010101" pitchFamily="49" charset="-122"/>
                        <a:cs typeface="方正书宋_GBK" charset="0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1400" b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楷体" panose="02010609060101010101" pitchFamily="49" charset="-122"/>
                        </a:rPr>
                        <a:t>借记“公益性生物资产”科目，贷记“”科目。</a:t>
                      </a:r>
                      <a:endParaRPr lang="en-US" altLang="en-US" sz="1400" b="0">
                        <a:solidFill>
                          <a:srgbClr val="000000"/>
                        </a:solidFill>
                        <a:latin typeface="楷体" panose="02010609060101010101" pitchFamily="49" charset="-122"/>
                        <a:ea typeface="楷体" panose="02010609060101010101" pitchFamily="49" charset="-122"/>
                        <a:cs typeface="楷体" panose="02010609060101010101" pitchFamily="49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49935"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1400" b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方正书宋_GBK" charset="0"/>
                        </a:rPr>
                        <a:t>、转为公益性生物资产</a:t>
                      </a:r>
                      <a:endParaRPr lang="en-US" altLang="en-US" sz="1400" b="0">
                        <a:solidFill>
                          <a:srgbClr val="000000"/>
                        </a:solidFill>
                        <a:latin typeface="楷体" panose="02010609060101010101" pitchFamily="49" charset="-122"/>
                        <a:ea typeface="楷体" panose="02010609060101010101" pitchFamily="49" charset="-122"/>
                        <a:cs typeface="方正书宋_GBK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1400" b="0">
                        <a:solidFill>
                          <a:srgbClr val="000000"/>
                        </a:solidFill>
                        <a:latin typeface="楷体" panose="02010609060101010101" pitchFamily="49" charset="-122"/>
                        <a:ea typeface="楷体" panose="02010609060101010101" pitchFamily="49" charset="-122"/>
                        <a:cs typeface="NEU-BZ-S92" charset="0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1400" b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楷体" panose="02010609060101010101" pitchFamily="49" charset="-122"/>
                        </a:rPr>
                        <a:t>借记“公益性生物资产”、“”科目，贷记“消耗性生物资产”、“生产性生物资产”科目。已计提跌价准备或的，还应同时结转跌价准备或减值准备。 </a:t>
                      </a:r>
                      <a:endParaRPr lang="en-US" altLang="en-US" sz="1400" b="0">
                        <a:solidFill>
                          <a:srgbClr val="000000"/>
                        </a:solidFill>
                        <a:latin typeface="楷体" panose="02010609060101010101" pitchFamily="49" charset="-122"/>
                        <a:ea typeface="楷体" panose="02010609060101010101" pitchFamily="49" charset="-122"/>
                        <a:cs typeface="楷体" panose="02010609060101010101" pitchFamily="49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21055"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1400" b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方正书宋_GBK" charset="0"/>
                        </a:rPr>
                        <a:t>、间伐、补植等</a:t>
                      </a:r>
                      <a:endParaRPr lang="en-US" altLang="en-US" sz="1400" b="0">
                        <a:solidFill>
                          <a:srgbClr val="000000"/>
                        </a:solidFill>
                        <a:latin typeface="楷体" panose="02010609060101010101" pitchFamily="49" charset="-122"/>
                        <a:ea typeface="楷体" panose="02010609060101010101" pitchFamily="49" charset="-122"/>
                        <a:cs typeface="方正书宋_GBK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1400" b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方正书宋_GBK" charset="0"/>
                        </a:rPr>
                        <a:t>后续支出的</a:t>
                      </a:r>
                      <a:r>
                        <a:rPr lang="en-US" sz="1400" b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NEU-BZ-S92" charset="0"/>
                        </a:rPr>
                        <a:t>实际成本</a:t>
                      </a:r>
                      <a:endParaRPr lang="en-US" altLang="en-US" sz="1400" b="0">
                        <a:solidFill>
                          <a:srgbClr val="000000"/>
                        </a:solidFill>
                        <a:latin typeface="楷体" panose="02010609060101010101" pitchFamily="49" charset="-122"/>
                        <a:ea typeface="楷体" panose="02010609060101010101" pitchFamily="49" charset="-122"/>
                        <a:cs typeface="方正书宋_GBK" charset="0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1400" b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楷体" panose="02010609060101010101" pitchFamily="49" charset="-122"/>
                        </a:rPr>
                        <a:t>借记“公益性生物资产”，贷记“”、“银行存款”、“其他应付款”等科目。 </a:t>
                      </a:r>
                      <a:endParaRPr lang="en-US" altLang="en-US" sz="1400" b="0">
                        <a:solidFill>
                          <a:srgbClr val="000000"/>
                        </a:solidFill>
                        <a:latin typeface="楷体" panose="02010609060101010101" pitchFamily="49" charset="-122"/>
                        <a:ea typeface="楷体" panose="02010609060101010101" pitchFamily="49" charset="-122"/>
                        <a:cs typeface="楷体" panose="02010609060101010101" pitchFamily="49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100" name="文本框 99"/>
          <p:cNvSpPr txBox="1"/>
          <p:nvPr/>
        </p:nvSpPr>
        <p:spPr>
          <a:xfrm>
            <a:off x="1503680" y="4605655"/>
            <a:ext cx="8957945" cy="25273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/>
            <a:r>
              <a:rPr lang="en-US" sz="1050" b="0">
                <a:solidFill>
                  <a:srgbClr val="000000"/>
                </a:solidFill>
                <a:latin typeface="NEU-BZ-S92" charset="0"/>
                <a:cs typeface="方正书宋_GBK" charset="0"/>
              </a:rPr>
              <a:t> 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z="3600" b="1"/>
              <a:t>生物资产的确认与计量</a:t>
            </a:r>
            <a:endParaRPr lang="zh-CN" altLang="en-US" sz="3600" b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1509323"/>
            <a:ext cx="10515600" cy="4351338"/>
          </a:xfrm>
        </p:spPr>
        <p:txBody>
          <a:bodyPr>
            <a:normAutofit lnSpcReduction="20000"/>
          </a:bodyPr>
          <a:lstStyle/>
          <a:p>
            <a:pPr marL="0" indent="0">
              <a:buNone/>
            </a:pPr>
            <a:r>
              <a:rPr lang="zh-CN" altLang="en-US" b="1"/>
              <a:t>二、生物资产的初始计量</a:t>
            </a:r>
            <a:endParaRPr lang="en-US" altLang="zh-CN" b="1"/>
          </a:p>
          <a:p>
            <a:pPr marL="0" indent="0">
              <a:buNone/>
            </a:pPr>
            <a:r>
              <a:rPr lang="en-US" altLang="zh-CN"/>
              <a:t>  3. </a:t>
            </a:r>
            <a:r>
              <a:rPr lang="zh-CN" altLang="en-US"/>
              <a:t>投资者投入的生物资产</a:t>
            </a:r>
            <a:endParaRPr lang="en-US" altLang="zh-CN"/>
          </a:p>
          <a:p>
            <a:pPr marL="0" indent="457200">
              <a:lnSpc>
                <a:spcPct val="150000"/>
              </a:lnSpc>
              <a:buNone/>
            </a:pPr>
            <a:r>
              <a:rPr lang="zh-CN" altLang="en-US" sz="2400">
                <a:latin typeface="楷体" panose="02010609060101010101" pitchFamily="49" charset="-122"/>
                <a:ea typeface="楷体" panose="02010609060101010101" pitchFamily="49" charset="-122"/>
              </a:rPr>
              <a:t>按照投资合同或协议约定的价值确定，但合同或协议约定价值不公允的除外。</a:t>
            </a:r>
            <a:endParaRPr lang="en-US" altLang="zh-CN" sz="240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marL="0" indent="0">
              <a:buNone/>
            </a:pPr>
            <a:r>
              <a:rPr lang="en-US" altLang="zh-CN"/>
              <a:t>  4.</a:t>
            </a:r>
            <a:r>
              <a:rPr lang="zh-CN" altLang="zh-CN"/>
              <a:t>其他取得方式</a:t>
            </a:r>
            <a:endParaRPr lang="en-US" altLang="zh-CN"/>
          </a:p>
          <a:p>
            <a:pPr marL="0" indent="457200">
              <a:lnSpc>
                <a:spcPct val="150000"/>
              </a:lnSpc>
              <a:buNone/>
            </a:pPr>
            <a:r>
              <a:rPr lang="zh-CN" altLang="en-US" sz="24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债务重组、非货币性资产交换、企业合并等方式取得的生物资产，应分别按照</a:t>
            </a:r>
            <a:r>
              <a:rPr lang="en-US" altLang="zh-CN" sz="24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《</a:t>
            </a:r>
            <a:r>
              <a:rPr lang="zh-CN" altLang="en-US" sz="24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企业会计准则</a:t>
            </a:r>
            <a:r>
              <a:rPr lang="en-US" altLang="zh-CN" sz="24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12</a:t>
            </a:r>
            <a:r>
              <a:rPr lang="zh-CN" altLang="en-US" sz="24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号</a:t>
            </a:r>
            <a:r>
              <a:rPr lang="en-US" altLang="zh-CN" sz="24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——</a:t>
            </a:r>
            <a:r>
              <a:rPr lang="zh-CN" altLang="en-US" sz="24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债务重组</a:t>
            </a:r>
            <a:r>
              <a:rPr lang="en-US" altLang="zh-CN" sz="24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》</a:t>
            </a:r>
            <a:r>
              <a:rPr lang="zh-CN" altLang="en-US" sz="24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、</a:t>
            </a:r>
            <a:r>
              <a:rPr lang="en-US" altLang="zh-CN" sz="24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《</a:t>
            </a:r>
            <a:r>
              <a:rPr lang="zh-CN" altLang="en-US" sz="24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企业会计准则</a:t>
            </a:r>
            <a:r>
              <a:rPr lang="en-US" altLang="zh-CN" sz="24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7</a:t>
            </a:r>
            <a:r>
              <a:rPr lang="zh-CN" altLang="en-US" sz="24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号</a:t>
            </a:r>
            <a:r>
              <a:rPr lang="en-US" altLang="zh-CN" sz="24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——</a:t>
            </a:r>
            <a:r>
              <a:rPr lang="zh-CN" altLang="en-US" sz="24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非货币性资产交换</a:t>
            </a:r>
            <a:r>
              <a:rPr lang="en-US" altLang="zh-CN" sz="24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》</a:t>
            </a:r>
            <a:r>
              <a:rPr lang="zh-CN" altLang="en-US" sz="24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和</a:t>
            </a:r>
            <a:r>
              <a:rPr lang="en-US" altLang="zh-CN" sz="24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《</a:t>
            </a:r>
            <a:r>
              <a:rPr lang="zh-CN" altLang="en-US" sz="24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企业会计准则</a:t>
            </a:r>
            <a:r>
              <a:rPr lang="en-US" altLang="zh-CN" sz="24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20</a:t>
            </a:r>
            <a:r>
              <a:rPr lang="zh-CN" altLang="en-US" sz="24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号</a:t>
            </a:r>
            <a:r>
              <a:rPr lang="en-US" altLang="zh-CN" sz="24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——</a:t>
            </a:r>
            <a:r>
              <a:rPr lang="zh-CN" altLang="en-US" sz="24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企业合并</a:t>
            </a:r>
            <a:r>
              <a:rPr lang="en-US" altLang="zh-CN" sz="24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》</a:t>
            </a:r>
            <a:r>
              <a:rPr lang="zh-CN" altLang="en-US" sz="24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确定其取得成本。</a:t>
            </a:r>
            <a:endParaRPr lang="en-US" altLang="zh-CN" sz="240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pPr marL="0" indent="457200">
              <a:buNone/>
            </a:pPr>
            <a:endParaRPr lang="en-US" altLang="zh-CN"/>
          </a:p>
          <a:p>
            <a:pPr marL="0" indent="457200">
              <a:buNone/>
            </a:pPr>
            <a:endParaRPr lang="en-US" altLang="zh-CN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AFF99E-2C25-4233-B938-4984ABAD0308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z="3600">
                <a:sym typeface="+mn-ea"/>
              </a:rPr>
              <a:t>【</a:t>
            </a:r>
            <a:r>
              <a:rPr lang="zh-CN" altLang="en-US" sz="36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例8-1】</a:t>
            </a:r>
            <a:endParaRPr lang="zh-CN" altLang="en-US" sz="360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>
            <a:normAutofit fontScale="90000" lnSpcReduction="2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zh-CN" altLang="en-US"/>
              <a:t>【</a:t>
            </a:r>
            <a:r>
              <a:rPr lang="zh-CN" altLang="en-US" sz="24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例8-1】M农林有限责任公司发生了如下经济业务：（1）购入50头种猪，不含税价款50 000元，同时支付了运费1 000元，装卸费500元，全部费用以银行存款支付。这批种猪作为企业的生产性生物资产。（2）自行营造的杉木林，属于用材林，被划分为消耗性生物资产，郁闭前发生种苗费、农药费、调查设计费等造林阶段和抚育阶段的直接支出130 000元，应分摊的土地租赁费用等必要支出20 000元。以上支出均以银行存款支付。（3）接受投资者投入的奶牛20头，作为公司的生产性生物资产，双方协商按照当时的市场价值30 000元来确定投资额，这批奶牛原来账面价值40 000元，已提折旧8 000元。假设不考虑相关税费，请就M公司上述经济业务做出相关会计处理。</a:t>
            </a:r>
            <a:endParaRPr lang="zh-CN" altLang="en-US" sz="240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AFF99E-2C25-4233-B938-4984ABAD0308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zh-CN" altLang="en-US" sz="4000">
                <a:sym typeface="+mn-ea"/>
              </a:rPr>
              <a:t>【</a:t>
            </a:r>
            <a:r>
              <a:rPr lang="zh-CN" altLang="en-US" sz="40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例8-1】</a:t>
            </a:r>
            <a:br>
              <a:rPr lang="zh-CN" altLang="en-US" sz="4000"/>
            </a:br>
            <a:endParaRPr lang="zh-CN" altLang="en-US" sz="400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zh-CN" altLang="en-US"/>
              <a:t>【解析】</a:t>
            </a:r>
            <a:r>
              <a:rPr lang="zh-CN" altLang="en-US" sz="24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M公司对的账务处理为：</a:t>
            </a:r>
            <a:endParaRPr lang="zh-CN" altLang="en-US" sz="240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pPr marL="0" indent="0">
              <a:buNone/>
            </a:pPr>
            <a:r>
              <a:rPr lang="zh-CN" altLang="en-US" sz="24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（1）借：生产性生物资产——产畜                          51 500</a:t>
            </a:r>
            <a:endParaRPr lang="zh-CN" altLang="en-US" sz="240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pPr marL="0" indent="0">
              <a:buNone/>
            </a:pPr>
            <a:r>
              <a:rPr lang="zh-CN" altLang="en-US" sz="24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     贷：银行存款                                           51 500</a:t>
            </a:r>
            <a:endParaRPr lang="zh-CN" altLang="en-US" sz="240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pPr marL="0" indent="0">
              <a:buNone/>
            </a:pPr>
            <a:r>
              <a:rPr lang="zh-CN" altLang="en-US" sz="24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（2）借：消耗性生物资产——杉木林                       150 000</a:t>
            </a:r>
            <a:endParaRPr lang="zh-CN" altLang="en-US" sz="240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pPr marL="0" indent="0">
              <a:buNone/>
            </a:pPr>
            <a:r>
              <a:rPr lang="zh-CN" altLang="en-US" sz="24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      贷：银行存款                                       150 000</a:t>
            </a:r>
            <a:endParaRPr lang="zh-CN" altLang="en-US" sz="240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pPr marL="0" indent="0">
              <a:buNone/>
            </a:pPr>
            <a:r>
              <a:rPr lang="zh-CN" altLang="en-US" sz="24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（3）借：生产性生物资产——产畜                            30 000</a:t>
            </a:r>
            <a:endParaRPr lang="zh-CN" altLang="en-US" sz="240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pPr marL="0" indent="0">
              <a:buNone/>
            </a:pPr>
            <a:r>
              <a:rPr lang="zh-CN" altLang="en-US" sz="24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      贷：实收资本                                        30 000</a:t>
            </a:r>
            <a:endParaRPr lang="zh-CN" altLang="en-US" sz="240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AFF99E-2C25-4233-B938-4984ABAD0308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z="3600">
                <a:sym typeface="+mn-ea"/>
              </a:rPr>
              <a:t>例</a:t>
            </a:r>
            <a:r>
              <a:rPr lang="zh-CN" altLang="en-US" sz="36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8-2</a:t>
            </a:r>
            <a:endParaRPr lang="zh-CN" altLang="en-US" sz="3600"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lnSpc>
                <a:spcPct val="150000"/>
              </a:lnSpc>
              <a:buNone/>
            </a:pPr>
            <a:r>
              <a:rPr lang="zh-CN" altLang="en-US" sz="24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【例8-2】某奶牛场2019年1月一次性购入100头奶牛，共支付买价500 000元，为此还发生运费3 800元，保险费2 000元，运输途中饲料费和装卸费合计2 200元。在进入产奶期前，奶牛耗费饲料120 000元，饲养人员工资30 000元，防疫费8 000元。进入产奶期后，每月发生饲料费15 000元，饲养人员工资5 000元，奶牛预计产奶期5年，预计产奶期后转为育肥畜的价值为66 000元。以上款项均以银行存款支付。该养殖场采用年限平均法计提奶牛的折旧。假设不考虑相关税费，请就该奶牛场的上述经济业务做出相关会计处理。</a:t>
            </a:r>
            <a:endParaRPr lang="zh-CN" altLang="en-US" sz="240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AFF99E-2C25-4233-B938-4984ABAD0308}" type="slidenum">
              <a:rPr lang="zh-CN" altLang="en-US" smtClean="0"/>
              <a:t>14</a:t>
            </a:fld>
            <a:endParaRPr lang="zh-CN" altLang="en-US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https://d.book118.com/007151026053006034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UNIT_TABLE_BEAUTIFY" val="smartTable{d496b9bf-e445-4880-aeda-95ab98851b71}"/>
  <p:tag name="TABLE_ENDDRAG_ORIGIN_RECT" val="630*393"/>
  <p:tag name="TABLE_ENDDRAG_RECT" val="210*141*630*393"/>
</p:tagLst>
</file>

<file path=ppt/tags/tag2.xml><?xml version="1.0" encoding="utf-8"?>
<p:tagLst xmlns:p="http://schemas.openxmlformats.org/presentationml/2006/main">
  <p:tag name="KSO_WM_UNIT_TABLE_BEAUTIFY" val="smartTable{dcaa635d-4590-4101-92b9-26d4cadc6164}"/>
</p:tagLst>
</file>

<file path=ppt/tags/tag3.xml><?xml version="1.0" encoding="utf-8"?>
<p:tagLst xmlns:p="http://schemas.openxmlformats.org/presentationml/2006/main">
  <p:tag name="KSO_WM_UNIT_TABLE_BEAUTIFY" val="smartTable{0583475d-e952-4433-9607-65a11c27a3d0}"/>
</p:tagLst>
</file>

<file path=ppt/tags/tag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等线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等线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5">
      <vt:lpstr>Arial</vt:lpstr>
      <vt:lpstr>Calibri</vt:lpstr>
      <vt:lpstr>等线 Light</vt:lpstr>
      <vt:lpstr>等线</vt:lpstr>
      <vt:lpstr>楷体</vt:lpstr>
      <vt:lpstr>方正书宋_GBK</vt:lpstr>
      <vt:lpstr>NEU-BZ-S92</vt:lpstr>
      <vt:lpstr>Times New Roman</vt:lpstr>
      <vt:lpstr>微软雅黑</vt:lpstr>
      <vt:lpstr>Office Theme</vt:lpstr>
      <vt:lpstr>第8章 生物资产</vt:lpstr>
      <vt:lpstr>遵循的会计准则</vt:lpstr>
      <vt:lpstr>生物资产的概念及分类</vt:lpstr>
      <vt:lpstr>生物资产的特征</vt:lpstr>
      <vt:lpstr>生物资产的概念及分类</vt:lpstr>
      <vt:lpstr>“三北”防护林工程</vt:lpstr>
      <vt:lpstr>生物资产的确认与计量</vt:lpstr>
      <vt:lpstr>生物资产的确认与计量</vt:lpstr>
      <vt:lpstr>生物资产的确认与计量</vt:lpstr>
      <vt:lpstr>公益性生物资产的成本构成及主要账务处理</vt:lpstr>
      <vt:lpstr>生物资产的确认与计量</vt:lpstr>
      <vt:lpstr>【例8-1】</vt:lpstr>
      <vt:lpstr>【例8-1】</vt:lpstr>
      <vt:lpstr>例8-2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2024-09-08T05:50:44.117</cp:lastPrinted>
  <dcterms:created xsi:type="dcterms:W3CDTF">2024-09-07T21:50:44Z</dcterms:created>
  <dcterms:modified xsi:type="dcterms:W3CDTF">2024-09-07T21:50:46Z</dcterms:modified>
</cp:coreProperties>
</file>