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19C4BA3-EA1D-4AB6-8E82-206240903E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910915-8760-4F69-B407-3B38A094D23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8753912-41B9-43FA-96CE-9D929F42A3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D1FBCC6-1750-4B6F-BFDA-8F83F057D93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F1240E2-DB5F-4CC8-B64E-8F07EFE1948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D3481CAC-D754-49E8-8839-5996EB11809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331C589-0572-4FD5-BC48-C173D093386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537FB3D-4524-4C24-A939-221A7FFBE37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71E5253-5BF8-4F91-AA7D-608B158B1A4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773C23A-18BA-4FF5-A17D-0C285539EBB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121B6E3-5B71-4A05-9C18-664BC00089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0715501205100602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52725" y="1782322"/>
            <a:ext cx="66865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950" b="1">
                <a:solidFill>
                  <a:srgbClr val="C9B67E">
                    <a:alpha val="100000"/>
                  </a:srgbClr>
                </a:solidFill>
                <a:latin typeface="Microsoft Yahei"/>
                <a:ea typeface="Microsoft Yahei"/>
                <a:cs typeface="Microsoft Yahei"/>
              </a:rPr>
              <a:t>危化品安全管理培训模板-危化品安全生产标准化建设</a:t>
            </a:r>
          </a:p>
        </p:txBody>
      </p:sp>
      <p:sp>
        <p:nvSpPr>
          <p:cNvPr id="3" name="TextBox 3"/>
          <p:cNvSpPr txBox="1"/>
          <p:nvPr/>
        </p:nvSpPr>
        <p:spPr>
          <a:xfrm>
            <a:off x="2817287" y="4489571"/>
            <a:ext cx="3870073"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C9B67E">
                    <a:alpha val="100000"/>
                  </a:srgbClr>
                </a:solidFill>
                <a:latin typeface="Microsoft Yahei"/>
                <a:ea typeface="Microsoft Yahei"/>
                <a:cs typeface="Microsoft Yahei"/>
              </a:rPr>
              <a:t>汇报人：XX</a:t>
            </a:r>
          </a:p>
        </p:txBody>
      </p:sp>
      <p:sp>
        <p:nvSpPr>
          <p:cNvPr id="4" name="TextBox 4"/>
          <p:cNvSpPr txBox="1"/>
          <p:nvPr/>
        </p:nvSpPr>
        <p:spPr>
          <a:xfrm>
            <a:off x="5216176" y="4496753"/>
            <a:ext cx="4273248"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a:solidFill>
                  <a:srgbClr val="C9B67E">
                    <a:alpha val="100000"/>
                  </a:srgbClr>
                </a:solidFill>
                <a:latin typeface="Microsoft Yahei"/>
                <a:ea typeface="Microsoft Yahei"/>
                <a:cs typeface="Microsoft Yahei"/>
              </a:rPr>
              <a:t>2024-01-04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260848" y="2862048"/>
            <a:ext cx="1851660"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目录</a:t>
            </a:r>
            <a:endParaRPr lang="en-US" sz="1100"/>
          </a:p>
        </p:txBody>
      </p:sp>
      <p:sp>
        <p:nvSpPr>
          <p:cNvPr id="4" name="TextBox 4"/>
          <p:cNvSpPr txBox="1"/>
          <p:nvPr/>
        </p:nvSpPr>
        <p:spPr>
          <a:xfrm>
            <a:off x="6096000" y="1379475"/>
            <a:ext cx="5439702"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危化品概述与分类</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危化品安全生产标准化建设意义</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安全生产标准化建设内容</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现场管理与操作规范</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风险评估与防范措施</a:t>
            </a:r>
          </a:p>
          <a:p>
            <a:pPr marL="203200" lvl="0" indent="-203200">
              <a:lnSpc>
                <a:spcPct val="140000"/>
              </a:lnSpc>
              <a:spcBef>
                <a:spcPts val="375"/>
              </a:spcBef>
              <a:buFont typeface="Arial"/>
              <a:buChar char="•"/>
            </a:pPr>
            <a:r>
              <a:rPr lang="en-US" sz="2400">
                <a:solidFill>
                  <a:srgbClr val="C9B67E">
                    <a:alpha val="100000"/>
                  </a:srgbClr>
                </a:solidFill>
                <a:latin typeface="Microsoft Yahei"/>
                <a:ea typeface="Microsoft Yahei"/>
                <a:cs typeface="Microsoft Yahei"/>
              </a:rPr>
              <a:t>监督检查与持续改进</a:t>
            </a:r>
          </a:p>
        </p:txBody>
      </p:sp>
      <p:sp>
        <p:nvSpPr>
          <p:cNvPr id="5" name="AutoShape 5"/>
          <p:cNvSpPr/>
          <p:nvPr/>
        </p:nvSpPr>
        <p:spPr>
          <a:xfrm>
            <a:off x="1260848" y="1716203"/>
            <a:ext cx="4835152" cy="114584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700" b="1">
                <a:solidFill>
                  <a:srgbClr val="C9B67E">
                    <a:alpha val="100000"/>
                  </a:srgbClr>
                </a:solidFill>
                <a:latin typeface="微软雅黑"/>
                <a:ea typeface="微软雅黑"/>
                <a:cs typeface="微软雅黑"/>
              </a:rPr>
              <a:t>CONTENTS</a:t>
            </a:r>
            <a:endParaRPr lang="en-US" sz="1100"/>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01</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危化品概述与分类</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3673" r="1367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指具有易燃、易爆、有毒、有害和放射性等物质，在运输装卸和储存保管过程中易造成人员伤亡和财产损毁而需要特别保护的物品。</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具有易燃性、易爆性、毒害性、腐蚀性、放射性等危险特性，在生产、经营、储存、运输和使用过程中需要特别防护。</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危化品定义及特性</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危化品特性</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危化品定义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01267"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1412120"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86473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367559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01</a:t>
            </a: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02</a:t>
            </a: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爆炸品</a:t>
            </a: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包括炸药、雷管等，受到外界作用时，能发生剧烈的化学反应，瞬间产生大量的气体和热量，使周围的压力急剧上升，发生爆炸。</a:t>
            </a: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压缩气体和液化气体</a:t>
            </a: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包括氢气、氧气、乙炔等，这类物品受热后体积膨胀，压力升高，可能导致容器破裂和爆炸。</a:t>
            </a: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易燃液体</a:t>
            </a: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包括汽油、柴油等，闪点较低，易挥发形成可燃性气体，遇明火或高温时极易燃烧。</a:t>
            </a: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易燃固体、自燃物品和遇…</a:t>
            </a: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包括硫磺、硝化棉等，易于燃烧或自燃，遇水或受潮后会产生可燃气体并引起燃烧或爆炸。</a:t>
            </a: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b="1">
                <a:solidFill>
                  <a:schemeClr val="accent1">
                    <a:alpha val="100000"/>
                  </a:schemeClr>
                </a:solidFill>
                <a:latin typeface="Microsoft Yahei"/>
                <a:ea typeface="Microsoft Yahei"/>
                <a:cs typeface="Microsoft Yahei"/>
              </a:rPr>
              <a:t>氧化剂和有机过氧化物</a:t>
            </a: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包括高锰酸钾、过氧化氢等，具有强氧化性，易引起燃烧或爆炸。</a:t>
            </a:r>
          </a:p>
        </p:txBody>
      </p:sp>
      <p:sp>
        <p:nvSpPr>
          <p:cNvPr id="18" name="AutoShape 18"/>
          <p:cNvSpPr/>
          <p:nvPr/>
        </p:nvSpPr>
        <p:spPr>
          <a:xfrm>
            <a:off x="5193089"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600394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469028"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279882"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710204" y="1769073"/>
            <a:ext cx="980994" cy="468645"/>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10521058" y="1769073"/>
            <a:ext cx="468645" cy="468645"/>
          </a:xfrm>
          <a:custGeom>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03</a:t>
            </a: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04</a:t>
            </a: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14" b="1">
                <a:solidFill>
                  <a:srgbClr val="FFFFFF">
                    <a:alpha val="100000"/>
                  </a:srgbClr>
                </a:solidFill>
                <a:latin typeface="Microsoft Yahei"/>
                <a:ea typeface="Microsoft Yahei"/>
                <a:cs typeface="Microsoft Yahei"/>
              </a:rPr>
              <a:t>05</a:t>
            </a: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常见危化品分类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1E0E01"/>
                </a:solidFill>
                <a:latin typeface="Calibri"/>
                <a:ea typeface="+mn-ea"/>
                <a:cs typeface="+mn-cs"/>
              </a:defRPr>
            </a:lvl1pPr>
            <a:lvl2pPr marL="457200" algn="l" defTabSz="914400" rtl="0" eaLnBrk="1" latinLnBrk="0" hangingPunct="1">
              <a:defRPr sz="1800" kern="1200">
                <a:solidFill>
                  <a:srgbClr val="1E0E01"/>
                </a:solidFill>
                <a:latin typeface="Calibri"/>
                <a:ea typeface="+mn-ea"/>
                <a:cs typeface="+mn-cs"/>
              </a:defRPr>
            </a:lvl2pPr>
            <a:lvl3pPr marL="914400" algn="l" defTabSz="914400" rtl="0" eaLnBrk="1" latinLnBrk="0" hangingPunct="1">
              <a:defRPr sz="1800" kern="1200">
                <a:solidFill>
                  <a:srgbClr val="1E0E01"/>
                </a:solidFill>
                <a:latin typeface="Calibri"/>
                <a:ea typeface="+mn-ea"/>
                <a:cs typeface="+mn-cs"/>
              </a:defRPr>
            </a:lvl3pPr>
            <a:lvl4pPr marL="1371600" algn="l" defTabSz="914400" rtl="0" eaLnBrk="1" latinLnBrk="0" hangingPunct="1">
              <a:defRPr sz="1800" kern="1200">
                <a:solidFill>
                  <a:srgbClr val="1E0E01"/>
                </a:solidFill>
                <a:latin typeface="Calibri"/>
                <a:ea typeface="+mn-ea"/>
                <a:cs typeface="+mn-cs"/>
              </a:defRPr>
            </a:lvl4pPr>
            <a:lvl5pPr marL="1828800" algn="l" defTabSz="914400" rtl="0" eaLnBrk="1" latinLnBrk="0" hangingPunct="1">
              <a:defRPr sz="1800" kern="1200">
                <a:solidFill>
                  <a:srgbClr val="1E0E01"/>
                </a:solidFill>
                <a:latin typeface="Calibri"/>
                <a:ea typeface="+mn-ea"/>
                <a:cs typeface="+mn-cs"/>
              </a:defRPr>
            </a:lvl5pPr>
            <a:lvl6pPr marL="2286000" algn="l" defTabSz="914400" rtl="0" eaLnBrk="1" latinLnBrk="0" hangingPunct="1">
              <a:defRPr sz="1800" kern="1200">
                <a:solidFill>
                  <a:srgbClr val="1E0E01"/>
                </a:solidFill>
                <a:latin typeface="Calibri"/>
                <a:ea typeface="+mn-ea"/>
                <a:cs typeface="+mn-cs"/>
              </a:defRPr>
            </a:lvl6pPr>
            <a:lvl7pPr marL="2743200" algn="l" defTabSz="914400" rtl="0" eaLnBrk="1" latinLnBrk="0" hangingPunct="1">
              <a:defRPr sz="1800" kern="1200">
                <a:solidFill>
                  <a:srgbClr val="1E0E01"/>
                </a:solidFill>
                <a:latin typeface="Calibri"/>
                <a:ea typeface="+mn-ea"/>
                <a:cs typeface="+mn-cs"/>
              </a:defRPr>
            </a:lvl7pPr>
            <a:lvl8pPr marL="3200400" algn="l" defTabSz="914400" rtl="0" eaLnBrk="1" latinLnBrk="0" hangingPunct="1">
              <a:defRPr sz="1800" kern="1200">
                <a:solidFill>
                  <a:srgbClr val="1E0E01"/>
                </a:solidFill>
                <a:latin typeface="Calibri"/>
                <a:ea typeface="+mn-ea"/>
                <a:cs typeface="+mn-cs"/>
              </a:defRPr>
            </a:lvl8pPr>
            <a:lvl9pPr marL="3657600" algn="l" defTabSz="914400" rtl="0" eaLnBrk="1" latinLnBrk="0" hangingPunct="1">
              <a:defRPr sz="1800" kern="1200">
                <a:solidFill>
                  <a:srgbClr val="1E0E01"/>
                </a:solidFill>
                <a:latin typeface="Calibri"/>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国际公约和标准</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《作业场所安全使用化学品公约》、《全球化学品统一分类和标签制度》等国际公约和标准对危化品的分类、标签和安全使用等方面做出了规定。</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国家法律法规</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《危险化学品安全管理条例》等法规对危化品的生产、经营、储存、运输和使用等方面做出了明确规定。</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企业内部管理制度</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企业应建立完善的危化品管理制度和操作规程，明确各级人员的职责和操作要求，确保危化品的安全管理。</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法律法规与标准要求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02</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危化品安全生产标准化建设意义</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完善安全管理体系</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通过标准化建设，企业可以建立完善的安全管理体系，包括安全规章制度、安全操作规程、应急预案等，确保危化品生产、储存、运输等各环节的安全。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提升安全管理效率</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标准化建设有助于企业实现安全管理流程的规范化和标准化，提高安全管理效率，减少管理漏洞。</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1375" r="2137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提高企业安全管理水平</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946" r="289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3812" r="3381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通过标准化建设，企业可以加强对危化品的监管和预警，及时发现和消除安全隐患，从而有效预防事故的发生。</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预防事故发生</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在事故发生时，标准化建设有助于企业迅速启动应急预案，采取有效的救援措施，减少事故造成的人员伤亡和财产损失。</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减少事故损失</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降低事故发生率及损失</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通过标准化建设中的安全教育和培训，员工可以更加深入地了解危化品的危险性和安全操作规程，增强安全意识。</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提高员工安全意识</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标准化建设要求员工掌握相应的安全技能和应急处置能力，通过培训和演练，员工可以熟练掌握各种安全技能和应急措施，提高应对突发情况的能力。</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提升员工安全技能</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增强员工安全意识与技能</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2056175"/>
            <a:ext cx="7405389" cy="1138956"/>
            <a:chOff x="2393306" y="2056175"/>
            <a:chExt cx="7405389" cy="1138956"/>
          </a:xfrm>
        </p:grpSpPr>
        <p:sp>
          <p:nvSpPr>
            <p:cNvPr id="3" name="TextBox 3"/>
            <p:cNvSpPr txBox="1"/>
            <p:nvPr/>
          </p:nvSpPr>
          <p:spPr>
            <a:xfrm>
              <a:off x="2393306" y="2056175"/>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03</a:t>
              </a:r>
            </a:p>
          </p:txBody>
        </p:sp>
      </p:grpSp>
      <p:sp>
        <p:nvSpPr>
          <p:cNvPr id="4" name="TextBox 4"/>
          <p:cNvSpPr txBox="1"/>
          <p:nvPr/>
        </p:nvSpPr>
        <p:spPr>
          <a:xfrm>
            <a:off x="1651635" y="3678423"/>
            <a:ext cx="8888730"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C9B67E">
                    <a:alpha val="100000"/>
                  </a:srgbClr>
                </a:solidFill>
                <a:latin typeface="Microsoft Yahei"/>
                <a:ea typeface="Microsoft Yahei"/>
                <a:cs typeface="Microsoft Yahei"/>
              </a:rPr>
              <a:t>安全生产标准化建设内容</a:t>
            </a:r>
          </a:p>
        </p:txBody>
      </p:sp>
      <p:grpSp>
        <p:nvGrpSpPr>
          <p:cNvPr id="5" name="Group 5"/>
          <p:cNvGrpSpPr/>
          <p:nvPr/>
        </p:nvGrpSpPr>
        <p:grpSpPr>
          <a:xfrm>
            <a:off x="2393306" y="917219"/>
            <a:ext cx="7405389" cy="1138956"/>
            <a:chOff x="2393306" y="917219"/>
            <a:chExt cx="7405389" cy="1138956"/>
          </a:xfrm>
        </p:grpSpPr>
        <p:sp>
          <p:nvSpPr>
            <p:cNvPr id="6" name="TextBox 6"/>
            <p:cNvSpPr txBox="1"/>
            <p:nvPr/>
          </p:nvSpPr>
          <p:spPr>
            <a:xfrm>
              <a:off x="2393306" y="917219"/>
              <a:ext cx="7405389"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8400" b="1">
                  <a:solidFill>
                    <a:srgbClr val="C9B67E">
                      <a:alpha val="100000"/>
                    </a:srgbClr>
                  </a:solidFill>
                  <a:latin typeface="Microsoft Yahei"/>
                  <a:ea typeface="Microsoft Yahei"/>
                  <a:cs typeface="Microsoft Yahei"/>
                </a:rPr>
                <a:t>CHAPTER</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19" b="2631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制定完善安全管理制度和操作规程</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建立安全生产责任制</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明确各级管理人员和操作人员的安全职责，形成完善的安全生产责任体系。</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制定安全管理制度</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建立完善的安全管理制度，包括安全教育、安全检查、隐患排查治理、应急管理等各方面内容。</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编制操作规程</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针对各种危化品和工艺操作，编制详细的操作规程，明确操作步骤、安全注意事项和应急处置措施。</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配置应急设施和器材</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按照应急预案要求，配置必要的应急设施和器材，如消防器材、泄漏应急处理设备、个人防护用品等。</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开展应急演练</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定期组织应急演练，提高员工应急处置能力和协同配合能力。</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制定应急预案</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根据可能发生的危化品事故类型和危害程度，制定相应的应急预案，明确应急组织、通讯联络、现场处置等方面内容。</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建立健全应急救援体系</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https://d.book118.com/007155012051006026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C9B44B"/>
      </a:dk1>
      <a:lt1>
        <a:srgbClr val="1E0E01"/>
      </a:lt1>
      <a:dk2>
        <a:srgbClr val="FFFFFF"/>
      </a:dk2>
      <a:lt2>
        <a:srgbClr val="000000"/>
      </a:lt2>
      <a:accent1>
        <a:srgbClr val="C9B67E"/>
      </a:accent1>
      <a:accent2>
        <a:srgbClr val="C29844"/>
      </a:accent2>
      <a:accent3>
        <a:srgbClr val="B37B04"/>
      </a:accent3>
      <a:accent4>
        <a:srgbClr val="D18343"/>
      </a:accent4>
      <a:accent5>
        <a:srgbClr val="D49433"/>
      </a:accent5>
      <a:accent6>
        <a:srgbClr val="DFCE9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2024-08-31T08:57:46.294</cp:lastPrinted>
  <dcterms:created xsi:type="dcterms:W3CDTF">2024-08-31T00:57:46Z</dcterms:created>
  <dcterms:modified xsi:type="dcterms:W3CDTF">2024-08-31T00:57:48Z</dcterms:modified>
</cp:coreProperties>
</file>