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3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3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125AD9-BB11-4E16-80CE-8D5E11F9B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0A874-71AB-4F5C-922D-8FE2F2E7A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D470C5-8B77-40B5-9B64-2B7D280D9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1ADE5D-F730-4942-9C19-9F73C81650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57499D-8205-48A9-A9E8-AB1217EEC3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A63589-CD9C-4A98-A860-A899868639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80EB89-D4C3-41EB-98F1-F1C2E35DB8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A26AF2-DF60-4C92-800E-ABC2D852EF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482BC3-21E1-4E10-BBC8-88266AC56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A92EB-D300-42E7-A537-4CBFCC04F5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AE5C3-CFAA-49E4-B3DE-8FFA5A79F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361" r:id="rId2"/>
    <p:sldLayoutId id="2147485362" r:id="rId3"/>
    <p:sldLayoutId id="2147485363" r:id="rId4"/>
    <p:sldLayoutId id="2147485364" r:id="rId5"/>
    <p:sldLayoutId id="2147485365" r:id="rId6"/>
    <p:sldLayoutId id="2147485366" r:id="rId7"/>
    <p:sldLayoutId id="2147485367" r:id="rId8"/>
    <p:sldLayoutId id="2147485368" r:id="rId9"/>
    <p:sldLayoutId id="2147485369" r:id="rId10"/>
    <p:sldLayoutId id="2147485370"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tags" Target="../tags/tag138.xml" /><Relationship Id="rId13" Type="http://schemas.openxmlformats.org/officeDocument/2006/relationships/tags" Target="../tags/tag139.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0.xml" /><Relationship Id="rId20" Type="http://schemas.openxmlformats.org/officeDocument/2006/relationships/tags" Target="../tags/tag158.xml" /><Relationship Id="rId21" Type="http://schemas.openxmlformats.org/officeDocument/2006/relationships/tags" Target="../tags/tag159.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tags" Target="../tags/tag189.xml" /><Relationship Id="rId16" Type="http://schemas.openxmlformats.org/officeDocument/2006/relationships/tags" Target="../tags/tag190.xml" /><Relationship Id="rId17" Type="http://schemas.openxmlformats.org/officeDocument/2006/relationships/tags" Target="../tags/tag191.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2003102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lstStyle/>
          <a:p>
            <a:r>
              <a:rPr lang="zh-CN" altLang="en-US">
                <a:solidFill>
                  <a:schemeClr val="lt1">
                    <a:lumMod val="100000"/>
                  </a:schemeClr>
                </a:solidFill>
              </a:rPr>
              <a:t>牛顿运动定律的应用实例</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521325" y="1750060"/>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544185" y="2178050"/>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牛顿第一定律的应用</a:t>
            </a:r>
            <a:endParaRPr lang="zh-CN" altLang="en-US" sz="2800" b="1" kern="0" spc="100">
              <a:effectLst/>
              <a:latin typeface="+中文标题" charset="0"/>
              <a:ea typeface="+mj-ea"/>
            </a:endParaRPr>
          </a:p>
        </p:txBody>
      </p:sp>
      <p:cxnSp>
        <p:nvCxnSpPr>
          <p:cNvPr id="3145741" name="直接箭头连接符 17"/>
          <p:cNvCxnSpPr/>
          <p:nvPr>
            <p:custDataLst>
              <p:tags r:id="rId6"/>
            </p:custDataLst>
          </p:nvPr>
        </p:nvCxnSpPr>
        <p:spPr>
          <a:xfrm>
            <a:off x="5590540" y="2753995"/>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6384925" y="2785745"/>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6396355" y="325945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牛顿第二定律的应用</a:t>
            </a:r>
            <a:endParaRPr lang="zh-CN" altLang="en-US" sz="2800" b="1" kern="0" spc="100">
              <a:effectLst/>
              <a:latin typeface="+中文标题" charset="0"/>
              <a:ea typeface="+mj-ea"/>
            </a:endParaRPr>
          </a:p>
        </p:txBody>
      </p:sp>
      <p:cxnSp>
        <p:nvCxnSpPr>
          <p:cNvPr id="3145743" name="直接箭头连接符 21"/>
          <p:cNvCxnSpPr/>
          <p:nvPr>
            <p:custDataLst>
              <p:tags r:id="rId9"/>
            </p:custDataLst>
          </p:nvPr>
        </p:nvCxnSpPr>
        <p:spPr>
          <a:xfrm>
            <a:off x="6442710" y="3835400"/>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7063105" y="3858895"/>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7063105" y="433260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牛顿第三定律的应用</a:t>
            </a:r>
            <a:endParaRPr lang="zh-CN" altLang="en-US" sz="2800" b="1" kern="0" spc="100">
              <a:effectLst/>
              <a:latin typeface="+中文标题" charset="0"/>
              <a:ea typeface="+mj-ea"/>
            </a:endParaRPr>
          </a:p>
        </p:txBody>
      </p:sp>
      <p:cxnSp>
        <p:nvCxnSpPr>
          <p:cNvPr id="3145745" name="直接箭头连接符 25"/>
          <p:cNvCxnSpPr/>
          <p:nvPr>
            <p:custDataLst>
              <p:tags r:id="rId12"/>
            </p:custDataLst>
          </p:nvPr>
        </p:nvCxnSpPr>
        <p:spPr>
          <a:xfrm>
            <a:off x="7109460" y="4908550"/>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7726045" y="4932045"/>
            <a:ext cx="1962150" cy="1012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7726045" y="540575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牛顿运动定律的综合应用</a:t>
            </a:r>
            <a:endParaRPr lang="zh-CN" altLang="en-US" sz="2800" b="1" kern="0" spc="100">
              <a:effectLst/>
              <a:latin typeface="+中文标题" charset="0"/>
              <a:ea typeface="+mj-ea"/>
            </a:endParaRPr>
          </a:p>
        </p:txBody>
      </p:sp>
      <p:cxnSp>
        <p:nvCxnSpPr>
          <p:cNvPr id="3145747" name="直接箭头连接符 7"/>
          <p:cNvCxnSpPr/>
          <p:nvPr>
            <p:custDataLst>
              <p:tags r:id="rId15"/>
            </p:custDataLst>
          </p:nvPr>
        </p:nvCxnSpPr>
        <p:spPr>
          <a:xfrm>
            <a:off x="7772400" y="5981700"/>
            <a:ext cx="4999355"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26"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牛顿第一定律的应用</a:t>
            </a:r>
            <a:endParaRPr lang="zh-CN" altLang="en-US">
              <a:solidFill>
                <a:schemeClr val="lt1">
                  <a:lumMod val="100000"/>
                </a:schemeClr>
              </a:solidFill>
            </a:endParaRPr>
          </a:p>
        </p:txBody>
      </p:sp>
      <p:sp>
        <p:nvSpPr>
          <p:cNvPr id="1048928" name="节编号"/>
          <p:cNvSpPr>
            <a:spLocks noGrp="1"/>
          </p:cNvSpPr>
          <p:nvPr>
            <p:ph type="body" sz="quarter" idx="13"/>
            <p:custDataLst>
              <p:tags r:id="rId3"/>
            </p:custDataLst>
          </p:nvPr>
        </p:nvSpPr>
        <p:spPr>
          <a:xfrm>
            <a:off x="996464" y="1954175"/>
            <a:ext cx="8428889" cy="1224000"/>
          </a:xfrm>
        </p:spPr>
        <p:txBody>
          <a:bodyPr/>
          <a:lstStyle/>
          <a:p>
            <a:r>
              <a:rPr lang="en-US" altLang="zh-CN"/>
              <a:t>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0" name="标题 1"/>
          <p:cNvSpPr>
            <a:spLocks noGrp="1"/>
          </p:cNvSpPr>
          <p:nvPr>
            <p:ph type="title"/>
          </p:nvPr>
        </p:nvSpPr>
        <p:spPr/>
        <p:txBody>
          <a:bodyPr/>
          <a:lstStyle/>
          <a:p>
            <a:r>
              <a:rPr lang="zh-CN" altLang="en-US"/>
              <a:t>惯性原理</a:t>
            </a:r>
            <a:endParaRPr lang="zh-CN" altLang="en-US"/>
          </a:p>
        </p:txBody>
      </p:sp>
      <p:sp>
        <p:nvSpPr>
          <p:cNvPr id="1048972"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74"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8976"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牛顿第一定律：任何物体在没有受到外力的作用下，都会保持静止或匀速直线运动状态。</a:t>
            </a:r>
            <a:endParaRPr lang="zh-CN" altLang="en-US" sz="2000" spc="200">
              <a:solidFill>
                <a:schemeClr val="tx1">
                  <a:lumMod val="85000"/>
                  <a:lumOff val="15000"/>
                </a:schemeClr>
              </a:solidFill>
              <a:latin typeface="+mn-ea"/>
              <a:sym typeface="+mn-ea"/>
            </a:endParaRPr>
          </a:p>
        </p:txBody>
      </p:sp>
      <p:sp>
        <p:nvSpPr>
          <p:cNvPr id="1048978"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80"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8982"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惯性：物体保持其原有运动状态的性质。</a:t>
            </a:r>
            <a:endParaRPr lang="zh-CN" altLang="en-US" sz="2000" spc="200">
              <a:solidFill>
                <a:schemeClr val="tx1">
                  <a:lumMod val="85000"/>
                  <a:lumOff val="15000"/>
                </a:schemeClr>
              </a:solidFill>
              <a:latin typeface="+mn-ea"/>
              <a:sym typeface="+mn-ea"/>
            </a:endParaRPr>
          </a:p>
        </p:txBody>
      </p:sp>
      <p:sp>
        <p:nvSpPr>
          <p:cNvPr id="1048984"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86"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8988"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应用实例：汽车刹车时，乘客会向前倾；火箭发射时，底部的燃料燃烧产生的推力使火箭加速升空。</a:t>
            </a:r>
            <a:endParaRPr lang="zh-CN" altLang="en-US" sz="2000" spc="200">
              <a:solidFill>
                <a:schemeClr val="tx1">
                  <a:lumMod val="85000"/>
                  <a:lumOff val="15000"/>
                </a:schemeClr>
              </a:solidFill>
              <a:latin typeface="+mn-ea"/>
              <a:sym typeface="+mn-ea"/>
            </a:endParaRPr>
          </a:p>
        </p:txBody>
      </p:sp>
      <p:sp>
        <p:nvSpPr>
          <p:cNvPr id="1048990"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8992"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8994"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惯性原理在现实生活中的应用：汽车安全气囊、安全带等安全设备的设计都考虑到了惯性原理。</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
        <p:nvSpPr>
          <p:cNvPr id="1049032" name="标题 1"/>
          <p:cNvSpPr>
            <a:spLocks noGrp="1"/>
          </p:cNvSpPr>
          <p:nvPr>
            <p:ph type="title"/>
          </p:nvPr>
        </p:nvSpPr>
        <p:spPr/>
        <p:txBody>
          <a:bodyPr/>
          <a:lstStyle/>
          <a:p>
            <a:r>
              <a:rPr lang="zh-CN" altLang="en-US"/>
              <a:t>摩擦力分析</a:t>
            </a:r>
            <a:endParaRPr lang="zh-CN" altLang="en-US"/>
          </a:p>
        </p:txBody>
      </p:sp>
      <p:sp>
        <p:nvSpPr>
          <p:cNvPr id="1049034" name="对角圆角矩形 15"/>
          <p:cNvSpPr/>
          <p:nvPr>
            <p:custDataLst>
              <p:tags r:id="rId2"/>
            </p:custDataLst>
          </p:nvPr>
        </p:nvSpPr>
        <p:spPr>
          <a:xfrm>
            <a:off x="1372017" y="3481849"/>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36" name="对角圆角矩形 16"/>
          <p:cNvSpPr/>
          <p:nvPr>
            <p:custDataLst>
              <p:tags r:id="rId3"/>
            </p:custDataLst>
          </p:nvPr>
        </p:nvSpPr>
        <p:spPr>
          <a:xfrm>
            <a:off x="1372017" y="3352838"/>
            <a:ext cx="511207" cy="48780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38" name="直角三角形 17"/>
          <p:cNvSpPr/>
          <p:nvPr>
            <p:custDataLst>
              <p:tags r:id="rId4"/>
            </p:custDataLst>
          </p:nvPr>
        </p:nvSpPr>
        <p:spPr>
          <a:xfrm>
            <a:off x="1883568" y="3353479"/>
            <a:ext cx="77021" cy="12836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0" name="文本框 27"/>
          <p:cNvSpPr txBox="1"/>
          <p:nvPr>
            <p:custDataLst>
              <p:tags r:id="rId5"/>
            </p:custDataLst>
          </p:nvPr>
        </p:nvSpPr>
        <p:spPr>
          <a:xfrm>
            <a:off x="1916944" y="3491476"/>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100">
                <a:solidFill>
                  <a:schemeClr val="dk1">
                    <a:lumMod val="80000"/>
                    <a:lumOff val="20000"/>
                  </a:schemeClr>
                </a:solidFill>
                <a:latin typeface="+mn-ea"/>
                <a:sym typeface="+mn-ea"/>
              </a:rPr>
              <a:t>摩擦力的分类：静摩擦力和动摩擦力。</a:t>
            </a:r>
            <a:endParaRPr lang="en-US" altLang="zh-CN" sz="1100">
              <a:solidFill>
                <a:schemeClr val="dk1">
                  <a:lumMod val="80000"/>
                  <a:lumOff val="20000"/>
                </a:schemeClr>
              </a:solidFill>
              <a:latin typeface="+mn-ea"/>
              <a:sym typeface="+mn-ea"/>
            </a:endParaRPr>
          </a:p>
        </p:txBody>
      </p:sp>
      <p:sp>
        <p:nvSpPr>
          <p:cNvPr id="1049042" name="对角圆角矩形 52"/>
          <p:cNvSpPr/>
          <p:nvPr>
            <p:custDataLst>
              <p:tags r:id="rId6"/>
            </p:custDataLst>
          </p:nvPr>
        </p:nvSpPr>
        <p:spPr>
          <a:xfrm>
            <a:off x="1372017" y="1493411"/>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4" name="对角圆角矩形 53"/>
          <p:cNvSpPr/>
          <p:nvPr>
            <p:custDataLst>
              <p:tags r:id="rId7"/>
            </p:custDataLst>
          </p:nvPr>
        </p:nvSpPr>
        <p:spPr>
          <a:xfrm>
            <a:off x="1372017" y="1364400"/>
            <a:ext cx="511207" cy="48780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6" name="直角三角形 54"/>
          <p:cNvSpPr/>
          <p:nvPr>
            <p:custDataLst>
              <p:tags r:id="rId8"/>
            </p:custDataLst>
          </p:nvPr>
        </p:nvSpPr>
        <p:spPr>
          <a:xfrm>
            <a:off x="1883568" y="1365042"/>
            <a:ext cx="77021" cy="12836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8" name="文本框 56"/>
          <p:cNvSpPr txBox="1"/>
          <p:nvPr>
            <p:custDataLst>
              <p:tags r:id="rId9"/>
            </p:custDataLst>
          </p:nvPr>
        </p:nvSpPr>
        <p:spPr>
          <a:xfrm>
            <a:off x="1916944" y="1496620"/>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dk1">
                    <a:lumMod val="80000"/>
                    <a:lumOff val="20000"/>
                  </a:schemeClr>
                </a:solidFill>
                <a:latin typeface="+mn-ea"/>
                <a:sym typeface="+mn-ea"/>
              </a:rPr>
              <a:t>牛顿第一定律：任何物体都要保持匀速直线运动或静止状态，直到外力迫使它改变运动状态为止。</a:t>
            </a:r>
            <a:endParaRPr lang="zh-CN" altLang="en-US" sz="1100">
              <a:solidFill>
                <a:schemeClr val="dk1">
                  <a:lumMod val="80000"/>
                  <a:lumOff val="20000"/>
                </a:schemeClr>
              </a:solidFill>
              <a:latin typeface="+mn-ea"/>
              <a:sym typeface="+mn-ea"/>
            </a:endParaRPr>
          </a:p>
        </p:txBody>
      </p:sp>
      <p:sp>
        <p:nvSpPr>
          <p:cNvPr id="1049050" name="对角圆角矩形 5"/>
          <p:cNvSpPr/>
          <p:nvPr>
            <p:custDataLst>
              <p:tags r:id="rId10"/>
            </p:custDataLst>
          </p:nvPr>
        </p:nvSpPr>
        <p:spPr>
          <a:xfrm>
            <a:off x="1372017" y="2487630"/>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2" name="对角圆角矩形 6"/>
          <p:cNvSpPr/>
          <p:nvPr>
            <p:custDataLst>
              <p:tags r:id="rId11"/>
            </p:custDataLst>
          </p:nvPr>
        </p:nvSpPr>
        <p:spPr>
          <a:xfrm>
            <a:off x="1372017" y="2358619"/>
            <a:ext cx="511207" cy="48780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4" name="直角三角形 7"/>
          <p:cNvSpPr/>
          <p:nvPr>
            <p:custDataLst>
              <p:tags r:id="rId12"/>
            </p:custDataLst>
          </p:nvPr>
        </p:nvSpPr>
        <p:spPr>
          <a:xfrm>
            <a:off x="1883568" y="2359261"/>
            <a:ext cx="77021" cy="12836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6" name="文本框 8"/>
          <p:cNvSpPr txBox="1"/>
          <p:nvPr>
            <p:custDataLst>
              <p:tags r:id="rId13"/>
            </p:custDataLst>
          </p:nvPr>
        </p:nvSpPr>
        <p:spPr>
          <a:xfrm>
            <a:off x="1916944" y="2497257"/>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100">
                <a:solidFill>
                  <a:schemeClr val="dk1">
                    <a:lumMod val="80000"/>
                    <a:lumOff val="20000"/>
                  </a:schemeClr>
                </a:solidFill>
                <a:latin typeface="+mn-ea"/>
                <a:sym typeface="+mn-ea"/>
              </a:rPr>
              <a:t>摩擦力：两个物体接触时，由于接触面的粗糙程度和物体之间的相对运动而产生的阻碍物体运动的力。</a:t>
            </a:r>
            <a:endParaRPr lang="zh-CN" altLang="en-US" sz="1100">
              <a:solidFill>
                <a:schemeClr val="dk1">
                  <a:lumMod val="80000"/>
                  <a:lumOff val="20000"/>
                </a:schemeClr>
              </a:solidFill>
              <a:latin typeface="+mn-ea"/>
              <a:sym typeface="+mn-ea"/>
            </a:endParaRPr>
          </a:p>
        </p:txBody>
      </p:sp>
      <p:sp>
        <p:nvSpPr>
          <p:cNvPr id="1049058" name="对角圆角矩形 9"/>
          <p:cNvSpPr/>
          <p:nvPr>
            <p:custDataLst>
              <p:tags r:id="rId14"/>
            </p:custDataLst>
          </p:nvPr>
        </p:nvSpPr>
        <p:spPr>
          <a:xfrm>
            <a:off x="1372017" y="4476067"/>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0" name="对角圆角矩形 10"/>
          <p:cNvSpPr/>
          <p:nvPr>
            <p:custDataLst>
              <p:tags r:id="rId15"/>
            </p:custDataLst>
          </p:nvPr>
        </p:nvSpPr>
        <p:spPr>
          <a:xfrm>
            <a:off x="1372017" y="4347056"/>
            <a:ext cx="511207" cy="48780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2" name="直角三角形 11"/>
          <p:cNvSpPr/>
          <p:nvPr>
            <p:custDataLst>
              <p:tags r:id="rId16"/>
            </p:custDataLst>
          </p:nvPr>
        </p:nvSpPr>
        <p:spPr>
          <a:xfrm>
            <a:off x="1883568" y="4347698"/>
            <a:ext cx="77021" cy="12836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4" name="文本框 12"/>
          <p:cNvSpPr txBox="1"/>
          <p:nvPr>
            <p:custDataLst>
              <p:tags r:id="rId17"/>
            </p:custDataLst>
          </p:nvPr>
        </p:nvSpPr>
        <p:spPr>
          <a:xfrm>
            <a:off x="1916944" y="4485695"/>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100">
                <a:solidFill>
                  <a:schemeClr val="dk1">
                    <a:lumMod val="80000"/>
                    <a:lumOff val="20000"/>
                  </a:schemeClr>
                </a:solidFill>
                <a:latin typeface="+mn-ea"/>
                <a:sym typeface="+mn-ea"/>
              </a:rPr>
              <a:t>摩擦力的影响因素：接触面的粗糙程度、物体之间的压力、物体之间的相对速度等。</a:t>
            </a:r>
            <a:endParaRPr lang="en-US" altLang="zh-CN" sz="1100">
              <a:solidFill>
                <a:schemeClr val="dk1">
                  <a:lumMod val="80000"/>
                  <a:lumOff val="20000"/>
                </a:schemeClr>
              </a:solidFill>
              <a:latin typeface="+mn-ea"/>
              <a:sym typeface="+mn-ea"/>
            </a:endParaRPr>
          </a:p>
        </p:txBody>
      </p:sp>
      <p:sp>
        <p:nvSpPr>
          <p:cNvPr id="1049066" name="对角圆角矩形 14"/>
          <p:cNvSpPr/>
          <p:nvPr>
            <p:custDataLst>
              <p:tags r:id="rId18"/>
            </p:custDataLst>
          </p:nvPr>
        </p:nvSpPr>
        <p:spPr>
          <a:xfrm>
            <a:off x="1372017" y="5470286"/>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8" name="对角圆角矩形 18"/>
          <p:cNvSpPr/>
          <p:nvPr>
            <p:custDataLst>
              <p:tags r:id="rId19"/>
            </p:custDataLst>
          </p:nvPr>
        </p:nvSpPr>
        <p:spPr>
          <a:xfrm>
            <a:off x="1372017" y="5341275"/>
            <a:ext cx="511207" cy="487803"/>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70" name="直角三角形 19"/>
          <p:cNvSpPr/>
          <p:nvPr>
            <p:custDataLst>
              <p:tags r:id="rId20"/>
            </p:custDataLst>
          </p:nvPr>
        </p:nvSpPr>
        <p:spPr>
          <a:xfrm>
            <a:off x="1883568" y="5341917"/>
            <a:ext cx="77021" cy="12836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72" name="文本框 20"/>
          <p:cNvSpPr txBox="1"/>
          <p:nvPr>
            <p:custDataLst>
              <p:tags r:id="rId21"/>
            </p:custDataLst>
          </p:nvPr>
        </p:nvSpPr>
        <p:spPr>
          <a:xfrm>
            <a:off x="1916944" y="5479914"/>
            <a:ext cx="8656571" cy="695761"/>
          </a:xfrm>
          <a:prstGeom prst="rect">
            <a:avLst/>
          </a:prstGeom>
          <a:noFill/>
        </p:spPr>
        <p:txBody>
          <a:bodyPr wrap="square" tIns="0" bIns="107950" rtlCol="0" anchor="ctr" anchorCtr="0">
            <a:normAutofit fontScale="7111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摩擦力的应用：在机械设计中，可以通过改变接触面的粗糙程度、调整物体之间的压力等方式来控制摩擦力，从而实现对机械运动的控制。</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110" name="标题 1"/>
          <p:cNvSpPr>
            <a:spLocks noGrp="1"/>
          </p:cNvSpPr>
          <p:nvPr>
            <p:ph type="title"/>
          </p:nvPr>
        </p:nvSpPr>
        <p:spPr/>
        <p:txBody>
          <a:bodyPr/>
          <a:lstStyle/>
          <a:p>
            <a:r>
              <a:rPr lang="zh-CN" altLang="en-US"/>
              <a:t>平衡状态</a:t>
            </a:r>
            <a:endParaRPr lang="zh-CN" altLang="en-US"/>
          </a:p>
        </p:txBody>
      </p:sp>
      <p:sp>
        <p:nvSpPr>
          <p:cNvPr id="104911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平衡状态的应用：在工程设计中，经常需要使物体处于平衡状态，以避免不必要的振动和位移。</a:t>
            </a:r>
            <a:endParaRPr lang="en-US" altLang="zh-CN">
              <a:solidFill>
                <a:schemeClr val="dk1">
                  <a:lumMod val="80000"/>
                  <a:lumOff val="20000"/>
                </a:schemeClr>
              </a:solidFill>
              <a:latin typeface="+mn-ea"/>
              <a:sym typeface="+mn-ea"/>
            </a:endParaRPr>
          </a:p>
        </p:txBody>
      </p:sp>
      <p:sp>
        <p:nvSpPr>
          <p:cNvPr id="104912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牛顿第一定律：任何物体在没有受到外力的情况下，都会保持静止或匀速直线运动。</a:t>
            </a:r>
            <a:endParaRPr lang="zh-CN" altLang="en-US">
              <a:solidFill>
                <a:schemeClr val="dk1">
                  <a:lumMod val="80000"/>
                  <a:lumOff val="20000"/>
                </a:schemeClr>
              </a:solidFill>
              <a:latin typeface="+mn-ea"/>
              <a:sym typeface="+mn-ea"/>
            </a:endParaRPr>
          </a:p>
        </p:txBody>
      </p:sp>
      <p:sp>
        <p:nvSpPr>
          <p:cNvPr id="104912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平衡状态的定义：物体在受到多个力的作用时，如果这些力的合力为零，则物体处于平衡状态。</a:t>
            </a:r>
            <a:endParaRPr lang="zh-CN" altLang="en-US">
              <a:solidFill>
                <a:schemeClr val="dk1">
                  <a:lumMod val="80000"/>
                  <a:lumOff val="20000"/>
                </a:schemeClr>
              </a:solidFill>
              <a:latin typeface="+mn-ea"/>
              <a:sym typeface="+mn-ea"/>
            </a:endParaRPr>
          </a:p>
        </p:txBody>
      </p:sp>
      <p:sp>
        <p:nvSpPr>
          <p:cNvPr id="104913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平衡状态的判断：可以通过分析物体的受力情况，判断物体是否处于平衡状态。如果物体受到的合力不为零，则物体不在平衡状态。</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80" name="标题 1"/>
          <p:cNvSpPr>
            <a:spLocks noGrp="1"/>
          </p:cNvSpPr>
          <p:nvPr>
            <p:ph type="title"/>
          </p:nvPr>
        </p:nvSpPr>
        <p:spPr/>
        <p:txBody>
          <a:bodyPr/>
          <a:lstStyle/>
          <a:p>
            <a:r>
              <a:rPr lang="zh-CN" altLang="en-US"/>
              <a:t>牛顿第一定律在工程中的应用</a:t>
            </a:r>
            <a:endParaRPr lang="zh-CN" altLang="en-US"/>
          </a:p>
        </p:txBody>
      </p:sp>
      <p:sp>
        <p:nvSpPr>
          <p:cNvPr id="104918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机械钟表：利用惯性原理，保持钟表的精确计时</a:t>
            </a:r>
            <a:endParaRPr lang="en-US" altLang="zh-CN">
              <a:solidFill>
                <a:schemeClr val="dk1">
                  <a:lumMod val="80000"/>
                  <a:lumOff val="20000"/>
                </a:schemeClr>
              </a:solidFill>
              <a:latin typeface="+mn-ea"/>
              <a:sym typeface="+mn-ea"/>
            </a:endParaRPr>
          </a:p>
        </p:txBody>
      </p:sp>
      <p:sp>
        <p:nvSpPr>
          <p:cNvPr id="104919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汽车刹车系统：利用惯性原理，使车辆在刹车时保持稳定</a:t>
            </a:r>
            <a:endParaRPr lang="zh-CN" altLang="en-US">
              <a:solidFill>
                <a:schemeClr val="dk1">
                  <a:lumMod val="80000"/>
                  <a:lumOff val="20000"/>
                </a:schemeClr>
              </a:solidFill>
              <a:latin typeface="+mn-ea"/>
              <a:sym typeface="+mn-ea"/>
            </a:endParaRPr>
          </a:p>
        </p:txBody>
      </p:sp>
      <p:sp>
        <p:nvSpPr>
          <p:cNvPr id="104919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航天器姿态控制：利用惯性原理，调整航天器的姿态和轨道</a:t>
            </a:r>
            <a:endParaRPr lang="zh-CN" altLang="en-US">
              <a:solidFill>
                <a:schemeClr val="dk1">
                  <a:lumMod val="80000"/>
                  <a:lumOff val="20000"/>
                </a:schemeClr>
              </a:solidFill>
              <a:latin typeface="+mn-ea"/>
              <a:sym typeface="+mn-ea"/>
            </a:endParaRPr>
          </a:p>
        </p:txBody>
      </p:sp>
      <p:sp>
        <p:nvSpPr>
          <p:cNvPr id="104920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地震监测：利用惯性原理，监测地震活动，提前预警</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50"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牛顿第二定律的应用</a:t>
            </a:r>
            <a:endParaRPr lang="zh-CN" altLang="en-US">
              <a:solidFill>
                <a:schemeClr val="lt1">
                  <a:lumMod val="100000"/>
                </a:schemeClr>
              </a:solidFill>
            </a:endParaRPr>
          </a:p>
        </p:txBody>
      </p:sp>
      <p:sp>
        <p:nvSpPr>
          <p:cNvPr id="1049252" name="节编号"/>
          <p:cNvSpPr>
            <a:spLocks noGrp="1"/>
          </p:cNvSpPr>
          <p:nvPr>
            <p:ph type="body" sz="quarter" idx="13"/>
            <p:custDataLst>
              <p:tags r:id="rId3"/>
            </p:custDataLst>
          </p:nvPr>
        </p:nvSpPr>
        <p:spPr>
          <a:xfrm>
            <a:off x="996464" y="1954175"/>
            <a:ext cx="8428889" cy="1224000"/>
          </a:xfrm>
        </p:spPr>
        <p:txBody>
          <a:bodyPr/>
          <a:lstStyle/>
          <a:p>
            <a:r>
              <a:rPr lang="en-US" altLang="zh-CN"/>
              <a:t>2</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94" name="标题 1"/>
          <p:cNvSpPr>
            <a:spLocks noGrp="1"/>
          </p:cNvSpPr>
          <p:nvPr>
            <p:ph type="title"/>
          </p:nvPr>
        </p:nvSpPr>
        <p:spPr/>
        <p:txBody>
          <a:bodyPr/>
          <a:lstStyle/>
          <a:p>
            <a:r>
              <a:rPr lang="zh-CN" altLang="en-US"/>
              <a:t>加速度与力的关系</a:t>
            </a:r>
            <a:endParaRPr lang="zh-CN" altLang="en-US"/>
          </a:p>
        </p:txBody>
      </p:sp>
      <p:sp>
        <p:nvSpPr>
          <p:cNvPr id="1049296"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298"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0"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牛顿第二定律：F=ma</a:t>
            </a:r>
            <a:endParaRPr lang="zh-CN" altLang="en-US" sz="2000" spc="150">
              <a:solidFill>
                <a:schemeClr val="lt1">
                  <a:lumMod val="100000"/>
                </a:schemeClr>
              </a:solidFill>
              <a:latin typeface="Arial" pitchFamily="34" charset="0"/>
              <a:ea typeface="微软雅黑"/>
              <a:sym typeface="+mn-ea"/>
            </a:endParaRPr>
          </a:p>
        </p:txBody>
      </p:sp>
      <p:sp>
        <p:nvSpPr>
          <p:cNvPr id="1049302"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6"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加速度与力的关系：力是产生加速度的原因</a:t>
            </a:r>
            <a:endParaRPr lang="zh-CN" altLang="en-US" sz="2000" spc="150">
              <a:solidFill>
                <a:schemeClr val="tx1">
                  <a:lumMod val="75000"/>
                  <a:lumOff val="25000"/>
                </a:schemeClr>
              </a:solidFill>
              <a:latin typeface="Arial" pitchFamily="34" charset="0"/>
              <a:ea typeface="微软雅黑"/>
              <a:sym typeface="+mn-ea"/>
            </a:endParaRPr>
          </a:p>
        </p:txBody>
      </p:sp>
      <p:sp>
        <p:nvSpPr>
          <p:cNvPr id="1049308"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310"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实例：汽车启动时的加速度与发动机功率的关系</a:t>
            </a:r>
            <a:endParaRPr lang="zh-CN" altLang="en-US" sz="2000" spc="150">
              <a:solidFill>
                <a:schemeClr val="lt1">
                  <a:lumMod val="100000"/>
                </a:schemeClr>
              </a:solidFill>
              <a:latin typeface="Arial" pitchFamily="34" charset="0"/>
              <a:ea typeface="微软雅黑"/>
              <a:sym typeface="+mn-ea"/>
            </a:endParaRPr>
          </a:p>
        </p:txBody>
      </p:sp>
      <p:sp>
        <p:nvSpPr>
          <p:cNvPr id="1049312"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6"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8"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实例：自由落体运动中的加速度与重力的关系</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356" name="标题 1"/>
          <p:cNvSpPr>
            <a:spLocks noGrp="1"/>
          </p:cNvSpPr>
          <p:nvPr>
            <p:ph type="title"/>
          </p:nvPr>
        </p:nvSpPr>
        <p:spPr/>
        <p:txBody>
          <a:bodyPr/>
          <a:lstStyle/>
          <a:p>
            <a:r>
              <a:rPr lang="zh-CN" altLang="en-US"/>
              <a:t>牛顿第二定律在运动学中的应用</a:t>
            </a:r>
            <a:endParaRPr lang="zh-CN" altLang="en-US"/>
          </a:p>
        </p:txBody>
      </p:sp>
      <p:sp>
        <p:nvSpPr>
          <p:cNvPr id="1049358"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60"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62"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牛顿第二定律是运动学中的基本定律之一，描述了力与加速度之间的关系。</a:t>
            </a:r>
            <a:endParaRPr lang="zh-CN" altLang="en-US" sz="2000" spc="200">
              <a:solidFill>
                <a:schemeClr val="tx1">
                  <a:lumMod val="85000"/>
                  <a:lumOff val="15000"/>
                </a:schemeClr>
              </a:solidFill>
              <a:latin typeface="+mn-ea"/>
              <a:sym typeface="+mn-ea"/>
            </a:endParaRPr>
          </a:p>
        </p:txBody>
      </p:sp>
      <p:sp>
        <p:nvSpPr>
          <p:cNvPr id="1049364"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66"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68"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在运动学中，牛顿第二定律可以用来求解物体的运动轨迹、速度和加速度等问题。</a:t>
            </a:r>
            <a:endParaRPr lang="zh-CN" altLang="en-US" sz="2000" spc="200">
              <a:solidFill>
                <a:schemeClr val="tx1">
                  <a:lumMod val="85000"/>
                  <a:lumOff val="15000"/>
                </a:schemeClr>
              </a:solidFill>
              <a:latin typeface="+mn-ea"/>
              <a:sym typeface="+mn-ea"/>
            </a:endParaRPr>
          </a:p>
        </p:txBody>
      </p:sp>
      <p:sp>
        <p:nvSpPr>
          <p:cNvPr id="1049370"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2"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74"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例如，在解决抛体运动问题时，我们可以利用牛顿第二定律来求解物体的初速度和落地速度等参数。</a:t>
            </a:r>
            <a:endParaRPr lang="zh-CN" altLang="en-US" sz="2000" spc="200">
              <a:solidFill>
                <a:schemeClr val="tx1">
                  <a:lumMod val="85000"/>
                  <a:lumOff val="15000"/>
                </a:schemeClr>
              </a:solidFill>
              <a:latin typeface="+mn-ea"/>
              <a:sym typeface="+mn-ea"/>
            </a:endParaRPr>
          </a:p>
        </p:txBody>
      </p:sp>
      <p:sp>
        <p:nvSpPr>
          <p:cNvPr id="1049376"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8"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80"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另外，在解决碰撞问题时，我们也可以利用牛顿第二定律来求解碰撞后的速度和动量等参数。</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418" name="标题 1"/>
          <p:cNvSpPr>
            <a:spLocks noGrp="1"/>
          </p:cNvSpPr>
          <p:nvPr>
            <p:ph type="title"/>
          </p:nvPr>
        </p:nvSpPr>
        <p:spPr/>
        <p:txBody>
          <a:bodyPr/>
          <a:lstStyle/>
          <a:p>
            <a:r>
              <a:rPr lang="zh-CN" altLang="en-US"/>
              <a:t>牛顿第二定律在动力学中的应用</a:t>
            </a:r>
            <a:endParaRPr lang="zh-CN" altLang="en-US"/>
          </a:p>
        </p:txBody>
      </p:sp>
      <p:sp>
        <p:nvSpPr>
          <p:cNvPr id="104942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牛顿第二定律是动力学的基础，描述了力与加速度之间的关系</a:t>
            </a:r>
            <a:endParaRPr lang="zh-CN" altLang="en-US" sz="2000" spc="150">
              <a:solidFill>
                <a:schemeClr val="tx1">
                  <a:lumMod val="85000"/>
                  <a:lumOff val="15000"/>
                </a:schemeClr>
              </a:solidFill>
              <a:latin typeface="+mn-ea"/>
              <a:sym typeface="+mn-ea"/>
            </a:endParaRPr>
          </a:p>
        </p:txBody>
      </p:sp>
      <p:sp>
        <p:nvSpPr>
          <p:cNvPr id="104942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在动力学中，牛顿第二定律可以用来求解物体的运动状态</a:t>
            </a:r>
            <a:endParaRPr lang="zh-CN" altLang="en-US" sz="2000" spc="150">
              <a:solidFill>
                <a:schemeClr val="tx1">
                  <a:lumMod val="85000"/>
                  <a:lumOff val="15000"/>
                </a:schemeClr>
              </a:solidFill>
              <a:latin typeface="+mn-ea"/>
              <a:sym typeface="+mn-ea"/>
            </a:endParaRPr>
          </a:p>
        </p:txBody>
      </p:sp>
      <p:sp>
        <p:nvSpPr>
          <p:cNvPr id="104943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例如，在汽车刹车问题中，可以通过牛顿第二定律求解汽车的减速度</a:t>
            </a:r>
            <a:endParaRPr lang="zh-CN" altLang="en-US" sz="2000" spc="150">
              <a:solidFill>
                <a:schemeClr val="tx1">
                  <a:lumMod val="85000"/>
                  <a:lumOff val="15000"/>
                </a:schemeClr>
              </a:solidFill>
              <a:latin typeface="+mn-ea"/>
              <a:sym typeface="+mn-ea"/>
            </a:endParaRPr>
          </a:p>
        </p:txBody>
      </p:sp>
      <p:sp>
        <p:nvSpPr>
          <p:cNvPr id="104943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在火箭发射问题中，可以通过牛顿第二定律求解火箭的加速度</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https://d.book118.com/008020031023006045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4*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90_4"/>
  <p:tag name="KSO_WM_SLIDE_INDEX" val="4"/>
  <p:tag name="KSO_WM_SLIDE_ITEM_CNT" val="4"/>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27.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2"/>
  <p:tag name="KSO_WM_UNIT_INDEX" val="1_3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2"/>
  <p:tag name="KSO_WM_UNIT_INDEX" val="1_2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1"/>
  <p:tag name="KSO_WM_UNIT_INDEX" val="1_2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2"/>
  <p:tag name="KSO_WM_UNIT_INDEX" val="1_5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1"/>
  <p:tag name="KSO_WM_UNIT_INDEX" val="1_5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94.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+中文标题</vt:lpstr>
      <vt:lpstr>Office Theme</vt:lpstr>
      <vt:lpstr>牛顿运动定律的应用实例</vt:lpstr>
      <vt:lpstr>目录</vt:lpstr>
      <vt:lpstr>牛顿第一定律的应用</vt:lpstr>
      <vt:lpstr>惯性原理</vt:lpstr>
      <vt:lpstr>摩擦力分析</vt:lpstr>
      <vt:lpstr>平衡状态</vt:lpstr>
      <vt:lpstr>牛顿第一定律在工程中的应用</vt:lpstr>
      <vt:lpstr>牛顿第二定律的应用</vt:lpstr>
      <vt:lpstr>加速度与力的关系</vt:lpstr>
      <vt:lpstr>牛顿第二定律在运动学中的应用</vt:lpstr>
      <vt:lpstr>牛顿第二定律在动力学中的应用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2024-09-25T13:56:57.675</cp:lastPrinted>
  <dcterms:created xsi:type="dcterms:W3CDTF">2024-09-25T05:56:57Z</dcterms:created>
  <dcterms:modified xsi:type="dcterms:W3CDTF">2024-09-25T05:56:59Z</dcterms:modified>
</cp:coreProperties>
</file>