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5840075" cy="9359900"/>
  <p:notesSz cx="6858000" cy="9144000"/>
  <p:embeddedFontLst>
    <p:embeddedFont>
      <p:font typeface="黑体" panose="02010609060101010101" pitchFamily="1" charset="-122"/>
      <p:regular r:id="rId22"/>
    </p:embeddedFont>
    <p:embeddedFont>
      <p:font typeface="等线" panose="02010600030101010101" charset="-122"/>
      <p:regular r:id="rId23"/>
    </p:embeddedFont>
    <p:embeddedFont>
      <p:font typeface="方正清刻本悦宋简体" panose="02000000000000000000" charset="-122"/>
      <p:regular r:id="rId24"/>
    </p:embeddedFont>
    <p:embeddedFont>
      <p:font typeface="微软雅黑" panose="020B0503020204020204" charset="-122"/>
      <p:regular r:id="rId25"/>
    </p:embeddedFont>
    <p:embeddedFont>
      <p:font typeface="楷体" panose="02010609060101010101" pitchFamily="1" charset="-122"/>
      <p:regular r:id="rId26"/>
    </p:embeddedFont>
  </p:embeddedFontLst>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39.xml" /><Relationship Id="rId22" Type="http://schemas.openxmlformats.org/officeDocument/2006/relationships/font" Target="fonts/font1.fntdata" /><Relationship Id="rId23" Type="http://schemas.openxmlformats.org/officeDocument/2006/relationships/font" Target="fonts/font2.fntdata" /><Relationship Id="rId24" Type="http://schemas.openxmlformats.org/officeDocument/2006/relationships/font" Target="fonts/font3.fntdata" /><Relationship Id="rId25" Type="http://schemas.openxmlformats.org/officeDocument/2006/relationships/font" Target="fonts/font4.fntdata" /><Relationship Id="rId26" Type="http://schemas.openxmlformats.org/officeDocument/2006/relationships/font" Target="fonts/font5.fntdata"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3.jpeg" /><Relationship Id="rId4" Type="http://schemas.openxmlformats.org/officeDocument/2006/relationships/tags" Target="../tags/tag2.xml" /><Relationship Id="rId5" Type="http://schemas.openxmlformats.org/officeDocument/2006/relationships/image" Target="../media/image4.png"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052508-EE18-41BB-A3DC-71BBD7DFA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EE2EDA-01E7-43C6-B858-AFE52B335B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F2B6DB-F6D1-408D-97DF-55082DAF73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3AA30C-918F-46CC-8AEB-6712FD98D4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8E747D-9826-421C-B166-ECD2ECD177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AFCB7A-5FDE-4DF6-A61C-60D8187089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9CA47C-30F4-4CDF-A9E1-3C8E3D83E7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AADEF9-C593-49AF-B1D5-F45765EF0A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70E992-73A1-4703-B82B-F31882F8EA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8886BA-8513-4502-AB1E-C843AE12A9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825D3C-607B-4C33-A9BE-F845D4647F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3_自定义版式">
    <p:spTree>
      <p:nvGrpSpPr>
        <p:cNvPr id="1" name=""/>
        <p:cNvGrpSpPr/>
        <p:nvPr/>
      </p:nvGrpSpPr>
      <p:grpSpPr>
        <a:xfrm>
          <a:off x="0" y="0"/>
          <a:ext cx="0" cy="0"/>
        </a:xfrm>
      </p:grpSpPr>
      <p:graphicFrame>
        <p:nvGraphicFramePr>
          <p:cNvPr id="4" name="表格 7"/>
          <p:cNvGraphicFramePr>
            <a:graphicFrameLocks noGrp="1"/>
          </p:cNvGraphicFramePr>
          <p:nvPr userDrawn="1"/>
        </p:nvGraphicFramePr>
        <p:xfrm>
          <a:off x="0" y="1"/>
          <a:ext cx="15840075" cy="839448"/>
        </p:xfrm>
        <a:graphic>
          <a:graphicData uri="http://schemas.openxmlformats.org/drawingml/2006/table">
            <a:tbl>
              <a:tblPr firstRow="1" bandRow="1">
                <a:tableStyleId>{5C22544A-7EE6-4342-B048-85BDC9FD1C3A}</a:tableStyleId>
              </a:tblPr>
              <a:tblGrid>
                <a:gridCol w="3168015"/>
                <a:gridCol w="3168015"/>
                <a:gridCol w="3168015"/>
                <a:gridCol w="3168015"/>
                <a:gridCol w="3168015"/>
              </a:tblGrid>
              <a:tr h="839448">
                <a:tc>
                  <a:txBody>
                    <a:bodyPr vert="horz" wrap="square"/>
                    <a:lstStyle/>
                    <a:p>
                      <a:pPr algn="ctr"/>
                      <a:r>
                        <a:rPr lang="zh-CN" altLang="en-US" sz="3600" b="0" kern="1200">
                          <a:solidFill>
                            <a:schemeClr val="bg1"/>
                          </a:solidFill>
                          <a:latin typeface="黑体" panose="02010609060101010101" pitchFamily="49" charset="-122"/>
                          <a:ea typeface="黑体" panose="02010609060101010101" pitchFamily="49" charset="-122"/>
                          <a:cs typeface="+mn-cs"/>
                        </a:rPr>
                        <a:t>课标解读</a:t>
                      </a:r>
                      <a:endParaRPr lang="zh-CN" altLang="en-US" sz="3600" b="0" kern="1200">
                        <a:solidFill>
                          <a:schemeClr val="bg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accent2"/>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五年高频考点</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2"/>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知识梳理</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2"/>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阶段特征</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2"/>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命题探究</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2"/>
                    </a:solidFill>
                  </a:tcPr>
                </a:tc>
              </a:tr>
            </a:tbl>
          </a:graphicData>
        </a:graphic>
      </p:graphicFrame>
      <p:sp>
        <p:nvSpPr>
          <p:cNvPr id="5" name="矩形 4"/>
          <p:cNvSpPr/>
          <p:nvPr userDrawn="1"/>
        </p:nvSpPr>
        <p:spPr>
          <a:xfrm>
            <a:off x="-1" y="839449"/>
            <a:ext cx="15840075" cy="447746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endParaRPr lang="zh-CN" altLang="en-US"/>
          </a:p>
        </p:txBody>
      </p:sp>
      <p:pic>
        <p:nvPicPr>
          <p:cNvPr id="6" name="图片 5"/>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246711" y="8520451"/>
            <a:ext cx="4593363" cy="635666"/>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8_自定义版式">
    <p:spTree>
      <p:nvGrpSpPr>
        <p:cNvPr id="1" name=""/>
        <p:cNvGrpSpPr/>
        <p:nvPr/>
      </p:nvGrpSpPr>
      <p:grpSpPr>
        <a:xfrm>
          <a:off x="0" y="0"/>
          <a:ext cx="0" cy="0"/>
        </a:xfrm>
      </p:grpSpPr>
      <p:pic>
        <p:nvPicPr>
          <p:cNvPr id="3" name="图片 2"/>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2378731" y="8679264"/>
            <a:ext cx="3249893" cy="449746"/>
          </a:xfrm>
          <a:prstGeom prst="rect">
            <a:avLst/>
          </a:prstGeom>
        </p:spPr>
      </p:pic>
      <p:graphicFrame>
        <p:nvGraphicFramePr>
          <p:cNvPr id="4" name="表格 7"/>
          <p:cNvGraphicFramePr>
            <a:graphicFrameLocks noGrp="1"/>
          </p:cNvGraphicFramePr>
          <p:nvPr userDrawn="1"/>
        </p:nvGraphicFramePr>
        <p:xfrm>
          <a:off x="0" y="1"/>
          <a:ext cx="15840075" cy="839448"/>
        </p:xfrm>
        <a:graphic>
          <a:graphicData uri="http://schemas.openxmlformats.org/drawingml/2006/table">
            <a:tbl>
              <a:tblPr firstRow="1" bandRow="1">
                <a:tableStyleId>{5C22544A-7EE6-4342-B048-85BDC9FD1C3A}</a:tableStyleId>
              </a:tblPr>
              <a:tblGrid>
                <a:gridCol w="3168015"/>
                <a:gridCol w="3168015"/>
                <a:gridCol w="3168015"/>
                <a:gridCol w="3168015"/>
                <a:gridCol w="3168015"/>
              </a:tblGrid>
              <a:tr h="839448">
                <a:tc>
                  <a:txBody>
                    <a:bodyPr vert="horz" wrap="square"/>
                    <a:lstStyle/>
                    <a:p>
                      <a:pPr algn="ctr"/>
                      <a:r>
                        <a:rPr lang="zh-CN" altLang="en-US" sz="3600" b="0" kern="1200">
                          <a:solidFill>
                            <a:schemeClr val="tx1">
                              <a:lumMod val="95000"/>
                              <a:lumOff val="5000"/>
                            </a:schemeClr>
                          </a:solidFill>
                          <a:latin typeface="黑体" panose="02010609060101010101" pitchFamily="49" charset="-122"/>
                          <a:ea typeface="黑体" panose="02010609060101010101" pitchFamily="49" charset="-122"/>
                          <a:cs typeface="+mn-cs"/>
                        </a:rPr>
                        <a:t>课标解读</a:t>
                      </a:r>
                      <a:endParaRPr lang="zh-CN" altLang="en-US" sz="3600" b="0" kern="1200">
                        <a:solidFill>
                          <a:schemeClr val="tx1">
                            <a:lumMod val="95000"/>
                            <a:lumOff val="5000"/>
                          </a:schemeClr>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E7E6E6"/>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bg1"/>
                          </a:solidFill>
                          <a:latin typeface="黑体" panose="02010609060101010101" pitchFamily="49" charset="-122"/>
                          <a:ea typeface="黑体" panose="02010609060101010101" pitchFamily="49" charset="-122"/>
                          <a:cs typeface="+mn-cs"/>
                        </a:rPr>
                        <a:t>五年高频考点</a:t>
                      </a:r>
                      <a:endParaRPr lang="zh-CN" altLang="en-US" sz="3600" b="0" kern="1200" noProof="0">
                        <a:solidFill>
                          <a:schemeClr val="bg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accent2"/>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知识梳理</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2"/>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阶段特征</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2"/>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命题探究</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2"/>
                    </a:solidFill>
                  </a:tcPr>
                </a:tc>
              </a:tr>
            </a:tbl>
          </a:graphicData>
        </a:graphic>
      </p:graphicFrame>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9_自定义版式">
    <p:spTree>
      <p:nvGrpSpPr>
        <p:cNvPr id="1" name=""/>
        <p:cNvGrpSpPr/>
        <p:nvPr/>
      </p:nvGrpSpPr>
      <p:grpSpPr>
        <a:xfrm>
          <a:off x="0" y="0"/>
          <a:ext cx="0" cy="0"/>
        </a:xfrm>
      </p:grpSpPr>
      <p:pic>
        <p:nvPicPr>
          <p:cNvPr id="3" name="图片 2"/>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2378731" y="8679264"/>
            <a:ext cx="3249893" cy="449746"/>
          </a:xfrm>
          <a:prstGeom prst="rect">
            <a:avLst/>
          </a:prstGeom>
        </p:spPr>
      </p:pic>
      <p:graphicFrame>
        <p:nvGraphicFramePr>
          <p:cNvPr id="4" name="表格 7"/>
          <p:cNvGraphicFramePr>
            <a:graphicFrameLocks noGrp="1"/>
          </p:cNvGraphicFramePr>
          <p:nvPr userDrawn="1"/>
        </p:nvGraphicFramePr>
        <p:xfrm>
          <a:off x="0" y="1"/>
          <a:ext cx="15840075" cy="839448"/>
        </p:xfrm>
        <a:graphic>
          <a:graphicData uri="http://schemas.openxmlformats.org/drawingml/2006/table">
            <a:tbl>
              <a:tblPr firstRow="1" bandRow="1">
                <a:tableStyleId>{5C22544A-7EE6-4342-B048-85BDC9FD1C3A}</a:tableStyleId>
              </a:tblPr>
              <a:tblGrid>
                <a:gridCol w="3168015"/>
                <a:gridCol w="3168015"/>
                <a:gridCol w="3168015"/>
                <a:gridCol w="3168015"/>
                <a:gridCol w="3168015"/>
              </a:tblGrid>
              <a:tr h="839448">
                <a:tc>
                  <a:txBody>
                    <a:bodyPr vert="horz" wrap="square"/>
                    <a:lstStyle/>
                    <a:p>
                      <a:pPr algn="ctr"/>
                      <a:r>
                        <a:rPr lang="zh-CN" altLang="en-US" sz="3600" b="0" kern="1200">
                          <a:solidFill>
                            <a:schemeClr val="tx1">
                              <a:lumMod val="95000"/>
                              <a:lumOff val="5000"/>
                            </a:schemeClr>
                          </a:solidFill>
                          <a:latin typeface="黑体" panose="02010609060101010101" pitchFamily="49" charset="-122"/>
                          <a:ea typeface="黑体" panose="02010609060101010101" pitchFamily="49" charset="-122"/>
                          <a:cs typeface="+mn-cs"/>
                        </a:rPr>
                        <a:t>课标解读</a:t>
                      </a:r>
                      <a:endParaRPr lang="zh-CN" altLang="en-US" sz="3600" b="0" kern="1200">
                        <a:solidFill>
                          <a:schemeClr val="tx1">
                            <a:lumMod val="95000"/>
                            <a:lumOff val="5000"/>
                          </a:schemeClr>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E7E6E6"/>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五年高频考点</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E7E6E6"/>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bg1"/>
                          </a:solidFill>
                          <a:latin typeface="黑体" panose="02010609060101010101" pitchFamily="49" charset="-122"/>
                          <a:ea typeface="黑体" panose="02010609060101010101" pitchFamily="49" charset="-122"/>
                          <a:cs typeface="+mn-cs"/>
                        </a:rPr>
                        <a:t>知识梳理</a:t>
                      </a:r>
                      <a:endParaRPr lang="zh-CN" altLang="en-US" sz="3600" b="0" kern="1200" noProof="0">
                        <a:solidFill>
                          <a:schemeClr val="bg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ED7D3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阶段特征</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2"/>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命题探究</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2"/>
                    </a:solidFill>
                  </a:tcPr>
                </a:tc>
              </a:tr>
            </a:tbl>
          </a:graphicData>
        </a:graphic>
      </p:graphicFrame>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0_自定义版式">
    <p:spTree>
      <p:nvGrpSpPr>
        <p:cNvPr id="1" name=""/>
        <p:cNvGrpSpPr/>
        <p:nvPr/>
      </p:nvGrpSpPr>
      <p:grpSpPr>
        <a:xfrm>
          <a:off x="0" y="0"/>
          <a:ext cx="0" cy="0"/>
        </a:xfrm>
      </p:grpSpPr>
      <p:pic>
        <p:nvPicPr>
          <p:cNvPr id="3" name="图片 2"/>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2378731" y="8679264"/>
            <a:ext cx="3249893" cy="449746"/>
          </a:xfrm>
          <a:prstGeom prst="rect">
            <a:avLst/>
          </a:prstGeom>
        </p:spPr>
      </p:pic>
      <p:graphicFrame>
        <p:nvGraphicFramePr>
          <p:cNvPr id="4" name="表格 7"/>
          <p:cNvGraphicFramePr>
            <a:graphicFrameLocks noGrp="1"/>
          </p:cNvGraphicFramePr>
          <p:nvPr userDrawn="1"/>
        </p:nvGraphicFramePr>
        <p:xfrm>
          <a:off x="0" y="1"/>
          <a:ext cx="15840075" cy="839448"/>
        </p:xfrm>
        <a:graphic>
          <a:graphicData uri="http://schemas.openxmlformats.org/drawingml/2006/table">
            <a:tbl>
              <a:tblPr firstRow="1" bandRow="1">
                <a:tableStyleId>{5C22544A-7EE6-4342-B048-85BDC9FD1C3A}</a:tableStyleId>
              </a:tblPr>
              <a:tblGrid>
                <a:gridCol w="3168015"/>
                <a:gridCol w="3168015"/>
                <a:gridCol w="3168015"/>
                <a:gridCol w="3168015"/>
                <a:gridCol w="3168015"/>
              </a:tblGrid>
              <a:tr h="839448">
                <a:tc>
                  <a:txBody>
                    <a:bodyPr vert="horz" wrap="square"/>
                    <a:lstStyle/>
                    <a:p>
                      <a:pPr algn="ctr"/>
                      <a:r>
                        <a:rPr lang="zh-CN" altLang="en-US" sz="3600" b="0" kern="1200">
                          <a:solidFill>
                            <a:schemeClr val="tx1">
                              <a:lumMod val="95000"/>
                              <a:lumOff val="5000"/>
                            </a:schemeClr>
                          </a:solidFill>
                          <a:latin typeface="黑体" panose="02010609060101010101" pitchFamily="49" charset="-122"/>
                          <a:ea typeface="黑体" panose="02010609060101010101" pitchFamily="49" charset="-122"/>
                          <a:cs typeface="+mn-cs"/>
                        </a:rPr>
                        <a:t>课标解读</a:t>
                      </a:r>
                      <a:endParaRPr lang="zh-CN" altLang="en-US" sz="3600" b="0" kern="1200">
                        <a:solidFill>
                          <a:schemeClr val="tx1">
                            <a:lumMod val="95000"/>
                            <a:lumOff val="5000"/>
                          </a:schemeClr>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E7E6E6"/>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五年高频考点</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E7E6E6"/>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知识梳理</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2"/>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bg1"/>
                          </a:solidFill>
                          <a:latin typeface="黑体" panose="02010609060101010101" pitchFamily="49" charset="-122"/>
                          <a:ea typeface="黑体" panose="02010609060101010101" pitchFamily="49" charset="-122"/>
                          <a:cs typeface="+mn-cs"/>
                        </a:rPr>
                        <a:t>阶段特征</a:t>
                      </a:r>
                      <a:endParaRPr lang="zh-CN" altLang="en-US" sz="3600" b="0" kern="1200" noProof="0">
                        <a:solidFill>
                          <a:schemeClr val="bg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ED7D31"/>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命题探究</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E7E6E6"/>
                    </a:solidFill>
                  </a:tcPr>
                </a:tc>
              </a:tr>
            </a:tbl>
          </a:graphicData>
        </a:graphic>
      </p:graphicFrame>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2_自定义版式">
    <p:spTree>
      <p:nvGrpSpPr>
        <p:cNvPr id="1" name=""/>
        <p:cNvGrpSpPr/>
        <p:nvPr/>
      </p:nvGrpSpPr>
      <p:grpSpPr>
        <a:xfrm>
          <a:off x="0" y="0"/>
          <a:ext cx="0" cy="0"/>
        </a:xfrm>
      </p:grpSpPr>
      <p:pic>
        <p:nvPicPr>
          <p:cNvPr id="2" name="图片 1"/>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2378731" y="8679264"/>
            <a:ext cx="3249893" cy="449746"/>
          </a:xfrm>
          <a:prstGeom prst="rect">
            <a:avLst/>
          </a:prstGeom>
        </p:spPr>
      </p:pic>
      <p:graphicFrame>
        <p:nvGraphicFramePr>
          <p:cNvPr id="3" name="表格 7"/>
          <p:cNvGraphicFramePr>
            <a:graphicFrameLocks noGrp="1"/>
          </p:cNvGraphicFramePr>
          <p:nvPr userDrawn="1"/>
        </p:nvGraphicFramePr>
        <p:xfrm>
          <a:off x="0" y="1"/>
          <a:ext cx="15840075" cy="839448"/>
        </p:xfrm>
        <a:graphic>
          <a:graphicData uri="http://schemas.openxmlformats.org/drawingml/2006/table">
            <a:tbl>
              <a:tblPr firstRow="1" bandRow="1">
                <a:tableStyleId>{5C22544A-7EE6-4342-B048-85BDC9FD1C3A}</a:tableStyleId>
              </a:tblPr>
              <a:tblGrid>
                <a:gridCol w="3168015"/>
                <a:gridCol w="3168015"/>
                <a:gridCol w="3168015"/>
                <a:gridCol w="3168015"/>
                <a:gridCol w="3168015"/>
              </a:tblGrid>
              <a:tr h="839448">
                <a:tc>
                  <a:txBody>
                    <a:bodyPr vert="horz" wrap="square"/>
                    <a:lstStyle/>
                    <a:p>
                      <a:pPr algn="ctr"/>
                      <a:r>
                        <a:rPr lang="zh-CN" altLang="en-US" sz="3600" b="0" kern="1200">
                          <a:solidFill>
                            <a:schemeClr val="tx1">
                              <a:lumMod val="95000"/>
                              <a:lumOff val="5000"/>
                            </a:schemeClr>
                          </a:solidFill>
                          <a:latin typeface="黑体" panose="02010609060101010101" pitchFamily="49" charset="-122"/>
                          <a:ea typeface="黑体" panose="02010609060101010101" pitchFamily="49" charset="-122"/>
                          <a:cs typeface="+mn-cs"/>
                        </a:rPr>
                        <a:t>课标解读</a:t>
                      </a:r>
                      <a:endParaRPr lang="zh-CN" altLang="en-US" sz="3600" b="0" kern="1200">
                        <a:solidFill>
                          <a:schemeClr val="tx1">
                            <a:lumMod val="95000"/>
                            <a:lumOff val="5000"/>
                          </a:schemeClr>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E7E6E6"/>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五年高频考点</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E7E6E6"/>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知识梳理</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2"/>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tx1"/>
                          </a:solidFill>
                          <a:latin typeface="黑体" panose="02010609060101010101" pitchFamily="49" charset="-122"/>
                          <a:ea typeface="黑体" panose="02010609060101010101" pitchFamily="49" charset="-122"/>
                          <a:cs typeface="+mn-cs"/>
                        </a:rPr>
                        <a:t>阶段特征</a:t>
                      </a:r>
                      <a:endParaRPr lang="zh-CN" altLang="en-US" sz="3600" b="0" kern="1200" noProof="0">
                        <a:solidFill>
                          <a:schemeClr val="tx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bg2"/>
                    </a:solidFill>
                  </a:tcPr>
                </a:tc>
                <a:tc>
                  <a:txBody>
                    <a:bodyPr vert="horz" wrap="square"/>
                    <a:lstStyle/>
                    <a:p>
                      <a:pPr marL="0" marR="0" lvl="0" indent="0" algn="ctr" defTabSz="914400" rtl="0" eaLnBrk="1" fontAlgn="auto" latinLnBrk="0" hangingPunct="1">
                        <a:lnSpc>
                          <a:spcPct val="100000"/>
                        </a:lnSpc>
                        <a:spcBef>
                          <a:spcPct val="0"/>
                        </a:spcBef>
                        <a:spcAft>
                          <a:spcPct val="0"/>
                        </a:spcAft>
                        <a:buClrTx/>
                        <a:buSzTx/>
                        <a:buFontTx/>
                        <a:buNone/>
                        <a:defRPr/>
                      </a:pPr>
                      <a:r>
                        <a:rPr lang="zh-CN" altLang="en-US" sz="3600" b="0" kern="1200" noProof="0">
                          <a:solidFill>
                            <a:schemeClr val="bg1"/>
                          </a:solidFill>
                          <a:latin typeface="黑体" panose="02010609060101010101" pitchFamily="49" charset="-122"/>
                          <a:ea typeface="黑体" panose="02010609060101010101" pitchFamily="49" charset="-122"/>
                          <a:cs typeface="+mn-cs"/>
                        </a:rPr>
                        <a:t>命题探究</a:t>
                      </a:r>
                      <a:endParaRPr lang="zh-CN" altLang="en-US" sz="3600" b="0" kern="1200" noProof="0">
                        <a:solidFill>
                          <a:schemeClr val="bg1"/>
                        </a:solidFill>
                        <a:latin typeface="黑体" panose="02010609060101010101" pitchFamily="49" charset="-122"/>
                        <a:ea typeface="黑体" panose="02010609060101010101" pitchFamily="49" charset="-122"/>
                        <a:cs typeface="+mn-cs"/>
                      </a:endParaRP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rgbClr val="ED7D31"/>
                    </a:solidFill>
                  </a:tcPr>
                </a:tc>
              </a:tr>
            </a:tbl>
          </a:graphicData>
        </a:graphic>
      </p:graphicFrame>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8" name="图片 7" descr="VCG211356060754"/>
          <p:cNvPicPr/>
          <p:nvPr>
            <p:custDataLst>
              <p:tags r:id="rId2"/>
            </p:custDataLst>
          </p:nvPr>
        </p:nvPicPr>
        <p:blipFill>
          <a:blip r:embed="rId1"/>
          <a:stretch>
            <a:fillRect/>
          </a:stretch>
        </p:blipFill>
        <p:spPr>
          <a:xfrm flipH="1">
            <a:off x="0" y="0"/>
            <a:ext cx="15841707" cy="9359900"/>
          </a:xfrm>
          <a:prstGeom prst="rect">
            <a:avLst/>
          </a:prstGeom>
        </p:spPr>
      </p:pic>
      <p:pic>
        <p:nvPicPr>
          <p:cNvPr id="7" name="图片 6" descr="白色块"/>
          <p:cNvPicPr/>
          <p:nvPr>
            <p:custDataLst>
              <p:tags r:id="rId4"/>
            </p:custDataLst>
          </p:nvPr>
        </p:nvPicPr>
        <p:blipFill>
          <a:blip r:embed="rId3">
            <a:alphaModFix amt="60000"/>
          </a:blip>
          <a:stretch>
            <a:fillRect/>
          </a:stretch>
        </p:blipFill>
        <p:spPr>
          <a:xfrm>
            <a:off x="781526" y="677453"/>
            <a:ext cx="14341621" cy="8003262"/>
          </a:xfrm>
          <a:prstGeom prst="rect">
            <a:avLst/>
          </a:prstGeom>
        </p:spPr>
      </p:pic>
      <p:pic>
        <p:nvPicPr>
          <p:cNvPr id="19" name="图片 18" descr="VCG211356060754+1"/>
          <p:cNvPicPr/>
          <p:nvPr>
            <p:custDataLst>
              <p:tags r:id="rId6"/>
            </p:custDataLst>
          </p:nvPr>
        </p:nvPicPr>
        <p:blipFill>
          <a:blip r:embed="rId5"/>
          <a:srcRect l="14992" t="28280" r="64465" b="38468"/>
          <a:stretch>
            <a:fillRect/>
          </a:stretch>
        </p:blipFill>
        <p:spPr>
          <a:xfrm>
            <a:off x="12910836" y="1"/>
            <a:ext cx="2931079" cy="2773846"/>
          </a:xfrm>
          <a:prstGeom prst="rect">
            <a:avLst/>
          </a:prstGeom>
        </p:spPr>
      </p:pic>
      <p:sp>
        <p:nvSpPr>
          <p:cNvPr id="2" name="标题 1"/>
          <p:cNvSpPr/>
          <p:nvPr>
            <p:ph type="title"/>
            <p:custDataLst>
              <p:tags r:id="rId7"/>
            </p:custDataLst>
          </p:nvPr>
        </p:nvSpPr>
        <p:spPr>
          <a:xfrm>
            <a:off x="870323" y="604932"/>
            <a:ext cx="14099429" cy="603199"/>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3120" b="1" i="0" u="none" strike="noStrike" kern="1200" cap="none" spc="200" normalizeH="0" baseline="0" noProof="1">
                <a:solidFill>
                  <a:schemeClr val="tx1"/>
                </a:solidFill>
                <a:uFillTx/>
                <a:latin typeface="Arial" pitchFamily="34" charset="0"/>
                <a:ea typeface="汉仪行楷简" charset="0"/>
                <a:cs typeface="+mj-cs"/>
                <a:sym typeface="+mn-ea"/>
              </a:defRPr>
            </a:lvl1pPr>
          </a:lstStyle>
          <a:p>
            <a:pPr lvl="0"/>
            <a:r>
              <a:rPr>
                <a:sym typeface="+mn-ea"/>
              </a:rPr>
              <a:t>单击此处编辑母版标题样式</a:t>
            </a:r>
            <a:endParaRPr>
              <a:sym typeface="+mn-ea"/>
            </a:endParaRPr>
          </a:p>
        </p:txBody>
      </p:sp>
      <p:sp>
        <p:nvSpPr>
          <p:cNvPr id="3" name="内容占位符 2"/>
          <p:cNvSpPr/>
          <p:nvPr>
            <p:ph idx="1"/>
            <p:custDataLst>
              <p:tags r:id="rId8"/>
            </p:custDataLst>
          </p:nvPr>
        </p:nvSpPr>
        <p:spPr>
          <a:xfrm>
            <a:off x="870323" y="1299997"/>
            <a:ext cx="14099429" cy="7354860"/>
          </a:xfrm>
        </p:spPr>
        <p:txBody>
          <a:bodyPr vert="horz" lIns="90170" tIns="46990" rIns="90170" bIns="46990" rtlCol="0">
            <a:normAutofit/>
          </a:bodyPr>
          <a:lstStyle>
            <a:lvl1pPr marL="297180" marR="0" lvl="0" indent="-297180" algn="l" defTabSz="914400" rtl="0" eaLnBrk="1" fontAlgn="auto" latinLnBrk="0" hangingPunct="1">
              <a:lnSpc>
                <a:spcPct val="130000"/>
              </a:lnSpc>
              <a:spcBef>
                <a:spcPct val="0"/>
              </a:spcBef>
              <a:spcAft>
                <a:spcPts val="1000"/>
              </a:spcAft>
              <a:buFont typeface="Arial" pitchFamily="34" charset="0"/>
              <a:buChar char="•"/>
              <a:defRPr kumimoji="0" lang="zh-CN" altLang="en-US" sz="2080" b="0" i="0" u="none" strike="noStrike" kern="1200" cap="none" spc="150" normalizeH="0" baseline="0" noProof="1">
                <a:solidFill>
                  <a:schemeClr val="tx1"/>
                </a:solidFill>
                <a:uFillTx/>
                <a:latin typeface="Arial" pitchFamily="34" charset="0"/>
                <a:ea typeface="汉仪行楷简" charset="0"/>
                <a:cs typeface="+mn-cs"/>
                <a:sym typeface="+mn-ea"/>
              </a:defRPr>
            </a:lvl1pPr>
            <a:lvl2pPr marL="890905" marR="0" lvl="1" indent="-29718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2080" b="0" i="0" u="none" strike="noStrike" kern="1200" cap="none" spc="150" normalizeH="0" baseline="0" noProof="1">
                <a:solidFill>
                  <a:schemeClr val="tx1"/>
                </a:solidFill>
                <a:uFillTx/>
                <a:latin typeface="Arial" pitchFamily="34" charset="0"/>
                <a:ea typeface="汉仪行楷简" charset="0"/>
                <a:cs typeface="+mn-cs"/>
                <a:sym typeface="+mn-ea"/>
              </a:defRPr>
            </a:lvl2pPr>
            <a:lvl3pPr marL="1485265" marR="0" lvl="2" indent="-297180" algn="l" defTabSz="914400" rtl="0" eaLnBrk="1" fontAlgn="auto" latinLnBrk="0" hangingPunct="1">
              <a:lnSpc>
                <a:spcPct val="130000"/>
              </a:lnSpc>
              <a:spcBef>
                <a:spcPct val="0"/>
              </a:spcBef>
              <a:spcAft>
                <a:spcPts val="1000"/>
              </a:spcAft>
              <a:buFont typeface="Arial" pitchFamily="34" charset="0"/>
              <a:buChar char="•"/>
              <a:defRPr kumimoji="0" lang="zh-CN" altLang="en-US" sz="2080" b="0" i="0" u="none" strike="noStrike" kern="1200" cap="none" spc="150" normalizeH="0" baseline="0" noProof="1">
                <a:solidFill>
                  <a:schemeClr val="tx1"/>
                </a:solidFill>
                <a:uFillTx/>
                <a:latin typeface="Arial" pitchFamily="34" charset="0"/>
                <a:ea typeface="汉仪行楷简" charset="0"/>
                <a:cs typeface="+mn-cs"/>
                <a:sym typeface="+mn-ea"/>
              </a:defRPr>
            </a:lvl3pPr>
            <a:lvl4pPr marL="2078990" marR="0" lvl="3" indent="-297180" algn="l" defTabSz="914400" rtl="0" eaLnBrk="1" fontAlgn="auto" latinLnBrk="0" hangingPunct="1">
              <a:lnSpc>
                <a:spcPct val="130000"/>
              </a:lnSpc>
              <a:spcBef>
                <a:spcPct val="0"/>
              </a:spcBef>
              <a:spcAft>
                <a:spcPts val="1000"/>
              </a:spcAft>
              <a:buFont typeface="Arial" pitchFamily="34" charset="0"/>
              <a:buChar char="•"/>
              <a:defRPr kumimoji="0" lang="zh-CN" altLang="en-US" sz="2080" b="0" i="0" u="none" strike="noStrike" kern="1200" cap="none" spc="150" normalizeH="0" baseline="0" noProof="1">
                <a:solidFill>
                  <a:schemeClr val="tx1"/>
                </a:solidFill>
                <a:uFillTx/>
                <a:latin typeface="Arial" pitchFamily="34" charset="0"/>
                <a:ea typeface="汉仪行楷简" charset="0"/>
                <a:cs typeface="+mn-cs"/>
                <a:sym typeface="+mn-ea"/>
              </a:defRPr>
            </a:lvl4pPr>
            <a:lvl5pPr marL="2672715" marR="0" lvl="4" indent="-297180" algn="l" defTabSz="914400" rtl="0" eaLnBrk="1" fontAlgn="auto" latinLnBrk="0" hangingPunct="1">
              <a:lnSpc>
                <a:spcPct val="130000"/>
              </a:lnSpc>
              <a:spcBef>
                <a:spcPct val="0"/>
              </a:spcBef>
              <a:spcAft>
                <a:spcPts val="1000"/>
              </a:spcAft>
              <a:buFont typeface="Arial" pitchFamily="34" charset="0"/>
              <a:buChar char="•"/>
              <a:defRPr kumimoji="0" lang="zh-CN" altLang="en-US" sz="2080" b="0" i="0" u="none" strike="noStrike" kern="1200" cap="none" spc="150" normalizeH="0" baseline="0" noProof="1">
                <a:solidFill>
                  <a:schemeClr val="tx1"/>
                </a:solidFill>
                <a:uFillTx/>
                <a:latin typeface="Arial" pitchFamily="34" charset="0"/>
                <a:ea typeface="汉仪行楷简" charset="0"/>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p:nvPr>
            <p:ph type="dt" sz="half" idx="10"/>
            <p:custDataLst>
              <p:tags r:id="rId9"/>
            </p:custDataLst>
          </p:nvPr>
        </p:nvSpPr>
        <p:spPr>
          <a:xfrm>
            <a:off x="1142977" y="8666346"/>
            <a:ext cx="3507891" cy="432373"/>
          </a:xfrm>
        </p:spPr>
        <p:txBody>
          <a:bodyPr/>
          <a:lstStyle>
            <a:defPPr>
              <a:defRPr lang="en-US"/>
            </a:defPPr>
            <a:lvl1pPr marL="0" algn="l" defTabSz="457200" rtl="0" eaLnBrk="1" latinLnBrk="0" hangingPunct="1">
              <a:defRPr sz="1800" kern="1200">
                <a:solidFill>
                  <a:schemeClr val="dk1">
                    <a:tint val="75000"/>
                    <a:lumMod val="85000"/>
                    <a:lumOff val="15000"/>
                  </a:schemeClr>
                </a:solidFill>
                <a:latin typeface="Arial" pitchFamily="34" charset="0"/>
                <a:ea typeface="汉仪行楷简" charset="0"/>
                <a:cs typeface="汉仪行楷简" charset="0"/>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p:nvPr>
            <p:ph type="ftr" sz="quarter" idx="11"/>
            <p:custDataLst>
              <p:tags r:id="rId10"/>
            </p:custDataLst>
          </p:nvPr>
        </p:nvSpPr>
        <p:spPr>
          <a:xfrm>
            <a:off x="5347584" y="8666346"/>
            <a:ext cx="5144906" cy="432373"/>
          </a:xfrm>
        </p:spPr>
        <p:txBody>
          <a:bodyPr/>
          <a:lstStyle>
            <a:defPPr>
              <a:defRPr lang="en-US"/>
            </a:defPPr>
            <a:lvl1pPr marL="0" algn="l" defTabSz="457200" rtl="0" eaLnBrk="1" latinLnBrk="0" hangingPunct="1">
              <a:defRPr sz="1800" kern="1200">
                <a:solidFill>
                  <a:schemeClr val="dk1">
                    <a:tint val="75000"/>
                    <a:lumMod val="85000"/>
                    <a:lumOff val="15000"/>
                  </a:schemeClr>
                </a:solidFill>
                <a:latin typeface="Arial" pitchFamily="34" charset="0"/>
                <a:ea typeface="汉仪行楷简" charset="0"/>
                <a:cs typeface="汉仪行楷简" charset="0"/>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p:nvPr>
            <p:ph type="sldNum" sz="quarter" idx="12"/>
            <p:custDataLst>
              <p:tags r:id="rId11"/>
            </p:custDataLst>
          </p:nvPr>
        </p:nvSpPr>
        <p:spPr>
          <a:xfrm>
            <a:off x="11187053" y="8666346"/>
            <a:ext cx="3507891" cy="432373"/>
          </a:xfrm>
        </p:spPr>
        <p:txBody>
          <a:bodyPr/>
          <a:lstStyle>
            <a:defPPr>
              <a:defRPr lang="en-US"/>
            </a:defPPr>
            <a:lvl1pPr marL="0" algn="l" defTabSz="457200" rtl="0" eaLnBrk="1" latinLnBrk="0" hangingPunct="1">
              <a:defRPr sz="1800" kern="1200">
                <a:solidFill>
                  <a:schemeClr val="dk1">
                    <a:tint val="75000"/>
                    <a:lumMod val="85000"/>
                    <a:lumOff val="15000"/>
                  </a:schemeClr>
                </a:solidFill>
                <a:latin typeface="Arial" pitchFamily="34" charset="0"/>
                <a:ea typeface="汉仪行楷简" charset="0"/>
                <a:cs typeface="汉仪行楷简" charset="0"/>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image" Target="file:///D:\qq&#25991;&#20214;\712321467\Image\C2C\Image2\%7b75232B38-A165-1FB7-499C-2E1C792CACB5%7d.png" TargetMode="External" /><Relationship Id="rId8" Type="http://schemas.openxmlformats.org/officeDocument/2006/relationships/image" Target="../media/image5.png"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002060"/>
        </a:solidFill>
        <a:effectLst/>
      </p:bgPr>
    </p:bg>
    <p:spTree>
      <p:nvGrpSpPr>
        <p:cNvPr id="1" name=""/>
        <p:cNvGrpSpPr/>
        <p:nvPr/>
      </p:nvGrpSpPr>
      <p:grpSpPr>
        <a:xfrm>
          <a:off x="0" y="0"/>
          <a:ext cx="0" cy="0"/>
        </a:xfrm>
      </p:grpSpPr>
      <p:pic>
        <p:nvPicPr>
          <p:cNvPr id="2" name="图片 1073743875" descr="学科网 zxxk.com"/>
          <p:cNvPicPr>
            <a:picLocks noChangeAspect="1"/>
          </p:cNvPicPr>
          <p:nvPr/>
        </p:nvPicPr>
        <p:blipFill>
          <a:blip r:embed="rId8" r:link="rId7"/>
          <a:stretch>
            <a:fillRect/>
          </a:stretch>
        </p:blipFill>
        <p:spPr>
          <a:xfrm>
            <a:off x="838200" y="365125"/>
            <a:ext cx="9525" cy="9525"/>
          </a:xfrm>
          <a:prstGeom prst="rect">
            <a:avLst/>
          </a:prstGeom>
          <a:noFill/>
          <a:ln>
            <a:noFill/>
            <a:miter lim="800000"/>
          </a:ln>
        </p:spPr>
      </p:pic>
      <p:pic>
        <p:nvPicPr>
          <p:cNvPr id="3" name="图片 1073743875" descr="学科网 zxxk.com"/>
          <p:cNvPicPr>
            <a:picLocks noChangeAspect="1"/>
          </p:cNvPicPr>
          <p:nvPr/>
        </p:nvPicPr>
        <p:blipFill>
          <a:blip r:embed="rId8" r:link="rId7"/>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1188085" rtl="0" eaLnBrk="1" latinLnBrk="0" hangingPunct="1">
        <a:lnSpc>
          <a:spcPct val="90000"/>
        </a:lnSpc>
        <a:spcBef>
          <a:spcPct val="0"/>
        </a:spcBef>
        <a:buNone/>
        <a:defRPr sz="5715" kern="1200">
          <a:solidFill>
            <a:schemeClr val="tx1"/>
          </a:solidFill>
          <a:latin typeface="+mj-lt"/>
          <a:ea typeface="+mj-ea"/>
          <a:cs typeface="+mj-cs"/>
        </a:defRPr>
      </a:lvl1pPr>
    </p:titleStyle>
    <p:bodyStyle>
      <a:lvl1pPr marL="297180" indent="-297180" algn="l" defTabSz="1188085" rtl="0" eaLnBrk="1" latinLnBrk="0" hangingPunct="1">
        <a:lnSpc>
          <a:spcPct val="90000"/>
        </a:lnSpc>
        <a:spcBef>
          <a:spcPts val="1300"/>
        </a:spcBef>
        <a:buFont typeface="Arial" pitchFamily="34" charset="0"/>
        <a:buChar char="•"/>
        <a:defRPr sz="3640" kern="1200">
          <a:solidFill>
            <a:schemeClr val="tx1"/>
          </a:solidFill>
          <a:latin typeface="+mn-lt"/>
          <a:ea typeface="+mn-ea"/>
          <a:cs typeface="+mn-cs"/>
        </a:defRPr>
      </a:lvl1pPr>
      <a:lvl2pPr marL="890905" indent="-297180" algn="l" defTabSz="1188085" rtl="0" eaLnBrk="1" latinLnBrk="0" hangingPunct="1">
        <a:lnSpc>
          <a:spcPct val="90000"/>
        </a:lnSpc>
        <a:spcBef>
          <a:spcPts val="650"/>
        </a:spcBef>
        <a:buFont typeface="Arial" pitchFamily="34" charset="0"/>
        <a:buChar char="•"/>
        <a:defRPr sz="3120" kern="1200">
          <a:solidFill>
            <a:schemeClr val="tx1"/>
          </a:solidFill>
          <a:latin typeface="+mn-lt"/>
          <a:ea typeface="+mn-ea"/>
          <a:cs typeface="+mn-cs"/>
        </a:defRPr>
      </a:lvl2pPr>
      <a:lvl3pPr marL="1485265" indent="-297180" algn="l" defTabSz="1188085" rtl="0" eaLnBrk="1" latinLnBrk="0" hangingPunct="1">
        <a:lnSpc>
          <a:spcPct val="90000"/>
        </a:lnSpc>
        <a:spcBef>
          <a:spcPts val="650"/>
        </a:spcBef>
        <a:buFont typeface="Arial" pitchFamily="34" charset="0"/>
        <a:buChar char="•"/>
        <a:defRPr sz="2600" kern="1200">
          <a:solidFill>
            <a:schemeClr val="tx1"/>
          </a:solidFill>
          <a:latin typeface="+mn-lt"/>
          <a:ea typeface="+mn-ea"/>
          <a:cs typeface="+mn-cs"/>
        </a:defRPr>
      </a:lvl3pPr>
      <a:lvl4pPr marL="2078990" indent="-297180" algn="l" defTabSz="1188085" rtl="0" eaLnBrk="1" latinLnBrk="0" hangingPunct="1">
        <a:lnSpc>
          <a:spcPct val="90000"/>
        </a:lnSpc>
        <a:spcBef>
          <a:spcPts val="650"/>
        </a:spcBef>
        <a:buFont typeface="Arial" pitchFamily="34" charset="0"/>
        <a:buChar char="•"/>
        <a:defRPr sz="2340" kern="1200">
          <a:solidFill>
            <a:schemeClr val="tx1"/>
          </a:solidFill>
          <a:latin typeface="+mn-lt"/>
          <a:ea typeface="+mn-ea"/>
          <a:cs typeface="+mn-cs"/>
        </a:defRPr>
      </a:lvl4pPr>
      <a:lvl5pPr marL="2672715" indent="-297180" algn="l" defTabSz="1188085" rtl="0" eaLnBrk="1" latinLnBrk="0" hangingPunct="1">
        <a:lnSpc>
          <a:spcPct val="90000"/>
        </a:lnSpc>
        <a:spcBef>
          <a:spcPts val="650"/>
        </a:spcBef>
        <a:buFont typeface="Arial" pitchFamily="34" charset="0"/>
        <a:buChar char="•"/>
        <a:defRPr sz="2340" kern="1200">
          <a:solidFill>
            <a:schemeClr val="tx1"/>
          </a:solidFill>
          <a:latin typeface="+mn-lt"/>
          <a:ea typeface="+mn-ea"/>
          <a:cs typeface="+mn-cs"/>
        </a:defRPr>
      </a:lvl5pPr>
      <a:lvl6pPr marL="3267075" indent="-297180" algn="l" defTabSz="1188085" rtl="0" eaLnBrk="1" latinLnBrk="0" hangingPunct="1">
        <a:lnSpc>
          <a:spcPct val="90000"/>
        </a:lnSpc>
        <a:spcBef>
          <a:spcPts val="650"/>
        </a:spcBef>
        <a:buFont typeface="Arial" pitchFamily="34" charset="0"/>
        <a:buChar char="•"/>
        <a:defRPr sz="2340" kern="1200">
          <a:solidFill>
            <a:schemeClr val="tx1"/>
          </a:solidFill>
          <a:latin typeface="+mn-lt"/>
          <a:ea typeface="+mn-ea"/>
          <a:cs typeface="+mn-cs"/>
        </a:defRPr>
      </a:lvl6pPr>
      <a:lvl7pPr marL="3860800" indent="-297180" algn="l" defTabSz="1188085" rtl="0" eaLnBrk="1" latinLnBrk="0" hangingPunct="1">
        <a:lnSpc>
          <a:spcPct val="90000"/>
        </a:lnSpc>
        <a:spcBef>
          <a:spcPts val="650"/>
        </a:spcBef>
        <a:buFont typeface="Arial" pitchFamily="34" charset="0"/>
        <a:buChar char="•"/>
        <a:defRPr sz="2340" kern="1200">
          <a:solidFill>
            <a:schemeClr val="tx1"/>
          </a:solidFill>
          <a:latin typeface="+mn-lt"/>
          <a:ea typeface="+mn-ea"/>
          <a:cs typeface="+mn-cs"/>
        </a:defRPr>
      </a:lvl7pPr>
      <a:lvl8pPr marL="4455160" indent="-297180" algn="l" defTabSz="1188085" rtl="0" eaLnBrk="1" latinLnBrk="0" hangingPunct="1">
        <a:lnSpc>
          <a:spcPct val="90000"/>
        </a:lnSpc>
        <a:spcBef>
          <a:spcPts val="650"/>
        </a:spcBef>
        <a:buFont typeface="Arial" pitchFamily="34" charset="0"/>
        <a:buChar char="•"/>
        <a:defRPr sz="2340" kern="1200">
          <a:solidFill>
            <a:schemeClr val="tx1"/>
          </a:solidFill>
          <a:latin typeface="+mn-lt"/>
          <a:ea typeface="+mn-ea"/>
          <a:cs typeface="+mn-cs"/>
        </a:defRPr>
      </a:lvl8pPr>
      <a:lvl9pPr marL="5048885" indent="-297180" algn="l" defTabSz="1188085" rtl="0" eaLnBrk="1" latinLnBrk="0" hangingPunct="1">
        <a:lnSpc>
          <a:spcPct val="90000"/>
        </a:lnSpc>
        <a:spcBef>
          <a:spcPts val="650"/>
        </a:spcBef>
        <a:buFont typeface="Arial" pitchFamily="34" charset="0"/>
        <a:buChar char="•"/>
        <a:defRPr sz="2340" kern="1200">
          <a:solidFill>
            <a:schemeClr val="tx1"/>
          </a:solidFill>
          <a:latin typeface="+mn-lt"/>
          <a:ea typeface="+mn-ea"/>
          <a:cs typeface="+mn-cs"/>
        </a:defRPr>
      </a:lvl9pPr>
    </p:bodyStyle>
    <p:otherStyle>
      <a:defPPr>
        <a:defRPr lang="en-US"/>
      </a:defPPr>
      <a:lvl1pPr marL="0" algn="l" defTabSz="1188085" rtl="0" eaLnBrk="1" latinLnBrk="0" hangingPunct="1">
        <a:defRPr sz="2340" kern="1200">
          <a:solidFill>
            <a:schemeClr val="tx1"/>
          </a:solidFill>
          <a:latin typeface="+mn-lt"/>
          <a:ea typeface="+mn-ea"/>
          <a:cs typeface="+mn-cs"/>
        </a:defRPr>
      </a:lvl1pPr>
      <a:lvl2pPr marL="593725" algn="l" defTabSz="1188085" rtl="0" eaLnBrk="1" latinLnBrk="0" hangingPunct="1">
        <a:defRPr sz="2340" kern="1200">
          <a:solidFill>
            <a:schemeClr val="tx1"/>
          </a:solidFill>
          <a:latin typeface="+mn-lt"/>
          <a:ea typeface="+mn-ea"/>
          <a:cs typeface="+mn-cs"/>
        </a:defRPr>
      </a:lvl2pPr>
      <a:lvl3pPr marL="1188085" algn="l" defTabSz="1188085" rtl="0" eaLnBrk="1" latinLnBrk="0" hangingPunct="1">
        <a:defRPr sz="2340" kern="1200">
          <a:solidFill>
            <a:schemeClr val="tx1"/>
          </a:solidFill>
          <a:latin typeface="+mn-lt"/>
          <a:ea typeface="+mn-ea"/>
          <a:cs typeface="+mn-cs"/>
        </a:defRPr>
      </a:lvl3pPr>
      <a:lvl4pPr marL="1781810" algn="l" defTabSz="1188085" rtl="0" eaLnBrk="1" latinLnBrk="0" hangingPunct="1">
        <a:defRPr sz="2340" kern="1200">
          <a:solidFill>
            <a:schemeClr val="tx1"/>
          </a:solidFill>
          <a:latin typeface="+mn-lt"/>
          <a:ea typeface="+mn-ea"/>
          <a:cs typeface="+mn-cs"/>
        </a:defRPr>
      </a:lvl4pPr>
      <a:lvl5pPr marL="2376170" algn="l" defTabSz="1188085" rtl="0" eaLnBrk="1" latinLnBrk="0" hangingPunct="1">
        <a:defRPr sz="2340" kern="1200">
          <a:solidFill>
            <a:schemeClr val="tx1"/>
          </a:solidFill>
          <a:latin typeface="+mn-lt"/>
          <a:ea typeface="+mn-ea"/>
          <a:cs typeface="+mn-cs"/>
        </a:defRPr>
      </a:lvl5pPr>
      <a:lvl6pPr marL="2969895" algn="l" defTabSz="1188085" rtl="0" eaLnBrk="1" latinLnBrk="0" hangingPunct="1">
        <a:defRPr sz="2340" kern="1200">
          <a:solidFill>
            <a:schemeClr val="tx1"/>
          </a:solidFill>
          <a:latin typeface="+mn-lt"/>
          <a:ea typeface="+mn-ea"/>
          <a:cs typeface="+mn-cs"/>
        </a:defRPr>
      </a:lvl6pPr>
      <a:lvl7pPr marL="3564255" algn="l" defTabSz="1188085" rtl="0" eaLnBrk="1" latinLnBrk="0" hangingPunct="1">
        <a:defRPr sz="2340" kern="1200">
          <a:solidFill>
            <a:schemeClr val="tx1"/>
          </a:solidFill>
          <a:latin typeface="+mn-lt"/>
          <a:ea typeface="+mn-ea"/>
          <a:cs typeface="+mn-cs"/>
        </a:defRPr>
      </a:lvl7pPr>
      <a:lvl8pPr marL="4157980" algn="l" defTabSz="1188085" rtl="0" eaLnBrk="1" latinLnBrk="0" hangingPunct="1">
        <a:defRPr sz="2340" kern="1200">
          <a:solidFill>
            <a:schemeClr val="tx1"/>
          </a:solidFill>
          <a:latin typeface="+mn-lt"/>
          <a:ea typeface="+mn-ea"/>
          <a:cs typeface="+mn-cs"/>
        </a:defRPr>
      </a:lvl8pPr>
      <a:lvl9pPr marL="4751705" algn="l" defTabSz="1188085" rtl="0" eaLnBrk="1" latinLnBrk="0" hangingPunct="1">
        <a:defRPr sz="234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15.xml" /><Relationship Id="rId3" Type="http://schemas.openxmlformats.org/officeDocument/2006/relationships/tags" Target="../tags/tag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image" Target="../media/image7.jpeg" /><Relationship Id="rId5" Type="http://schemas.openxmlformats.org/officeDocument/2006/relationships/tags" Target="../tags/tag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3.xml" /><Relationship Id="rId3" Type="http://schemas.openxmlformats.org/officeDocument/2006/relationships/tags" Target="../tags/tag2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5.xml" /><Relationship Id="rId3" Type="http://schemas.openxmlformats.org/officeDocument/2006/relationships/tags" Target="../tags/tag2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 Id="rId3" Type="http://schemas.openxmlformats.org/officeDocument/2006/relationships/tags" Target="../tags/tag27.xml" /><Relationship Id="rId4" Type="http://schemas.openxmlformats.org/officeDocument/2006/relationships/tags" Target="../tags/tag28.xml" /><Relationship Id="rId5" Type="http://schemas.openxmlformats.org/officeDocument/2006/relationships/tags" Target="../tags/tag29.xml" /><Relationship Id="rId6" Type="http://schemas.openxmlformats.org/officeDocument/2006/relationships/image" Target="../media/image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3.xml" /><Relationship Id="rId3" Type="http://schemas.openxmlformats.org/officeDocument/2006/relationships/tags" Target="../tags/tag3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png" /><Relationship Id="rId3" Type="http://schemas.openxmlformats.org/officeDocument/2006/relationships/tags" Target="../tags/tag3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37.xml" /><Relationship Id="rId3" Type="http://schemas.openxmlformats.org/officeDocument/2006/relationships/tags" Target="../tags/tag3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2305410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p:cNvSpPr/>
          <p:nvPr/>
        </p:nvSpPr>
        <p:spPr bwMode="white">
          <a:xfrm>
            <a:off x="1980" y="0"/>
            <a:ext cx="15836114" cy="93599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20" name="组合 19"/>
          <p:cNvGrpSpPr/>
          <p:nvPr/>
        </p:nvGrpSpPr>
        <p:grpSpPr>
          <a:xfrm>
            <a:off x="4900337" y="4542089"/>
            <a:ext cx="5812421" cy="287982"/>
            <a:chOff x="3938016" y="4561802"/>
            <a:chExt cx="4315968" cy="175138"/>
          </a:xfrm>
        </p:grpSpPr>
        <p:sp>
          <p:nvSpPr>
            <p:cNvPr id="21" name="矩形 20"/>
            <p:cNvSpPr/>
            <p:nvPr/>
          </p:nvSpPr>
          <p:spPr>
            <a:xfrm>
              <a:off x="3938016" y="4634971"/>
              <a:ext cx="4315968" cy="28800"/>
            </a:xfrm>
            <a:prstGeom prst="rect">
              <a:avLst/>
            </a:prstGeom>
            <a:gradFill>
              <a:gsLst>
                <a:gs pos="52200">
                  <a:schemeClr val="bg1"/>
                </a:gs>
                <a:gs pos="0">
                  <a:schemeClr val="bg1">
                    <a:alpha val="0"/>
                  </a:schemeClr>
                </a:gs>
                <a:gs pos="100000">
                  <a:schemeClr val="bg1">
                    <a:alpha val="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等线"/>
                  <a:ea typeface="+mn-ea"/>
                  <a:cs typeface="+mn-cs"/>
                </a:defRPr>
              </a:lvl1pPr>
              <a:lvl2pPr marL="457200" algn="l" defTabSz="457200" rtl="0" eaLnBrk="1" latinLnBrk="0" hangingPunct="1">
                <a:defRPr sz="1800" kern="1200">
                  <a:solidFill>
                    <a:srgbClr val="FFFFFF"/>
                  </a:solidFill>
                  <a:latin typeface="等线"/>
                  <a:ea typeface="+mn-ea"/>
                  <a:cs typeface="+mn-cs"/>
                </a:defRPr>
              </a:lvl2pPr>
              <a:lvl3pPr marL="914400" algn="l" defTabSz="457200" rtl="0" eaLnBrk="1" latinLnBrk="0" hangingPunct="1">
                <a:defRPr sz="1800" kern="1200">
                  <a:solidFill>
                    <a:srgbClr val="FFFFFF"/>
                  </a:solidFill>
                  <a:latin typeface="等线"/>
                  <a:ea typeface="+mn-ea"/>
                  <a:cs typeface="+mn-cs"/>
                </a:defRPr>
              </a:lvl3pPr>
              <a:lvl4pPr marL="1371600" algn="l" defTabSz="457200" rtl="0" eaLnBrk="1" latinLnBrk="0" hangingPunct="1">
                <a:defRPr sz="1800" kern="1200">
                  <a:solidFill>
                    <a:srgbClr val="FFFFFF"/>
                  </a:solidFill>
                  <a:latin typeface="等线"/>
                  <a:ea typeface="+mn-ea"/>
                  <a:cs typeface="+mn-cs"/>
                </a:defRPr>
              </a:lvl4pPr>
              <a:lvl5pPr marL="1828800" algn="l" defTabSz="457200" rtl="0" eaLnBrk="1" latinLnBrk="0" hangingPunct="1">
                <a:defRPr sz="1800" kern="1200">
                  <a:solidFill>
                    <a:srgbClr val="FFFFFF"/>
                  </a:solidFill>
                  <a:latin typeface="等线"/>
                  <a:ea typeface="+mn-ea"/>
                  <a:cs typeface="+mn-cs"/>
                </a:defRPr>
              </a:lvl5pPr>
              <a:lvl6pPr marL="2286000" algn="l" defTabSz="457200" rtl="0" eaLnBrk="1" latinLnBrk="0" hangingPunct="1">
                <a:defRPr sz="1800" kern="1200">
                  <a:solidFill>
                    <a:srgbClr val="FFFFFF"/>
                  </a:solidFill>
                  <a:latin typeface="等线"/>
                  <a:ea typeface="+mn-ea"/>
                  <a:cs typeface="+mn-cs"/>
                </a:defRPr>
              </a:lvl6pPr>
              <a:lvl7pPr marL="2743200" algn="l" defTabSz="457200" rtl="0" eaLnBrk="1" latinLnBrk="0" hangingPunct="1">
                <a:defRPr sz="1800" kern="1200">
                  <a:solidFill>
                    <a:srgbClr val="FFFFFF"/>
                  </a:solidFill>
                  <a:latin typeface="等线"/>
                  <a:ea typeface="+mn-ea"/>
                  <a:cs typeface="+mn-cs"/>
                </a:defRPr>
              </a:lvl7pPr>
              <a:lvl8pPr marL="3200400" algn="l" defTabSz="457200" rtl="0" eaLnBrk="1" latinLnBrk="0" hangingPunct="1">
                <a:defRPr sz="1800" kern="1200">
                  <a:solidFill>
                    <a:srgbClr val="FFFFFF"/>
                  </a:solidFill>
                  <a:latin typeface="等线"/>
                  <a:ea typeface="+mn-ea"/>
                  <a:cs typeface="+mn-cs"/>
                </a:defRPr>
              </a:lvl8pPr>
              <a:lvl9pPr marL="3657600" algn="l" defTabSz="4572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等线"/>
                <a:ea typeface="方正清刻本悦宋简体"/>
                <a:cs typeface="+mn-cs"/>
              </a:endParaRPr>
            </a:p>
          </p:txBody>
        </p:sp>
        <p:sp>
          <p:nvSpPr>
            <p:cNvPr id="22" name="流程图: 决策 21"/>
            <p:cNvSpPr/>
            <p:nvPr/>
          </p:nvSpPr>
          <p:spPr>
            <a:xfrm flipH="1">
              <a:off x="5965300" y="4561802"/>
              <a:ext cx="261400" cy="175138"/>
            </a:xfrm>
            <a:prstGeom prst="flowChartDecisi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等线"/>
                  <a:ea typeface="+mn-ea"/>
                  <a:cs typeface="+mn-cs"/>
                </a:defRPr>
              </a:lvl1pPr>
              <a:lvl2pPr marL="457200" algn="l" defTabSz="457200" rtl="0" eaLnBrk="1" latinLnBrk="0" hangingPunct="1">
                <a:defRPr sz="1800" kern="1200">
                  <a:solidFill>
                    <a:srgbClr val="FFFFFF"/>
                  </a:solidFill>
                  <a:latin typeface="等线"/>
                  <a:ea typeface="+mn-ea"/>
                  <a:cs typeface="+mn-cs"/>
                </a:defRPr>
              </a:lvl2pPr>
              <a:lvl3pPr marL="914400" algn="l" defTabSz="457200" rtl="0" eaLnBrk="1" latinLnBrk="0" hangingPunct="1">
                <a:defRPr sz="1800" kern="1200">
                  <a:solidFill>
                    <a:srgbClr val="FFFFFF"/>
                  </a:solidFill>
                  <a:latin typeface="等线"/>
                  <a:ea typeface="+mn-ea"/>
                  <a:cs typeface="+mn-cs"/>
                </a:defRPr>
              </a:lvl3pPr>
              <a:lvl4pPr marL="1371600" algn="l" defTabSz="457200" rtl="0" eaLnBrk="1" latinLnBrk="0" hangingPunct="1">
                <a:defRPr sz="1800" kern="1200">
                  <a:solidFill>
                    <a:srgbClr val="FFFFFF"/>
                  </a:solidFill>
                  <a:latin typeface="等线"/>
                  <a:ea typeface="+mn-ea"/>
                  <a:cs typeface="+mn-cs"/>
                </a:defRPr>
              </a:lvl4pPr>
              <a:lvl5pPr marL="1828800" algn="l" defTabSz="457200" rtl="0" eaLnBrk="1" latinLnBrk="0" hangingPunct="1">
                <a:defRPr sz="1800" kern="1200">
                  <a:solidFill>
                    <a:srgbClr val="FFFFFF"/>
                  </a:solidFill>
                  <a:latin typeface="等线"/>
                  <a:ea typeface="+mn-ea"/>
                  <a:cs typeface="+mn-cs"/>
                </a:defRPr>
              </a:lvl5pPr>
              <a:lvl6pPr marL="2286000" algn="l" defTabSz="457200" rtl="0" eaLnBrk="1" latinLnBrk="0" hangingPunct="1">
                <a:defRPr sz="1800" kern="1200">
                  <a:solidFill>
                    <a:srgbClr val="FFFFFF"/>
                  </a:solidFill>
                  <a:latin typeface="等线"/>
                  <a:ea typeface="+mn-ea"/>
                  <a:cs typeface="+mn-cs"/>
                </a:defRPr>
              </a:lvl6pPr>
              <a:lvl7pPr marL="2743200" algn="l" defTabSz="457200" rtl="0" eaLnBrk="1" latinLnBrk="0" hangingPunct="1">
                <a:defRPr sz="1800" kern="1200">
                  <a:solidFill>
                    <a:srgbClr val="FFFFFF"/>
                  </a:solidFill>
                  <a:latin typeface="等线"/>
                  <a:ea typeface="+mn-ea"/>
                  <a:cs typeface="+mn-cs"/>
                </a:defRPr>
              </a:lvl7pPr>
              <a:lvl8pPr marL="3200400" algn="l" defTabSz="457200" rtl="0" eaLnBrk="1" latinLnBrk="0" hangingPunct="1">
                <a:defRPr sz="1800" kern="1200">
                  <a:solidFill>
                    <a:srgbClr val="FFFFFF"/>
                  </a:solidFill>
                  <a:latin typeface="等线"/>
                  <a:ea typeface="+mn-ea"/>
                  <a:cs typeface="+mn-cs"/>
                </a:defRPr>
              </a:lvl8pPr>
              <a:lvl9pPr marL="3657600" algn="l" defTabSz="457200" rtl="0" eaLnBrk="1" latinLnBrk="0" hangingPunct="1">
                <a:defRPr sz="1800" kern="1200">
                  <a:solidFill>
                    <a:srgbClr val="FFFFFF"/>
                  </a:solidFill>
                  <a:latin typeface="等线"/>
                  <a:ea typeface="+mn-ea"/>
                  <a:cs typeface="+mn-cs"/>
                </a:defRPr>
              </a:lvl9pPr>
            </a:lstStyle>
            <a:p>
              <a:pPr algn="ctr"/>
              <a:endParaRPr lang="zh-CN" altLang="en-US"/>
            </a:p>
          </p:txBody>
        </p:sp>
      </p:grpSp>
      <p:sp>
        <p:nvSpPr>
          <p:cNvPr id="24" name="文本框 23"/>
          <p:cNvSpPr txBox="1"/>
          <p:nvPr/>
        </p:nvSpPr>
        <p:spPr>
          <a:xfrm>
            <a:off x="1443355" y="2908935"/>
            <a:ext cx="13590270" cy="175323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ltLang="zh-CN" sz="54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2024</a:t>
            </a:r>
            <a:r>
              <a:rPr sz="54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届新高考历史冲刺热点复习</a:t>
            </a:r>
            <a:endParaRPr lang="zh-CN" altLang="en-US" sz="54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endParaRPr>
          </a:p>
          <a:p>
            <a:pPr algn="ctr"/>
            <a:r>
              <a:rPr lang="zh-CN" altLang="en-US" sz="5400" b="1">
                <a:solidFill>
                  <a:srgbClr val="FF0000"/>
                </a:solidFill>
                <a:latin typeface="+mn-ea"/>
                <a:cs typeface="+mn-ea"/>
                <a:sym typeface="+mn-ea"/>
              </a:rPr>
              <a:t>人民解放战争</a:t>
            </a:r>
            <a:endParaRPr lang="zh-CN" altLang="en-US" sz="5400" b="1">
              <a:solidFill>
                <a:srgbClr val="FF0000"/>
              </a:solidFill>
              <a:latin typeface="+mn-ea"/>
              <a:cs typeface="+mn-ea"/>
              <a:sym typeface="+mn-ea"/>
            </a:endParaRPr>
          </a:p>
        </p:txBody>
      </p:sp>
      <p:sp>
        <p:nvSpPr>
          <p:cNvPr id="27" name="矩形 26"/>
          <p:cNvSpPr/>
          <p:nvPr/>
        </p:nvSpPr>
        <p:spPr>
          <a:xfrm>
            <a:off x="359764" y="233106"/>
            <a:ext cx="15200026" cy="8841231"/>
          </a:xfrm>
          <a:prstGeom prst="rect">
            <a:avLst/>
          </a:prstGeom>
          <a:no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等线"/>
                <a:ea typeface="+mn-ea"/>
                <a:cs typeface="+mn-cs"/>
              </a:defRPr>
            </a:lvl1pPr>
            <a:lvl2pPr marL="457200" algn="l" defTabSz="457200" rtl="0" eaLnBrk="1" latinLnBrk="0" hangingPunct="1">
              <a:defRPr sz="1800" kern="1200">
                <a:solidFill>
                  <a:srgbClr val="FFFFFF"/>
                </a:solidFill>
                <a:latin typeface="等线"/>
                <a:ea typeface="+mn-ea"/>
                <a:cs typeface="+mn-cs"/>
              </a:defRPr>
            </a:lvl2pPr>
            <a:lvl3pPr marL="914400" algn="l" defTabSz="457200" rtl="0" eaLnBrk="1" latinLnBrk="0" hangingPunct="1">
              <a:defRPr sz="1800" kern="1200">
                <a:solidFill>
                  <a:srgbClr val="FFFFFF"/>
                </a:solidFill>
                <a:latin typeface="等线"/>
                <a:ea typeface="+mn-ea"/>
                <a:cs typeface="+mn-cs"/>
              </a:defRPr>
            </a:lvl3pPr>
            <a:lvl4pPr marL="1371600" algn="l" defTabSz="457200" rtl="0" eaLnBrk="1" latinLnBrk="0" hangingPunct="1">
              <a:defRPr sz="1800" kern="1200">
                <a:solidFill>
                  <a:srgbClr val="FFFFFF"/>
                </a:solidFill>
                <a:latin typeface="等线"/>
                <a:ea typeface="+mn-ea"/>
                <a:cs typeface="+mn-cs"/>
              </a:defRPr>
            </a:lvl4pPr>
            <a:lvl5pPr marL="1828800" algn="l" defTabSz="457200" rtl="0" eaLnBrk="1" latinLnBrk="0" hangingPunct="1">
              <a:defRPr sz="1800" kern="1200">
                <a:solidFill>
                  <a:srgbClr val="FFFFFF"/>
                </a:solidFill>
                <a:latin typeface="等线"/>
                <a:ea typeface="+mn-ea"/>
                <a:cs typeface="+mn-cs"/>
              </a:defRPr>
            </a:lvl5pPr>
            <a:lvl6pPr marL="2286000" algn="l" defTabSz="457200" rtl="0" eaLnBrk="1" latinLnBrk="0" hangingPunct="1">
              <a:defRPr sz="1800" kern="1200">
                <a:solidFill>
                  <a:srgbClr val="FFFFFF"/>
                </a:solidFill>
                <a:latin typeface="等线"/>
                <a:ea typeface="+mn-ea"/>
                <a:cs typeface="+mn-cs"/>
              </a:defRPr>
            </a:lvl6pPr>
            <a:lvl7pPr marL="2743200" algn="l" defTabSz="457200" rtl="0" eaLnBrk="1" latinLnBrk="0" hangingPunct="1">
              <a:defRPr sz="1800" kern="1200">
                <a:solidFill>
                  <a:srgbClr val="FFFFFF"/>
                </a:solidFill>
                <a:latin typeface="等线"/>
                <a:ea typeface="+mn-ea"/>
                <a:cs typeface="+mn-cs"/>
              </a:defRPr>
            </a:lvl7pPr>
            <a:lvl8pPr marL="3200400" algn="l" defTabSz="457200" rtl="0" eaLnBrk="1" latinLnBrk="0" hangingPunct="1">
              <a:defRPr sz="1800" kern="1200">
                <a:solidFill>
                  <a:srgbClr val="FFFFFF"/>
                </a:solidFill>
                <a:latin typeface="等线"/>
                <a:ea typeface="+mn-ea"/>
                <a:cs typeface="+mn-cs"/>
              </a:defRPr>
            </a:lvl8pPr>
            <a:lvl9pPr marL="3657600" algn="l" defTabSz="457200" rtl="0" eaLnBrk="1" latinLnBrk="0" hangingPunct="1">
              <a:defRPr sz="1800" kern="1200">
                <a:solidFill>
                  <a:srgbClr val="FFFFFF"/>
                </a:solidFill>
                <a:latin typeface="等线"/>
                <a:ea typeface="+mn-ea"/>
                <a:cs typeface="+mn-cs"/>
              </a:defRPr>
            </a:lvl9pPr>
          </a:lstStyle>
          <a:p>
            <a:pPr algn="ctr"/>
            <a:endParaRPr lang="zh-CN" altLang="en-US"/>
          </a:p>
        </p:txBody>
      </p:sp>
    </p:spTree>
  </p:cSld>
  <p:clrMapOvr>
    <a:masterClrMapping/>
  </p:clrMapOvr>
  <p:transition advClick="0"/>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矩形 4"/>
          <p:cNvSpPr/>
          <p:nvPr>
            <p:custDataLst>
              <p:tags r:id="rId2"/>
            </p:custDataLst>
          </p:nvPr>
        </p:nvSpPr>
        <p:spPr>
          <a:xfrm>
            <a:off x="-4373" y="-39448"/>
            <a:ext cx="15844447" cy="9359900"/>
          </a:xfrm>
          <a:prstGeom prst="rect">
            <a:avLst/>
          </a:prstGeom>
          <a:gradFill>
            <a:gsLst>
              <a:gs pos="0">
                <a:schemeClr val="tx1">
                  <a:alpha val="70000"/>
                  <a:lumMod val="70000"/>
                  <a:lumOff val="30000"/>
                </a:schemeClr>
              </a:gs>
              <a:gs pos="100000">
                <a:schemeClr val="tx1">
                  <a:lumMod val="95000"/>
                  <a:lumOff val="5000"/>
                  <a:alpha val="59000"/>
                </a:schemeClr>
              </a:gs>
            </a:gsLst>
            <a:lin ang="5400000" scaled="0"/>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等线"/>
                <a:ea typeface="+mn-ea"/>
                <a:cs typeface="+mn-cs"/>
              </a:defRPr>
            </a:lvl1pPr>
            <a:lvl2pPr marL="457200" algn="l" defTabSz="457200" rtl="0" eaLnBrk="1" latinLnBrk="0" hangingPunct="1">
              <a:defRPr sz="1800" kern="1200">
                <a:solidFill>
                  <a:srgbClr val="FFFFFF"/>
                </a:solidFill>
                <a:latin typeface="等线"/>
                <a:ea typeface="+mn-ea"/>
                <a:cs typeface="+mn-cs"/>
              </a:defRPr>
            </a:lvl2pPr>
            <a:lvl3pPr marL="914400" algn="l" defTabSz="457200" rtl="0" eaLnBrk="1" latinLnBrk="0" hangingPunct="1">
              <a:defRPr sz="1800" kern="1200">
                <a:solidFill>
                  <a:srgbClr val="FFFFFF"/>
                </a:solidFill>
                <a:latin typeface="等线"/>
                <a:ea typeface="+mn-ea"/>
                <a:cs typeface="+mn-cs"/>
              </a:defRPr>
            </a:lvl3pPr>
            <a:lvl4pPr marL="1371600" algn="l" defTabSz="457200" rtl="0" eaLnBrk="1" latinLnBrk="0" hangingPunct="1">
              <a:defRPr sz="1800" kern="1200">
                <a:solidFill>
                  <a:srgbClr val="FFFFFF"/>
                </a:solidFill>
                <a:latin typeface="等线"/>
                <a:ea typeface="+mn-ea"/>
                <a:cs typeface="+mn-cs"/>
              </a:defRPr>
            </a:lvl4pPr>
            <a:lvl5pPr marL="1828800" algn="l" defTabSz="457200" rtl="0" eaLnBrk="1" latinLnBrk="0" hangingPunct="1">
              <a:defRPr sz="1800" kern="1200">
                <a:solidFill>
                  <a:srgbClr val="FFFFFF"/>
                </a:solidFill>
                <a:latin typeface="等线"/>
                <a:ea typeface="+mn-ea"/>
                <a:cs typeface="+mn-cs"/>
              </a:defRPr>
            </a:lvl5pPr>
            <a:lvl6pPr marL="2286000" algn="l" defTabSz="457200" rtl="0" eaLnBrk="1" latinLnBrk="0" hangingPunct="1">
              <a:defRPr sz="1800" kern="1200">
                <a:solidFill>
                  <a:srgbClr val="FFFFFF"/>
                </a:solidFill>
                <a:latin typeface="等线"/>
                <a:ea typeface="+mn-ea"/>
                <a:cs typeface="+mn-cs"/>
              </a:defRPr>
            </a:lvl6pPr>
            <a:lvl7pPr marL="2743200" algn="l" defTabSz="457200" rtl="0" eaLnBrk="1" latinLnBrk="0" hangingPunct="1">
              <a:defRPr sz="1800" kern="1200">
                <a:solidFill>
                  <a:srgbClr val="FFFFFF"/>
                </a:solidFill>
                <a:latin typeface="等线"/>
                <a:ea typeface="+mn-ea"/>
                <a:cs typeface="+mn-cs"/>
              </a:defRPr>
            </a:lvl7pPr>
            <a:lvl8pPr marL="3200400" algn="l" defTabSz="457200" rtl="0" eaLnBrk="1" latinLnBrk="0" hangingPunct="1">
              <a:defRPr sz="1800" kern="1200">
                <a:solidFill>
                  <a:srgbClr val="FFFFFF"/>
                </a:solidFill>
                <a:latin typeface="等线"/>
                <a:ea typeface="+mn-ea"/>
                <a:cs typeface="+mn-cs"/>
              </a:defRPr>
            </a:lvl8pPr>
            <a:lvl9pPr marL="3657600" algn="l" defTabSz="457200" rtl="0" eaLnBrk="1" latinLnBrk="0" hangingPunct="1">
              <a:defRPr sz="1800" kern="1200">
                <a:solidFill>
                  <a:srgbClr val="FFFFFF"/>
                </a:solidFill>
                <a:latin typeface="等线"/>
                <a:ea typeface="+mn-ea"/>
                <a:cs typeface="+mn-cs"/>
              </a:defRPr>
            </a:lvl9pPr>
          </a:lstStyle>
          <a:p>
            <a:pPr algn="ctr"/>
            <a:endParaRPr lang="zh-CN" altLang="en-US"/>
          </a:p>
        </p:txBody>
      </p:sp>
      <p:sp>
        <p:nvSpPr>
          <p:cNvPr id="2" name="标题 1"/>
          <p:cNvSpPr/>
          <p:nvPr>
            <p:ph type="title"/>
          </p:nvPr>
        </p:nvSpPr>
        <p:spPr>
          <a:xfrm>
            <a:off x="296545" y="276225"/>
            <a:ext cx="2768600" cy="574040"/>
          </a:xfrm>
          <a:noFill/>
        </p:spPr>
        <p:txBody>
          <a:bodyPr/>
          <a:lstStyle/>
          <a:p>
            <a:r>
              <a:rPr lang="zh-CN" altLang="en-US" sz="4000" spc="0">
                <a:solidFill>
                  <a:srgbClr val="FFC000"/>
                </a:solidFill>
                <a:latin typeface="+mn-ea"/>
                <a:ea typeface="+mn-ea"/>
                <a:cs typeface="+mn-ea"/>
              </a:rPr>
              <a:t>知识内容</a:t>
            </a:r>
            <a:endParaRPr lang="zh-CN" altLang="en-US" sz="4000" spc="0">
              <a:solidFill>
                <a:srgbClr val="FFC000"/>
              </a:solidFill>
              <a:latin typeface="+mn-ea"/>
              <a:ea typeface="+mn-ea"/>
              <a:cs typeface="+mn-ea"/>
            </a:endParaRPr>
          </a:p>
        </p:txBody>
      </p:sp>
      <p:graphicFrame>
        <p:nvGraphicFramePr>
          <p:cNvPr id="4" name="内容占位符 3"/>
          <p:cNvGraphicFramePr>
            <a:graphicFrameLocks noGrp="1"/>
          </p:cNvGraphicFramePr>
          <p:nvPr>
            <p:ph idx="1"/>
            <p:custDataLst>
              <p:tags r:id="rId3"/>
            </p:custDataLst>
          </p:nvPr>
        </p:nvGraphicFramePr>
        <p:xfrm>
          <a:off x="0" y="163195"/>
          <a:ext cx="15840075" cy="9006840"/>
        </p:xfrm>
        <a:graphic>
          <a:graphicData uri="http://schemas.openxmlformats.org/drawingml/2006/table">
            <a:tbl>
              <a:tblPr firstRow="1" bandRow="1">
                <a:tableStyleId>{5C22544A-7EE6-4342-B048-85BDC9FD1C3A}</a:tableStyleId>
              </a:tblPr>
              <a:tblGrid>
                <a:gridCol w="1014730"/>
                <a:gridCol w="3562350"/>
                <a:gridCol w="11262995"/>
              </a:tblGrid>
              <a:tr h="887730">
                <a:tc>
                  <a:txBody>
                    <a:bodyPr vert="horz" wrap="square"/>
                    <a:lstStyle/>
                    <a:p>
                      <a:pPr algn="ctr">
                        <a:buNone/>
                      </a:pPr>
                      <a:r>
                        <a:rPr lang="en-US" altLang="zh-CN" sz="3640" b="1">
                          <a:solidFill>
                            <a:schemeClr val="tx1"/>
                          </a:solidFill>
                        </a:rPr>
                        <a:t> </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2"/>
                    </a:solidFill>
                  </a:tcPr>
                </a:tc>
                <a:tc>
                  <a:txBody>
                    <a:bodyPr vert="horz" wrap="square"/>
                    <a:lstStyle/>
                    <a:p>
                      <a:pPr algn="ctr">
                        <a:buNone/>
                      </a:pPr>
                      <a:r>
                        <a:rPr lang="zh-CN" altLang="en-US" sz="3640" b="1">
                          <a:solidFill>
                            <a:schemeClr val="tx1"/>
                          </a:solidFill>
                          <a:sym typeface="+mn-ea"/>
                        </a:rPr>
                        <a:t>课程</a:t>
                      </a:r>
                      <a:endParaRPr lang="zh-CN" altLang="en-US" sz="3640" b="1">
                        <a:solidFill>
                          <a:schemeClr val="tx1"/>
                        </a:solidFill>
                        <a:sym typeface="+mn-ea"/>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2"/>
                    </a:solidFill>
                  </a:tcPr>
                </a:tc>
                <a:tc>
                  <a:txBody>
                    <a:bodyPr vert="horz" wrap="square"/>
                    <a:lstStyle/>
                    <a:p>
                      <a:pPr algn="ctr">
                        <a:buNone/>
                      </a:pPr>
                      <a:r>
                        <a:rPr lang="zh-CN" altLang="en-US" sz="3640" b="1">
                          <a:solidFill>
                            <a:schemeClr val="tx1"/>
                          </a:solidFill>
                        </a:rPr>
                        <a:t>具体章节或者内容</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2"/>
                    </a:solidFill>
                  </a:tcPr>
                </a:tc>
              </a:tr>
              <a:tr h="3445510">
                <a:tc rowSpan="3">
                  <a:txBody>
                    <a:bodyPr vert="horz" wrap="square"/>
                    <a:lstStyle/>
                    <a:p>
                      <a:pPr algn="ctr" fontAlgn="ctr">
                        <a:buNone/>
                      </a:pPr>
                      <a:r>
                        <a:rPr lang="zh-CN" altLang="en-US" sz="3640" b="1">
                          <a:solidFill>
                            <a:schemeClr val="tx1"/>
                          </a:solidFill>
                        </a:rPr>
                        <a:t>纲要上</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ctr">
                        <a:buClrTx/>
                        <a:buSzTx/>
                        <a:buFontTx/>
                        <a:buNone/>
                      </a:pPr>
                      <a:r>
                        <a:rPr lang="zh-CN" altLang="en-US" sz="3640" b="1">
                          <a:solidFill>
                            <a:srgbClr val="FF0000"/>
                          </a:solidFill>
                        </a:rPr>
                        <a:t>第八单元 </a:t>
                      </a:r>
                      <a:endParaRPr lang="zh-CN" altLang="en-US" sz="3640" b="1">
                        <a:solidFill>
                          <a:srgbClr val="FF0000"/>
                        </a:solidFill>
                      </a:endParaRPr>
                    </a:p>
                    <a:p>
                      <a:pPr algn="ctr">
                        <a:buClrTx/>
                        <a:buSzTx/>
                        <a:buFontTx/>
                        <a:buNone/>
                      </a:pPr>
                      <a:r>
                        <a:rPr lang="zh-CN" altLang="en-US" sz="3640" b="1">
                          <a:solidFill>
                            <a:schemeClr val="tx1"/>
                          </a:solidFill>
                        </a:rPr>
                        <a:t>中华民族的</a:t>
                      </a:r>
                      <a:endParaRPr lang="zh-CN" altLang="en-US" sz="3640" b="1">
                        <a:solidFill>
                          <a:schemeClr val="tx1"/>
                        </a:solidFill>
                      </a:endParaRPr>
                    </a:p>
                    <a:p>
                      <a:pPr algn="ctr">
                        <a:buClrTx/>
                        <a:buSzTx/>
                        <a:buFontTx/>
                        <a:buNone/>
                      </a:pPr>
                      <a:r>
                        <a:rPr lang="zh-CN" altLang="en-US" sz="3640" b="1">
                          <a:solidFill>
                            <a:schemeClr val="tx1"/>
                          </a:solidFill>
                        </a:rPr>
                        <a:t>抗日战争和</a:t>
                      </a:r>
                      <a:endParaRPr lang="zh-CN" altLang="en-US" sz="3640" b="1">
                        <a:solidFill>
                          <a:schemeClr val="tx1"/>
                        </a:solidFill>
                      </a:endParaRPr>
                    </a:p>
                    <a:p>
                      <a:pPr algn="ctr">
                        <a:buClrTx/>
                        <a:buSzTx/>
                        <a:buFontTx/>
                        <a:buNone/>
                      </a:pPr>
                      <a:r>
                        <a:rPr lang="zh-CN" altLang="en-US" sz="3640" b="1">
                          <a:solidFill>
                            <a:schemeClr val="tx1"/>
                          </a:solidFill>
                        </a:rPr>
                        <a:t>人民解放战争</a:t>
                      </a:r>
                      <a:endParaRPr lang="zh-CN" altLang="en-US" sz="3640" b="1">
                        <a:solidFill>
                          <a:srgbClr val="FF0000"/>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vert="horz" wrap="square"/>
                    <a:lstStyle/>
                    <a:p>
                      <a:pPr algn="l">
                        <a:buClrTx/>
                        <a:buSzTx/>
                        <a:buFontTx/>
                        <a:buNone/>
                      </a:pPr>
                      <a:r>
                        <a:rPr lang="zh-CN" altLang="en-US" sz="3640" b="1">
                          <a:solidFill>
                            <a:schemeClr val="accent1"/>
                          </a:solidFill>
                        </a:rPr>
                        <a:t>单元导读：</a:t>
                      </a:r>
                      <a:r>
                        <a:rPr lang="zh-CN" altLang="en-US" sz="3640" b="1">
                          <a:solidFill>
                            <a:schemeClr val="tx1"/>
                          </a:solidFill>
                        </a:rPr>
                        <a:t>抗战胜利后，国民党坚持独裁统治，发动全面内战。中国共产党领导人民解放战争，在解放区进行土地改革，在国统区形成第二条战线。人民解放军实施战略进攻，赢得战略决战的胜利，加速了国民党统治的崩溃。随着人民解放战争的胜利，中国共产党提出了建立新中国的政策和主张。</a:t>
                      </a:r>
                      <a:endParaRPr lang="zh-CN" altLang="en-US" sz="3640" b="1">
                        <a:solidFill>
                          <a:schemeClr val="tx1"/>
                        </a:solidFill>
                      </a:endParaRPr>
                    </a:p>
                  </a:txBody>
                  <a:tcPr marL="118800" marR="118800" marT="59400" marB="59400">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r>
              <a:tr h="2336800">
                <a:tc vMerge="1">
                  <a:txBody>
                    <a:bodyPr vert="horz" wrap="square"/>
                    <a:lstStyle/>
                    <a:p/>
                  </a:txBody>
                  <a:tcPr marL="118800" marR="118800" marT="59400" marB="59400" anchor="ctr">
                    <a:lnL w="12700" cmpd="sng">
                      <a:solidFill>
                        <a:schemeClr val="tx1"/>
                      </a:solidFill>
                      <a:prstDash val="solid"/>
                    </a:lnL>
                    <a:lnR w="12700" cmpd="sng">
                      <a:solidFill>
                        <a:schemeClr val="tx1"/>
                      </a:solidFill>
                      <a:prstDash val="solid"/>
                    </a:lnR>
                    <a:lnB w="12700" cmpd="sng">
                      <a:solidFill>
                        <a:schemeClr val="tx1"/>
                      </a:solidFill>
                      <a:prstDash val="solid"/>
                    </a:lnB>
                  </a:tcPr>
                </a:tc>
                <a:tc>
                  <a:txBody>
                    <a:bodyPr vert="horz" wrap="square"/>
                    <a:lstStyle/>
                    <a:p>
                      <a:pPr algn="ctr">
                        <a:buNone/>
                      </a:pPr>
                      <a:r>
                        <a:rPr lang="zh-CN" altLang="en-US" sz="3640" b="1">
                          <a:solidFill>
                            <a:srgbClr val="FF0000"/>
                          </a:solidFill>
                        </a:rPr>
                        <a:t>第25课  </a:t>
                      </a:r>
                      <a:r>
                        <a:rPr lang="zh-CN" altLang="en-US" sz="3640" b="1">
                          <a:solidFill>
                            <a:schemeClr val="tx1"/>
                          </a:solidFill>
                        </a:rPr>
                        <a:t> </a:t>
                      </a:r>
                      <a:endParaRPr lang="zh-CN" altLang="en-US" sz="3640" b="1">
                        <a:solidFill>
                          <a:schemeClr val="tx1"/>
                        </a:solidFill>
                      </a:endParaRPr>
                    </a:p>
                    <a:p>
                      <a:pPr algn="ctr">
                        <a:buNone/>
                      </a:pPr>
                      <a:r>
                        <a:rPr lang="zh-CN" altLang="en-US" sz="3640" b="1">
                          <a:solidFill>
                            <a:schemeClr val="tx1"/>
                          </a:solidFill>
                        </a:rPr>
                        <a:t>人民解放战争</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vert="horz" wrap="square"/>
                    <a:lstStyle/>
                    <a:p>
                      <a:pPr>
                        <a:buNone/>
                      </a:pPr>
                      <a:r>
                        <a:rPr lang="en-US" altLang="zh-CN" sz="3640" b="1">
                          <a:solidFill>
                            <a:schemeClr val="tx1"/>
                          </a:solidFill>
                        </a:rPr>
                        <a:t>1</a:t>
                      </a:r>
                      <a:r>
                        <a:rPr lang="zh-CN" altLang="en-US" sz="3640" b="1">
                          <a:solidFill>
                            <a:schemeClr val="tx1"/>
                          </a:solidFill>
                        </a:rPr>
                        <a:t>、子目：争取和平民主的斗争、全面内战的爆发、国民党政权的统治危机、新民主主义革命的胜利。</a:t>
                      </a:r>
                      <a:endParaRPr lang="zh-CN" altLang="en-US" sz="3640" b="1">
                        <a:solidFill>
                          <a:schemeClr val="tx1"/>
                        </a:solidFill>
                      </a:endParaRPr>
                    </a:p>
                    <a:p>
                      <a:pPr>
                        <a:buNone/>
                      </a:pPr>
                      <a:r>
                        <a:rPr lang="en-US" altLang="zh-CN" sz="3640" b="1">
                          <a:solidFill>
                            <a:schemeClr val="tx1"/>
                          </a:solidFill>
                        </a:rPr>
                        <a:t>2</a:t>
                      </a:r>
                      <a:r>
                        <a:rPr lang="zh-CN" altLang="en-US" sz="3640" b="1">
                          <a:solidFill>
                            <a:schemeClr val="tx1"/>
                          </a:solidFill>
                        </a:rPr>
                        <a:t>、探究与拓展：中共中央发布“五一”劳动节口号的时机和意义；民主党派在民主革命中发挥的作用。</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r>
              <a:tr h="2336800">
                <a:tc vMerge="1">
                  <a:txBody>
                    <a:bodyPr vert="horz" wrap="square"/>
                    <a:lstStyle/>
                    <a:p/>
                  </a:txBody>
                  <a:tcPr marL="118800" marR="118800" marT="59400" marB="59400" anchor="ctr">
                    <a:lnL w="12700" cmpd="sng">
                      <a:solidFill>
                        <a:schemeClr val="tx1"/>
                      </a:solidFill>
                      <a:prstDash val="solid"/>
                    </a:lnL>
                    <a:lnR w="12700" cmpd="sng">
                      <a:solidFill>
                        <a:schemeClr val="tx1"/>
                      </a:solidFill>
                      <a:prstDash val="solid"/>
                    </a:lnR>
                    <a:lnB w="12700" cmpd="sng">
                      <a:solidFill>
                        <a:schemeClr val="tx1"/>
                      </a:solidFill>
                      <a:prstDash val="solid"/>
                    </a:lnB>
                  </a:tcPr>
                </a:tc>
                <a:tc>
                  <a:txBody>
                    <a:bodyPr vert="horz" wrap="square"/>
                    <a:lstStyle/>
                    <a:p>
                      <a:pPr algn="ctr">
                        <a:buNone/>
                      </a:pPr>
                      <a:r>
                        <a:rPr lang="zh-CN" altLang="en-US" sz="3640" b="1">
                          <a:solidFill>
                            <a:srgbClr val="FF0000"/>
                          </a:solidFill>
                        </a:rPr>
                        <a:t>第</a:t>
                      </a:r>
                      <a:r>
                        <a:rPr lang="en-US" altLang="zh-CN" sz="3640" b="1">
                          <a:solidFill>
                            <a:srgbClr val="FF0000"/>
                          </a:solidFill>
                        </a:rPr>
                        <a:t>26</a:t>
                      </a:r>
                      <a:r>
                        <a:rPr lang="zh-CN" altLang="en-US" sz="3640" b="1">
                          <a:solidFill>
                            <a:srgbClr val="FF0000"/>
                          </a:solidFill>
                        </a:rPr>
                        <a:t>课</a:t>
                      </a:r>
                      <a:endParaRPr lang="zh-CN" altLang="en-US" sz="3640" b="1">
                        <a:solidFill>
                          <a:srgbClr val="FF0000"/>
                        </a:solidFill>
                      </a:endParaRPr>
                    </a:p>
                    <a:p>
                      <a:pPr algn="ctr">
                        <a:buNone/>
                      </a:pPr>
                      <a:r>
                        <a:rPr lang="zh-CN" altLang="en-US" sz="3640" b="1">
                          <a:solidFill>
                            <a:schemeClr val="tx1"/>
                          </a:solidFill>
                        </a:rPr>
                        <a:t>中华人民共和国成立和向社会主义的过渡</a:t>
                      </a:r>
                      <a:endParaRPr lang="en-US" altLang="zh-CN"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vert="horz" wrap="square"/>
                    <a:lstStyle/>
                    <a:p>
                      <a:pPr>
                        <a:buNone/>
                      </a:pPr>
                      <a:r>
                        <a:rPr lang="zh-CN" altLang="en-US" sz="3640" b="1">
                          <a:solidFill>
                            <a:schemeClr val="tx1"/>
                          </a:solidFill>
                        </a:rPr>
                        <a:t>新中国成立时，国民党残余军队还盘踞在华南、西南地区。人民解放军仍在进行人民解放战争的后期作战，肃清土匪和一切反革命武装。</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r>
            </a:tbl>
          </a:graphicData>
        </a:graphic>
      </p:graphicFrame>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矩形 4"/>
          <p:cNvSpPr/>
          <p:nvPr>
            <p:custDataLst>
              <p:tags r:id="rId2"/>
            </p:custDataLst>
          </p:nvPr>
        </p:nvSpPr>
        <p:spPr>
          <a:xfrm>
            <a:off x="-4373" y="-39448"/>
            <a:ext cx="15844447" cy="9359900"/>
          </a:xfrm>
          <a:prstGeom prst="rect">
            <a:avLst/>
          </a:prstGeom>
          <a:gradFill>
            <a:gsLst>
              <a:gs pos="0">
                <a:schemeClr val="tx1">
                  <a:alpha val="70000"/>
                  <a:lumMod val="70000"/>
                  <a:lumOff val="30000"/>
                </a:schemeClr>
              </a:gs>
              <a:gs pos="100000">
                <a:schemeClr val="tx1">
                  <a:lumMod val="95000"/>
                  <a:lumOff val="5000"/>
                  <a:alpha val="59000"/>
                </a:schemeClr>
              </a:gs>
            </a:gsLst>
            <a:lin ang="5400000" scaled="0"/>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等线"/>
                <a:ea typeface="+mn-ea"/>
                <a:cs typeface="+mn-cs"/>
              </a:defRPr>
            </a:lvl1pPr>
            <a:lvl2pPr marL="457200" algn="l" defTabSz="457200" rtl="0" eaLnBrk="1" latinLnBrk="0" hangingPunct="1">
              <a:defRPr sz="1800" kern="1200">
                <a:solidFill>
                  <a:srgbClr val="FFFFFF"/>
                </a:solidFill>
                <a:latin typeface="等线"/>
                <a:ea typeface="+mn-ea"/>
                <a:cs typeface="+mn-cs"/>
              </a:defRPr>
            </a:lvl2pPr>
            <a:lvl3pPr marL="914400" algn="l" defTabSz="457200" rtl="0" eaLnBrk="1" latinLnBrk="0" hangingPunct="1">
              <a:defRPr sz="1800" kern="1200">
                <a:solidFill>
                  <a:srgbClr val="FFFFFF"/>
                </a:solidFill>
                <a:latin typeface="等线"/>
                <a:ea typeface="+mn-ea"/>
                <a:cs typeface="+mn-cs"/>
              </a:defRPr>
            </a:lvl3pPr>
            <a:lvl4pPr marL="1371600" algn="l" defTabSz="457200" rtl="0" eaLnBrk="1" latinLnBrk="0" hangingPunct="1">
              <a:defRPr sz="1800" kern="1200">
                <a:solidFill>
                  <a:srgbClr val="FFFFFF"/>
                </a:solidFill>
                <a:latin typeface="等线"/>
                <a:ea typeface="+mn-ea"/>
                <a:cs typeface="+mn-cs"/>
              </a:defRPr>
            </a:lvl4pPr>
            <a:lvl5pPr marL="1828800" algn="l" defTabSz="457200" rtl="0" eaLnBrk="1" latinLnBrk="0" hangingPunct="1">
              <a:defRPr sz="1800" kern="1200">
                <a:solidFill>
                  <a:srgbClr val="FFFFFF"/>
                </a:solidFill>
                <a:latin typeface="等线"/>
                <a:ea typeface="+mn-ea"/>
                <a:cs typeface="+mn-cs"/>
              </a:defRPr>
            </a:lvl5pPr>
            <a:lvl6pPr marL="2286000" algn="l" defTabSz="457200" rtl="0" eaLnBrk="1" latinLnBrk="0" hangingPunct="1">
              <a:defRPr sz="1800" kern="1200">
                <a:solidFill>
                  <a:srgbClr val="FFFFFF"/>
                </a:solidFill>
                <a:latin typeface="等线"/>
                <a:ea typeface="+mn-ea"/>
                <a:cs typeface="+mn-cs"/>
              </a:defRPr>
            </a:lvl6pPr>
            <a:lvl7pPr marL="2743200" algn="l" defTabSz="457200" rtl="0" eaLnBrk="1" latinLnBrk="0" hangingPunct="1">
              <a:defRPr sz="1800" kern="1200">
                <a:solidFill>
                  <a:srgbClr val="FFFFFF"/>
                </a:solidFill>
                <a:latin typeface="等线"/>
                <a:ea typeface="+mn-ea"/>
                <a:cs typeface="+mn-cs"/>
              </a:defRPr>
            </a:lvl7pPr>
            <a:lvl8pPr marL="3200400" algn="l" defTabSz="457200" rtl="0" eaLnBrk="1" latinLnBrk="0" hangingPunct="1">
              <a:defRPr sz="1800" kern="1200">
                <a:solidFill>
                  <a:srgbClr val="FFFFFF"/>
                </a:solidFill>
                <a:latin typeface="等线"/>
                <a:ea typeface="+mn-ea"/>
                <a:cs typeface="+mn-cs"/>
              </a:defRPr>
            </a:lvl8pPr>
            <a:lvl9pPr marL="3657600" algn="l" defTabSz="457200" rtl="0" eaLnBrk="1" latinLnBrk="0" hangingPunct="1">
              <a:defRPr sz="1800" kern="1200">
                <a:solidFill>
                  <a:srgbClr val="FFFFFF"/>
                </a:solidFill>
                <a:latin typeface="等线"/>
                <a:ea typeface="+mn-ea"/>
                <a:cs typeface="+mn-cs"/>
              </a:defRPr>
            </a:lvl9pPr>
          </a:lstStyle>
          <a:p>
            <a:pPr algn="ctr"/>
            <a:endParaRPr lang="zh-CN" altLang="en-US"/>
          </a:p>
        </p:txBody>
      </p:sp>
      <p:sp>
        <p:nvSpPr>
          <p:cNvPr id="2" name="标题 1"/>
          <p:cNvSpPr/>
          <p:nvPr>
            <p:ph type="title"/>
          </p:nvPr>
        </p:nvSpPr>
        <p:spPr>
          <a:xfrm>
            <a:off x="296545" y="276225"/>
            <a:ext cx="2768600" cy="574040"/>
          </a:xfrm>
          <a:noFill/>
        </p:spPr>
        <p:txBody>
          <a:bodyPr/>
          <a:lstStyle/>
          <a:p>
            <a:r>
              <a:rPr lang="zh-CN" altLang="en-US" sz="4000" spc="0">
                <a:solidFill>
                  <a:srgbClr val="FFC000"/>
                </a:solidFill>
                <a:latin typeface="+mn-ea"/>
                <a:ea typeface="+mn-ea"/>
                <a:cs typeface="+mn-ea"/>
              </a:rPr>
              <a:t>知识内容</a:t>
            </a:r>
            <a:endParaRPr lang="zh-CN" altLang="en-US" sz="4000" spc="0">
              <a:solidFill>
                <a:srgbClr val="FFC000"/>
              </a:solidFill>
              <a:latin typeface="+mn-ea"/>
              <a:ea typeface="+mn-ea"/>
              <a:cs typeface="+mn-ea"/>
            </a:endParaRPr>
          </a:p>
        </p:txBody>
      </p:sp>
      <p:graphicFrame>
        <p:nvGraphicFramePr>
          <p:cNvPr id="4" name="内容占位符 3"/>
          <p:cNvGraphicFramePr>
            <a:graphicFrameLocks noGrp="1"/>
          </p:cNvGraphicFramePr>
          <p:nvPr>
            <p:ph idx="1"/>
            <p:custDataLst>
              <p:tags r:id="rId3"/>
            </p:custDataLst>
          </p:nvPr>
        </p:nvGraphicFramePr>
        <p:xfrm>
          <a:off x="257175" y="104140"/>
          <a:ext cx="15340964" cy="9044305"/>
        </p:xfrm>
        <a:graphic>
          <a:graphicData uri="http://schemas.openxmlformats.org/drawingml/2006/table">
            <a:tbl>
              <a:tblPr firstRow="1" bandRow="1">
                <a:tableStyleId>{5C22544A-7EE6-4342-B048-85BDC9FD1C3A}</a:tableStyleId>
              </a:tblPr>
              <a:tblGrid>
                <a:gridCol w="982980"/>
                <a:gridCol w="4685665"/>
                <a:gridCol w="9672320"/>
              </a:tblGrid>
              <a:tr h="673735">
                <a:tc>
                  <a:txBody>
                    <a:bodyPr vert="horz" wrap="square"/>
                    <a:lstStyle/>
                    <a:p>
                      <a:pPr algn="ctr">
                        <a:buNone/>
                      </a:pPr>
                      <a:r>
                        <a:rPr lang="en-US" altLang="zh-CN" sz="3640" b="1">
                          <a:solidFill>
                            <a:schemeClr val="tx1"/>
                          </a:solidFill>
                        </a:rPr>
                        <a:t> </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2"/>
                    </a:solidFill>
                  </a:tcPr>
                </a:tc>
                <a:tc>
                  <a:txBody>
                    <a:bodyPr vert="horz" wrap="square"/>
                    <a:lstStyle/>
                    <a:p>
                      <a:pPr algn="ctr">
                        <a:buNone/>
                      </a:pPr>
                      <a:r>
                        <a:rPr lang="zh-CN" altLang="en-US" sz="3640" b="1">
                          <a:solidFill>
                            <a:schemeClr val="tx1"/>
                          </a:solidFill>
                          <a:sym typeface="+mn-ea"/>
                        </a:rPr>
                        <a:t>课程</a:t>
                      </a:r>
                      <a:endParaRPr lang="zh-CN" altLang="en-US" sz="3640" b="1">
                        <a:solidFill>
                          <a:schemeClr val="tx1"/>
                        </a:solidFill>
                        <a:sym typeface="+mn-ea"/>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2"/>
                    </a:solidFill>
                  </a:tcPr>
                </a:tc>
                <a:tc>
                  <a:txBody>
                    <a:bodyPr vert="horz" wrap="square"/>
                    <a:lstStyle/>
                    <a:p>
                      <a:pPr algn="ctr">
                        <a:buNone/>
                      </a:pPr>
                      <a:r>
                        <a:rPr lang="zh-CN" altLang="en-US" sz="3640" b="1">
                          <a:solidFill>
                            <a:schemeClr val="tx1"/>
                          </a:solidFill>
                        </a:rPr>
                        <a:t>具体章节或者内容</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2"/>
                    </a:solidFill>
                  </a:tcPr>
                </a:tc>
              </a:tr>
              <a:tr h="2196000">
                <a:tc rowSpan="4">
                  <a:txBody>
                    <a:bodyPr vert="horz" wrap="square"/>
                    <a:lstStyle/>
                    <a:p>
                      <a:pPr algn="ctr" fontAlgn="ctr">
                        <a:buNone/>
                      </a:pPr>
                      <a:r>
                        <a:rPr lang="zh-CN" altLang="en-US" sz="3640" b="1">
                          <a:solidFill>
                            <a:schemeClr val="tx1"/>
                          </a:solidFill>
                        </a:rPr>
                        <a:t>国家制度与社会治理</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ctr">
                        <a:buClrTx/>
                        <a:buSzTx/>
                        <a:buFontTx/>
                        <a:buNone/>
                      </a:pPr>
                      <a:r>
                        <a:rPr lang="zh-CN" altLang="en-US" sz="3640" b="1">
                          <a:solidFill>
                            <a:srgbClr val="FF0000"/>
                          </a:solidFill>
                        </a:rPr>
                        <a:t>第</a:t>
                      </a:r>
                      <a:r>
                        <a:rPr lang="en-US" altLang="zh-CN" sz="3640" b="1">
                          <a:solidFill>
                            <a:srgbClr val="FF0000"/>
                          </a:solidFill>
                        </a:rPr>
                        <a:t>3</a:t>
                      </a:r>
                      <a:r>
                        <a:rPr lang="zh-CN" altLang="en-US" sz="3640" b="1">
                          <a:solidFill>
                            <a:srgbClr val="FF0000"/>
                          </a:solidFill>
                        </a:rPr>
                        <a:t>课 </a:t>
                      </a:r>
                      <a:endParaRPr lang="zh-CN" altLang="en-US" sz="3640" b="1">
                        <a:solidFill>
                          <a:srgbClr val="FF0000"/>
                        </a:solidFill>
                      </a:endParaRPr>
                    </a:p>
                    <a:p>
                      <a:pPr algn="ctr">
                        <a:buClrTx/>
                        <a:buSzTx/>
                        <a:buFontTx/>
                        <a:buNone/>
                      </a:pPr>
                      <a:r>
                        <a:rPr lang="zh-CN" altLang="en-US" sz="3640" b="1">
                          <a:solidFill>
                            <a:schemeClr val="tx1"/>
                          </a:solidFill>
                        </a:rPr>
                        <a:t>中国近代至当代政治制度的演变</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vert="horz" wrap="square"/>
                    <a:lstStyle/>
                    <a:p>
                      <a:pPr algn="l">
                        <a:buClrTx/>
                        <a:buSzTx/>
                        <a:buFontTx/>
                        <a:buNone/>
                      </a:pPr>
                      <a:r>
                        <a:rPr lang="en-US" altLang="zh-CN" sz="3640" b="1">
                          <a:solidFill>
                            <a:schemeClr val="tx1"/>
                          </a:solidFill>
                        </a:rPr>
                        <a:t>1</a:t>
                      </a:r>
                      <a:r>
                        <a:rPr lang="zh-CN" altLang="en-US" sz="3640" b="1">
                          <a:solidFill>
                            <a:schemeClr val="tx1"/>
                          </a:solidFill>
                        </a:rPr>
                        <a:t>、国民政府</a:t>
                      </a:r>
                      <a:r>
                        <a:rPr lang="en-US" altLang="zh-CN" sz="3640" b="1">
                          <a:solidFill>
                            <a:schemeClr val="tx1"/>
                          </a:solidFill>
                        </a:rPr>
                        <a:t>“</a:t>
                      </a:r>
                      <a:r>
                        <a:rPr lang="zh-CN" altLang="en-US" sz="3640" b="1">
                          <a:solidFill>
                            <a:schemeClr val="tx1"/>
                          </a:solidFill>
                        </a:rPr>
                        <a:t>训政</a:t>
                      </a:r>
                      <a:r>
                        <a:rPr lang="en-US" altLang="zh-CN" sz="3640" b="1">
                          <a:solidFill>
                            <a:schemeClr val="tx1"/>
                          </a:solidFill>
                        </a:rPr>
                        <a:t>”</a:t>
                      </a:r>
                      <a:r>
                        <a:rPr lang="zh-CN" altLang="en-US" sz="3640" b="1">
                          <a:solidFill>
                            <a:schemeClr val="tx1"/>
                          </a:solidFill>
                        </a:rPr>
                        <a:t>的结束和打出</a:t>
                      </a:r>
                      <a:r>
                        <a:rPr lang="en-US" altLang="zh-CN" sz="3640" b="1">
                          <a:solidFill>
                            <a:schemeClr val="tx1"/>
                          </a:solidFill>
                        </a:rPr>
                        <a:t>“</a:t>
                      </a:r>
                      <a:r>
                        <a:rPr lang="zh-CN" altLang="en-US" sz="3640" b="1">
                          <a:solidFill>
                            <a:schemeClr val="tx1"/>
                          </a:solidFill>
                        </a:rPr>
                        <a:t>行宪</a:t>
                      </a:r>
                      <a:r>
                        <a:rPr lang="en-US" altLang="zh-CN" sz="3640" b="1">
                          <a:solidFill>
                            <a:schemeClr val="tx1"/>
                          </a:solidFill>
                        </a:rPr>
                        <a:t>”</a:t>
                      </a:r>
                      <a:r>
                        <a:rPr lang="zh-CN" altLang="en-US" sz="3640" b="1">
                          <a:solidFill>
                            <a:schemeClr val="tx1"/>
                          </a:solidFill>
                        </a:rPr>
                        <a:t>招牌</a:t>
                      </a:r>
                      <a:r>
                        <a:rPr lang="en-US" altLang="zh-CN" sz="3640" b="1">
                          <a:solidFill>
                            <a:schemeClr val="tx1"/>
                          </a:solidFill>
                        </a:rPr>
                        <a:t>2</a:t>
                      </a:r>
                      <a:r>
                        <a:rPr lang="zh-CN" altLang="en-US" sz="3640" b="1">
                          <a:solidFill>
                            <a:schemeClr val="tx1"/>
                          </a:solidFill>
                        </a:rPr>
                        <a:t>、</a:t>
                      </a:r>
                      <a:r>
                        <a:rPr lang="en-US" altLang="zh-CN" sz="3640" b="1">
                          <a:solidFill>
                            <a:schemeClr val="tx1"/>
                          </a:solidFill>
                        </a:rPr>
                        <a:t>2</a:t>
                      </a:r>
                      <a:r>
                        <a:rPr lang="zh-CN" altLang="en-US" sz="3640" b="1">
                          <a:solidFill>
                            <a:schemeClr val="tx1"/>
                          </a:solidFill>
                        </a:rPr>
                        <a:t>、中国共产党在解放区的制度探索</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r>
              <a:tr h="2196000">
                <a:tc vMerge="1">
                  <a:txBody>
                    <a:bodyPr vert="horz" wrap="square"/>
                    <a:lstStyle/>
                    <a:p/>
                  </a:txBody>
                  <a:tcPr/>
                </a:tc>
                <a:tc>
                  <a:txBody>
                    <a:bodyPr vert="horz" wrap="square"/>
                    <a:lstStyle/>
                    <a:p>
                      <a:pPr algn="ctr">
                        <a:buClrTx/>
                        <a:buSzTx/>
                        <a:buFontTx/>
                        <a:buNone/>
                      </a:pPr>
                      <a:r>
                        <a:rPr lang="zh-CN" altLang="en-US" sz="3640" b="1">
                          <a:solidFill>
                            <a:srgbClr val="FF0000"/>
                          </a:solidFill>
                        </a:rPr>
                        <a:t>第</a:t>
                      </a:r>
                      <a:r>
                        <a:rPr lang="en-US" altLang="zh-CN" sz="3640" b="1">
                          <a:solidFill>
                            <a:srgbClr val="FF0000"/>
                          </a:solidFill>
                        </a:rPr>
                        <a:t>7</a:t>
                      </a:r>
                      <a:r>
                        <a:rPr lang="zh-CN" altLang="en-US" sz="3640" b="1">
                          <a:solidFill>
                            <a:srgbClr val="FF0000"/>
                          </a:solidFill>
                        </a:rPr>
                        <a:t>课</a:t>
                      </a:r>
                      <a:endParaRPr lang="zh-CN" altLang="en-US" sz="3640" b="1">
                        <a:solidFill>
                          <a:srgbClr val="FF0000"/>
                        </a:solidFill>
                      </a:endParaRPr>
                    </a:p>
                    <a:p>
                      <a:pPr algn="ctr">
                        <a:buClrTx/>
                        <a:buSzTx/>
                        <a:buFontTx/>
                        <a:buNone/>
                      </a:pPr>
                      <a:r>
                        <a:rPr lang="zh-CN" altLang="en-US" sz="3640" b="1">
                          <a:solidFill>
                            <a:schemeClr val="tx1"/>
                          </a:solidFill>
                        </a:rPr>
                        <a:t>近代以来中国的</a:t>
                      </a:r>
                      <a:endParaRPr lang="zh-CN" altLang="en-US" sz="3640" b="1">
                        <a:solidFill>
                          <a:schemeClr val="tx1"/>
                        </a:solidFill>
                      </a:endParaRPr>
                    </a:p>
                    <a:p>
                      <a:pPr algn="ctr">
                        <a:buClrTx/>
                        <a:buSzTx/>
                        <a:buFontTx/>
                        <a:buNone/>
                      </a:pPr>
                      <a:r>
                        <a:rPr lang="zh-CN" altLang="en-US" sz="3640" b="1">
                          <a:solidFill>
                            <a:schemeClr val="tx1"/>
                          </a:solidFill>
                        </a:rPr>
                        <a:t>官员选拔与管理</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vert="horz" wrap="square"/>
                    <a:lstStyle/>
                    <a:p>
                      <a:pPr algn="l">
                        <a:buClrTx/>
                        <a:buSzTx/>
                        <a:buFontTx/>
                        <a:buNone/>
                      </a:pPr>
                      <a:r>
                        <a:rPr lang="zh-CN" altLang="en-US" sz="3640" b="1">
                          <a:solidFill>
                            <a:schemeClr val="tx1"/>
                          </a:solidFill>
                        </a:rPr>
                        <a:t>历史纵横：新中国成立前，在中国共产党领导下的根据地和解放区的干部制度。</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r>
              <a:tr h="1717040">
                <a:tc vMerge="1">
                  <a:txBody>
                    <a:bodyPr vert="horz" wrap="square"/>
                    <a:lstStyle/>
                    <a:p/>
                  </a:txBody>
                  <a:tcPr marL="118800" marR="118800" marT="59400" marB="59400" anchor="ctr">
                    <a:lnL w="12700" cmpd="sng">
                      <a:solidFill>
                        <a:schemeClr val="tx1"/>
                      </a:solidFill>
                      <a:prstDash val="solid"/>
                    </a:lnL>
                    <a:lnR w="12700" cmpd="sng">
                      <a:solidFill>
                        <a:schemeClr val="tx1"/>
                      </a:solidFill>
                      <a:prstDash val="solid"/>
                    </a:lnR>
                    <a:lnB w="12700" cmpd="sng">
                      <a:solidFill>
                        <a:schemeClr val="tx1"/>
                      </a:solidFill>
                      <a:prstDash val="solid"/>
                    </a:lnB>
                  </a:tcPr>
                </a:tc>
                <a:tc>
                  <a:txBody>
                    <a:bodyPr vert="horz" wrap="square"/>
                    <a:lstStyle/>
                    <a:p>
                      <a:pPr algn="ctr">
                        <a:buNone/>
                      </a:pPr>
                      <a:r>
                        <a:rPr lang="zh-CN" altLang="en-US" sz="3640" b="1">
                          <a:solidFill>
                            <a:srgbClr val="FF0000"/>
                          </a:solidFill>
                        </a:rPr>
                        <a:t>第</a:t>
                      </a:r>
                      <a:r>
                        <a:rPr lang="en-US" altLang="zh-CN" sz="3640" b="1">
                          <a:solidFill>
                            <a:srgbClr val="FF0000"/>
                          </a:solidFill>
                        </a:rPr>
                        <a:t>13</a:t>
                      </a:r>
                      <a:r>
                        <a:rPr lang="zh-CN" altLang="en-US" sz="3640" b="1">
                          <a:solidFill>
                            <a:srgbClr val="FF0000"/>
                          </a:solidFill>
                        </a:rPr>
                        <a:t>课</a:t>
                      </a:r>
                      <a:r>
                        <a:rPr lang="en-US" altLang="zh-CN" sz="3640" b="1">
                          <a:solidFill>
                            <a:srgbClr val="FF0000"/>
                          </a:solidFill>
                        </a:rPr>
                        <a:t> </a:t>
                      </a:r>
                      <a:r>
                        <a:rPr lang="en-US" altLang="zh-CN" sz="3640" b="1">
                          <a:solidFill>
                            <a:schemeClr val="tx1"/>
                          </a:solidFill>
                        </a:rPr>
                        <a:t>  </a:t>
                      </a:r>
                      <a:endParaRPr lang="en-US" altLang="zh-CN" sz="3640" b="1">
                        <a:solidFill>
                          <a:schemeClr val="tx1"/>
                        </a:solidFill>
                      </a:endParaRPr>
                    </a:p>
                    <a:p>
                      <a:pPr algn="ctr">
                        <a:buNone/>
                      </a:pPr>
                      <a:r>
                        <a:rPr lang="zh-CN" altLang="en-US" sz="3640" b="1">
                          <a:solidFill>
                            <a:schemeClr val="tx1"/>
                          </a:solidFill>
                        </a:rPr>
                        <a:t>当代中国的</a:t>
                      </a:r>
                      <a:endParaRPr lang="zh-CN" altLang="en-US" sz="3640" b="1">
                        <a:solidFill>
                          <a:schemeClr val="tx1"/>
                        </a:solidFill>
                      </a:endParaRPr>
                    </a:p>
                    <a:p>
                      <a:pPr algn="ctr">
                        <a:buNone/>
                      </a:pPr>
                      <a:r>
                        <a:rPr lang="zh-CN" altLang="en-US" sz="3640" b="1">
                          <a:solidFill>
                            <a:schemeClr val="tx1"/>
                          </a:solidFill>
                        </a:rPr>
                        <a:t>民族政策</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vert="horz" wrap="square"/>
                    <a:lstStyle/>
                    <a:p>
                      <a:pPr>
                        <a:buNone/>
                      </a:pPr>
                      <a:r>
                        <a:rPr lang="zh-CN" altLang="en-US" sz="3640" b="1">
                          <a:solidFill>
                            <a:schemeClr val="tx1"/>
                          </a:solidFill>
                        </a:rPr>
                        <a:t>内蒙古自治区的成立</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r>
              <a:tr h="2196000">
                <a:tc vMerge="1">
                  <a:txBody>
                    <a:bodyPr vert="horz" wrap="square"/>
                    <a:lstStyle/>
                    <a:p/>
                  </a:txBody>
                  <a:tcPr marL="118800" marR="118800" marT="59400" marB="59400" anchor="ctr">
                    <a:lnL w="12700" cmpd="sng">
                      <a:solidFill>
                        <a:schemeClr val="tx1"/>
                      </a:solidFill>
                      <a:prstDash val="solid"/>
                    </a:lnL>
                    <a:lnR w="12700" cmpd="sng">
                      <a:solidFill>
                        <a:schemeClr val="tx1"/>
                      </a:solidFill>
                      <a:prstDash val="solid"/>
                    </a:lnR>
                    <a:lnB w="12700" cmpd="sng">
                      <a:solidFill>
                        <a:schemeClr val="tx1"/>
                      </a:solidFill>
                      <a:prstDash val="solid"/>
                    </a:lnB>
                  </a:tcPr>
                </a:tc>
                <a:tc>
                  <a:txBody>
                    <a:bodyPr vert="horz" wrap="square"/>
                    <a:lstStyle/>
                    <a:p>
                      <a:pPr algn="ctr">
                        <a:buNone/>
                      </a:pPr>
                      <a:r>
                        <a:rPr lang="zh-CN" altLang="en-US" sz="3640" b="1">
                          <a:solidFill>
                            <a:srgbClr val="FF0000"/>
                          </a:solidFill>
                          <a:sym typeface="+mn-ea"/>
                        </a:rPr>
                        <a:t>第</a:t>
                      </a:r>
                      <a:r>
                        <a:rPr lang="en-US" altLang="zh-CN" sz="3640" b="1">
                          <a:solidFill>
                            <a:srgbClr val="FF0000"/>
                          </a:solidFill>
                          <a:sym typeface="+mn-ea"/>
                        </a:rPr>
                        <a:t>15</a:t>
                      </a:r>
                      <a:r>
                        <a:rPr lang="zh-CN" altLang="en-US" sz="3640" b="1">
                          <a:solidFill>
                            <a:srgbClr val="FF0000"/>
                          </a:solidFill>
                          <a:sym typeface="+mn-ea"/>
                        </a:rPr>
                        <a:t>课</a:t>
                      </a:r>
                      <a:r>
                        <a:rPr lang="en-US" altLang="zh-CN" sz="3640" b="1">
                          <a:solidFill>
                            <a:srgbClr val="FF0000"/>
                          </a:solidFill>
                          <a:sym typeface="+mn-ea"/>
                        </a:rPr>
                        <a:t> </a:t>
                      </a:r>
                      <a:r>
                        <a:rPr lang="en-US" altLang="zh-CN" sz="3640" b="1">
                          <a:solidFill>
                            <a:schemeClr val="tx1"/>
                          </a:solidFill>
                          <a:sym typeface="+mn-ea"/>
                        </a:rPr>
                        <a:t>  </a:t>
                      </a:r>
                      <a:endParaRPr lang="en-US" altLang="zh-CN" sz="3640" b="1">
                        <a:solidFill>
                          <a:schemeClr val="tx1"/>
                        </a:solidFill>
                      </a:endParaRPr>
                    </a:p>
                    <a:p>
                      <a:pPr algn="ctr">
                        <a:buNone/>
                      </a:pPr>
                      <a:r>
                        <a:rPr lang="zh-CN" altLang="en-US" sz="3640" b="1">
                          <a:solidFill>
                            <a:schemeClr val="tx1"/>
                          </a:solidFill>
                          <a:sym typeface="+mn-ea"/>
                        </a:rPr>
                        <a:t>货币的使用与世界货币体系的形成</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c>
                  <a:txBody>
                    <a:bodyPr vert="horz" wrap="square"/>
                    <a:lstStyle/>
                    <a:p>
                      <a:pPr>
                        <a:buNone/>
                      </a:pPr>
                      <a:r>
                        <a:rPr lang="en-US" altLang="zh-CN" sz="3640" b="1">
                          <a:solidFill>
                            <a:schemeClr val="tx1"/>
                          </a:solidFill>
                        </a:rPr>
                        <a:t>1</a:t>
                      </a:r>
                      <a:r>
                        <a:rPr lang="zh-CN" altLang="en-US" sz="3640" b="1">
                          <a:solidFill>
                            <a:schemeClr val="tx1"/>
                          </a:solidFill>
                        </a:rPr>
                        <a:t>、国民政府</a:t>
                      </a:r>
                      <a:r>
                        <a:rPr lang="en-US" altLang="zh-CN" sz="3640" b="1">
                          <a:solidFill>
                            <a:schemeClr val="tx1"/>
                          </a:solidFill>
                        </a:rPr>
                        <a:t>1948</a:t>
                      </a:r>
                      <a:r>
                        <a:rPr lang="zh-CN" altLang="en-US" sz="3640" b="1">
                          <a:solidFill>
                            <a:schemeClr val="tx1"/>
                          </a:solidFill>
                        </a:rPr>
                        <a:t>年的币制改革；</a:t>
                      </a:r>
                      <a:endParaRPr lang="zh-CN" altLang="en-US" sz="3640" b="1">
                        <a:solidFill>
                          <a:schemeClr val="tx1"/>
                        </a:solidFill>
                      </a:endParaRPr>
                    </a:p>
                    <a:p>
                      <a:pPr>
                        <a:buNone/>
                      </a:pPr>
                      <a:r>
                        <a:rPr lang="en-US" altLang="zh-CN" sz="3640" b="1">
                          <a:solidFill>
                            <a:schemeClr val="tx1"/>
                          </a:solidFill>
                        </a:rPr>
                        <a:t>2</a:t>
                      </a:r>
                      <a:r>
                        <a:rPr lang="zh-CN" altLang="en-US" sz="3640" b="1">
                          <a:solidFill>
                            <a:schemeClr val="tx1"/>
                          </a:solidFill>
                        </a:rPr>
                        <a:t>、华北人民政府于</a:t>
                      </a:r>
                      <a:r>
                        <a:rPr lang="en-US" altLang="zh-CN" sz="3640" b="1">
                          <a:solidFill>
                            <a:schemeClr val="tx1"/>
                          </a:solidFill>
                        </a:rPr>
                        <a:t>1948</a:t>
                      </a:r>
                      <a:r>
                        <a:rPr lang="zh-CN" altLang="en-US" sz="3640" b="1">
                          <a:solidFill>
                            <a:schemeClr val="tx1"/>
                          </a:solidFill>
                        </a:rPr>
                        <a:t>年</a:t>
                      </a:r>
                      <a:r>
                        <a:rPr lang="en-US" altLang="zh-CN" sz="3640" b="1">
                          <a:solidFill>
                            <a:schemeClr val="tx1"/>
                          </a:solidFill>
                        </a:rPr>
                        <a:t>12</a:t>
                      </a:r>
                      <a:r>
                        <a:rPr lang="zh-CN" altLang="en-US" sz="3640" b="1">
                          <a:solidFill>
                            <a:schemeClr val="tx1"/>
                          </a:solidFill>
                        </a:rPr>
                        <a:t>月</a:t>
                      </a:r>
                      <a:r>
                        <a:rPr lang="en-US" altLang="zh-CN" sz="3640" b="1">
                          <a:solidFill>
                            <a:schemeClr val="tx1"/>
                          </a:solidFill>
                        </a:rPr>
                        <a:t>1</a:t>
                      </a:r>
                      <a:r>
                        <a:rPr lang="zh-CN" altLang="en-US" sz="3640" b="1">
                          <a:solidFill>
                            <a:schemeClr val="tx1"/>
                          </a:solidFill>
                        </a:rPr>
                        <a:t>日在河北石家庄成立中国人民银行，开始统一发行人民币。</a:t>
                      </a:r>
                      <a:endParaRPr lang="zh-CN" altLang="en-US" sz="3640" b="1">
                        <a:solidFill>
                          <a:schemeClr val="tx1"/>
                        </a:solidFill>
                      </a:endParaRPr>
                    </a:p>
                  </a:txBody>
                  <a:tcPr marL="118800" marR="118800" marT="59400" marB="59400"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lumMod val="95000"/>
                      </a:schemeClr>
                    </a:solidFill>
                  </a:tcPr>
                </a:tc>
              </a:tr>
            </a:tbl>
          </a:graphicData>
        </a:graphic>
      </p:graphicFrame>
    </p:spTree>
    <p:custDataLst>
      <p:tags r:id="rId4"/>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矩形 4"/>
          <p:cNvSpPr/>
          <p:nvPr>
            <p:custDataLst>
              <p:tags r:id="rId2"/>
            </p:custDataLst>
          </p:nvPr>
        </p:nvSpPr>
        <p:spPr>
          <a:xfrm>
            <a:off x="-4373" y="-39448"/>
            <a:ext cx="15844447" cy="9359900"/>
          </a:xfrm>
          <a:prstGeom prst="rect">
            <a:avLst/>
          </a:prstGeom>
          <a:gradFill>
            <a:gsLst>
              <a:gs pos="0">
                <a:schemeClr val="tx1">
                  <a:alpha val="70000"/>
                  <a:lumMod val="70000"/>
                  <a:lumOff val="30000"/>
                </a:schemeClr>
              </a:gs>
              <a:gs pos="100000">
                <a:schemeClr val="tx1">
                  <a:lumMod val="95000"/>
                  <a:lumOff val="5000"/>
                  <a:alpha val="59000"/>
                </a:schemeClr>
              </a:gs>
            </a:gsLst>
            <a:lin ang="5400000" scaled="0"/>
          </a:gra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等线"/>
                <a:ea typeface="+mn-ea"/>
                <a:cs typeface="+mn-cs"/>
              </a:defRPr>
            </a:lvl1pPr>
            <a:lvl2pPr marL="457200" algn="l" defTabSz="457200" rtl="0" eaLnBrk="1" latinLnBrk="0" hangingPunct="1">
              <a:defRPr sz="1800" kern="1200">
                <a:solidFill>
                  <a:srgbClr val="FFFFFF"/>
                </a:solidFill>
                <a:latin typeface="等线"/>
                <a:ea typeface="+mn-ea"/>
                <a:cs typeface="+mn-cs"/>
              </a:defRPr>
            </a:lvl2pPr>
            <a:lvl3pPr marL="914400" algn="l" defTabSz="457200" rtl="0" eaLnBrk="1" latinLnBrk="0" hangingPunct="1">
              <a:defRPr sz="1800" kern="1200">
                <a:solidFill>
                  <a:srgbClr val="FFFFFF"/>
                </a:solidFill>
                <a:latin typeface="等线"/>
                <a:ea typeface="+mn-ea"/>
                <a:cs typeface="+mn-cs"/>
              </a:defRPr>
            </a:lvl3pPr>
            <a:lvl4pPr marL="1371600" algn="l" defTabSz="457200" rtl="0" eaLnBrk="1" latinLnBrk="0" hangingPunct="1">
              <a:defRPr sz="1800" kern="1200">
                <a:solidFill>
                  <a:srgbClr val="FFFFFF"/>
                </a:solidFill>
                <a:latin typeface="等线"/>
                <a:ea typeface="+mn-ea"/>
                <a:cs typeface="+mn-cs"/>
              </a:defRPr>
            </a:lvl4pPr>
            <a:lvl5pPr marL="1828800" algn="l" defTabSz="457200" rtl="0" eaLnBrk="1" latinLnBrk="0" hangingPunct="1">
              <a:defRPr sz="1800" kern="1200">
                <a:solidFill>
                  <a:srgbClr val="FFFFFF"/>
                </a:solidFill>
                <a:latin typeface="等线"/>
                <a:ea typeface="+mn-ea"/>
                <a:cs typeface="+mn-cs"/>
              </a:defRPr>
            </a:lvl5pPr>
            <a:lvl6pPr marL="2286000" algn="l" defTabSz="457200" rtl="0" eaLnBrk="1" latinLnBrk="0" hangingPunct="1">
              <a:defRPr sz="1800" kern="1200">
                <a:solidFill>
                  <a:srgbClr val="FFFFFF"/>
                </a:solidFill>
                <a:latin typeface="等线"/>
                <a:ea typeface="+mn-ea"/>
                <a:cs typeface="+mn-cs"/>
              </a:defRPr>
            </a:lvl6pPr>
            <a:lvl7pPr marL="2743200" algn="l" defTabSz="457200" rtl="0" eaLnBrk="1" latinLnBrk="0" hangingPunct="1">
              <a:defRPr sz="1800" kern="1200">
                <a:solidFill>
                  <a:srgbClr val="FFFFFF"/>
                </a:solidFill>
                <a:latin typeface="等线"/>
                <a:ea typeface="+mn-ea"/>
                <a:cs typeface="+mn-cs"/>
              </a:defRPr>
            </a:lvl7pPr>
            <a:lvl8pPr marL="3200400" algn="l" defTabSz="457200" rtl="0" eaLnBrk="1" latinLnBrk="0" hangingPunct="1">
              <a:defRPr sz="1800" kern="1200">
                <a:solidFill>
                  <a:srgbClr val="FFFFFF"/>
                </a:solidFill>
                <a:latin typeface="等线"/>
                <a:ea typeface="+mn-ea"/>
                <a:cs typeface="+mn-cs"/>
              </a:defRPr>
            </a:lvl8pPr>
            <a:lvl9pPr marL="3657600" algn="l" defTabSz="457200" rtl="0" eaLnBrk="1" latinLnBrk="0" hangingPunct="1">
              <a:defRPr sz="1800" kern="1200">
                <a:solidFill>
                  <a:srgbClr val="FFFFFF"/>
                </a:solidFill>
                <a:latin typeface="等线"/>
                <a:ea typeface="+mn-ea"/>
                <a:cs typeface="+mn-cs"/>
              </a:defRPr>
            </a:lvl9pPr>
          </a:lstStyle>
          <a:p>
            <a:pPr algn="ctr"/>
            <a:endParaRPr lang="zh-CN" altLang="en-US"/>
          </a:p>
        </p:txBody>
      </p:sp>
      <p:sp>
        <p:nvSpPr>
          <p:cNvPr id="2" name="标题 1"/>
          <p:cNvSpPr/>
          <p:nvPr>
            <p:ph type="title"/>
          </p:nvPr>
        </p:nvSpPr>
        <p:spPr>
          <a:xfrm>
            <a:off x="296545" y="335280"/>
            <a:ext cx="2768600" cy="574040"/>
          </a:xfrm>
          <a:solidFill>
            <a:schemeClr val="tx1">
              <a:lumMod val="65000"/>
              <a:lumOff val="35000"/>
            </a:schemeClr>
          </a:solidFill>
        </p:spPr>
        <p:txBody>
          <a:bodyPr/>
          <a:lstStyle/>
          <a:p>
            <a:r>
              <a:rPr lang="zh-CN" altLang="en-US" sz="4000" spc="0">
                <a:solidFill>
                  <a:srgbClr val="FFC000"/>
                </a:solidFill>
                <a:latin typeface="+mn-ea"/>
                <a:ea typeface="+mn-ea"/>
                <a:cs typeface="+mn-ea"/>
              </a:rPr>
              <a:t>国际形势</a:t>
            </a:r>
            <a:endParaRPr lang="zh-CN" altLang="en-US" sz="4000" spc="0">
              <a:solidFill>
                <a:srgbClr val="FFC000"/>
              </a:solidFill>
              <a:latin typeface="+mn-ea"/>
              <a:ea typeface="+mn-ea"/>
              <a:cs typeface="+mn-ea"/>
            </a:endParaRPr>
          </a:p>
        </p:txBody>
      </p:sp>
      <p:sp>
        <p:nvSpPr>
          <p:cNvPr id="3" name="内容占位符 2"/>
          <p:cNvSpPr/>
          <p:nvPr>
            <p:ph idx="1"/>
          </p:nvPr>
        </p:nvSpPr>
        <p:spPr>
          <a:xfrm>
            <a:off x="257175" y="1011555"/>
            <a:ext cx="15231111" cy="7993380"/>
          </a:xfrm>
          <a:solidFill>
            <a:schemeClr val="lt1">
              <a:alpha val="99000"/>
            </a:schemeClr>
          </a:solidFill>
        </p:spPr>
        <p:txBody>
          <a:bodyPr>
            <a:noAutofit/>
          </a:bodyPr>
          <a:lstStyle/>
          <a:p>
            <a:pPr marL="0" indent="0">
              <a:buNone/>
            </a:pPr>
            <a:r>
              <a:rPr lang="en-US" altLang="zh-CN" sz="3640" b="1" spc="0">
                <a:solidFill>
                  <a:srgbClr val="FF0000"/>
                </a:solidFill>
                <a:latin typeface="+mn-lt"/>
                <a:ea typeface="+mn-ea"/>
              </a:rPr>
              <a:t>1</a:t>
            </a:r>
            <a:r>
              <a:rPr sz="3640" b="1" spc="0">
                <a:solidFill>
                  <a:srgbClr val="FF0000"/>
                </a:solidFill>
                <a:latin typeface="+mn-lt"/>
                <a:ea typeface="+mn-ea"/>
              </a:rPr>
              <a:t>、二战后国际秩序的建立：</a:t>
            </a:r>
            <a:r>
              <a:rPr sz="3640" b="1" spc="0">
                <a:latin typeface="+mn-lt"/>
                <a:ea typeface="+mn-ea"/>
              </a:rPr>
              <a:t>雅尔塔体系</a:t>
            </a:r>
            <a:endParaRPr sz="3640" b="1" spc="0">
              <a:latin typeface="+mn-lt"/>
              <a:ea typeface="+mn-ea"/>
            </a:endParaRPr>
          </a:p>
          <a:p>
            <a:pPr marL="0" indent="0">
              <a:buNone/>
            </a:pPr>
            <a:r>
              <a:rPr lang="en-US" altLang="zh-CN" sz="3640" b="1" spc="0">
                <a:solidFill>
                  <a:srgbClr val="FF0000"/>
                </a:solidFill>
                <a:latin typeface="+mn-lt"/>
                <a:ea typeface="+mn-ea"/>
              </a:rPr>
              <a:t>2</a:t>
            </a:r>
            <a:r>
              <a:rPr sz="3640" b="1" spc="0">
                <a:solidFill>
                  <a:srgbClr val="FF0000"/>
                </a:solidFill>
                <a:latin typeface="+mn-lt"/>
                <a:ea typeface="+mn-ea"/>
              </a:rPr>
              <a:t>、冷战：</a:t>
            </a:r>
            <a:endParaRPr sz="3640" b="1" spc="0">
              <a:latin typeface="+mn-lt"/>
              <a:ea typeface="+mn-ea"/>
            </a:endParaRPr>
          </a:p>
          <a:p>
            <a:pPr marL="0" indent="0">
              <a:buNone/>
            </a:pPr>
            <a:r>
              <a:rPr sz="3640" b="1" spc="0">
                <a:latin typeface="+mn-lt"/>
                <a:ea typeface="+mn-ea"/>
              </a:rPr>
              <a:t>（</a:t>
            </a:r>
            <a:r>
              <a:rPr lang="en-US" altLang="zh-CN" sz="3640" b="1" spc="0">
                <a:latin typeface="+mn-lt"/>
                <a:ea typeface="+mn-ea"/>
              </a:rPr>
              <a:t>1</a:t>
            </a:r>
            <a:r>
              <a:rPr sz="3640" b="1" spc="0">
                <a:latin typeface="+mn-lt"/>
                <a:ea typeface="+mn-ea"/>
              </a:rPr>
              <a:t>）</a:t>
            </a:r>
            <a:r>
              <a:rPr lang="en-US" altLang="zh-CN" sz="3640" b="1" spc="0">
                <a:latin typeface="+mn-lt"/>
                <a:ea typeface="+mn-ea"/>
              </a:rPr>
              <a:t>1946</a:t>
            </a:r>
            <a:r>
              <a:rPr sz="3640" b="1" spc="0">
                <a:latin typeface="+mn-lt"/>
                <a:ea typeface="+mn-ea"/>
              </a:rPr>
              <a:t>年</a:t>
            </a:r>
            <a:r>
              <a:rPr lang="en-US" altLang="zh-CN" sz="3640" b="1" spc="0">
                <a:latin typeface="+mn-lt"/>
                <a:ea typeface="+mn-ea"/>
              </a:rPr>
              <a:t>3</a:t>
            </a:r>
            <a:r>
              <a:rPr sz="3640" b="1" spc="0">
                <a:latin typeface="+mn-lt"/>
                <a:ea typeface="+mn-ea"/>
              </a:rPr>
              <a:t>月</a:t>
            </a:r>
            <a:r>
              <a:rPr lang="en-US" altLang="zh-CN" sz="3640" b="1" spc="0">
                <a:latin typeface="+mn-lt"/>
                <a:ea typeface="+mn-ea"/>
              </a:rPr>
              <a:t>5</a:t>
            </a:r>
            <a:r>
              <a:rPr sz="3640" b="1" spc="0">
                <a:latin typeface="+mn-lt"/>
                <a:ea typeface="+mn-ea"/>
              </a:rPr>
              <a:t>日丘吉尔铁幕演说；</a:t>
            </a:r>
            <a:endParaRPr sz="3640" b="1" spc="0">
              <a:latin typeface="+mn-lt"/>
              <a:ea typeface="+mn-ea"/>
            </a:endParaRPr>
          </a:p>
          <a:p>
            <a:pPr marL="0" indent="0">
              <a:buNone/>
            </a:pPr>
            <a:r>
              <a:rPr sz="3640" b="1" spc="0">
                <a:latin typeface="+mn-lt"/>
                <a:ea typeface="+mn-ea"/>
              </a:rPr>
              <a:t>（</a:t>
            </a:r>
            <a:r>
              <a:rPr lang="en-US" altLang="zh-CN" sz="3640" b="1" spc="0">
                <a:latin typeface="+mn-lt"/>
                <a:ea typeface="+mn-ea"/>
              </a:rPr>
              <a:t>2</a:t>
            </a:r>
            <a:r>
              <a:rPr sz="3640" b="1" spc="0">
                <a:latin typeface="+mn-lt"/>
                <a:ea typeface="+mn-ea"/>
              </a:rPr>
              <a:t>）1947年3月杜鲁门主义出台，宣布世界已经分裂为两个对立的营垒，美国将支持所有反对共产主义的国家，冷战开始，美苏从战时盟友变为战后对手；</a:t>
            </a:r>
            <a:endParaRPr sz="3640" b="1" spc="0">
              <a:latin typeface="+mn-lt"/>
              <a:ea typeface="+mn-ea"/>
            </a:endParaRPr>
          </a:p>
          <a:p>
            <a:pPr marL="0" indent="0">
              <a:buNone/>
            </a:pPr>
            <a:r>
              <a:rPr sz="3640" b="1" spc="0">
                <a:latin typeface="+mn-lt"/>
                <a:ea typeface="+mn-ea"/>
              </a:rPr>
              <a:t>（</a:t>
            </a:r>
            <a:r>
              <a:rPr lang="en-US" altLang="zh-CN" sz="3640" b="1" spc="0">
                <a:latin typeface="+mn-lt"/>
                <a:ea typeface="+mn-ea"/>
              </a:rPr>
              <a:t>3</a:t>
            </a:r>
            <a:r>
              <a:rPr sz="3640" b="1" spc="0">
                <a:latin typeface="+mn-lt"/>
                <a:ea typeface="+mn-ea"/>
              </a:rPr>
              <a:t>）1947年7月：马歇尔计划；</a:t>
            </a:r>
            <a:endParaRPr sz="3640" b="1" spc="0">
              <a:latin typeface="+mn-lt"/>
              <a:ea typeface="+mn-ea"/>
            </a:endParaRPr>
          </a:p>
          <a:p>
            <a:pPr marL="0" indent="0">
              <a:buNone/>
            </a:pPr>
            <a:r>
              <a:rPr sz="3640" b="1" spc="0">
                <a:latin typeface="+mn-lt"/>
                <a:ea typeface="+mn-ea"/>
              </a:rPr>
              <a:t>（</a:t>
            </a:r>
            <a:r>
              <a:rPr lang="en-US" altLang="zh-CN" sz="3640" b="1" spc="0">
                <a:latin typeface="+mn-lt"/>
                <a:ea typeface="+mn-ea"/>
              </a:rPr>
              <a:t>4</a:t>
            </a:r>
            <a:r>
              <a:rPr sz="3640" b="1" spc="0">
                <a:latin typeface="+mn-lt"/>
                <a:ea typeface="+mn-ea"/>
              </a:rPr>
              <a:t>）1947年9月共产党和工人党情报局成立，宣布世界已经分裂为帝国主义和反帝国主义两个相互敌对与斗争的阵营；</a:t>
            </a:r>
            <a:endParaRPr sz="3640" b="1" spc="0">
              <a:latin typeface="+mn-lt"/>
              <a:ea typeface="+mn-ea"/>
            </a:endParaRPr>
          </a:p>
          <a:p>
            <a:pPr marL="0" indent="0">
              <a:buNone/>
            </a:pPr>
            <a:r>
              <a:rPr lang="en-US" altLang="zh-CN" sz="3640" b="1" spc="0">
                <a:solidFill>
                  <a:srgbClr val="FF0000"/>
                </a:solidFill>
                <a:latin typeface="+mn-lt"/>
                <a:ea typeface="+mn-ea"/>
              </a:rPr>
              <a:t>3</a:t>
            </a:r>
            <a:r>
              <a:rPr sz="3640" b="1" spc="0">
                <a:solidFill>
                  <a:srgbClr val="FF0000"/>
                </a:solidFill>
                <a:latin typeface="+mn-lt"/>
                <a:ea typeface="+mn-ea"/>
              </a:rPr>
              <a:t>、二战后民族解放浪潮空前高涨：</a:t>
            </a:r>
            <a:r>
              <a:rPr sz="3640" b="1" spc="0">
                <a:latin typeface="+mn-lt"/>
                <a:ea typeface="+mn-ea"/>
              </a:rPr>
              <a:t>1947年印度独立</a:t>
            </a:r>
            <a:endParaRPr sz="3640" b="1" spc="0">
              <a:latin typeface="+mn-lt"/>
              <a:ea typeface="+mn-ea"/>
            </a:endParaRPr>
          </a:p>
        </p:txBody>
      </p:sp>
    </p:spTree>
    <p:custDataLst>
      <p:tags r:id="rId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725972" y="327322"/>
            <a:ext cx="2107095" cy="645160"/>
          </a:xfrm>
          <a:prstGeom prst="rect">
            <a:avLst/>
          </a:prstGeom>
          <a:solidFill>
            <a:schemeClr val="bg2">
              <a:lumMod val="90000"/>
            </a:schemeClr>
          </a:solid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dist"/>
            <a:r>
              <a:rPr lang="zh-CN" altLang="en-US" sz="3600" b="1">
                <a:solidFill>
                  <a:srgbClr val="8C1847"/>
                </a:solidFill>
                <a:latin typeface="方正清刻本悦宋简体" panose="02000000000000000000" charset="-122"/>
                <a:ea typeface="方正清刻本悦宋简体"/>
              </a:rPr>
              <a:t>课程标准</a:t>
            </a:r>
            <a:endParaRPr lang="zh-CN" altLang="en-US" sz="3600" b="1">
              <a:solidFill>
                <a:srgbClr val="8C1847"/>
              </a:solidFill>
              <a:latin typeface="方正清刻本悦宋简体" panose="02000000000000000000" charset="-122"/>
              <a:ea typeface="方正清刻本悦宋简体"/>
            </a:endParaRPr>
          </a:p>
        </p:txBody>
      </p:sp>
      <p:sp>
        <p:nvSpPr>
          <p:cNvPr id="6" name="文本框 5"/>
          <p:cNvSpPr txBox="1"/>
          <p:nvPr/>
        </p:nvSpPr>
        <p:spPr>
          <a:xfrm>
            <a:off x="11231880" y="8114030"/>
            <a:ext cx="4608195" cy="1245870"/>
          </a:xfrm>
          <a:prstGeom prst="rect">
            <a:avLst/>
          </a:prstGeom>
          <a:solidFill>
            <a:srgbClr val="002060"/>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4" name="矩形 3"/>
          <p:cNvSpPr/>
          <p:nvPr/>
        </p:nvSpPr>
        <p:spPr>
          <a:xfrm>
            <a:off x="373380" y="1379855"/>
            <a:ext cx="15094586" cy="7433310"/>
          </a:xfrm>
          <a:prstGeom prst="rect">
            <a:avLst/>
          </a:prstGeom>
          <a:solidFill>
            <a:schemeClr val="bg1"/>
          </a:solidFill>
        </p:spPr>
        <p:txBody>
          <a:bodyPr wrap="square">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65000"/>
              </a:lnSpc>
            </a:pPr>
            <a:r>
              <a:rPr lang="en-US" altLang="zh-CN" sz="3200"/>
              <a:t> 1</a:t>
            </a:r>
            <a:r>
              <a:rPr lang="zh-CN" altLang="en-US" sz="3200"/>
              <a:t>、通过学习抗日战争后的国共两党两种不同的方针政策和重庆谈判这一历史事件了解全面内战爆发的背景，理解全面内战爆发前</a:t>
            </a:r>
            <a:r>
              <a:rPr lang="zh-CN" altLang="en-US" sz="3200">
                <a:sym typeface="+mn-ea"/>
              </a:rPr>
              <a:t>中国共产党为</a:t>
            </a:r>
            <a:r>
              <a:rPr lang="zh-CN" altLang="en-US" sz="3200"/>
              <a:t>争取和平民主所做出的努力和国民党一党专政、军事独裁的虚伪面目。</a:t>
            </a:r>
            <a:endParaRPr lang="zh-CN" altLang="en-US" sz="3200"/>
          </a:p>
          <a:p>
            <a:pPr>
              <a:lnSpc>
                <a:spcPct val="165000"/>
              </a:lnSpc>
            </a:pPr>
            <a:r>
              <a:rPr lang="en-US" sz="3200">
                <a:sym typeface="+mn-ea"/>
              </a:rPr>
              <a:t>2</a:t>
            </a:r>
            <a:r>
              <a:rPr lang="zh-CN" altLang="en-US" sz="3200">
                <a:sym typeface="+mn-ea"/>
              </a:rPr>
              <a:t>、通过学习解放战争的战略防御阶段、战略反攻阶段、战略决战阶段和最后胜利，了解人民解放战争的进程，掌握党中央转战陕北、青化砭战役、沙家店战役、孟良崮战役、千里跃进大别山、辽沈战役、淮海战役、平津战役、渡江战役的历史意义。</a:t>
            </a:r>
            <a:endParaRPr lang="zh-CN" altLang="en-US" sz="3200">
              <a:sym typeface="+mn-ea"/>
            </a:endParaRPr>
          </a:p>
          <a:p>
            <a:pPr>
              <a:lnSpc>
                <a:spcPct val="165000"/>
              </a:lnSpc>
            </a:pPr>
            <a:r>
              <a:rPr lang="en-US" sz="3200">
                <a:sym typeface="+mn-ea"/>
              </a:rPr>
              <a:t>3</a:t>
            </a:r>
            <a:r>
              <a:rPr lang="zh-CN" altLang="en-US" sz="3200">
                <a:sym typeface="+mn-ea"/>
              </a:rPr>
              <a:t>、通过对比学习南京国民政府与中国共产党在抗战胜利后的政治制度、经济制度、工作作风，分析国民党政权在大陆统治灭亡的原因，理解中国共产党领导人民取得新民主主义革命胜利的原因和意义。</a:t>
            </a:r>
            <a:endParaRPr lang="zh-CN" altLang="en-US" sz="3200"/>
          </a:p>
          <a:p>
            <a:pPr>
              <a:lnSpc>
                <a:spcPct val="165000"/>
              </a:lnSpc>
            </a:pPr>
            <a:endParaRPr lang="zh-CN" altLang="en-US" sz="3600"/>
          </a:p>
          <a:p>
            <a:pPr>
              <a:lnSpc>
                <a:spcPct val="165000"/>
              </a:lnSpc>
            </a:pPr>
            <a:endParaRPr lang="zh-CN" altLang="en-US" sz="3600"/>
          </a:p>
          <a:p>
            <a:pPr>
              <a:lnSpc>
                <a:spcPct val="165000"/>
              </a:lnSpc>
            </a:pPr>
            <a:endParaRPr lang="zh-CN" altLang="en-US" sz="3600"/>
          </a:p>
          <a:p>
            <a:pPr>
              <a:lnSpc>
                <a:spcPct val="165000"/>
              </a:lnSpc>
            </a:pPr>
            <a:endParaRPr lang="zh-CN" altLang="en-US" sz="3600"/>
          </a:p>
        </p:txBody>
      </p:sp>
    </p:spTree>
  </p:cSld>
  <p:clrMapOvr>
    <a:masterClrMapping/>
  </p:clrMapOvr>
  <p:transition advClick="0"/>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p:cNvSpPr txBox="1"/>
          <p:nvPr>
            <p:custDataLst>
              <p:tags r:id="rId2"/>
            </p:custDataLst>
          </p:nvPr>
        </p:nvSpPr>
        <p:spPr>
          <a:xfrm>
            <a:off x="11231880" y="8114030"/>
            <a:ext cx="4608195" cy="1245870"/>
          </a:xfrm>
          <a:prstGeom prst="rect">
            <a:avLst/>
          </a:prstGeom>
          <a:solidFill>
            <a:srgbClr val="002060"/>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graphicFrame>
        <p:nvGraphicFramePr>
          <p:cNvPr id="2" name="表格 1"/>
          <p:cNvGraphicFramePr>
            <a:graphicFrameLocks noGrp="1"/>
          </p:cNvGraphicFramePr>
          <p:nvPr>
            <p:custDataLst>
              <p:tags r:id="rId3"/>
            </p:custDataLst>
          </p:nvPr>
        </p:nvGraphicFramePr>
        <p:xfrm>
          <a:off x="157480" y="53975"/>
          <a:ext cx="15528289" cy="9305925"/>
        </p:xfrm>
        <a:graphic>
          <a:graphicData uri="http://schemas.openxmlformats.org/drawingml/2006/table">
            <a:tbl>
              <a:tblPr firstRow="1" bandRow="1">
                <a:tableStyleId>{5C22544A-7EE6-4342-B048-85BDC9FD1C3A}</a:tableStyleId>
              </a:tblPr>
              <a:tblGrid>
                <a:gridCol w="1517015"/>
                <a:gridCol w="7135495"/>
                <a:gridCol w="6875780"/>
              </a:tblGrid>
              <a:tr h="984885">
                <a:tc>
                  <a:txBody>
                    <a:bodyPr vert="horz" wrap="square"/>
                    <a:lstStyle/>
                    <a:p>
                      <a:pPr marL="0" lvl="0" indent="0" algn="ctr" defTabSz="685800" rtl="0" eaLnBrk="1" fontAlgn="base" latinLnBrk="0" hangingPunct="1">
                        <a:lnSpc>
                          <a:spcPct val="100000"/>
                        </a:lnSpc>
                        <a:spcBef>
                          <a:spcPct val="0"/>
                        </a:spcBef>
                        <a:spcAft>
                          <a:spcPct val="0"/>
                        </a:spcAft>
                        <a:buFont typeface="Arial" pitchFamily="34" charset="0"/>
                        <a:buNone/>
                      </a:pPr>
                      <a:r>
                        <a:rPr lang="zh-CN" altLang="en-US" sz="3200" b="1" i="0" u="none" kern="1200" baseline="0">
                          <a:solidFill>
                            <a:schemeClr val="tx1"/>
                          </a:solidFill>
                          <a:latin typeface="+mn-ea"/>
                          <a:ea typeface="+mn-ea"/>
                          <a:cs typeface="+mn-cs"/>
                        </a:rPr>
                        <a:t>时间</a:t>
                      </a:r>
                      <a:endParaRPr lang="zh-CN" altLang="en-US" sz="3200" b="1" i="0" u="none" kern="1200" baseline="0">
                        <a:solidFill>
                          <a:schemeClr val="tx1"/>
                        </a:solidFill>
                        <a:latin typeface="+mn-ea"/>
                        <a:ea typeface="+mn-ea"/>
                        <a:cs typeface="+mn-cs"/>
                      </a:endParaRPr>
                    </a:p>
                  </a:txBody>
                  <a:tcPr anchor="ctr">
                    <a:lnL w="9525" cap="flat" cmpd="sng" algn="ctr">
                      <a:noFill/>
                      <a:prstDash val="solid"/>
                      <a:round/>
                      <a:headEnd type="none" w="med" len="med"/>
                      <a:tailEnd type="none" w="med" len="med"/>
                    </a:lnL>
                    <a:lnR w="6350" cap="flat" cmpd="sng" algn="ctr">
                      <a:solidFill>
                        <a:schemeClr val="accent2">
                          <a:lumMod val="60000"/>
                          <a:lumOff val="40000"/>
                        </a:schemeClr>
                      </a:solid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vert="horz" wrap="square"/>
                    <a:lstStyle>
                      <a:lvl1pPr marL="0" lvl="0" indent="0" algn="l" defTabSz="914400" rtl="0" eaLnBrk="0" fontAlgn="base" latinLnBrk="0" hangingPunct="0">
                        <a:lnSpc>
                          <a:spcPct val="100000"/>
                        </a:lnSpc>
                        <a:spcBef>
                          <a:spcPct val="0"/>
                        </a:spcBef>
                        <a:spcAft>
                          <a:spcPct val="0"/>
                        </a:spcAft>
                        <a:buFont typeface="Arial" pitchFamily="34" charset="0"/>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stStyle>
                    <a:p>
                      <a:pPr lvl="0" algn="ctr" defTabSz="685800" eaLnBrk="1" hangingPunct="1">
                        <a:buNone/>
                      </a:pPr>
                      <a:r>
                        <a:rPr lang="zh-CN" altLang="en-US" sz="3200" b="0">
                          <a:solidFill>
                            <a:schemeClr val="tx1"/>
                          </a:solidFill>
                          <a:latin typeface="+mn-ea"/>
                          <a:ea typeface="+mn-ea"/>
                          <a:sym typeface="+mn-ea"/>
                        </a:rPr>
                        <a:t>全国卷</a:t>
                      </a:r>
                      <a:endParaRPr lang="zh-CN" altLang="en-US" sz="3200" b="0">
                        <a:solidFill>
                          <a:schemeClr val="tx1"/>
                        </a:solidFill>
                        <a:latin typeface="+mn-ea"/>
                        <a:ea typeface="+mn-ea"/>
                      </a:endParaRPr>
                    </a:p>
                  </a:txBody>
                  <a:tcPr marL="0" marR="0" marT="0" marB="1" anchor="ctr">
                    <a:lnL w="6350" cap="flat" cmpd="sng" algn="ctr">
                      <a:solidFill>
                        <a:schemeClr val="accent2">
                          <a:lumMod val="60000"/>
                          <a:lumOff val="40000"/>
                        </a:schemeClr>
                      </a:solidFill>
                      <a:prstDash val="solid"/>
                      <a:round/>
                      <a:headEnd type="none" w="med" len="med"/>
                      <a:tailEnd type="none" w="med" len="med"/>
                    </a:lnL>
                    <a:lnR w="3175" cap="flat" cmpd="sng" algn="ctr">
                      <a:solidFill>
                        <a:schemeClr val="accent2">
                          <a:lumMod val="75000"/>
                        </a:schemeClr>
                      </a:solid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vert="horz" wrap="square"/>
                    <a:lstStyle/>
                    <a:p>
                      <a:pPr lvl="0" algn="ctr" defTabSz="685800" eaLnBrk="1" hangingPunct="1">
                        <a:buFont typeface="Arial" pitchFamily="34" charset="0"/>
                        <a:buNone/>
                      </a:pPr>
                      <a:r>
                        <a:rPr lang="zh-CN" altLang="en-US" sz="3200" b="0">
                          <a:solidFill>
                            <a:schemeClr val="tx1"/>
                          </a:solidFill>
                          <a:latin typeface="+mn-ea"/>
                          <a:ea typeface="+mn-ea"/>
                        </a:rPr>
                        <a:t>地方卷</a:t>
                      </a:r>
                      <a:endParaRPr lang="zh-CN" altLang="en-US" sz="3200" b="0">
                        <a:solidFill>
                          <a:schemeClr val="tx1"/>
                        </a:solidFill>
                        <a:latin typeface="+mn-ea"/>
                        <a:ea typeface="+mn-ea"/>
                      </a:endParaRPr>
                    </a:p>
                  </a:txBody>
                  <a:tcPr marL="0" marR="0" marT="0" marB="1" anchor="ctr">
                    <a:lnL w="3175" cap="flat" cmpd="sng" algn="ctr">
                      <a:solidFill>
                        <a:schemeClr val="accent2">
                          <a:lumMod val="75000"/>
                        </a:schemeClr>
                      </a:solidFill>
                      <a:prstDash val="solid"/>
                      <a:round/>
                      <a:headEnd type="none" w="med" len="med"/>
                      <a:tailEnd type="none" w="med" len="med"/>
                    </a:lnL>
                    <a:lnR w="9525" cap="flat" cmpd="sng" algn="ctr">
                      <a:noFill/>
                      <a:prstDash val="solid"/>
                      <a:round/>
                      <a:headEnd type="none" w="med" len="med"/>
                      <a:tailEnd type="none" w="med" len="med"/>
                    </a:lnR>
                    <a:lnT w="38100"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r>
              <a:tr h="1234440">
                <a:tc>
                  <a:txBody>
                    <a:bodyPr vert="horz" wrap="square"/>
                    <a:lstStyle/>
                    <a:p>
                      <a:pPr algn="ctr"/>
                      <a:r>
                        <a:rPr lang="en-US" altLang="zh-CN" sz="3200" b="1">
                          <a:latin typeface="+mn-ea"/>
                          <a:ea typeface="+mn-ea"/>
                        </a:rPr>
                        <a:t>2019</a:t>
                      </a:r>
                      <a:endParaRPr lang="zh-CN" altLang="en-US" sz="3200" b="1">
                        <a:latin typeface="+mn-ea"/>
                        <a:ea typeface="+mn-ea"/>
                      </a:endParaRPr>
                    </a:p>
                  </a:txBody>
                  <a:tcPr anchor="ctr">
                    <a:lnL w="9525" cap="flat" cmpd="sng" algn="ctr">
                      <a:noFill/>
                      <a:prstDash val="solid"/>
                      <a:round/>
                      <a:headEnd type="none" w="med" len="med"/>
                      <a:tailEnd type="none" w="med" len="med"/>
                    </a:lnL>
                    <a:lnR w="6350" cap="flat" cmpd="sng" algn="ctr">
                      <a:solidFill>
                        <a:schemeClr val="accent2">
                          <a:lumMod val="60000"/>
                          <a:lumOff val="40000"/>
                        </a:schemeClr>
                      </a:solid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175"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vert="horz" wrap="square"/>
                    <a:lstStyle/>
                    <a:p>
                      <a:pPr algn="l">
                        <a:lnSpc>
                          <a:spcPct val="110000"/>
                        </a:lnSpc>
                        <a:spcBef>
                          <a:spcPct val="0"/>
                        </a:spcBef>
                        <a:spcAft>
                          <a:spcPct val="0"/>
                        </a:spcAft>
                      </a:pPr>
                      <a:r>
                        <a:rPr lang="en-US" altLang="zh-CN" sz="3000">
                          <a:latin typeface="+mn-ea"/>
                          <a:ea typeface="+mn-ea"/>
                          <a:sym typeface="+mn-ea"/>
                        </a:rPr>
                        <a:t>【Ⅱ】30·</a:t>
                      </a:r>
                      <a:r>
                        <a:rPr lang="zh-CN" altLang="en-US" sz="3000">
                          <a:latin typeface="+mn-ea"/>
                          <a:ea typeface="+mn-ea"/>
                          <a:sym typeface="+mn-ea"/>
                        </a:rPr>
                        <a:t>解放战争后期中共为工作重心转移的准备措施</a:t>
                      </a:r>
                      <a:endParaRPr lang="zh-CN" altLang="en-US" sz="3000">
                        <a:latin typeface="+mn-ea"/>
                        <a:ea typeface="+mn-ea"/>
                        <a:sym typeface="+mn-ea"/>
                      </a:endParaRPr>
                    </a:p>
                  </a:txBody>
                  <a:tcPr anchor="ctr">
                    <a:lnL w="6350" cap="flat" cmpd="sng" algn="ctr">
                      <a:solidFill>
                        <a:schemeClr val="accent2">
                          <a:lumMod val="60000"/>
                          <a:lumOff val="40000"/>
                        </a:schemeClr>
                      </a:solidFill>
                      <a:prstDash val="solid"/>
                      <a:round/>
                      <a:headEnd type="none" w="med" len="med"/>
                      <a:tailEnd type="none" w="med" len="med"/>
                    </a:lnL>
                    <a:lnR w="3175" cap="flat" cmpd="sng" algn="ctr">
                      <a:solidFill>
                        <a:schemeClr val="accent2">
                          <a:lumMod val="75000"/>
                        </a:schemeClr>
                      </a:solid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175"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vert="horz" wrap="square"/>
                    <a:lstStyle/>
                    <a:p>
                      <a:pPr algn="ctr">
                        <a:lnSpc>
                          <a:spcPct val="125000"/>
                        </a:lnSpc>
                        <a:spcBef>
                          <a:spcPct val="0"/>
                        </a:spcBef>
                        <a:spcAft>
                          <a:spcPct val="0"/>
                        </a:spcAft>
                      </a:pPr>
                      <a:r>
                        <a:rPr lang="en-US" altLang="zh-CN" sz="3000">
                          <a:latin typeface="+mn-ea"/>
                          <a:ea typeface="+mn-ea"/>
                        </a:rPr>
                        <a:t> 25</a:t>
                      </a:r>
                      <a:r>
                        <a:rPr lang="zh-CN" altLang="en-US" sz="3000">
                          <a:latin typeface="+mn-ea"/>
                          <a:ea typeface="+mn-ea"/>
                        </a:rPr>
                        <a:t>海南</a:t>
                      </a:r>
                      <a:r>
                        <a:rPr lang="en-US" altLang="zh-CN" sz="3000">
                          <a:latin typeface="+mn-ea"/>
                          <a:ea typeface="+mn-ea"/>
                        </a:rPr>
                        <a:t>·</a:t>
                      </a:r>
                      <a:r>
                        <a:rPr lang="zh-CN" sz="3000">
                          <a:latin typeface="+mn-ea"/>
                          <a:ea typeface="+mn-ea"/>
                        </a:rPr>
                        <a:t>国共内战</a:t>
                      </a:r>
                      <a:r>
                        <a:rPr lang="en-US" altLang="zh-CN" sz="3000">
                          <a:latin typeface="+mn-ea"/>
                          <a:ea typeface="+mn-ea"/>
                        </a:rPr>
                        <a:t>;</a:t>
                      </a:r>
                      <a:endParaRPr lang="en-US" altLang="zh-CN" sz="3000">
                        <a:latin typeface="+mn-ea"/>
                        <a:ea typeface="+mn-ea"/>
                      </a:endParaRPr>
                    </a:p>
                    <a:p>
                      <a:pPr algn="ctr">
                        <a:lnSpc>
                          <a:spcPct val="125000"/>
                        </a:lnSpc>
                        <a:spcBef>
                          <a:spcPct val="0"/>
                        </a:spcBef>
                        <a:spcAft>
                          <a:spcPct val="0"/>
                        </a:spcAft>
                      </a:pPr>
                      <a:r>
                        <a:rPr lang="en-US" altLang="zh-CN" sz="3000">
                          <a:latin typeface="+mn-ea"/>
                          <a:ea typeface="+mn-ea"/>
                        </a:rPr>
                        <a:t>10</a:t>
                      </a:r>
                      <a:r>
                        <a:rPr lang="zh-CN" altLang="en-US" sz="3000">
                          <a:latin typeface="+mn-ea"/>
                          <a:ea typeface="+mn-ea"/>
                        </a:rPr>
                        <a:t>天津</a:t>
                      </a:r>
                      <a:r>
                        <a:rPr lang="en-US" altLang="zh-CN" sz="3000">
                          <a:latin typeface="+mn-ea"/>
                          <a:ea typeface="+mn-ea"/>
                        </a:rPr>
                        <a:t>·</a:t>
                      </a:r>
                      <a:r>
                        <a:rPr lang="zh-CN" altLang="en-US" sz="3000">
                          <a:latin typeface="+mn-ea"/>
                          <a:ea typeface="+mn-ea"/>
                        </a:rPr>
                        <a:t>毛泽东思想</a:t>
                      </a:r>
                      <a:endParaRPr lang="en-US" altLang="zh-CN" sz="3000">
                        <a:latin typeface="+mn-ea"/>
                        <a:ea typeface="+mn-ea"/>
                      </a:endParaRPr>
                    </a:p>
                  </a:txBody>
                  <a:tcPr anchor="ctr">
                    <a:lnL w="3175" cap="flat" cmpd="sng" algn="ctr">
                      <a:solidFill>
                        <a:schemeClr val="accent2">
                          <a:lumMod val="75000"/>
                        </a:schemeClr>
                      </a:solidFill>
                      <a:prstDash val="solid"/>
                      <a:round/>
                      <a:headEnd type="none" w="med" len="med"/>
                      <a:tailEnd type="none" w="med" len="med"/>
                    </a:lnL>
                    <a:lnR w="9525" cap="flat" cmpd="sng" algn="ctr">
                      <a:no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175"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r>
              <a:tr h="1097280">
                <a:tc>
                  <a:txBody>
                    <a:bodyPr vert="horz" wrap="square"/>
                    <a:lstStyle/>
                    <a:p>
                      <a:pPr algn="ctr"/>
                      <a:r>
                        <a:rPr lang="en-US" altLang="zh-CN" sz="3200" b="1">
                          <a:latin typeface="+mn-ea"/>
                          <a:ea typeface="+mn-ea"/>
                        </a:rPr>
                        <a:t>2020</a:t>
                      </a:r>
                      <a:endParaRPr lang="zh-CN" altLang="en-US" sz="3200" b="1">
                        <a:latin typeface="+mn-ea"/>
                        <a:ea typeface="+mn-ea"/>
                      </a:endParaRPr>
                    </a:p>
                  </a:txBody>
                  <a:tcPr anchor="ctr">
                    <a:lnL w="9525" cap="flat" cmpd="sng" algn="ctr">
                      <a:noFill/>
                      <a:prstDash val="solid"/>
                      <a:round/>
                      <a:headEnd type="none" w="med" len="med"/>
                      <a:tailEnd type="none" w="med" len="med"/>
                    </a:lnL>
                    <a:lnR w="6350" cap="flat" cmpd="sng" algn="ctr">
                      <a:solidFill>
                        <a:schemeClr val="accent2">
                          <a:lumMod val="60000"/>
                          <a:lumOff val="40000"/>
                        </a:schemeClr>
                      </a:solid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175"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vert="horz" wrap="square"/>
                    <a:lstStyle/>
                    <a:p>
                      <a:pPr marL="0" marR="0" lvl="0" indent="0" algn="l" defTabSz="914400" rtl="0" eaLnBrk="1" fontAlgn="auto" latinLnBrk="0" hangingPunct="1">
                        <a:lnSpc>
                          <a:spcPct val="110000"/>
                        </a:lnSpc>
                        <a:spcBef>
                          <a:spcPct val="0"/>
                        </a:spcBef>
                        <a:spcAft>
                          <a:spcPct val="0"/>
                        </a:spcAft>
                        <a:buClrTx/>
                        <a:buSzTx/>
                        <a:buFontTx/>
                        <a:buNone/>
                        <a:defRPr/>
                      </a:pPr>
                      <a:r>
                        <a:rPr lang="en-US" altLang="zh-CN" sz="3000">
                          <a:latin typeface="+mn-ea"/>
                          <a:ea typeface="+mn-ea"/>
                        </a:rPr>
                        <a:t>【</a:t>
                      </a:r>
                      <a:r>
                        <a:rPr lang="en-US" altLang="zh-CN" sz="3000">
                          <a:latin typeface="+mn-ea"/>
                          <a:ea typeface="+mn-ea"/>
                          <a:sym typeface="+mn-ea"/>
                        </a:rPr>
                        <a:t>Ⅰ</a:t>
                      </a:r>
                      <a:r>
                        <a:rPr lang="en-US" altLang="zh-CN" sz="3000">
                          <a:latin typeface="+mn-ea"/>
                          <a:ea typeface="+mn-ea"/>
                        </a:rPr>
                        <a:t>】30·</a:t>
                      </a:r>
                      <a:r>
                        <a:rPr lang="zh-CN" altLang="en-US" sz="3000">
                          <a:latin typeface="+mn-ea"/>
                          <a:ea typeface="+mn-ea"/>
                        </a:rPr>
                        <a:t>七届二中全会</a:t>
                      </a:r>
                      <a:endParaRPr lang="en-US" altLang="zh-CN" sz="3000">
                        <a:latin typeface="+mn-ea"/>
                        <a:ea typeface="+mn-ea"/>
                      </a:endParaRPr>
                    </a:p>
                    <a:p>
                      <a:pPr marL="0" marR="0" lvl="0" indent="0" algn="l" defTabSz="914400" rtl="0" eaLnBrk="1" fontAlgn="auto" latinLnBrk="0" hangingPunct="1">
                        <a:lnSpc>
                          <a:spcPct val="110000"/>
                        </a:lnSpc>
                        <a:spcBef>
                          <a:spcPct val="0"/>
                        </a:spcBef>
                        <a:spcAft>
                          <a:spcPct val="0"/>
                        </a:spcAft>
                        <a:buClrTx/>
                        <a:buSzTx/>
                        <a:buFontTx/>
                        <a:buNone/>
                        <a:defRPr/>
                      </a:pPr>
                      <a:r>
                        <a:rPr lang="en-US" altLang="zh-CN" sz="3000">
                          <a:latin typeface="+mn-ea"/>
                          <a:ea typeface="+mn-ea"/>
                        </a:rPr>
                        <a:t>【Ⅲ】30·</a:t>
                      </a:r>
                      <a:r>
                        <a:rPr lang="zh-CN" altLang="zh-CN" sz="3000" kern="1200">
                          <a:solidFill>
                            <a:schemeClr val="dk1"/>
                          </a:solidFill>
                          <a:latin typeface="+mn-ea"/>
                          <a:ea typeface="+mn-ea"/>
                          <a:cs typeface="+mn-cs"/>
                        </a:rPr>
                        <a:t>国统区的经济秩序遭到破坏</a:t>
                      </a:r>
                      <a:endParaRPr lang="zh-CN" altLang="zh-CN" sz="3000" kern="1200">
                        <a:solidFill>
                          <a:schemeClr val="dk1"/>
                        </a:solidFill>
                        <a:latin typeface="+mn-ea"/>
                        <a:ea typeface="+mn-ea"/>
                        <a:cs typeface="+mn-cs"/>
                      </a:endParaRPr>
                    </a:p>
                  </a:txBody>
                  <a:tcPr anchor="ctr">
                    <a:lnL w="6350" cap="flat" cmpd="sng" algn="ctr">
                      <a:solidFill>
                        <a:schemeClr val="accent2">
                          <a:lumMod val="60000"/>
                          <a:lumOff val="40000"/>
                        </a:schemeClr>
                      </a:solidFill>
                      <a:prstDash val="solid"/>
                      <a:round/>
                      <a:headEnd type="none" w="med" len="med"/>
                      <a:tailEnd type="none" w="med" len="med"/>
                    </a:lnL>
                    <a:lnR w="3175" cap="flat" cmpd="sng" algn="ctr">
                      <a:solidFill>
                        <a:schemeClr val="accent2">
                          <a:lumMod val="75000"/>
                        </a:schemeClr>
                      </a:solid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175"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vert="horz" wrap="square"/>
                    <a:lstStyle/>
                    <a:p>
                      <a:pPr algn="ctr">
                        <a:lnSpc>
                          <a:spcPct val="125000"/>
                        </a:lnSpc>
                        <a:spcBef>
                          <a:spcPct val="0"/>
                        </a:spcBef>
                        <a:spcAft>
                          <a:spcPct val="0"/>
                        </a:spcAft>
                      </a:pPr>
                      <a:r>
                        <a:rPr lang="en-US" altLang="zh-CN" sz="3000">
                          <a:latin typeface="+mn-ea"/>
                          <a:ea typeface="+mn-ea"/>
                        </a:rPr>
                        <a:t>8</a:t>
                      </a:r>
                      <a:r>
                        <a:rPr lang="zh-CN" altLang="en-US" sz="3000">
                          <a:latin typeface="+mn-ea"/>
                          <a:ea typeface="+mn-ea"/>
                        </a:rPr>
                        <a:t>上海</a:t>
                      </a:r>
                      <a:r>
                        <a:rPr lang="en-US" altLang="zh-CN" sz="3000">
                          <a:latin typeface="+mn-ea"/>
                          <a:ea typeface="+mn-ea"/>
                        </a:rPr>
                        <a:t>·</a:t>
                      </a:r>
                      <a:r>
                        <a:rPr lang="zh-CN" altLang="en-US" sz="3000">
                          <a:latin typeface="+mn-ea"/>
                          <a:ea typeface="+mn-ea"/>
                        </a:rPr>
                        <a:t>解放战争</a:t>
                      </a:r>
                      <a:r>
                        <a:rPr lang="en-US" altLang="zh-CN" sz="3000">
                          <a:latin typeface="+mn-ea"/>
                          <a:ea typeface="+mn-ea"/>
                        </a:rPr>
                        <a:t>; 17</a:t>
                      </a:r>
                      <a:r>
                        <a:rPr lang="zh-CN" altLang="en-US" sz="3000">
                          <a:latin typeface="+mn-ea"/>
                          <a:ea typeface="+mn-ea"/>
                        </a:rPr>
                        <a:t>北京</a:t>
                      </a:r>
                      <a:r>
                        <a:rPr lang="en-US" altLang="zh-CN" sz="3000">
                          <a:latin typeface="+mn-ea"/>
                          <a:ea typeface="+mn-ea"/>
                        </a:rPr>
                        <a:t>·</a:t>
                      </a:r>
                      <a:r>
                        <a:rPr lang="zh-CN" altLang="en-US" sz="3000">
                          <a:latin typeface="+mn-ea"/>
                          <a:ea typeface="+mn-ea"/>
                        </a:rPr>
                        <a:t>国歌</a:t>
                      </a:r>
                      <a:endParaRPr lang="en-US" altLang="zh-CN" sz="3000">
                        <a:latin typeface="+mn-ea"/>
                        <a:ea typeface="+mn-ea"/>
                      </a:endParaRPr>
                    </a:p>
                  </a:txBody>
                  <a:tcPr anchor="ctr">
                    <a:lnL w="3175" cap="flat" cmpd="sng" algn="ctr">
                      <a:solidFill>
                        <a:schemeClr val="accent2">
                          <a:lumMod val="75000"/>
                        </a:schemeClr>
                      </a:solidFill>
                      <a:prstDash val="solid"/>
                      <a:round/>
                      <a:headEnd type="none" w="med" len="med"/>
                      <a:tailEnd type="none" w="med" len="med"/>
                    </a:lnL>
                    <a:lnR w="9525" cap="flat" cmpd="sng" algn="ctr">
                      <a:no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175"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r>
              <a:tr h="1805940">
                <a:tc>
                  <a:txBody>
                    <a:bodyPr vert="horz" wrap="square"/>
                    <a:lstStyle/>
                    <a:p>
                      <a:pPr algn="ctr"/>
                      <a:r>
                        <a:rPr lang="en-US" altLang="zh-CN" sz="3200" b="1">
                          <a:latin typeface="+mn-ea"/>
                          <a:ea typeface="+mn-ea"/>
                        </a:rPr>
                        <a:t>2021</a:t>
                      </a:r>
                      <a:endParaRPr lang="zh-CN" altLang="en-US" sz="3200" b="1">
                        <a:latin typeface="+mn-ea"/>
                        <a:ea typeface="+mn-ea"/>
                      </a:endParaRPr>
                    </a:p>
                  </a:txBody>
                  <a:tcPr anchor="ctr">
                    <a:lnL w="9525" cap="flat" cmpd="sng" algn="ctr">
                      <a:noFill/>
                      <a:prstDash val="solid"/>
                      <a:round/>
                      <a:headEnd type="none" w="med" len="med"/>
                      <a:tailEnd type="none" w="med" len="med"/>
                    </a:lnL>
                    <a:lnR w="6350" cap="flat" cmpd="sng" algn="ctr">
                      <a:solidFill>
                        <a:schemeClr val="accent2">
                          <a:lumMod val="60000"/>
                          <a:lumOff val="40000"/>
                        </a:schemeClr>
                      </a:solid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175"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vert="horz" wrap="square"/>
                    <a:lstStyle/>
                    <a:p>
                      <a:pPr marL="0" marR="0" lvl="0" indent="0" algn="l" defTabSz="914400" rtl="0" eaLnBrk="1" fontAlgn="auto" latinLnBrk="0" hangingPunct="1">
                        <a:lnSpc>
                          <a:spcPct val="110000"/>
                        </a:lnSpc>
                        <a:spcBef>
                          <a:spcPct val="0"/>
                        </a:spcBef>
                        <a:spcAft>
                          <a:spcPct val="0"/>
                        </a:spcAft>
                        <a:buClrTx/>
                        <a:buSzTx/>
                        <a:buFontTx/>
                        <a:buNone/>
                        <a:defRPr/>
                      </a:pPr>
                      <a:r>
                        <a:rPr lang="en-US" altLang="zh-CN" sz="3000">
                          <a:latin typeface="+mn-ea"/>
                          <a:ea typeface="+mn-ea"/>
                        </a:rPr>
                        <a:t>【</a:t>
                      </a:r>
                      <a:r>
                        <a:rPr lang="zh-CN" altLang="en-US" sz="3000">
                          <a:latin typeface="+mn-ea"/>
                          <a:ea typeface="+mn-ea"/>
                        </a:rPr>
                        <a:t>乙</a:t>
                      </a:r>
                      <a:r>
                        <a:rPr lang="en-US" altLang="zh-CN" sz="3000">
                          <a:latin typeface="+mn-ea"/>
                          <a:ea typeface="+mn-ea"/>
                        </a:rPr>
                        <a:t>】42·</a:t>
                      </a:r>
                      <a:r>
                        <a:rPr lang="zh-CN" altLang="en-US" sz="3000">
                          <a:latin typeface="+mn-ea"/>
                          <a:ea typeface="+mn-ea"/>
                        </a:rPr>
                        <a:t>中共历次会议</a:t>
                      </a:r>
                      <a:endParaRPr lang="en-US" altLang="zh-CN" sz="3000">
                        <a:latin typeface="+mn-ea"/>
                        <a:ea typeface="+mn-ea"/>
                      </a:endParaRPr>
                    </a:p>
                    <a:p>
                      <a:pPr marL="0" marR="0" lvl="0" indent="0" algn="l" defTabSz="914400" rtl="0" eaLnBrk="1" fontAlgn="auto" latinLnBrk="0" hangingPunct="1">
                        <a:lnSpc>
                          <a:spcPct val="110000"/>
                        </a:lnSpc>
                        <a:spcBef>
                          <a:spcPct val="0"/>
                        </a:spcBef>
                        <a:spcAft>
                          <a:spcPct val="0"/>
                        </a:spcAft>
                        <a:buClrTx/>
                        <a:buSzTx/>
                        <a:buFontTx/>
                        <a:buNone/>
                        <a:defRPr/>
                      </a:pPr>
                      <a:r>
                        <a:rPr lang="en-US" altLang="zh-CN" sz="3000">
                          <a:latin typeface="+mn-ea"/>
                          <a:ea typeface="+mn-ea"/>
                        </a:rPr>
                        <a:t>【</a:t>
                      </a:r>
                      <a:r>
                        <a:rPr lang="zh-CN" altLang="en-US" sz="3000">
                          <a:latin typeface="+mn-ea"/>
                          <a:ea typeface="+mn-ea"/>
                        </a:rPr>
                        <a:t>乙</a:t>
                      </a:r>
                      <a:r>
                        <a:rPr lang="en-US" altLang="zh-CN" sz="3000">
                          <a:latin typeface="+mn-ea"/>
                          <a:ea typeface="+mn-ea"/>
                        </a:rPr>
                        <a:t>】30·</a:t>
                      </a:r>
                      <a:r>
                        <a:rPr lang="zh-CN" altLang="en-US" sz="3000">
                          <a:latin typeface="+mn-ea"/>
                          <a:ea typeface="+mn-ea"/>
                        </a:rPr>
                        <a:t>解放战争时期解放区的土地改革</a:t>
                      </a:r>
                      <a:endParaRPr lang="zh-CN" altLang="en-US" sz="3000">
                        <a:latin typeface="+mn-ea"/>
                        <a:ea typeface="+mn-ea"/>
                      </a:endParaRPr>
                    </a:p>
                  </a:txBody>
                  <a:tcPr anchor="ctr">
                    <a:lnL w="6350" cap="flat" cmpd="sng" algn="ctr">
                      <a:solidFill>
                        <a:schemeClr val="accent2">
                          <a:lumMod val="60000"/>
                          <a:lumOff val="40000"/>
                        </a:schemeClr>
                      </a:solidFill>
                      <a:prstDash val="solid"/>
                      <a:round/>
                      <a:headEnd type="none" w="med" len="med"/>
                      <a:tailEnd type="none" w="med" len="med"/>
                    </a:lnL>
                    <a:lnR w="3175" cap="flat" cmpd="sng" algn="ctr">
                      <a:solidFill>
                        <a:schemeClr val="accent2">
                          <a:lumMod val="75000"/>
                        </a:schemeClr>
                      </a:solid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175"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vert="horz" wrap="square"/>
                    <a:lstStyle/>
                    <a:p>
                      <a:pPr algn="ctr">
                        <a:lnSpc>
                          <a:spcPct val="125000"/>
                        </a:lnSpc>
                        <a:spcBef>
                          <a:spcPct val="0"/>
                        </a:spcBef>
                        <a:spcAft>
                          <a:spcPct val="0"/>
                        </a:spcAft>
                      </a:pPr>
                      <a:r>
                        <a:rPr lang="en-US" altLang="zh-CN" sz="3000">
                          <a:solidFill>
                            <a:srgbClr val="FF0000"/>
                          </a:solidFill>
                          <a:latin typeface="+mn-ea"/>
                          <a:ea typeface="+mn-ea"/>
                        </a:rPr>
                        <a:t>9</a:t>
                      </a:r>
                      <a:r>
                        <a:rPr lang="zh-CN" altLang="en-US" sz="3000">
                          <a:solidFill>
                            <a:srgbClr val="FF0000"/>
                          </a:solidFill>
                          <a:latin typeface="+mn-ea"/>
                          <a:ea typeface="+mn-ea"/>
                        </a:rPr>
                        <a:t>广东</a:t>
                      </a:r>
                      <a:r>
                        <a:rPr lang="en-US" altLang="zh-CN" sz="3000">
                          <a:solidFill>
                            <a:srgbClr val="FF0000"/>
                          </a:solidFill>
                          <a:latin typeface="+mn-ea"/>
                          <a:ea typeface="+mn-ea"/>
                        </a:rPr>
                        <a:t>·</a:t>
                      </a:r>
                      <a:r>
                        <a:rPr lang="zh-CN" sz="3000">
                          <a:solidFill>
                            <a:srgbClr val="FF0000"/>
                          </a:solidFill>
                          <a:latin typeface="+mn-ea"/>
                          <a:ea typeface="+mn-ea"/>
                        </a:rPr>
                        <a:t>重庆谈判</a:t>
                      </a:r>
                      <a:r>
                        <a:rPr lang="en-US" altLang="zh-CN" sz="3000">
                          <a:solidFill>
                            <a:srgbClr val="FF0000"/>
                          </a:solidFill>
                          <a:latin typeface="+mn-ea"/>
                          <a:ea typeface="+mn-ea"/>
                        </a:rPr>
                        <a:t> ;</a:t>
                      </a:r>
                      <a:endParaRPr lang="en-US" altLang="zh-CN" sz="3000">
                        <a:solidFill>
                          <a:srgbClr val="FF0000"/>
                        </a:solidFill>
                        <a:latin typeface="+mn-ea"/>
                        <a:ea typeface="+mn-ea"/>
                      </a:endParaRPr>
                    </a:p>
                    <a:p>
                      <a:pPr algn="ctr">
                        <a:lnSpc>
                          <a:spcPct val="125000"/>
                        </a:lnSpc>
                        <a:spcBef>
                          <a:spcPct val="0"/>
                        </a:spcBef>
                        <a:spcAft>
                          <a:spcPct val="0"/>
                        </a:spcAft>
                      </a:pPr>
                      <a:r>
                        <a:rPr lang="en-US" altLang="zh-CN" sz="3000">
                          <a:solidFill>
                            <a:schemeClr val="tx1"/>
                          </a:solidFill>
                          <a:latin typeface="+mn-ea"/>
                          <a:ea typeface="+mn-ea"/>
                        </a:rPr>
                        <a:t>18 </a:t>
                      </a:r>
                      <a:r>
                        <a:rPr lang="zh-CN" altLang="en-US" sz="3000">
                          <a:latin typeface="+mn-ea"/>
                          <a:ea typeface="+mn-ea"/>
                        </a:rPr>
                        <a:t>山东</a:t>
                      </a:r>
                      <a:r>
                        <a:rPr lang="en-US" altLang="zh-CN" sz="3000">
                          <a:latin typeface="+mn-ea"/>
                          <a:ea typeface="+mn-ea"/>
                        </a:rPr>
                        <a:t>·</a:t>
                      </a:r>
                      <a:r>
                        <a:rPr lang="zh-CN" altLang="en-US" sz="3000">
                          <a:latin typeface="+mn-ea"/>
                          <a:ea typeface="+mn-ea"/>
                        </a:rPr>
                        <a:t>新民主主义革命</a:t>
                      </a:r>
                      <a:r>
                        <a:rPr lang="en-US" altLang="zh-CN" sz="3000">
                          <a:latin typeface="+mn-ea"/>
                          <a:ea typeface="+mn-ea"/>
                        </a:rPr>
                        <a:t>;</a:t>
                      </a:r>
                      <a:endParaRPr lang="en-US" altLang="zh-CN" sz="3000">
                        <a:latin typeface="+mn-ea"/>
                        <a:ea typeface="+mn-ea"/>
                      </a:endParaRPr>
                    </a:p>
                    <a:p>
                      <a:pPr algn="ctr">
                        <a:lnSpc>
                          <a:spcPct val="125000"/>
                        </a:lnSpc>
                        <a:spcBef>
                          <a:spcPct val="0"/>
                        </a:spcBef>
                        <a:spcAft>
                          <a:spcPct val="0"/>
                        </a:spcAft>
                      </a:pPr>
                      <a:r>
                        <a:rPr lang="en-US" altLang="zh-CN" sz="3000">
                          <a:latin typeface="+mn-ea"/>
                          <a:ea typeface="+mn-ea"/>
                        </a:rPr>
                        <a:t>17</a:t>
                      </a:r>
                      <a:r>
                        <a:rPr lang="zh-CN" altLang="en-US" sz="3000">
                          <a:latin typeface="+mn-ea"/>
                          <a:ea typeface="+mn-ea"/>
                        </a:rPr>
                        <a:t>河北</a:t>
                      </a:r>
                      <a:r>
                        <a:rPr lang="en-US" altLang="zh-CN" sz="3000">
                          <a:latin typeface="+mn-ea"/>
                          <a:ea typeface="+mn-ea"/>
                        </a:rPr>
                        <a:t>·</a:t>
                      </a:r>
                      <a:r>
                        <a:rPr lang="zh-CN" altLang="en-US" sz="3000">
                          <a:latin typeface="+mn-ea"/>
                          <a:ea typeface="+mn-ea"/>
                        </a:rPr>
                        <a:t>中国共产党与中国革命</a:t>
                      </a:r>
                      <a:endParaRPr lang="zh-CN" altLang="en-US" sz="3000">
                        <a:latin typeface="+mn-ea"/>
                        <a:ea typeface="+mn-ea"/>
                      </a:endParaRPr>
                    </a:p>
                  </a:txBody>
                  <a:tcPr anchor="ctr">
                    <a:lnL w="3175" cap="flat" cmpd="sng" algn="ctr">
                      <a:solidFill>
                        <a:schemeClr val="accent2">
                          <a:lumMod val="75000"/>
                        </a:schemeClr>
                      </a:solidFill>
                      <a:prstDash val="solid"/>
                      <a:round/>
                      <a:headEnd type="none" w="med" len="med"/>
                      <a:tailEnd type="none" w="med" len="med"/>
                    </a:lnL>
                    <a:lnR w="9525" cap="flat" cmpd="sng" algn="ctr">
                      <a:no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175"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r>
              <a:tr h="2377440">
                <a:tc>
                  <a:txBody>
                    <a:bodyPr vert="horz" wrap="square"/>
                    <a:lstStyle/>
                    <a:p>
                      <a:pPr algn="ctr"/>
                      <a:r>
                        <a:rPr lang="en-US" altLang="zh-CN" sz="3200" b="1">
                          <a:latin typeface="+mn-ea"/>
                          <a:ea typeface="+mn-ea"/>
                        </a:rPr>
                        <a:t>2022</a:t>
                      </a:r>
                      <a:endParaRPr lang="zh-CN" altLang="en-US" sz="3200" b="1">
                        <a:latin typeface="+mn-ea"/>
                        <a:ea typeface="+mn-ea"/>
                      </a:endParaRPr>
                    </a:p>
                  </a:txBody>
                  <a:tcPr anchor="ctr">
                    <a:lnL w="9525" cap="flat" cmpd="sng" algn="ctr">
                      <a:noFill/>
                      <a:prstDash val="solid"/>
                      <a:round/>
                      <a:headEnd type="none" w="med" len="med"/>
                      <a:tailEnd type="none" w="med" len="med"/>
                    </a:lnL>
                    <a:lnR w="6350" cap="flat" cmpd="sng" algn="ctr">
                      <a:solidFill>
                        <a:schemeClr val="accent2">
                          <a:lumMod val="60000"/>
                          <a:lumOff val="40000"/>
                        </a:schemeClr>
                      </a:solid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vert="horz" wrap="square"/>
                    <a:lstStyle/>
                    <a:p>
                      <a:pPr marL="0" marR="0" lvl="0" indent="0" algn="ctr" defTabSz="914400" rtl="0" eaLnBrk="1" fontAlgn="auto" latinLnBrk="0" hangingPunct="1">
                        <a:lnSpc>
                          <a:spcPct val="110000"/>
                        </a:lnSpc>
                        <a:spcBef>
                          <a:spcPct val="0"/>
                        </a:spcBef>
                        <a:spcAft>
                          <a:spcPct val="0"/>
                        </a:spcAft>
                        <a:buClrTx/>
                        <a:buSzTx/>
                        <a:buFontTx/>
                        <a:buNone/>
                        <a:defRPr/>
                      </a:pPr>
                      <a:r>
                        <a:rPr lang="en-US" altLang="zh-CN" sz="3000">
                          <a:latin typeface="+mn-ea"/>
                          <a:ea typeface="+mn-ea"/>
                        </a:rPr>
                        <a:t>【甲】朱德、毛泽东关于边区政府的言论</a:t>
                      </a:r>
                      <a:endParaRPr lang="en-US" altLang="zh-CN" sz="3000">
                        <a:latin typeface="+mn-ea"/>
                        <a:ea typeface="+mn-ea"/>
                      </a:endParaRPr>
                    </a:p>
                  </a:txBody>
                  <a:tcPr anchor="ctr">
                    <a:lnL w="6350" cap="flat" cmpd="sng" algn="ctr">
                      <a:solidFill>
                        <a:schemeClr val="accent2">
                          <a:lumMod val="60000"/>
                          <a:lumOff val="40000"/>
                        </a:schemeClr>
                      </a:solidFill>
                      <a:prstDash val="solid"/>
                      <a:round/>
                      <a:headEnd type="none" w="med" len="med"/>
                      <a:tailEnd type="none" w="med" len="med"/>
                    </a:lnL>
                    <a:lnR w="3175" cap="flat" cmpd="sng" algn="ctr">
                      <a:solidFill>
                        <a:schemeClr val="accent2">
                          <a:lumMod val="75000"/>
                        </a:schemeClr>
                      </a:solid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vert="horz" wrap="square"/>
                    <a:lstStyle/>
                    <a:p>
                      <a:pPr algn="l">
                        <a:lnSpc>
                          <a:spcPct val="125000"/>
                        </a:lnSpc>
                        <a:spcBef>
                          <a:spcPct val="0"/>
                        </a:spcBef>
                        <a:spcAft>
                          <a:spcPct val="0"/>
                        </a:spcAft>
                      </a:pPr>
                      <a:r>
                        <a:rPr lang="en-US" altLang="zh-CN" sz="3000">
                          <a:latin typeface="+mn-ea"/>
                          <a:ea typeface="+mn-ea"/>
                        </a:rPr>
                        <a:t>8</a:t>
                      </a:r>
                      <a:r>
                        <a:rPr lang="zh-CN" altLang="en-US" sz="3000">
                          <a:latin typeface="+mn-ea"/>
                          <a:ea typeface="+mn-ea"/>
                        </a:rPr>
                        <a:t>北京</a:t>
                      </a:r>
                      <a:r>
                        <a:rPr lang="en-US" altLang="zh-CN" sz="3000">
                          <a:latin typeface="+mn-ea"/>
                          <a:ea typeface="+mn-ea"/>
                        </a:rPr>
                        <a:t>·</a:t>
                      </a:r>
                      <a:r>
                        <a:rPr lang="zh-CN" altLang="en-US" sz="3000">
                          <a:latin typeface="+mn-ea"/>
                          <a:ea typeface="+mn-ea"/>
                        </a:rPr>
                        <a:t>和平建国 </a:t>
                      </a:r>
                      <a:r>
                        <a:rPr lang="en-US" altLang="zh-CN" sz="3000">
                          <a:latin typeface="+mn-ea"/>
                          <a:ea typeface="+mn-ea"/>
                        </a:rPr>
                        <a:t>;</a:t>
                      </a:r>
                      <a:r>
                        <a:rPr lang="zh-CN" altLang="en-US" sz="3000">
                          <a:solidFill>
                            <a:srgbClr val="FF0000"/>
                          </a:solidFill>
                          <a:latin typeface="+mn-ea"/>
                          <a:ea typeface="+mn-ea"/>
                        </a:rPr>
                        <a:t> </a:t>
                      </a:r>
                      <a:endParaRPr lang="zh-CN" altLang="en-US" sz="3000">
                        <a:solidFill>
                          <a:srgbClr val="FF0000"/>
                        </a:solidFill>
                        <a:latin typeface="+mn-ea"/>
                        <a:ea typeface="+mn-ea"/>
                      </a:endParaRPr>
                    </a:p>
                    <a:p>
                      <a:pPr algn="l">
                        <a:lnSpc>
                          <a:spcPct val="125000"/>
                        </a:lnSpc>
                        <a:spcBef>
                          <a:spcPct val="0"/>
                        </a:spcBef>
                        <a:spcAft>
                          <a:spcPct val="0"/>
                        </a:spcAft>
                      </a:pPr>
                      <a:r>
                        <a:rPr lang="en-US" altLang="zh-CN" sz="3000">
                          <a:solidFill>
                            <a:srgbClr val="FF0000"/>
                          </a:solidFill>
                          <a:latin typeface="+mn-ea"/>
                          <a:ea typeface="+mn-ea"/>
                        </a:rPr>
                        <a:t>9</a:t>
                      </a:r>
                      <a:r>
                        <a:rPr lang="zh-CN" altLang="en-US" sz="3000">
                          <a:solidFill>
                            <a:srgbClr val="FF0000"/>
                          </a:solidFill>
                          <a:latin typeface="+mn-ea"/>
                          <a:ea typeface="+mn-ea"/>
                        </a:rPr>
                        <a:t>广东</a:t>
                      </a:r>
                      <a:r>
                        <a:rPr sz="3000">
                          <a:solidFill>
                            <a:srgbClr val="FF0000"/>
                          </a:solidFill>
                          <a:latin typeface="+mn-ea"/>
                          <a:ea typeface="+mn-ea"/>
                        </a:rPr>
                        <a:t>·在全面内战爆发之际，中共中央解放区军民发出“武装自卫”的号召</a:t>
                      </a:r>
                      <a:r>
                        <a:rPr lang="en-US" sz="3000">
                          <a:solidFill>
                            <a:srgbClr val="FF0000"/>
                          </a:solidFill>
                          <a:latin typeface="+mn-ea"/>
                          <a:ea typeface="+mn-ea"/>
                        </a:rPr>
                        <a:t>;</a:t>
                      </a:r>
                      <a:endParaRPr lang="en-US" sz="3000">
                        <a:solidFill>
                          <a:srgbClr val="FF0000"/>
                        </a:solidFill>
                        <a:latin typeface="+mn-ea"/>
                        <a:ea typeface="+mn-ea"/>
                      </a:endParaRPr>
                    </a:p>
                    <a:p>
                      <a:pPr algn="l">
                        <a:lnSpc>
                          <a:spcPct val="125000"/>
                        </a:lnSpc>
                        <a:spcBef>
                          <a:spcPct val="0"/>
                        </a:spcBef>
                        <a:spcAft>
                          <a:spcPct val="0"/>
                        </a:spcAft>
                      </a:pPr>
                      <a:r>
                        <a:rPr lang="en-US" altLang="zh-CN" sz="3000">
                          <a:latin typeface="+mn-ea"/>
                          <a:ea typeface="+mn-ea"/>
                        </a:rPr>
                        <a:t>9</a:t>
                      </a:r>
                      <a:r>
                        <a:rPr lang="zh-CN" altLang="en-US" sz="3000">
                          <a:latin typeface="+mn-ea"/>
                          <a:ea typeface="+mn-ea"/>
                        </a:rPr>
                        <a:t>湖 南</a:t>
                      </a:r>
                      <a:r>
                        <a:rPr lang="en-US" altLang="zh-CN" sz="3000">
                          <a:latin typeface="+mn-ea"/>
                          <a:ea typeface="+mn-ea"/>
                        </a:rPr>
                        <a:t>·</a:t>
                      </a:r>
                      <a:r>
                        <a:rPr lang="zh-CN" altLang="en-US" sz="3000">
                          <a:latin typeface="+mn-ea"/>
                          <a:ea typeface="+mn-ea"/>
                        </a:rPr>
                        <a:t>新民主主义政策</a:t>
                      </a:r>
                      <a:r>
                        <a:rPr lang="en-US" altLang="zh-CN" sz="3000">
                          <a:latin typeface="+mn-ea"/>
                          <a:ea typeface="+mn-ea"/>
                        </a:rPr>
                        <a:t>;</a:t>
                      </a:r>
                      <a:endParaRPr lang="en-US" altLang="zh-CN" sz="3000">
                        <a:latin typeface="+mn-ea"/>
                        <a:ea typeface="+mn-ea"/>
                      </a:endParaRPr>
                    </a:p>
                    <a:p>
                      <a:pPr algn="l">
                        <a:lnSpc>
                          <a:spcPct val="125000"/>
                        </a:lnSpc>
                        <a:spcBef>
                          <a:spcPct val="0"/>
                        </a:spcBef>
                        <a:spcAft>
                          <a:spcPct val="0"/>
                        </a:spcAft>
                      </a:pPr>
                      <a:r>
                        <a:rPr lang="en-US" altLang="zh-CN" sz="3000">
                          <a:latin typeface="+mn-ea"/>
                          <a:ea typeface="+mn-ea"/>
                        </a:rPr>
                        <a:t>28</a:t>
                      </a:r>
                      <a:r>
                        <a:rPr lang="zh-CN" altLang="en-US" sz="3000">
                          <a:latin typeface="+mn-ea"/>
                          <a:ea typeface="+mn-ea"/>
                        </a:rPr>
                        <a:t>浙江</a:t>
                      </a:r>
                      <a:r>
                        <a:rPr lang="en-US" altLang="zh-CN" sz="3000">
                          <a:latin typeface="+mn-ea"/>
                          <a:ea typeface="+mn-ea"/>
                        </a:rPr>
                        <a:t>·</a:t>
                      </a:r>
                      <a:r>
                        <a:rPr lang="zh-CN" altLang="en-US" sz="3000">
                          <a:latin typeface="+mn-ea"/>
                          <a:ea typeface="+mn-ea"/>
                        </a:rPr>
                        <a:t>抗战期间的经济</a:t>
                      </a:r>
                      <a:endParaRPr lang="zh-CN" altLang="en-US" sz="3000">
                        <a:latin typeface="+mn-ea"/>
                        <a:ea typeface="+mn-ea"/>
                      </a:endParaRPr>
                    </a:p>
                  </a:txBody>
                  <a:tcPr anchor="ctr">
                    <a:lnL w="3175" cap="flat" cmpd="sng" algn="ctr">
                      <a:solidFill>
                        <a:schemeClr val="accent2">
                          <a:lumMod val="75000"/>
                        </a:schemeClr>
                      </a:solidFill>
                      <a:prstDash val="solid"/>
                      <a:round/>
                      <a:headEnd type="none" w="med" len="med"/>
                      <a:tailEnd type="none" w="med" len="med"/>
                    </a:lnL>
                    <a:lnR w="9525" cap="flat" cmpd="sng" algn="ctr">
                      <a:no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r>
              <a:tr h="1234440">
                <a:tc>
                  <a:txBody>
                    <a:bodyPr vert="horz" wrap="square"/>
                    <a:lstStyle/>
                    <a:p>
                      <a:pPr algn="ctr">
                        <a:buNone/>
                      </a:pPr>
                      <a:r>
                        <a:rPr lang="en-US" altLang="zh-CN" sz="3200" b="1">
                          <a:latin typeface="+mn-ea"/>
                          <a:ea typeface="+mn-ea"/>
                        </a:rPr>
                        <a:t>2023</a:t>
                      </a:r>
                      <a:endParaRPr lang="en-US" altLang="zh-CN" sz="3200" b="1">
                        <a:latin typeface="+mn-ea"/>
                        <a:ea typeface="+mn-ea"/>
                      </a:endParaRPr>
                    </a:p>
                  </a:txBody>
                  <a:tcPr anchor="ctr">
                    <a:lnL w="9525" cap="flat" cmpd="sng" algn="ctr">
                      <a:noFill/>
                      <a:prstDash val="solid"/>
                      <a:round/>
                      <a:headEnd type="none" w="med" len="med"/>
                      <a:tailEnd type="none" w="med" len="med"/>
                    </a:lnL>
                    <a:lnR w="6350" cap="flat" cmpd="sng" algn="ctr">
                      <a:solidFill>
                        <a:schemeClr val="accent2">
                          <a:lumMod val="60000"/>
                          <a:lumOff val="40000"/>
                        </a:schemeClr>
                      </a:solid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vert="horz" wrap="square"/>
                    <a:lstStyle/>
                    <a:p>
                      <a:pPr marL="0" marR="0" lvl="0" indent="0" algn="ctr" defTabSz="914400" rtl="0" eaLnBrk="1" fontAlgn="auto" latinLnBrk="0" hangingPunct="1">
                        <a:lnSpc>
                          <a:spcPct val="110000"/>
                        </a:lnSpc>
                        <a:spcBef>
                          <a:spcPct val="0"/>
                        </a:spcBef>
                        <a:spcAft>
                          <a:spcPct val="0"/>
                        </a:spcAft>
                        <a:buClrTx/>
                        <a:buSzTx/>
                        <a:buFontTx/>
                        <a:buNone/>
                        <a:defRPr/>
                      </a:pPr>
                      <a:r>
                        <a:rPr lang="zh-CN" altLang="zh-CN" sz="3000">
                          <a:latin typeface="+mn-ea"/>
                          <a:sym typeface="+mn-ea"/>
                        </a:rPr>
                        <a:t>新课标·44 解放区人民政权选举制度</a:t>
                      </a:r>
                      <a:endParaRPr lang="zh-CN" altLang="zh-CN" sz="3000">
                        <a:latin typeface="+mn-ea"/>
                        <a:ea typeface="+mn-ea"/>
                      </a:endParaRPr>
                    </a:p>
                  </a:txBody>
                  <a:tcPr anchor="ctr">
                    <a:lnL w="6350" cap="flat" cmpd="sng" algn="ctr">
                      <a:solidFill>
                        <a:schemeClr val="accent2">
                          <a:lumMod val="60000"/>
                          <a:lumOff val="40000"/>
                        </a:schemeClr>
                      </a:solidFill>
                      <a:prstDash val="solid"/>
                      <a:round/>
                      <a:headEnd type="none" w="med" len="med"/>
                      <a:tailEnd type="none" w="med" len="med"/>
                    </a:lnL>
                    <a:lnR w="3175" cap="flat" cmpd="sng" algn="ctr">
                      <a:solidFill>
                        <a:schemeClr val="accent2">
                          <a:lumMod val="75000"/>
                        </a:schemeClr>
                      </a:solid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c>
                  <a:txBody>
                    <a:bodyPr vert="horz" wrap="square"/>
                    <a:lstStyle/>
                    <a:p>
                      <a:pPr algn="ctr">
                        <a:lnSpc>
                          <a:spcPct val="125000"/>
                        </a:lnSpc>
                        <a:spcBef>
                          <a:spcPct val="0"/>
                        </a:spcBef>
                        <a:spcAft>
                          <a:spcPct val="0"/>
                        </a:spcAft>
                        <a:buNone/>
                      </a:pPr>
                      <a:r>
                        <a:rPr lang="zh-CN" altLang="en-US" sz="3000">
                          <a:solidFill>
                            <a:srgbClr val="FF0000"/>
                          </a:solidFill>
                          <a:latin typeface="+mn-ea"/>
                          <a:sym typeface="+mn-ea"/>
                        </a:rPr>
                        <a:t>17广东· </a:t>
                      </a:r>
                      <a:r>
                        <a:rPr lang="en-US" altLang="zh-CN" sz="3000">
                          <a:solidFill>
                            <a:srgbClr val="FF0000"/>
                          </a:solidFill>
                          <a:latin typeface="+mn-ea"/>
                          <a:sym typeface="+mn-ea"/>
                        </a:rPr>
                        <a:t> </a:t>
                      </a:r>
                      <a:r>
                        <a:rPr lang="zh-CN" altLang="en-US" sz="3000">
                          <a:solidFill>
                            <a:srgbClr val="FF0000"/>
                          </a:solidFill>
                          <a:latin typeface="+mn-ea"/>
                          <a:sym typeface="+mn-ea"/>
                        </a:rPr>
                        <a:t>毛泽东</a:t>
                      </a:r>
                      <a:r>
                        <a:rPr lang="en-US" altLang="zh-CN" sz="3000">
                          <a:solidFill>
                            <a:srgbClr val="FF0000"/>
                          </a:solidFill>
                          <a:latin typeface="+mn-ea"/>
                          <a:sym typeface="+mn-ea"/>
                        </a:rPr>
                        <a:t>1949</a:t>
                      </a:r>
                      <a:r>
                        <a:rPr lang="zh-CN" altLang="en-US" sz="3000">
                          <a:solidFill>
                            <a:srgbClr val="FF0000"/>
                          </a:solidFill>
                          <a:latin typeface="+mn-ea"/>
                          <a:sym typeface="+mn-ea"/>
                        </a:rPr>
                        <a:t>年</a:t>
                      </a:r>
                      <a:r>
                        <a:rPr lang="en-US" altLang="zh-CN" sz="3000">
                          <a:solidFill>
                            <a:srgbClr val="FF0000"/>
                          </a:solidFill>
                          <a:latin typeface="+mn-ea"/>
                          <a:sym typeface="+mn-ea"/>
                        </a:rPr>
                        <a:t>新年献词</a:t>
                      </a:r>
                      <a:endParaRPr lang="zh-CN" altLang="en-US" sz="3000">
                        <a:solidFill>
                          <a:srgbClr val="FF0000"/>
                        </a:solidFill>
                        <a:latin typeface="+mn-ea"/>
                        <a:sym typeface="+mn-ea"/>
                      </a:endParaRPr>
                    </a:p>
                    <a:p>
                      <a:pPr algn="ctr">
                        <a:lnSpc>
                          <a:spcPct val="125000"/>
                        </a:lnSpc>
                        <a:spcBef>
                          <a:spcPct val="0"/>
                        </a:spcBef>
                        <a:spcAft>
                          <a:spcPct val="0"/>
                        </a:spcAft>
                        <a:buNone/>
                      </a:pPr>
                      <a:r>
                        <a:rPr lang="zh-CN" altLang="en-US" sz="3000">
                          <a:solidFill>
                            <a:srgbClr val="FF0000"/>
                          </a:solidFill>
                          <a:latin typeface="+mn-ea"/>
                          <a:sym typeface="+mn-ea"/>
                        </a:rPr>
                        <a:t>《将革命进行到底》</a:t>
                      </a:r>
                      <a:endParaRPr lang="zh-CN" altLang="en-US" sz="3000">
                        <a:solidFill>
                          <a:srgbClr val="FF0000"/>
                        </a:solidFill>
                        <a:latin typeface="+mn-ea"/>
                        <a:sym typeface="+mn-ea"/>
                      </a:endParaRPr>
                    </a:p>
                  </a:txBody>
                  <a:tcPr anchor="ctr">
                    <a:lnL w="3175" cap="flat" cmpd="sng" algn="ctr">
                      <a:solidFill>
                        <a:schemeClr val="accent2">
                          <a:lumMod val="75000"/>
                        </a:schemeClr>
                      </a:solidFill>
                      <a:prstDash val="solid"/>
                      <a:round/>
                      <a:headEnd type="none" w="med" len="med"/>
                      <a:tailEnd type="none" w="med" len="med"/>
                    </a:lnL>
                    <a:lnR w="9525" cap="flat" cmpd="sng" algn="ctr">
                      <a:noFill/>
                      <a:prstDash val="solid"/>
                      <a:round/>
                      <a:headEnd type="none" w="med" len="med"/>
                      <a:tailEnd type="none" w="med" len="med"/>
                    </a:lnR>
                    <a:lnT w="3175" cap="flat" cmpd="sng" algn="ctr">
                      <a:solidFill>
                        <a:schemeClr val="accent2">
                          <a:lumMod val="75000"/>
                        </a:schemeClr>
                      </a:solidFill>
                      <a:prstDash val="solid"/>
                      <a:round/>
                      <a:headEnd type="none" w="med" len="med"/>
                      <a:tailEnd type="none" w="med" len="med"/>
                    </a:lnT>
                    <a:lnB w="38100" cap="flat" cmpd="sng" algn="ctr">
                      <a:solidFill>
                        <a:schemeClr val="accent2">
                          <a:lumMod val="75000"/>
                        </a:schemeClr>
                      </a:solidFill>
                      <a:prstDash val="solid"/>
                      <a:round/>
                      <a:headEnd type="none" w="med" len="med"/>
                      <a:tailEnd type="none" w="med" len="med"/>
                    </a:lnB>
                    <a:lnTlToBr w="12700" cmpd="sng">
                      <a:noFill/>
                      <a:prstDash val="solid"/>
                    </a:lnTlToBr>
                    <a:lnBlToTr w="12700" cmpd="sng">
                      <a:noFill/>
                      <a:prstDash val="solid"/>
                    </a:lnBlToTr>
                    <a:solidFill>
                      <a:schemeClr val="bg2"/>
                    </a:solidFill>
                  </a:tcPr>
                </a:tc>
              </a:tr>
            </a:tbl>
          </a:graphicData>
        </a:graphic>
      </p:graphicFrame>
      <p:pic>
        <p:nvPicPr>
          <p:cNvPr id="3" name="Picture 3"/>
          <p:cNvPicPr>
            <a:picLocks noChangeAspect="1"/>
          </p:cNvPicPr>
          <p:nvPr/>
        </p:nvPicPr>
        <p:blipFill>
          <a:blip r:embed="rId4"/>
          <a:stretch>
            <a:fillRect/>
          </a:stretch>
        </p:blipFill>
        <p:spPr>
          <a:xfrm flipH="1">
            <a:off x="11798300" y="12242800"/>
            <a:ext cx="0" cy="0"/>
          </a:xfrm>
          <a:prstGeom prst="rect">
            <a:avLst/>
          </a:prstGeom>
          <a:ln>
            <a:noFill/>
          </a:ln>
        </p:spPr>
      </p:pic>
    </p:spTree>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002060"/>
        </a:solidFill>
        <a:effectLst/>
      </p:bgPr>
    </p:bg>
    <p:spTree>
      <p:nvGrpSpPr>
        <p:cNvPr id="1" name=""/>
        <p:cNvGrpSpPr/>
        <p:nvPr/>
      </p:nvGrpSpPr>
      <p:grpSpPr>
        <a:xfrm>
          <a:off x="0" y="0"/>
          <a:ext cx="0" cy="0"/>
        </a:xfrm>
      </p:grpSpPr>
      <p:sp>
        <p:nvSpPr>
          <p:cNvPr id="6" name="文本框 5"/>
          <p:cNvSpPr txBox="1"/>
          <p:nvPr>
            <p:custDataLst>
              <p:tags r:id="rId2"/>
            </p:custDataLst>
          </p:nvPr>
        </p:nvSpPr>
        <p:spPr>
          <a:xfrm>
            <a:off x="11231880" y="8114030"/>
            <a:ext cx="4608195" cy="1245870"/>
          </a:xfrm>
          <a:prstGeom prst="rect">
            <a:avLst/>
          </a:prstGeom>
          <a:solidFill>
            <a:srgbClr val="002060"/>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3" name="文本框 2"/>
          <p:cNvSpPr txBox="1"/>
          <p:nvPr/>
        </p:nvSpPr>
        <p:spPr>
          <a:xfrm>
            <a:off x="868045" y="3526790"/>
            <a:ext cx="14383386" cy="2306955"/>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buClrTx/>
              <a:buSzTx/>
              <a:buFontTx/>
            </a:pPr>
            <a:r>
              <a:rPr lang="zh-CN" altLang="en-US" sz="3600">
                <a:solidFill>
                  <a:schemeClr val="bg1"/>
                </a:solidFill>
                <a:sym typeface="+mn-ea"/>
              </a:rPr>
              <a:t>课程标准：通过学习抗日战争后的国共两党不同的方针政策和重庆谈判这一历史事件了解全面内战爆发的背景，理解全面内战爆发前中国共产党为争取和平民主所做出的努力和国民党一党专政、军事独裁的虚伪面目。</a:t>
            </a:r>
            <a:endParaRPr lang="zh-CN" altLang="en-US" sz="3600">
              <a:solidFill>
                <a:schemeClr val="bg1"/>
              </a:solidFill>
              <a:sym typeface="+mn-ea"/>
            </a:endParaRPr>
          </a:p>
        </p:txBody>
      </p:sp>
      <p:sp>
        <p:nvSpPr>
          <p:cNvPr id="4" name="文本框 3"/>
          <p:cNvSpPr txBox="1"/>
          <p:nvPr/>
        </p:nvSpPr>
        <p:spPr>
          <a:xfrm>
            <a:off x="2273935" y="1609090"/>
            <a:ext cx="11291570" cy="119888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7200">
                <a:solidFill>
                  <a:schemeClr val="bg1"/>
                </a:solidFill>
              </a:rPr>
              <a:t>一、全面内战爆发的背景</a:t>
            </a:r>
            <a:endParaRPr lang="zh-CN" altLang="en-US" sz="7200">
              <a:solidFill>
                <a:schemeClr val="bg1"/>
              </a:solidFill>
            </a:endParaRPr>
          </a:p>
        </p:txBody>
      </p:sp>
    </p:spTree>
  </p:cSld>
  <p:clrMapOvr>
    <a:masterClrMapping/>
  </p:clrMapOvr>
  <p:transition advClick="0"/>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p:cNvSpPr txBox="1"/>
          <p:nvPr>
            <p:custDataLst>
              <p:tags r:id="rId2"/>
            </p:custDataLst>
          </p:nvPr>
        </p:nvSpPr>
        <p:spPr>
          <a:xfrm>
            <a:off x="11231880" y="8114030"/>
            <a:ext cx="4608195" cy="1245870"/>
          </a:xfrm>
          <a:prstGeom prst="rect">
            <a:avLst/>
          </a:prstGeom>
          <a:solidFill>
            <a:srgbClr val="002060"/>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7" name="文本框 6"/>
          <p:cNvSpPr txBox="1"/>
          <p:nvPr>
            <p:custDataLst>
              <p:tags r:id="rId3"/>
            </p:custDataLst>
          </p:nvPr>
        </p:nvSpPr>
        <p:spPr>
          <a:xfrm>
            <a:off x="461010" y="1295400"/>
            <a:ext cx="6587490" cy="2306955"/>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sz="3600">
                <a:solidFill>
                  <a:schemeClr val="bg1"/>
                </a:solidFill>
                <a:latin typeface="微软雅黑" panose="020b0503020204020204" charset="-122"/>
                <a:ea typeface="微软雅黑" panose="020b0503020204020204" charset="-122"/>
                <a:cs typeface="微软雅黑" panose="020b0503020204020204" charset="-122"/>
                <a:sym typeface="+mn-ea"/>
              </a:rPr>
              <a:t>时空观念：</a:t>
            </a:r>
            <a:r>
              <a:rPr lang="en-US" altLang="zh-CN" sz="3600">
                <a:solidFill>
                  <a:schemeClr val="bg1"/>
                </a:solidFill>
                <a:latin typeface="微软雅黑" panose="020b0503020204020204" charset="-122"/>
                <a:ea typeface="微软雅黑" panose="020b0503020204020204" charset="-122"/>
                <a:cs typeface="微软雅黑" panose="020b0503020204020204" charset="-122"/>
                <a:sym typeface="+mn-ea"/>
              </a:rPr>
              <a:t>1946</a:t>
            </a:r>
            <a:r>
              <a:rPr lang="zh-CN" altLang="en-US" sz="3600">
                <a:solidFill>
                  <a:schemeClr val="bg1"/>
                </a:solidFill>
                <a:latin typeface="微软雅黑" panose="020b0503020204020204" charset="-122"/>
                <a:ea typeface="微软雅黑" panose="020b0503020204020204" charset="-122"/>
                <a:cs typeface="微软雅黑" panose="020b0503020204020204" charset="-122"/>
                <a:sym typeface="+mn-ea"/>
              </a:rPr>
              <a:t>年</a:t>
            </a:r>
            <a:r>
              <a:rPr lang="en-US" altLang="zh-CN" sz="3600">
                <a:solidFill>
                  <a:schemeClr val="bg1"/>
                </a:solidFill>
                <a:latin typeface="微软雅黑" panose="020b0503020204020204" charset="-122"/>
                <a:ea typeface="微软雅黑" panose="020b0503020204020204" charset="-122"/>
                <a:cs typeface="微软雅黑" panose="020b0503020204020204" charset="-122"/>
                <a:sym typeface="+mn-ea"/>
              </a:rPr>
              <a:t>6</a:t>
            </a:r>
            <a:r>
              <a:rPr lang="zh-CN" altLang="en-US" sz="3600">
                <a:solidFill>
                  <a:schemeClr val="bg1"/>
                </a:solidFill>
                <a:latin typeface="微软雅黑" panose="020b0503020204020204" charset="-122"/>
                <a:ea typeface="微软雅黑" panose="020b0503020204020204" charset="-122"/>
                <a:cs typeface="微软雅黑" panose="020b0503020204020204" charset="-122"/>
                <a:sym typeface="+mn-ea"/>
              </a:rPr>
              <a:t>月，国民党以围攻中原解放区为起点，向解放区展开大规模进攻，全面内战爆发。</a:t>
            </a:r>
            <a:endParaRPr lang="zh-CN" altLang="en-US" sz="3600">
              <a:solidFill>
                <a:schemeClr val="bg1"/>
              </a:solidFill>
              <a:latin typeface="微软雅黑" panose="020b0503020204020204" charset="-122"/>
              <a:ea typeface="微软雅黑" panose="020b0503020204020204" charset="-122"/>
              <a:cs typeface="微软雅黑" panose="020b0503020204020204" charset="-122"/>
              <a:sym typeface="+mn-ea"/>
            </a:endParaRPr>
          </a:p>
        </p:txBody>
      </p:sp>
      <p:pic>
        <p:nvPicPr>
          <p:cNvPr id="3" name="图片 2"/>
          <p:cNvPicPr>
            <a:picLocks noChangeAspect="1"/>
          </p:cNvPicPr>
          <p:nvPr/>
        </p:nvPicPr>
        <p:blipFill>
          <a:blip r:embed="rId4">
            <a:lum bright="18000" contrast="12000"/>
          </a:blip>
          <a:stretch>
            <a:fillRect/>
          </a:stretch>
        </p:blipFill>
        <p:spPr>
          <a:xfrm>
            <a:off x="7531100" y="1129665"/>
            <a:ext cx="7574915" cy="8001635"/>
          </a:xfrm>
          <a:prstGeom prst="rect">
            <a:avLst/>
          </a:prstGeom>
        </p:spPr>
      </p:pic>
      <p:sp>
        <p:nvSpPr>
          <p:cNvPr id="4" name="文本框 3"/>
          <p:cNvSpPr txBox="1"/>
          <p:nvPr/>
        </p:nvSpPr>
        <p:spPr>
          <a:xfrm>
            <a:off x="461010" y="4295140"/>
            <a:ext cx="6587490" cy="3969385"/>
          </a:xfrm>
          <a:prstGeom prst="rect">
            <a:avLst/>
          </a:prstGeom>
          <a:solidFill>
            <a:schemeClr val="accent3">
              <a:lumMod val="20000"/>
              <a:lumOff val="80000"/>
            </a:schemeClr>
          </a:solid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sz="3600">
                <a:solidFill>
                  <a:schemeClr val="tx1"/>
                </a:solidFill>
                <a:latin typeface="微软雅黑" panose="020b0503020204020204" charset="-122"/>
                <a:ea typeface="微软雅黑" panose="020b0503020204020204" charset="-122"/>
                <a:cs typeface="微软雅黑" panose="020b0503020204020204" charset="-122"/>
                <a:sym typeface="+mn-ea"/>
              </a:rPr>
              <a:t>地图可提取到的信息：</a:t>
            </a:r>
            <a:endParaRPr lang="zh-CN" sz="3600">
              <a:solidFill>
                <a:schemeClr val="tx1"/>
              </a:solidFill>
              <a:latin typeface="微软雅黑" panose="020b0503020204020204" charset="-122"/>
              <a:ea typeface="微软雅黑" panose="020b0503020204020204" charset="-122"/>
              <a:cs typeface="微软雅黑" panose="020b0503020204020204" charset="-122"/>
              <a:sym typeface="+mn-ea"/>
            </a:endParaRPr>
          </a:p>
          <a:p>
            <a:pPr marL="571500" indent="-571500">
              <a:buFont typeface="Wingdings" panose="05000000000000000000" pitchFamily="2" charset="2"/>
              <a:buChar char="l"/>
            </a:pPr>
            <a:r>
              <a:rPr lang="zh-CN"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全面内战爆发时的解放区</a:t>
            </a:r>
            <a:r>
              <a:rPr lang="en-US" altLang="zh-CN"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a:t>
            </a:r>
            <a:endParaRPr lang="zh-CN"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a:p>
            <a:pPr marL="571500" indent="-571500">
              <a:buFont typeface="Wingdings" panose="05000000000000000000" pitchFamily="2" charset="2"/>
              <a:buChar char="l"/>
            </a:pPr>
            <a:r>
              <a:rPr lang="zh-CN" altLang="en-US"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《双十协定》签订后共产党军队主动撤出的解放区</a:t>
            </a:r>
            <a:r>
              <a:rPr lang="en-US" altLang="zh-CN"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a:p>
            <a:pPr marL="571500" indent="-571500">
              <a:buFont typeface="Wingdings" panose="05000000000000000000" pitchFamily="2" charset="2"/>
              <a:buChar char="l"/>
            </a:pPr>
            <a:r>
              <a:rPr lang="zh-CN" altLang="en-US"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国民党军侵占的地区</a:t>
            </a:r>
            <a:r>
              <a:rPr lang="en-US" altLang="zh-CN"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a:p>
            <a:pPr marL="571500" indent="-571500">
              <a:buFont typeface="Wingdings" panose="05000000000000000000" pitchFamily="2" charset="2"/>
              <a:buChar char="l"/>
            </a:pPr>
            <a:r>
              <a:rPr lang="zh-CN" altLang="en-US"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美军、国民党军调动方向</a:t>
            </a:r>
            <a:r>
              <a:rPr lang="en-US" altLang="zh-CN"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a:t>
            </a:r>
            <a:endParaRPr lang="en-US" altLang="zh-CN"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a:p>
            <a:pPr marL="571500" indent="-571500">
              <a:buFont typeface="Wingdings" panose="05000000000000000000" pitchFamily="2" charset="2"/>
              <a:buChar char="l"/>
            </a:pPr>
            <a:r>
              <a:rPr lang="zh-CN" altLang="en-US"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国民党统治区</a:t>
            </a:r>
            <a:r>
              <a:rPr lang="en-US" altLang="zh-CN"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a:t>
            </a:r>
            <a:r>
              <a:rPr lang="en-US" altLang="zh-CN" sz="3600">
                <a:latin typeface="楷体" panose="02010609060101010101" pitchFamily="49" charset="-122"/>
                <a:ea typeface="楷体" panose="02010609060101010101" pitchFamily="49" charset="-122"/>
                <a:cs typeface="楷体" panose="02010609060101010101" pitchFamily="49" charset="-122"/>
                <a:sym typeface="+mn-ea"/>
              </a:rPr>
              <a:t>..</a:t>
            </a:r>
            <a:endParaRPr lang="en-US" altLang="zh-CN" sz="3600">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8" name="椭圆 7"/>
          <p:cNvSpPr/>
          <p:nvPr/>
        </p:nvSpPr>
        <p:spPr>
          <a:xfrm>
            <a:off x="8757285" y="3122930"/>
            <a:ext cx="2174240" cy="838200"/>
          </a:xfrm>
          <a:prstGeom prst="ellipse">
            <a:avLst/>
          </a:prstGeom>
          <a:noFill/>
          <a:ln>
            <a:solidFill>
              <a:srgbClr val="FF0000"/>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等线"/>
                <a:ea typeface="+mn-ea"/>
                <a:cs typeface="+mn-cs"/>
              </a:defRPr>
            </a:lvl1pPr>
            <a:lvl2pPr marL="457200" algn="l" defTabSz="457200" rtl="0" eaLnBrk="1" latinLnBrk="0" hangingPunct="1">
              <a:defRPr sz="1800" kern="1200">
                <a:solidFill>
                  <a:srgbClr val="FFFFFF"/>
                </a:solidFill>
                <a:latin typeface="等线"/>
                <a:ea typeface="+mn-ea"/>
                <a:cs typeface="+mn-cs"/>
              </a:defRPr>
            </a:lvl2pPr>
            <a:lvl3pPr marL="914400" algn="l" defTabSz="457200" rtl="0" eaLnBrk="1" latinLnBrk="0" hangingPunct="1">
              <a:defRPr sz="1800" kern="1200">
                <a:solidFill>
                  <a:srgbClr val="FFFFFF"/>
                </a:solidFill>
                <a:latin typeface="等线"/>
                <a:ea typeface="+mn-ea"/>
                <a:cs typeface="+mn-cs"/>
              </a:defRPr>
            </a:lvl3pPr>
            <a:lvl4pPr marL="1371600" algn="l" defTabSz="457200" rtl="0" eaLnBrk="1" latinLnBrk="0" hangingPunct="1">
              <a:defRPr sz="1800" kern="1200">
                <a:solidFill>
                  <a:srgbClr val="FFFFFF"/>
                </a:solidFill>
                <a:latin typeface="等线"/>
                <a:ea typeface="+mn-ea"/>
                <a:cs typeface="+mn-cs"/>
              </a:defRPr>
            </a:lvl4pPr>
            <a:lvl5pPr marL="1828800" algn="l" defTabSz="457200" rtl="0" eaLnBrk="1" latinLnBrk="0" hangingPunct="1">
              <a:defRPr sz="1800" kern="1200">
                <a:solidFill>
                  <a:srgbClr val="FFFFFF"/>
                </a:solidFill>
                <a:latin typeface="等线"/>
                <a:ea typeface="+mn-ea"/>
                <a:cs typeface="+mn-cs"/>
              </a:defRPr>
            </a:lvl5pPr>
            <a:lvl6pPr marL="2286000" algn="l" defTabSz="457200" rtl="0" eaLnBrk="1" latinLnBrk="0" hangingPunct="1">
              <a:defRPr sz="1800" kern="1200">
                <a:solidFill>
                  <a:srgbClr val="FFFFFF"/>
                </a:solidFill>
                <a:latin typeface="等线"/>
                <a:ea typeface="+mn-ea"/>
                <a:cs typeface="+mn-cs"/>
              </a:defRPr>
            </a:lvl6pPr>
            <a:lvl7pPr marL="2743200" algn="l" defTabSz="457200" rtl="0" eaLnBrk="1" latinLnBrk="0" hangingPunct="1">
              <a:defRPr sz="1800" kern="1200">
                <a:solidFill>
                  <a:srgbClr val="FFFFFF"/>
                </a:solidFill>
                <a:latin typeface="等线"/>
                <a:ea typeface="+mn-ea"/>
                <a:cs typeface="+mn-cs"/>
              </a:defRPr>
            </a:lvl7pPr>
            <a:lvl8pPr marL="3200400" algn="l" defTabSz="457200" rtl="0" eaLnBrk="1" latinLnBrk="0" hangingPunct="1">
              <a:defRPr sz="1800" kern="1200">
                <a:solidFill>
                  <a:srgbClr val="FFFFFF"/>
                </a:solidFill>
                <a:latin typeface="等线"/>
                <a:ea typeface="+mn-ea"/>
                <a:cs typeface="+mn-cs"/>
              </a:defRPr>
            </a:lvl8pPr>
            <a:lvl9pPr marL="3657600" algn="l" defTabSz="457200" rtl="0" eaLnBrk="1" latinLnBrk="0" hangingPunct="1">
              <a:defRPr sz="1800" kern="1200">
                <a:solidFill>
                  <a:srgbClr val="FFFFFF"/>
                </a:solidFill>
                <a:latin typeface="等线"/>
                <a:ea typeface="+mn-ea"/>
                <a:cs typeface="+mn-cs"/>
              </a:defRPr>
            </a:lvl9pPr>
          </a:lstStyle>
          <a:p>
            <a:pPr algn="ctr"/>
            <a:endParaRPr lang="zh-CN" altLang="en-US"/>
          </a:p>
        </p:txBody>
      </p:sp>
      <p:sp>
        <p:nvSpPr>
          <p:cNvPr id="9" name="椭圆 8"/>
          <p:cNvSpPr/>
          <p:nvPr>
            <p:custDataLst>
              <p:tags r:id="rId5"/>
            </p:custDataLst>
          </p:nvPr>
        </p:nvSpPr>
        <p:spPr>
          <a:xfrm>
            <a:off x="11497945" y="4295140"/>
            <a:ext cx="2174240" cy="838200"/>
          </a:xfrm>
          <a:prstGeom prst="ellipse">
            <a:avLst/>
          </a:prstGeom>
          <a:noFill/>
          <a:ln>
            <a:solidFill>
              <a:srgbClr val="00B050"/>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en-US"/>
            </a:defPPr>
            <a:lvl1pPr marL="0" algn="l" defTabSz="457200" rtl="0" eaLnBrk="1" latinLnBrk="0" hangingPunct="1">
              <a:defRPr sz="1800" kern="1200">
                <a:solidFill>
                  <a:srgbClr val="FFFFFF"/>
                </a:solidFill>
                <a:latin typeface="等线"/>
                <a:ea typeface="+mn-ea"/>
                <a:cs typeface="+mn-cs"/>
              </a:defRPr>
            </a:lvl1pPr>
            <a:lvl2pPr marL="457200" algn="l" defTabSz="457200" rtl="0" eaLnBrk="1" latinLnBrk="0" hangingPunct="1">
              <a:defRPr sz="1800" kern="1200">
                <a:solidFill>
                  <a:srgbClr val="FFFFFF"/>
                </a:solidFill>
                <a:latin typeface="等线"/>
                <a:ea typeface="+mn-ea"/>
                <a:cs typeface="+mn-cs"/>
              </a:defRPr>
            </a:lvl2pPr>
            <a:lvl3pPr marL="914400" algn="l" defTabSz="457200" rtl="0" eaLnBrk="1" latinLnBrk="0" hangingPunct="1">
              <a:defRPr sz="1800" kern="1200">
                <a:solidFill>
                  <a:srgbClr val="FFFFFF"/>
                </a:solidFill>
                <a:latin typeface="等线"/>
                <a:ea typeface="+mn-ea"/>
                <a:cs typeface="+mn-cs"/>
              </a:defRPr>
            </a:lvl3pPr>
            <a:lvl4pPr marL="1371600" algn="l" defTabSz="457200" rtl="0" eaLnBrk="1" latinLnBrk="0" hangingPunct="1">
              <a:defRPr sz="1800" kern="1200">
                <a:solidFill>
                  <a:srgbClr val="FFFFFF"/>
                </a:solidFill>
                <a:latin typeface="等线"/>
                <a:ea typeface="+mn-ea"/>
                <a:cs typeface="+mn-cs"/>
              </a:defRPr>
            </a:lvl4pPr>
            <a:lvl5pPr marL="1828800" algn="l" defTabSz="457200" rtl="0" eaLnBrk="1" latinLnBrk="0" hangingPunct="1">
              <a:defRPr sz="1800" kern="1200">
                <a:solidFill>
                  <a:srgbClr val="FFFFFF"/>
                </a:solidFill>
                <a:latin typeface="等线"/>
                <a:ea typeface="+mn-ea"/>
                <a:cs typeface="+mn-cs"/>
              </a:defRPr>
            </a:lvl5pPr>
            <a:lvl6pPr marL="2286000" algn="l" defTabSz="457200" rtl="0" eaLnBrk="1" latinLnBrk="0" hangingPunct="1">
              <a:defRPr sz="1800" kern="1200">
                <a:solidFill>
                  <a:srgbClr val="FFFFFF"/>
                </a:solidFill>
                <a:latin typeface="等线"/>
                <a:ea typeface="+mn-ea"/>
                <a:cs typeface="+mn-cs"/>
              </a:defRPr>
            </a:lvl6pPr>
            <a:lvl7pPr marL="2743200" algn="l" defTabSz="457200" rtl="0" eaLnBrk="1" latinLnBrk="0" hangingPunct="1">
              <a:defRPr sz="1800" kern="1200">
                <a:solidFill>
                  <a:srgbClr val="FFFFFF"/>
                </a:solidFill>
                <a:latin typeface="等线"/>
                <a:ea typeface="+mn-ea"/>
                <a:cs typeface="+mn-cs"/>
              </a:defRPr>
            </a:lvl7pPr>
            <a:lvl8pPr marL="3200400" algn="l" defTabSz="457200" rtl="0" eaLnBrk="1" latinLnBrk="0" hangingPunct="1">
              <a:defRPr sz="1800" kern="1200">
                <a:solidFill>
                  <a:srgbClr val="FFFFFF"/>
                </a:solidFill>
                <a:latin typeface="等线"/>
                <a:ea typeface="+mn-ea"/>
                <a:cs typeface="+mn-cs"/>
              </a:defRPr>
            </a:lvl8pPr>
            <a:lvl9pPr marL="3657600" algn="l" defTabSz="457200" rtl="0" eaLnBrk="1" latinLnBrk="0" hangingPunct="1">
              <a:defRPr sz="1800" kern="1200">
                <a:solidFill>
                  <a:srgbClr val="FFFFFF"/>
                </a:solidFill>
                <a:latin typeface="等线"/>
                <a:ea typeface="+mn-ea"/>
                <a:cs typeface="+mn-cs"/>
              </a:defRPr>
            </a:lvl9pPr>
          </a:lstStyle>
          <a:p>
            <a:pPr algn="ctr"/>
            <a:endParaRPr lang="zh-CN" altLang="en-US"/>
          </a:p>
        </p:txBody>
      </p:sp>
    </p:spTree>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dur="500"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dur="500"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dur="500"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 calcmode="lin" valueType="num">
                                      <p:cBhvr additive="base">
                                        <p:cTn id="2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p:cNvSpPr txBox="1"/>
          <p:nvPr>
            <p:custDataLst>
              <p:tags r:id="rId2"/>
            </p:custDataLst>
          </p:nvPr>
        </p:nvSpPr>
        <p:spPr>
          <a:xfrm>
            <a:off x="11231880" y="8114030"/>
            <a:ext cx="4608195" cy="1245870"/>
          </a:xfrm>
          <a:prstGeom prst="rect">
            <a:avLst/>
          </a:prstGeom>
          <a:solidFill>
            <a:srgbClr val="002060"/>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2" name="文本框 1"/>
          <p:cNvSpPr txBox="1"/>
          <p:nvPr/>
        </p:nvSpPr>
        <p:spPr>
          <a:xfrm>
            <a:off x="541655" y="418465"/>
            <a:ext cx="8059420" cy="82994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800">
                <a:solidFill>
                  <a:schemeClr val="bg1"/>
                </a:solidFill>
              </a:rPr>
              <a:t>一、全面内战爆发的背景</a:t>
            </a:r>
            <a:endParaRPr lang="zh-CN" altLang="en-US" sz="4800">
              <a:solidFill>
                <a:schemeClr val="bg1"/>
              </a:solidFill>
            </a:endParaRPr>
          </a:p>
        </p:txBody>
      </p:sp>
      <p:graphicFrame>
        <p:nvGraphicFramePr>
          <p:cNvPr id="9" name="表格 8"/>
          <p:cNvGraphicFramePr>
            <a:graphicFrameLocks noGrp="1"/>
          </p:cNvGraphicFramePr>
          <p:nvPr>
            <p:custDataLst>
              <p:tags r:id="rId3"/>
            </p:custDataLst>
          </p:nvPr>
        </p:nvGraphicFramePr>
        <p:xfrm>
          <a:off x="521970" y="2311400"/>
          <a:ext cx="14580870" cy="8322945"/>
        </p:xfrm>
        <a:graphic>
          <a:graphicData uri="http://schemas.openxmlformats.org/drawingml/2006/table">
            <a:tbl>
              <a:tblPr firstRow="1" bandRow="1">
                <a:tableStyleId>{5C22544A-7EE6-4342-B048-85BDC9FD1C3A}</a:tableStyleId>
              </a:tblPr>
              <a:tblGrid>
                <a:gridCol w="4082415"/>
                <a:gridCol w="5379085"/>
                <a:gridCol w="5119370"/>
              </a:tblGrid>
              <a:tr h="1002665">
                <a:tc>
                  <a:txBody>
                    <a:bodyPr vert="horz" wrap="square"/>
                    <a:lstStyle/>
                    <a:p>
                      <a:pPr algn="ctr">
                        <a:buNone/>
                      </a:pPr>
                      <a:r>
                        <a:rPr lang="zh-CN" altLang="en-US" sz="3200"/>
                        <a:t>方针</a:t>
                      </a:r>
                      <a:r>
                        <a:rPr lang="en-US" altLang="zh-CN" sz="3200"/>
                        <a:t>/</a:t>
                      </a:r>
                      <a:r>
                        <a:rPr lang="zh-CN" altLang="en-US" sz="3200"/>
                        <a:t>政策</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ctr">
                        <a:buNone/>
                      </a:pPr>
                      <a:r>
                        <a:rPr lang="zh-CN" altLang="en-US" sz="3200"/>
                        <a:t>南京国民政府</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solidFill>
                  </a:tcPr>
                </a:tc>
                <a:tc>
                  <a:txBody>
                    <a:bodyPr vert="horz" wrap="square"/>
                    <a:lstStyle/>
                    <a:p>
                      <a:pPr algn="ctr">
                        <a:buNone/>
                      </a:pPr>
                      <a:r>
                        <a:rPr lang="zh-CN" altLang="en-US" sz="3200"/>
                        <a:t>中国共产党</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rgbClr val="C00000"/>
                    </a:solidFill>
                  </a:tcPr>
                </a:tc>
              </a:tr>
              <a:tr h="4028440">
                <a:tc>
                  <a:txBody>
                    <a:bodyPr vert="horz" wrap="square"/>
                    <a:lstStyle/>
                    <a:p>
                      <a:pPr algn="ctr">
                        <a:buNone/>
                      </a:pPr>
                      <a:r>
                        <a:rPr lang="en-US" altLang="zh-CN" sz="5400">
                          <a:latin typeface="宋体" panose="02010600030101010101" pitchFamily="2" charset="-122"/>
                          <a:ea typeface="宋体" panose="02010600030101010101" pitchFamily="2" charset="-122"/>
                        </a:rPr>
                        <a:t>1</a:t>
                      </a:r>
                      <a:r>
                        <a:rPr lang="zh-CN" altLang="en-US" sz="5400">
                          <a:latin typeface="宋体" panose="02010600030101010101" pitchFamily="2" charset="-122"/>
                          <a:ea typeface="宋体" panose="02010600030101010101" pitchFamily="2" charset="-122"/>
                        </a:rPr>
                        <a:t>、建国方针</a:t>
                      </a:r>
                      <a:endParaRPr lang="zh-CN" altLang="en-US" sz="5400">
                        <a:latin typeface="宋体" panose="02010600030101010101" pitchFamily="2" charset="-122"/>
                        <a:ea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ctr">
                        <a:buNone/>
                      </a:pPr>
                      <a:r>
                        <a:rPr lang="zh-CN" altLang="en-US" sz="4800">
                          <a:latin typeface="宋体" panose="02010600030101010101" pitchFamily="2" charset="-122"/>
                          <a:ea typeface="宋体" panose="02010600030101010101" pitchFamily="2" charset="-122"/>
                          <a:cs typeface="宋体" panose="02010600030101010101" pitchFamily="2" charset="-122"/>
                        </a:rPr>
                        <a:t>打着</a:t>
                      </a:r>
                      <a:r>
                        <a:rPr lang="en-US" altLang="zh-CN" sz="4800">
                          <a:latin typeface="宋体" panose="02010600030101010101" pitchFamily="2" charset="-122"/>
                          <a:ea typeface="宋体" panose="02010600030101010101" pitchFamily="2" charset="-122"/>
                          <a:cs typeface="宋体" panose="02010600030101010101" pitchFamily="2" charset="-122"/>
                        </a:rPr>
                        <a:t>“</a:t>
                      </a:r>
                      <a:r>
                        <a:rPr lang="zh-CN" altLang="en-US" sz="4800">
                          <a:latin typeface="宋体" panose="02010600030101010101" pitchFamily="2" charset="-122"/>
                          <a:ea typeface="宋体" panose="02010600030101010101" pitchFamily="2" charset="-122"/>
                          <a:cs typeface="宋体" panose="02010600030101010101" pitchFamily="2" charset="-122"/>
                        </a:rPr>
                        <a:t>和平建国</a:t>
                      </a:r>
                      <a:r>
                        <a:rPr lang="en-US" altLang="zh-CN" sz="4800">
                          <a:latin typeface="宋体" panose="02010600030101010101" pitchFamily="2" charset="-122"/>
                          <a:ea typeface="宋体" panose="02010600030101010101" pitchFamily="2" charset="-122"/>
                          <a:cs typeface="宋体" panose="02010600030101010101" pitchFamily="2" charset="-122"/>
                        </a:rPr>
                        <a:t>”</a:t>
                      </a:r>
                      <a:r>
                        <a:rPr lang="zh-CN" altLang="en-US" sz="4800">
                          <a:latin typeface="宋体" panose="02010600030101010101" pitchFamily="2" charset="-122"/>
                          <a:ea typeface="宋体" panose="02010600030101010101" pitchFamily="2" charset="-122"/>
                          <a:cs typeface="宋体" panose="02010600030101010101" pitchFamily="2" charset="-122"/>
                        </a:rPr>
                        <a:t>的旗号，坚持独裁和内战的方针。</a:t>
                      </a:r>
                      <a:endParaRPr lang="zh-CN" altLang="en-US" sz="48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lumMod val="20000"/>
                        <a:lumOff val="80000"/>
                      </a:schemeClr>
                    </a:solidFill>
                  </a:tcPr>
                </a:tc>
                <a:tc>
                  <a:txBody>
                    <a:bodyPr vert="horz" wrap="square"/>
                    <a:lstStyle/>
                    <a:p>
                      <a:pPr algn="ctr">
                        <a:buNone/>
                      </a:pPr>
                      <a:r>
                        <a:rPr lang="zh-CN" altLang="en-US" sz="4800">
                          <a:latin typeface="宋体" panose="02010600030101010101" pitchFamily="2" charset="-122"/>
                          <a:ea typeface="宋体" panose="02010600030101010101" pitchFamily="2" charset="-122"/>
                          <a:cs typeface="宋体" panose="02010600030101010101" pitchFamily="2" charset="-122"/>
                        </a:rPr>
                        <a:t>以和平、民主、团结为号召，主张成立联合政府，力争建成一个新民主主义的国家。</a:t>
                      </a:r>
                      <a:endParaRPr lang="zh-CN" altLang="en-US" sz="48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2">
                        <a:lumMod val="60000"/>
                        <a:lumOff val="40000"/>
                      </a:schemeClr>
                    </a:solidFill>
                  </a:tcPr>
                </a:tc>
              </a:tr>
            </a:tbl>
          </a:graphicData>
        </a:graphic>
      </p:graphicFrame>
    </p:spTree>
  </p:cSld>
  <p:clrMapOvr>
    <a:masterClrMapping/>
  </p:clrMapOvr>
  <p:transition advClick="0"/>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p:cNvSpPr txBox="1"/>
          <p:nvPr>
            <p:custDataLst>
              <p:tags r:id="rId2"/>
            </p:custDataLst>
          </p:nvPr>
        </p:nvSpPr>
        <p:spPr>
          <a:xfrm>
            <a:off x="11231880" y="8114030"/>
            <a:ext cx="4608195" cy="1245870"/>
          </a:xfrm>
          <a:prstGeom prst="rect">
            <a:avLst/>
          </a:prstGeom>
          <a:solidFill>
            <a:srgbClr val="002060"/>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2" name="文本框 1"/>
          <p:cNvSpPr txBox="1"/>
          <p:nvPr/>
        </p:nvSpPr>
        <p:spPr>
          <a:xfrm>
            <a:off x="541655" y="398780"/>
            <a:ext cx="8698230" cy="82994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800">
                <a:solidFill>
                  <a:schemeClr val="bg1"/>
                </a:solidFill>
              </a:rPr>
              <a:t>一、全面内战爆发的背景</a:t>
            </a:r>
            <a:endParaRPr lang="zh-CN" altLang="en-US" sz="4800">
              <a:solidFill>
                <a:schemeClr val="bg1"/>
              </a:solidFill>
            </a:endParaRPr>
          </a:p>
        </p:txBody>
      </p:sp>
      <p:graphicFrame>
        <p:nvGraphicFramePr>
          <p:cNvPr id="9" name="表格 8"/>
          <p:cNvGraphicFramePr>
            <a:graphicFrameLocks noGrp="1"/>
          </p:cNvGraphicFramePr>
          <p:nvPr>
            <p:custDataLst>
              <p:tags r:id="rId3"/>
            </p:custDataLst>
          </p:nvPr>
        </p:nvGraphicFramePr>
        <p:xfrm>
          <a:off x="521970" y="1386205"/>
          <a:ext cx="14580870" cy="2695575"/>
        </p:xfrm>
        <a:graphic>
          <a:graphicData uri="http://schemas.openxmlformats.org/drawingml/2006/table">
            <a:tbl>
              <a:tblPr firstRow="1" bandRow="1">
                <a:tableStyleId>{5C22544A-7EE6-4342-B048-85BDC9FD1C3A}</a:tableStyleId>
              </a:tblPr>
              <a:tblGrid>
                <a:gridCol w="4082415"/>
                <a:gridCol w="5379085"/>
                <a:gridCol w="5119370"/>
              </a:tblGrid>
              <a:tr h="798830">
                <a:tc>
                  <a:txBody>
                    <a:bodyPr vert="horz" wrap="square"/>
                    <a:lstStyle/>
                    <a:p>
                      <a:pPr algn="ctr">
                        <a:buNone/>
                      </a:pPr>
                      <a:r>
                        <a:rPr lang="zh-CN" altLang="en-US" sz="3200"/>
                        <a:t>方针</a:t>
                      </a:r>
                      <a:r>
                        <a:rPr lang="en-US" altLang="zh-CN" sz="3200"/>
                        <a:t>/</a:t>
                      </a:r>
                      <a:r>
                        <a:rPr lang="zh-CN" altLang="en-US" sz="3200"/>
                        <a:t>政策</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ctr">
                        <a:buNone/>
                      </a:pPr>
                      <a:r>
                        <a:rPr lang="zh-CN" altLang="en-US" sz="3200"/>
                        <a:t>南京国民政府</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solidFill>
                  </a:tcPr>
                </a:tc>
                <a:tc>
                  <a:txBody>
                    <a:bodyPr vert="horz" wrap="square"/>
                    <a:lstStyle/>
                    <a:p>
                      <a:pPr algn="ctr">
                        <a:buNone/>
                      </a:pPr>
                      <a:r>
                        <a:rPr lang="zh-CN" altLang="en-US" sz="3200"/>
                        <a:t>中国共产党</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rgbClr val="C00000"/>
                    </a:solidFill>
                  </a:tcPr>
                </a:tc>
              </a:tr>
              <a:tr h="1896745">
                <a:tc>
                  <a:txBody>
                    <a:bodyPr vert="horz" wrap="square"/>
                    <a:lstStyle/>
                    <a:p>
                      <a:pPr algn="ctr">
                        <a:buNone/>
                      </a:pPr>
                      <a:r>
                        <a:rPr lang="en-US" altLang="zh-CN" sz="4800">
                          <a:latin typeface="宋体" panose="02010600030101010101" pitchFamily="2" charset="-122"/>
                          <a:ea typeface="宋体" panose="02010600030101010101" pitchFamily="2" charset="-122"/>
                        </a:rPr>
                        <a:t>2</a:t>
                      </a:r>
                      <a:r>
                        <a:rPr lang="zh-CN" altLang="en-US" sz="4800">
                          <a:latin typeface="宋体" panose="02010600030101010101" pitchFamily="2" charset="-122"/>
                          <a:ea typeface="宋体" panose="02010600030101010101" pitchFamily="2" charset="-122"/>
                        </a:rPr>
                        <a:t>、和谈目的</a:t>
                      </a:r>
                      <a:endParaRPr lang="zh-CN" altLang="en-US" sz="4800">
                        <a:latin typeface="宋体" panose="02010600030101010101" pitchFamily="2" charset="-122"/>
                        <a:ea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ctr">
                        <a:buNone/>
                      </a:pPr>
                      <a:endParaRPr lang="zh-CN" altLang="en-US" sz="48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lumMod val="20000"/>
                        <a:lumOff val="80000"/>
                      </a:schemeClr>
                    </a:solidFill>
                  </a:tcPr>
                </a:tc>
                <a:tc>
                  <a:txBody>
                    <a:bodyPr vert="horz" wrap="square"/>
                    <a:lstStyle/>
                    <a:p>
                      <a:pPr algn="ctr">
                        <a:buNone/>
                      </a:pPr>
                      <a:endParaRPr lang="zh-CN" altLang="en-US" sz="48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2">
                        <a:lumMod val="60000"/>
                        <a:lumOff val="40000"/>
                      </a:schemeClr>
                    </a:solidFill>
                  </a:tcPr>
                </a:tc>
              </a:tr>
            </a:tbl>
          </a:graphicData>
        </a:graphic>
      </p:graphicFrame>
      <p:sp>
        <p:nvSpPr>
          <p:cNvPr id="3" name="文本框 2"/>
          <p:cNvSpPr txBox="1"/>
          <p:nvPr/>
        </p:nvSpPr>
        <p:spPr>
          <a:xfrm>
            <a:off x="521970" y="4290695"/>
            <a:ext cx="14864714" cy="4154170"/>
          </a:xfrm>
          <a:prstGeom prst="rect">
            <a:avLst/>
          </a:prstGeom>
          <a:solidFill>
            <a:schemeClr val="accent3">
              <a:lumMod val="20000"/>
              <a:lumOff val="80000"/>
            </a:schemeClr>
          </a:solid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400">
                <a:solidFill>
                  <a:schemeClr val="tx1"/>
                </a:solidFill>
                <a:latin typeface="宋体" panose="02010600030101010101" pitchFamily="2" charset="-122"/>
                <a:ea typeface="宋体" panose="02010600030101010101" pitchFamily="2" charset="-122"/>
                <a:cs typeface="宋体" panose="02010600030101010101" pitchFamily="2" charset="-122"/>
              </a:rPr>
              <a:t>重庆谈判：</a:t>
            </a:r>
            <a:r>
              <a:rPr lang="en-US" altLang="zh-CN" sz="4400">
                <a:solidFill>
                  <a:schemeClr val="tx1"/>
                </a:solidFill>
                <a:latin typeface="宋体" panose="02010600030101010101" pitchFamily="2" charset="-122"/>
                <a:ea typeface="宋体" panose="02010600030101010101" pitchFamily="2" charset="-122"/>
                <a:cs typeface="宋体" panose="02010600030101010101" pitchFamily="2" charset="-122"/>
              </a:rPr>
              <a:t>1945</a:t>
            </a:r>
            <a:r>
              <a:rPr lang="zh-CN" altLang="en-US" sz="4400">
                <a:solidFill>
                  <a:schemeClr val="tx1"/>
                </a:solidFill>
                <a:latin typeface="宋体" panose="02010600030101010101" pitchFamily="2" charset="-122"/>
                <a:ea typeface="宋体" panose="02010600030101010101" pitchFamily="2" charset="-122"/>
                <a:cs typeface="宋体" panose="02010600030101010101" pitchFamily="2" charset="-122"/>
              </a:rPr>
              <a:t>年</a:t>
            </a:r>
            <a:r>
              <a:rPr lang="en-US" altLang="zh-CN" sz="4400">
                <a:solidFill>
                  <a:schemeClr val="tx1"/>
                </a:solidFill>
                <a:latin typeface="宋体" panose="02010600030101010101" pitchFamily="2" charset="-122"/>
                <a:ea typeface="宋体" panose="02010600030101010101" pitchFamily="2" charset="-122"/>
                <a:cs typeface="宋体" panose="02010600030101010101" pitchFamily="2" charset="-122"/>
              </a:rPr>
              <a:t>8</a:t>
            </a:r>
            <a:r>
              <a:rPr lang="zh-CN" altLang="en-US" sz="4400">
                <a:solidFill>
                  <a:schemeClr val="tx1"/>
                </a:solidFill>
                <a:latin typeface="宋体" panose="02010600030101010101" pitchFamily="2" charset="-122"/>
                <a:ea typeface="宋体" panose="02010600030101010101" pitchFamily="2" charset="-122"/>
                <a:cs typeface="宋体" panose="02010600030101010101" pitchFamily="2" charset="-122"/>
              </a:rPr>
              <a:t>月，蒋介石接连三次电邀毛泽东到重庆举行和平谈判。中共中央决定接受邀请，争取和平民主的新局面。</a:t>
            </a:r>
            <a:r>
              <a:rPr lang="en-US" altLang="zh-CN" sz="4400">
                <a:solidFill>
                  <a:schemeClr val="tx1"/>
                </a:solidFill>
                <a:latin typeface="宋体" panose="02010600030101010101" pitchFamily="2" charset="-122"/>
                <a:ea typeface="宋体" panose="02010600030101010101" pitchFamily="2" charset="-122"/>
                <a:cs typeface="宋体" panose="02010600030101010101" pitchFamily="2" charset="-122"/>
              </a:rPr>
              <a:t>8</a:t>
            </a:r>
            <a:r>
              <a:rPr lang="zh-CN" altLang="en-US" sz="4400">
                <a:solidFill>
                  <a:schemeClr val="tx1"/>
                </a:solidFill>
                <a:latin typeface="宋体" panose="02010600030101010101" pitchFamily="2" charset="-122"/>
                <a:ea typeface="宋体" panose="02010600030101010101" pitchFamily="2" charset="-122"/>
                <a:cs typeface="宋体" panose="02010600030101010101" pitchFamily="2" charset="-122"/>
              </a:rPr>
              <a:t>月底，毛泽东、周恩来、王若飞等乘专机抵达重庆。重庆谈判历时</a:t>
            </a:r>
            <a:r>
              <a:rPr lang="en-US" altLang="zh-CN" sz="4400">
                <a:solidFill>
                  <a:schemeClr val="tx1"/>
                </a:solidFill>
                <a:latin typeface="宋体" panose="02010600030101010101" pitchFamily="2" charset="-122"/>
                <a:ea typeface="宋体" panose="02010600030101010101" pitchFamily="2" charset="-122"/>
                <a:cs typeface="宋体" panose="02010600030101010101" pitchFamily="2" charset="-122"/>
              </a:rPr>
              <a:t>43</a:t>
            </a:r>
            <a:r>
              <a:rPr lang="zh-CN" altLang="en-US" sz="4400">
                <a:solidFill>
                  <a:schemeClr val="tx1"/>
                </a:solidFill>
                <a:latin typeface="宋体" panose="02010600030101010101" pitchFamily="2" charset="-122"/>
                <a:ea typeface="宋体" panose="02010600030101010101" pitchFamily="2" charset="-122"/>
                <a:cs typeface="宋体" panose="02010600030101010101" pitchFamily="2" charset="-122"/>
              </a:rPr>
              <a:t>天。</a:t>
            </a:r>
            <a:r>
              <a:rPr lang="en-US" altLang="zh-CN" sz="4400">
                <a:solidFill>
                  <a:schemeClr val="tx1"/>
                </a:solidFill>
                <a:latin typeface="宋体" panose="02010600030101010101" pitchFamily="2" charset="-122"/>
                <a:ea typeface="宋体" panose="02010600030101010101" pitchFamily="2" charset="-122"/>
                <a:cs typeface="宋体" panose="02010600030101010101" pitchFamily="2" charset="-122"/>
              </a:rPr>
              <a:t>1945</a:t>
            </a:r>
            <a:r>
              <a:rPr lang="zh-CN" altLang="en-US" sz="4400">
                <a:solidFill>
                  <a:schemeClr val="tx1"/>
                </a:solidFill>
                <a:latin typeface="宋体" panose="02010600030101010101" pitchFamily="2" charset="-122"/>
                <a:ea typeface="宋体" panose="02010600030101010101" pitchFamily="2" charset="-122"/>
                <a:cs typeface="宋体" panose="02010600030101010101" pitchFamily="2" charset="-122"/>
              </a:rPr>
              <a:t>年</a:t>
            </a:r>
            <a:r>
              <a:rPr lang="en-US" altLang="zh-CN" sz="4400">
                <a:solidFill>
                  <a:schemeClr val="tx1"/>
                </a:solidFill>
                <a:latin typeface="宋体" panose="02010600030101010101" pitchFamily="2" charset="-122"/>
                <a:ea typeface="宋体" panose="02010600030101010101" pitchFamily="2" charset="-122"/>
                <a:cs typeface="宋体" panose="02010600030101010101" pitchFamily="2" charset="-122"/>
              </a:rPr>
              <a:t>10</a:t>
            </a:r>
            <a:r>
              <a:rPr lang="zh-CN" altLang="en-US" sz="4400">
                <a:solidFill>
                  <a:schemeClr val="tx1"/>
                </a:solidFill>
                <a:latin typeface="宋体" panose="02010600030101010101" pitchFamily="2" charset="-122"/>
                <a:ea typeface="宋体" panose="02010600030101010101" pitchFamily="2" charset="-122"/>
                <a:cs typeface="宋体" panose="02010600030101010101" pitchFamily="2" charset="-122"/>
              </a:rPr>
              <a:t>月</a:t>
            </a:r>
            <a:r>
              <a:rPr lang="en-US" altLang="zh-CN" sz="4400">
                <a:solidFill>
                  <a:schemeClr val="tx1"/>
                </a:solidFill>
                <a:latin typeface="宋体" panose="02010600030101010101" pitchFamily="2" charset="-122"/>
                <a:ea typeface="宋体" panose="02010600030101010101" pitchFamily="2" charset="-122"/>
                <a:cs typeface="宋体" panose="02010600030101010101" pitchFamily="2" charset="-122"/>
              </a:rPr>
              <a:t>10</a:t>
            </a:r>
            <a:r>
              <a:rPr lang="zh-CN" altLang="en-US" sz="4400">
                <a:solidFill>
                  <a:schemeClr val="tx1"/>
                </a:solidFill>
                <a:latin typeface="宋体" panose="02010600030101010101" pitchFamily="2" charset="-122"/>
                <a:ea typeface="宋体" panose="02010600030101010101" pitchFamily="2" charset="-122"/>
                <a:cs typeface="宋体" panose="02010600030101010101" pitchFamily="2" charset="-122"/>
              </a:rPr>
              <a:t>日，国共双方代表签署了《政府与中共代表会谈纪要》，即</a:t>
            </a:r>
            <a:r>
              <a:rPr lang="en-US" altLang="zh-CN" sz="4400">
                <a:solidFill>
                  <a:schemeClr val="tx1"/>
                </a:solidFill>
                <a:latin typeface="宋体" panose="02010600030101010101" pitchFamily="2" charset="-122"/>
                <a:ea typeface="宋体" panose="02010600030101010101" pitchFamily="2" charset="-122"/>
                <a:cs typeface="宋体" panose="02010600030101010101" pitchFamily="2" charset="-122"/>
              </a:rPr>
              <a:t>“</a:t>
            </a:r>
            <a:r>
              <a:rPr lang="zh-CN" altLang="en-US" sz="4400">
                <a:solidFill>
                  <a:schemeClr val="tx1"/>
                </a:solidFill>
                <a:latin typeface="宋体" panose="02010600030101010101" pitchFamily="2" charset="-122"/>
                <a:ea typeface="宋体" panose="02010600030101010101" pitchFamily="2" charset="-122"/>
                <a:cs typeface="宋体" panose="02010600030101010101" pitchFamily="2" charset="-122"/>
              </a:rPr>
              <a:t>双十协定</a:t>
            </a:r>
            <a:r>
              <a:rPr lang="en-US" altLang="zh-CN" sz="4400">
                <a:solidFill>
                  <a:schemeClr val="tx1"/>
                </a:solidFill>
                <a:latin typeface="宋体" panose="02010600030101010101" pitchFamily="2" charset="-122"/>
                <a:ea typeface="宋体" panose="02010600030101010101" pitchFamily="2" charset="-122"/>
                <a:cs typeface="宋体" panose="02010600030101010101" pitchFamily="2" charset="-122"/>
              </a:rPr>
              <a:t>”</a:t>
            </a:r>
            <a:r>
              <a:rPr lang="zh-CN" altLang="en-US" sz="4400">
                <a:solidFill>
                  <a:schemeClr val="tx1"/>
                </a:solidFill>
                <a:latin typeface="宋体" panose="02010600030101010101" pitchFamily="2" charset="-122"/>
                <a:ea typeface="宋体" panose="02010600030101010101" pitchFamily="2" charset="-122"/>
                <a:cs typeface="宋体" panose="02010600030101010101" pitchFamily="2" charset="-122"/>
              </a:rPr>
              <a:t>。协定规定：坚决避免内战，建设独立、自由和富强的新中国。</a:t>
            </a:r>
            <a:endParaRPr lang="zh-CN" altLang="en-US" sz="4400">
              <a:solidFill>
                <a:schemeClr val="tx1"/>
              </a:solidFill>
              <a:latin typeface="宋体" panose="02010600030101010101" pitchFamily="2" charset="-122"/>
              <a:ea typeface="宋体" panose="02010600030101010101" pitchFamily="2" charset="-122"/>
              <a:cs typeface="宋体" panose="02010600030101010101" pitchFamily="2" charset="-122"/>
            </a:endParaRPr>
          </a:p>
        </p:txBody>
      </p:sp>
      <p:sp>
        <p:nvSpPr>
          <p:cNvPr id="4" name="文本框 3"/>
          <p:cNvSpPr txBox="1"/>
          <p:nvPr/>
        </p:nvSpPr>
        <p:spPr>
          <a:xfrm>
            <a:off x="10452735" y="2374900"/>
            <a:ext cx="3989705" cy="156845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800">
                <a:latin typeface="宋体" panose="02010600030101010101" pitchFamily="2" charset="-122"/>
                <a:ea typeface="宋体" panose="02010600030101010101" pitchFamily="2" charset="-122"/>
              </a:rPr>
              <a:t>争取和平民主的新局面</a:t>
            </a:r>
            <a:endParaRPr lang="zh-CN" altLang="en-US" sz="4800">
              <a:latin typeface="宋体" panose="02010600030101010101" pitchFamily="2" charset="-122"/>
              <a:ea typeface="宋体" panose="02010600030101010101" pitchFamily="2" charset="-122"/>
            </a:endParaRPr>
          </a:p>
        </p:txBody>
      </p:sp>
      <p:sp>
        <p:nvSpPr>
          <p:cNvPr id="5" name="文本框 4"/>
          <p:cNvSpPr txBox="1"/>
          <p:nvPr/>
        </p:nvSpPr>
        <p:spPr>
          <a:xfrm>
            <a:off x="6795770" y="2433955"/>
            <a:ext cx="4349115" cy="144526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8800"/>
              <a:t>？</a:t>
            </a:r>
            <a:endParaRPr lang="zh-CN" altLang="en-US" sz="8800"/>
          </a:p>
        </p:txBody>
      </p:sp>
    </p:spTree>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图片 2"/>
          <p:cNvPicPr>
            <a:picLocks noChangeAspect="1"/>
          </p:cNvPicPr>
          <p:nvPr>
            <p:custDataLst>
              <p:tags r:id="rId3"/>
            </p:custDataLst>
          </p:nvPr>
        </p:nvPicPr>
        <p:blipFill>
          <a:blip r:embed="rId2">
            <a:lum bright="18000" contrast="12000"/>
          </a:blip>
          <a:stretch>
            <a:fillRect/>
          </a:stretch>
        </p:blipFill>
        <p:spPr>
          <a:xfrm>
            <a:off x="11412855" y="4679950"/>
            <a:ext cx="3925570" cy="4147185"/>
          </a:xfrm>
          <a:prstGeom prst="rect">
            <a:avLst/>
          </a:prstGeom>
        </p:spPr>
      </p:pic>
      <p:sp>
        <p:nvSpPr>
          <p:cNvPr id="6" name="文本框 5"/>
          <p:cNvSpPr txBox="1"/>
          <p:nvPr>
            <p:custDataLst>
              <p:tags r:id="rId4"/>
            </p:custDataLst>
          </p:nvPr>
        </p:nvSpPr>
        <p:spPr>
          <a:xfrm>
            <a:off x="11212195" y="8114030"/>
            <a:ext cx="4608195" cy="1245870"/>
          </a:xfrm>
          <a:prstGeom prst="rect">
            <a:avLst/>
          </a:prstGeom>
          <a:solidFill>
            <a:srgbClr val="002060"/>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2" name="文本框 1"/>
          <p:cNvSpPr txBox="1"/>
          <p:nvPr/>
        </p:nvSpPr>
        <p:spPr>
          <a:xfrm>
            <a:off x="541655" y="221615"/>
            <a:ext cx="7820660" cy="156845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800">
                <a:solidFill>
                  <a:schemeClr val="bg1"/>
                </a:solidFill>
              </a:rPr>
              <a:t>一、</a:t>
            </a:r>
            <a:r>
              <a:rPr lang="zh-CN" altLang="en-US" sz="4800">
                <a:solidFill>
                  <a:schemeClr val="bg1"/>
                </a:solidFill>
                <a:sym typeface="+mn-ea"/>
              </a:rPr>
              <a:t>全面内战爆发的背景</a:t>
            </a:r>
            <a:endParaRPr lang="zh-CN" altLang="en-US" sz="4800">
              <a:solidFill>
                <a:schemeClr val="bg1"/>
              </a:solidFill>
            </a:endParaRPr>
          </a:p>
          <a:p>
            <a:endParaRPr lang="zh-CN" altLang="en-US" sz="4800">
              <a:solidFill>
                <a:schemeClr val="bg1"/>
              </a:solidFill>
            </a:endParaRPr>
          </a:p>
        </p:txBody>
      </p:sp>
      <p:graphicFrame>
        <p:nvGraphicFramePr>
          <p:cNvPr id="9" name="表格 8"/>
          <p:cNvGraphicFramePr>
            <a:graphicFrameLocks noGrp="1"/>
          </p:cNvGraphicFramePr>
          <p:nvPr>
            <p:custDataLst>
              <p:tags r:id="rId5"/>
            </p:custDataLst>
          </p:nvPr>
        </p:nvGraphicFramePr>
        <p:xfrm>
          <a:off x="521970" y="1563370"/>
          <a:ext cx="14580870" cy="2695575"/>
        </p:xfrm>
        <a:graphic>
          <a:graphicData uri="http://schemas.openxmlformats.org/drawingml/2006/table">
            <a:tbl>
              <a:tblPr firstRow="1" bandRow="1">
                <a:tableStyleId>{5C22544A-7EE6-4342-B048-85BDC9FD1C3A}</a:tableStyleId>
              </a:tblPr>
              <a:tblGrid>
                <a:gridCol w="4082415"/>
                <a:gridCol w="5379085"/>
                <a:gridCol w="5119370"/>
              </a:tblGrid>
              <a:tr h="798830">
                <a:tc>
                  <a:txBody>
                    <a:bodyPr vert="horz" wrap="square"/>
                    <a:lstStyle/>
                    <a:p>
                      <a:pPr algn="ctr">
                        <a:buNone/>
                      </a:pPr>
                      <a:r>
                        <a:rPr lang="zh-CN" altLang="en-US" sz="3200"/>
                        <a:t>方针</a:t>
                      </a:r>
                      <a:r>
                        <a:rPr lang="en-US" altLang="zh-CN" sz="3200"/>
                        <a:t>/</a:t>
                      </a:r>
                      <a:r>
                        <a:rPr lang="zh-CN" altLang="en-US" sz="3200"/>
                        <a:t>政策</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ctr">
                        <a:buNone/>
                      </a:pPr>
                      <a:r>
                        <a:rPr lang="zh-CN" altLang="en-US" sz="3200"/>
                        <a:t>南京国民政府</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solidFill>
                  </a:tcPr>
                </a:tc>
                <a:tc>
                  <a:txBody>
                    <a:bodyPr vert="horz" wrap="square"/>
                    <a:lstStyle/>
                    <a:p>
                      <a:pPr algn="ctr">
                        <a:buNone/>
                      </a:pPr>
                      <a:r>
                        <a:rPr lang="zh-CN" altLang="en-US" sz="3200"/>
                        <a:t>中国共产党</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rgbClr val="C00000"/>
                    </a:solidFill>
                  </a:tcPr>
                </a:tc>
              </a:tr>
              <a:tr h="1896745">
                <a:tc>
                  <a:txBody>
                    <a:bodyPr vert="horz" wrap="square"/>
                    <a:lstStyle/>
                    <a:p>
                      <a:pPr algn="ctr">
                        <a:buNone/>
                      </a:pPr>
                      <a:r>
                        <a:rPr lang="en-US" altLang="zh-CN" sz="4800">
                          <a:latin typeface="宋体" panose="02010600030101010101" pitchFamily="2" charset="-122"/>
                          <a:ea typeface="宋体" panose="02010600030101010101" pitchFamily="2" charset="-122"/>
                        </a:rPr>
                        <a:t>2</a:t>
                      </a:r>
                      <a:r>
                        <a:rPr lang="zh-CN" altLang="en-US" sz="4800">
                          <a:latin typeface="宋体" panose="02010600030101010101" pitchFamily="2" charset="-122"/>
                          <a:ea typeface="宋体" panose="02010600030101010101" pitchFamily="2" charset="-122"/>
                        </a:rPr>
                        <a:t>、和谈目的</a:t>
                      </a:r>
                      <a:endParaRPr lang="zh-CN" altLang="en-US" sz="4800">
                        <a:latin typeface="宋体" panose="02010600030101010101" pitchFamily="2" charset="-122"/>
                        <a:ea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ctr">
                        <a:buNone/>
                      </a:pPr>
                      <a:endParaRPr lang="zh-CN" altLang="en-US" sz="48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lumMod val="20000"/>
                        <a:lumOff val="80000"/>
                      </a:schemeClr>
                    </a:solidFill>
                  </a:tcPr>
                </a:tc>
                <a:tc>
                  <a:txBody>
                    <a:bodyPr vert="horz" wrap="square"/>
                    <a:lstStyle/>
                    <a:p>
                      <a:pPr algn="ctr">
                        <a:buNone/>
                      </a:pPr>
                      <a:endParaRPr lang="zh-CN" altLang="en-US" sz="48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2">
                        <a:lumMod val="60000"/>
                        <a:lumOff val="40000"/>
                      </a:schemeClr>
                    </a:solidFill>
                  </a:tcPr>
                </a:tc>
              </a:tr>
            </a:tbl>
          </a:graphicData>
        </a:graphic>
      </p:graphicFrame>
      <p:sp>
        <p:nvSpPr>
          <p:cNvPr id="4" name="文本框 3"/>
          <p:cNvSpPr txBox="1"/>
          <p:nvPr/>
        </p:nvSpPr>
        <p:spPr>
          <a:xfrm>
            <a:off x="10452735" y="2394585"/>
            <a:ext cx="3989705" cy="156845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800">
                <a:latin typeface="宋体" panose="02010600030101010101" pitchFamily="2" charset="-122"/>
                <a:ea typeface="宋体" panose="02010600030101010101" pitchFamily="2" charset="-122"/>
              </a:rPr>
              <a:t>争取和平民主的新局面</a:t>
            </a:r>
            <a:endParaRPr lang="zh-CN" altLang="en-US" sz="4800">
              <a:latin typeface="宋体" panose="02010600030101010101" pitchFamily="2" charset="-122"/>
              <a:ea typeface="宋体" panose="02010600030101010101" pitchFamily="2" charset="-122"/>
            </a:endParaRPr>
          </a:p>
        </p:txBody>
      </p:sp>
      <p:sp>
        <p:nvSpPr>
          <p:cNvPr id="5" name="文本框 4"/>
          <p:cNvSpPr txBox="1"/>
          <p:nvPr/>
        </p:nvSpPr>
        <p:spPr>
          <a:xfrm>
            <a:off x="4758690" y="2494915"/>
            <a:ext cx="5586095" cy="175323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5400">
                <a:latin typeface="宋体" panose="02010600030101010101" pitchFamily="2" charset="-122"/>
                <a:ea typeface="宋体" panose="02010600030101010101" pitchFamily="2" charset="-122"/>
              </a:rPr>
              <a:t>假和平，真内战，掩盖内战准备</a:t>
            </a:r>
            <a:endParaRPr lang="zh-CN" altLang="en-US" sz="5400">
              <a:latin typeface="宋体" panose="02010600030101010101" pitchFamily="2" charset="-122"/>
              <a:ea typeface="宋体" panose="02010600030101010101" pitchFamily="2" charset="-122"/>
            </a:endParaRPr>
          </a:p>
        </p:txBody>
      </p:sp>
      <p:pic>
        <p:nvPicPr>
          <p:cNvPr id="100005" name="图片 100005"/>
          <p:cNvPicPr>
            <a:picLocks noChangeAspect="1"/>
          </p:cNvPicPr>
          <p:nvPr/>
        </p:nvPicPr>
        <p:blipFill>
          <a:blip r:embed="rId6"/>
          <a:stretch>
            <a:fillRect/>
          </a:stretch>
        </p:blipFill>
        <p:spPr>
          <a:xfrm>
            <a:off x="11419205" y="4559300"/>
            <a:ext cx="3820795" cy="3886200"/>
          </a:xfrm>
          <a:prstGeom prst="rect">
            <a:avLst/>
          </a:prstGeom>
        </p:spPr>
      </p:pic>
      <p:sp>
        <p:nvSpPr>
          <p:cNvPr id="8" name="文本框 7"/>
          <p:cNvSpPr txBox="1"/>
          <p:nvPr/>
        </p:nvSpPr>
        <p:spPr>
          <a:xfrm>
            <a:off x="541655" y="7440295"/>
            <a:ext cx="9978390" cy="645160"/>
          </a:xfrm>
          <a:prstGeom prst="rect">
            <a:avLst/>
          </a:prstGeom>
          <a:no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600">
                <a:solidFill>
                  <a:schemeClr val="bg1"/>
                </a:solidFill>
                <a:latin typeface="宋体" panose="02010600030101010101" pitchFamily="2" charset="-122"/>
                <a:ea typeface="宋体" panose="02010600030101010101" pitchFamily="2" charset="-122"/>
              </a:rPr>
              <a:t>结合漫画和材料，指出南京国民政府的和谈目的？</a:t>
            </a:r>
            <a:endParaRPr lang="zh-CN" altLang="en-US" sz="3600">
              <a:solidFill>
                <a:schemeClr val="bg1"/>
              </a:solidFill>
              <a:latin typeface="宋体" panose="02010600030101010101" pitchFamily="2" charset="-122"/>
              <a:ea typeface="宋体" panose="02010600030101010101" pitchFamily="2" charset="-122"/>
            </a:endParaRPr>
          </a:p>
        </p:txBody>
      </p:sp>
      <p:sp>
        <p:nvSpPr>
          <p:cNvPr id="10" name="文本框 9"/>
          <p:cNvSpPr txBox="1"/>
          <p:nvPr/>
        </p:nvSpPr>
        <p:spPr>
          <a:xfrm>
            <a:off x="521970" y="4559300"/>
            <a:ext cx="10811510" cy="2861310"/>
          </a:xfrm>
          <a:prstGeom prst="rect">
            <a:avLst/>
          </a:prstGeom>
          <a:solidFill>
            <a:schemeClr val="bg2"/>
          </a:solid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600">
                <a:solidFill>
                  <a:schemeClr val="tx1"/>
                </a:solidFill>
                <a:latin typeface="楷体" panose="02010609060101010101" pitchFamily="49" charset="-122"/>
                <a:ea typeface="楷体" panose="02010609060101010101" pitchFamily="49" charset="-122"/>
                <a:cs typeface="楷体" panose="02010609060101010101" pitchFamily="49" charset="-122"/>
              </a:rPr>
              <a:t>材料一：重庆谈判期间，蒋介石借助美军的军舰和飞机，把大西南的</a:t>
            </a:r>
            <a:r>
              <a:rPr lang="en-US" altLang="zh-CN" sz="3600">
                <a:solidFill>
                  <a:schemeClr val="tx1"/>
                </a:solidFill>
                <a:latin typeface="楷体" panose="02010609060101010101" pitchFamily="49" charset="-122"/>
                <a:ea typeface="楷体" panose="02010609060101010101" pitchFamily="49" charset="-122"/>
                <a:cs typeface="楷体" panose="02010609060101010101" pitchFamily="49" charset="-122"/>
              </a:rPr>
              <a:t>40</a:t>
            </a:r>
            <a:r>
              <a:rPr lang="zh-CN" altLang="en-US" sz="3600">
                <a:solidFill>
                  <a:schemeClr val="tx1"/>
                </a:solidFill>
                <a:latin typeface="楷体" panose="02010609060101010101" pitchFamily="49" charset="-122"/>
                <a:ea typeface="楷体" panose="02010609060101010101" pitchFamily="49" charset="-122"/>
                <a:cs typeface="楷体" panose="02010609060101010101" pitchFamily="49" charset="-122"/>
              </a:rPr>
              <a:t>多万军队运往东北和华北等大城市，做着打内战的准备。</a:t>
            </a:r>
            <a:r>
              <a:rPr lang="en-US" altLang="zh-CN" sz="3600">
                <a:solidFill>
                  <a:schemeClr val="tx1"/>
                </a:solidFill>
                <a:latin typeface="楷体" panose="02010609060101010101" pitchFamily="49" charset="-122"/>
                <a:ea typeface="楷体" panose="02010609060101010101" pitchFamily="49" charset="-122"/>
                <a:cs typeface="楷体" panose="02010609060101010101" pitchFamily="49" charset="-122"/>
              </a:rPr>
              <a:t>——</a:t>
            </a:r>
            <a:r>
              <a:rPr lang="zh-CN" altLang="en-US" sz="3600">
                <a:solidFill>
                  <a:schemeClr val="tx1"/>
                </a:solidFill>
                <a:latin typeface="楷体" panose="02010609060101010101" pitchFamily="49" charset="-122"/>
                <a:ea typeface="楷体" panose="02010609060101010101" pitchFamily="49" charset="-122"/>
                <a:cs typeface="楷体" panose="02010609060101010101" pitchFamily="49" charset="-122"/>
              </a:rPr>
              <a:t>《中学历史》教学参考</a:t>
            </a:r>
            <a:endParaRPr lang="zh-CN" altLang="en-US" sz="3600">
              <a:solidFill>
                <a:schemeClr val="tx1"/>
              </a:solidFill>
              <a:latin typeface="楷体" panose="02010609060101010101" pitchFamily="49" charset="-122"/>
              <a:ea typeface="楷体" panose="02010609060101010101" pitchFamily="49" charset="-122"/>
              <a:cs typeface="楷体" panose="02010609060101010101" pitchFamily="49" charset="-122"/>
            </a:endParaRPr>
          </a:p>
          <a:p>
            <a:r>
              <a:rPr lang="zh-CN" altLang="en-US"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材料二：如图是华君武先生在1947年以重庆谈判为题材创作的一幅漫画，名为《磨好刀再杀》。</a:t>
            </a:r>
            <a:endParaRPr lang="zh-CN" altLang="en-US"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p:txBody>
      </p:sp>
    </p:spTree>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00005"/>
                                        </p:tgtEl>
                                        <p:attrNameLst>
                                          <p:attrName>style.visibility</p:attrName>
                                        </p:attrNameLst>
                                      </p:cBhvr>
                                      <p:to>
                                        <p:strVal val="visible"/>
                                      </p:to>
                                    </p:set>
                                    <p:anim calcmode="lin" valueType="num">
                                      <p:cBhvr additive="base">
                                        <p:cTn id="7" dur="500" fill="hold"/>
                                        <p:tgtEl>
                                          <p:spTgt spid="100005"/>
                                        </p:tgtEl>
                                        <p:attrNameLst>
                                          <p:attrName>ppt_x</p:attrName>
                                        </p:attrNameLst>
                                      </p:cBhvr>
                                      <p:tavLst>
                                        <p:tav tm="0">
                                          <p:val>
                                            <p:strVal val="#ppt_x"/>
                                          </p:val>
                                        </p:tav>
                                        <p:tav tm="100000">
                                          <p:val>
                                            <p:strVal val="#ppt_x"/>
                                          </p:val>
                                        </p:tav>
                                      </p:tavLst>
                                    </p:anim>
                                    <p:anim calcmode="lin" valueType="num">
                                      <p:cBhvr additive="base">
                                        <p:cTn id="8" dur="500" fill="hold"/>
                                        <p:tgtEl>
                                          <p:spTgt spid="100005"/>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p:cNvSpPr txBox="1"/>
          <p:nvPr>
            <p:custDataLst>
              <p:tags r:id="rId2"/>
            </p:custDataLst>
          </p:nvPr>
        </p:nvSpPr>
        <p:spPr>
          <a:xfrm>
            <a:off x="11212195" y="8114030"/>
            <a:ext cx="4608195" cy="1245870"/>
          </a:xfrm>
          <a:prstGeom prst="rect">
            <a:avLst/>
          </a:prstGeom>
          <a:solidFill>
            <a:srgbClr val="002060"/>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2" name="文本框 1"/>
          <p:cNvSpPr txBox="1"/>
          <p:nvPr/>
        </p:nvSpPr>
        <p:spPr>
          <a:xfrm>
            <a:off x="541655" y="359410"/>
            <a:ext cx="7820660" cy="156845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800">
                <a:solidFill>
                  <a:schemeClr val="bg1"/>
                </a:solidFill>
              </a:rPr>
              <a:t>一、</a:t>
            </a:r>
            <a:r>
              <a:rPr lang="zh-CN" altLang="en-US" sz="4800">
                <a:solidFill>
                  <a:schemeClr val="bg1"/>
                </a:solidFill>
                <a:sym typeface="+mn-ea"/>
              </a:rPr>
              <a:t>全面内战爆发的背景</a:t>
            </a:r>
            <a:endParaRPr lang="zh-CN" altLang="en-US" sz="4800">
              <a:solidFill>
                <a:schemeClr val="bg1"/>
              </a:solidFill>
            </a:endParaRPr>
          </a:p>
          <a:p>
            <a:endParaRPr lang="zh-CN" altLang="en-US" sz="4800">
              <a:solidFill>
                <a:schemeClr val="bg1"/>
              </a:solidFill>
            </a:endParaRPr>
          </a:p>
        </p:txBody>
      </p:sp>
      <p:graphicFrame>
        <p:nvGraphicFramePr>
          <p:cNvPr id="9" name="表格 8"/>
          <p:cNvGraphicFramePr>
            <a:graphicFrameLocks noGrp="1"/>
          </p:cNvGraphicFramePr>
          <p:nvPr>
            <p:custDataLst>
              <p:tags r:id="rId3"/>
            </p:custDataLst>
          </p:nvPr>
        </p:nvGraphicFramePr>
        <p:xfrm>
          <a:off x="203835" y="1388745"/>
          <a:ext cx="15398750" cy="2845435"/>
        </p:xfrm>
        <a:graphic>
          <a:graphicData uri="http://schemas.openxmlformats.org/drawingml/2006/table">
            <a:tbl>
              <a:tblPr firstRow="1" bandRow="1">
                <a:tableStyleId>{5C22544A-7EE6-4342-B048-85BDC9FD1C3A}</a:tableStyleId>
              </a:tblPr>
              <a:tblGrid>
                <a:gridCol w="3863340"/>
                <a:gridCol w="5701665"/>
                <a:gridCol w="5833745"/>
              </a:tblGrid>
              <a:tr h="967105">
                <a:tc>
                  <a:txBody>
                    <a:bodyPr vert="horz" wrap="square"/>
                    <a:lstStyle/>
                    <a:p>
                      <a:pPr algn="ctr">
                        <a:buNone/>
                      </a:pPr>
                      <a:r>
                        <a:rPr lang="zh-CN" altLang="en-US" sz="3200"/>
                        <a:t>方针</a:t>
                      </a:r>
                      <a:r>
                        <a:rPr lang="en-US" altLang="zh-CN" sz="3200"/>
                        <a:t>/</a:t>
                      </a:r>
                      <a:r>
                        <a:rPr lang="zh-CN" altLang="en-US" sz="3200"/>
                        <a:t>政策</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ctr">
                        <a:buNone/>
                      </a:pPr>
                      <a:r>
                        <a:rPr lang="zh-CN" altLang="en-US" sz="3200"/>
                        <a:t>南京国民政府</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solidFill>
                  </a:tcPr>
                </a:tc>
                <a:tc>
                  <a:txBody>
                    <a:bodyPr vert="horz" wrap="square"/>
                    <a:lstStyle/>
                    <a:p>
                      <a:pPr algn="ctr">
                        <a:buNone/>
                      </a:pPr>
                      <a:r>
                        <a:rPr lang="zh-CN" altLang="en-US" sz="3200"/>
                        <a:t>中国共产党</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rgbClr val="C00000"/>
                    </a:solidFill>
                  </a:tcPr>
                </a:tc>
              </a:tr>
              <a:tr h="1878330">
                <a:tc>
                  <a:txBody>
                    <a:bodyPr vert="horz" wrap="square"/>
                    <a:lstStyle/>
                    <a:p>
                      <a:pPr algn="ctr">
                        <a:buNone/>
                      </a:pPr>
                      <a:r>
                        <a:rPr lang="en-US" altLang="zh-CN" sz="3600">
                          <a:latin typeface="宋体" panose="02010600030101010101" pitchFamily="2" charset="-122"/>
                          <a:ea typeface="宋体" panose="02010600030101010101" pitchFamily="2" charset="-122"/>
                        </a:rPr>
                        <a:t>3</a:t>
                      </a:r>
                      <a:r>
                        <a:rPr lang="zh-CN" altLang="en-US" sz="3600">
                          <a:latin typeface="宋体" panose="02010600030101010101" pitchFamily="2" charset="-122"/>
                          <a:ea typeface="宋体" panose="02010600030101010101" pitchFamily="2" charset="-122"/>
                        </a:rPr>
                        <a:t>、《双十协定》签订后的实际行动</a:t>
                      </a:r>
                      <a:endParaRPr lang="zh-CN" altLang="en-US" sz="3600">
                        <a:latin typeface="宋体" panose="02010600030101010101" pitchFamily="2" charset="-122"/>
                        <a:ea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ctr">
                        <a:buNone/>
                      </a:pPr>
                      <a:endParaRPr lang="zh-CN" altLang="en-US" sz="48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lumMod val="20000"/>
                        <a:lumOff val="80000"/>
                      </a:schemeClr>
                    </a:solidFill>
                  </a:tcPr>
                </a:tc>
                <a:tc>
                  <a:txBody>
                    <a:bodyPr vert="horz" wrap="square"/>
                    <a:lstStyle/>
                    <a:p>
                      <a:pPr algn="l">
                        <a:buNone/>
                      </a:pPr>
                      <a:endParaRPr lang="zh-CN" altLang="en-US" sz="3600">
                        <a:solidFill>
                          <a:schemeClr val="tx1"/>
                        </a:solidFill>
                        <a:latin typeface="宋体" panose="02010600030101010101" pitchFamily="2" charset="-122"/>
                        <a:ea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2">
                        <a:lumMod val="60000"/>
                        <a:lumOff val="40000"/>
                      </a:schemeClr>
                    </a:solidFill>
                  </a:tcPr>
                </a:tc>
              </a:tr>
            </a:tbl>
          </a:graphicData>
        </a:graphic>
      </p:graphicFrame>
      <p:sp>
        <p:nvSpPr>
          <p:cNvPr id="3" name="文本框 2"/>
          <p:cNvSpPr txBox="1"/>
          <p:nvPr/>
        </p:nvSpPr>
        <p:spPr>
          <a:xfrm>
            <a:off x="189865" y="4556760"/>
            <a:ext cx="15333980" cy="3733165"/>
          </a:xfrm>
          <a:prstGeom prst="rect">
            <a:avLst/>
          </a:prstGeom>
          <a:solidFill>
            <a:schemeClr val="bg2"/>
          </a:solidFill>
          <a:ln>
            <a:solidFill>
              <a:schemeClr val="tx1"/>
            </a:solidFill>
          </a:ln>
        </p:spPr>
        <p:txBody>
          <a:bodyPr wrap="square" rtlCol="0" anchor="t">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indent="457200" fontAlgn="auto"/>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材料一：</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“若不速予剿除，不仅八年抗战前功尽失，且必贻害无穷，使中华民族永无复兴之望。”                </a:t>
            </a:r>
            <a:r>
              <a:rPr lang="en-US" altLang="zh-CN" sz="3200">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——蒋介石，1945.10.13 </a:t>
            </a:r>
            <a:endParaRPr lang="zh-CN" altLang="en-US"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材料二：</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1946年1月10日，国民党、共产党、民主同盟、青年党和无党派人士代表参加的政治协商会议在重庆召开，通过了和平建国纲领案等五项协议。但是国民党六届二中全会很快否决了这些协议。</a:t>
            </a:r>
            <a:r>
              <a:rPr lang="en-US" altLang="zh-CN" sz="3200">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——《中外历史纲要》上</a:t>
            </a:r>
            <a:endParaRPr lang="zh-CN" altLang="en-US"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材料三：</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《双十协定》签订后共产党军队主动撤出的解放区。</a:t>
            </a:r>
            <a:endParaRPr lang="zh-CN" altLang="en-US"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lang="zh-CN" altLang="en-US" sz="3200">
                <a:latin typeface="楷体" panose="02010609060101010101" pitchFamily="49" charset="-122"/>
                <a:ea typeface="楷体" panose="02010609060101010101" pitchFamily="49" charset="-122"/>
                <a:cs typeface="楷体" panose="02010609060101010101" pitchFamily="49" charset="-122"/>
                <a:sym typeface="+mn-ea"/>
              </a:rPr>
              <a:t>                              </a:t>
            </a:r>
            <a:r>
              <a:rPr lang="en-US" altLang="zh-CN" sz="3200">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——《抗日战争胜利后国内形势图》</a:t>
            </a:r>
            <a:endParaRPr lang="zh-CN" altLang="en-US" sz="3200">
              <a:solidFill>
                <a:schemeClr val="tx1"/>
              </a:solidFill>
              <a:latin typeface="楷体" panose="02010609060101010101" pitchFamily="49" charset="-122"/>
              <a:ea typeface="楷体" panose="02010609060101010101" pitchFamily="49" charset="-122"/>
              <a:cs typeface="楷体" panose="02010609060101010101" pitchFamily="49" charset="-122"/>
            </a:endParaRPr>
          </a:p>
          <a:p>
            <a:pPr indent="457200" fontAlgn="auto"/>
            <a:endParaRPr lang="zh-CN" altLang="en-US" sz="3200">
              <a:solidFill>
                <a:schemeClr val="tx1"/>
              </a:solidFill>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10" name="文本框 9"/>
          <p:cNvSpPr txBox="1"/>
          <p:nvPr/>
        </p:nvSpPr>
        <p:spPr>
          <a:xfrm>
            <a:off x="4001770" y="2486660"/>
            <a:ext cx="5870575" cy="156845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800">
                <a:solidFill>
                  <a:schemeClr val="dk1"/>
                </a:solidFill>
                <a:latin typeface="宋体" panose="02010600030101010101" pitchFamily="2" charset="-122"/>
                <a:ea typeface="宋体" panose="02010600030101010101" pitchFamily="2" charset="-122"/>
              </a:rPr>
              <a:t>积极准备内战，妄图夺取抗战胜利果实。</a:t>
            </a:r>
            <a:endParaRPr lang="zh-CN" altLang="en-US" sz="4800">
              <a:solidFill>
                <a:schemeClr val="dk1"/>
              </a:solidFill>
              <a:latin typeface="宋体" panose="02010600030101010101" pitchFamily="2" charset="-122"/>
              <a:ea typeface="宋体" panose="02010600030101010101" pitchFamily="2" charset="-122"/>
            </a:endParaRPr>
          </a:p>
        </p:txBody>
      </p:sp>
      <p:sp>
        <p:nvSpPr>
          <p:cNvPr id="11" name="文本框 10"/>
          <p:cNvSpPr txBox="1"/>
          <p:nvPr>
            <p:custDataLst>
              <p:tags r:id="rId4"/>
            </p:custDataLst>
          </p:nvPr>
        </p:nvSpPr>
        <p:spPr>
          <a:xfrm>
            <a:off x="9861550" y="2447290"/>
            <a:ext cx="6145530" cy="156845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800">
                <a:solidFill>
                  <a:schemeClr val="dk1"/>
                </a:solidFill>
                <a:latin typeface="宋体" panose="02010600030101010101" pitchFamily="2" charset="-122"/>
                <a:ea typeface="宋体" panose="02010600030101010101" pitchFamily="2" charset="-122"/>
              </a:rPr>
              <a:t>争取和平民主，并作出重大让步。</a:t>
            </a:r>
            <a:endParaRPr lang="zh-CN" altLang="en-US" sz="4800">
              <a:solidFill>
                <a:schemeClr val="dk1"/>
              </a:solidFill>
              <a:latin typeface="宋体" panose="02010600030101010101" pitchFamily="2" charset="-122"/>
              <a:ea typeface="宋体" panose="02010600030101010101" pitchFamily="2" charset="-122"/>
            </a:endParaRPr>
          </a:p>
        </p:txBody>
      </p:sp>
    </p:spTree>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p:cNvSpPr txBox="1"/>
          <p:nvPr>
            <p:custDataLst>
              <p:tags r:id="rId2"/>
            </p:custDataLst>
          </p:nvPr>
        </p:nvSpPr>
        <p:spPr>
          <a:xfrm>
            <a:off x="11212195" y="8114030"/>
            <a:ext cx="4608195" cy="1245870"/>
          </a:xfrm>
          <a:prstGeom prst="rect">
            <a:avLst/>
          </a:prstGeom>
          <a:solidFill>
            <a:srgbClr val="002060"/>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2" name="文本框 1"/>
          <p:cNvSpPr txBox="1"/>
          <p:nvPr/>
        </p:nvSpPr>
        <p:spPr>
          <a:xfrm>
            <a:off x="541655" y="201930"/>
            <a:ext cx="7579995" cy="82994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800">
                <a:solidFill>
                  <a:schemeClr val="bg1"/>
                </a:solidFill>
              </a:rPr>
              <a:t>一、</a:t>
            </a:r>
            <a:r>
              <a:rPr lang="zh-CN" altLang="en-US" sz="4800">
                <a:solidFill>
                  <a:schemeClr val="bg1"/>
                </a:solidFill>
                <a:sym typeface="+mn-ea"/>
              </a:rPr>
              <a:t>全面内战爆发的背景</a:t>
            </a:r>
            <a:endParaRPr lang="zh-CN" altLang="en-US" sz="4800">
              <a:solidFill>
                <a:schemeClr val="bg1"/>
              </a:solidFill>
              <a:sym typeface="+mn-ea"/>
            </a:endParaRPr>
          </a:p>
        </p:txBody>
      </p:sp>
      <p:graphicFrame>
        <p:nvGraphicFramePr>
          <p:cNvPr id="3" name="表格 2"/>
          <p:cNvGraphicFramePr>
            <a:graphicFrameLocks noGrp="1"/>
          </p:cNvGraphicFramePr>
          <p:nvPr>
            <p:custDataLst>
              <p:tags r:id="rId3"/>
            </p:custDataLst>
          </p:nvPr>
        </p:nvGraphicFramePr>
        <p:xfrm>
          <a:off x="396875" y="1976755"/>
          <a:ext cx="15139670" cy="6414135"/>
        </p:xfrm>
        <a:graphic>
          <a:graphicData uri="http://schemas.openxmlformats.org/drawingml/2006/table">
            <a:tbl>
              <a:tblPr firstRow="1" bandRow="1">
                <a:tableStyleId>{5C22544A-7EE6-4342-B048-85BDC9FD1C3A}</a:tableStyleId>
              </a:tblPr>
              <a:tblGrid>
                <a:gridCol w="3473450"/>
                <a:gridCol w="5048885"/>
                <a:gridCol w="6617335"/>
              </a:tblGrid>
              <a:tr h="579120">
                <a:tc>
                  <a:txBody>
                    <a:bodyPr vert="horz" wrap="square"/>
                    <a:lstStyle/>
                    <a:p>
                      <a:pPr algn="ctr">
                        <a:buNone/>
                      </a:pPr>
                      <a:r>
                        <a:rPr lang="zh-CN" altLang="en-US" sz="3200"/>
                        <a:t>方针</a:t>
                      </a:r>
                      <a:r>
                        <a:rPr lang="en-US" altLang="zh-CN" sz="3200"/>
                        <a:t>/</a:t>
                      </a:r>
                      <a:r>
                        <a:rPr lang="zh-CN" altLang="en-US" sz="3200"/>
                        <a:t>政策</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ctr">
                        <a:buNone/>
                      </a:pPr>
                      <a:r>
                        <a:rPr lang="zh-CN" altLang="en-US" sz="3200"/>
                        <a:t>南京国民政府</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solidFill>
                  </a:tcPr>
                </a:tc>
                <a:tc>
                  <a:txBody>
                    <a:bodyPr vert="horz" wrap="square"/>
                    <a:lstStyle/>
                    <a:p>
                      <a:pPr algn="ctr">
                        <a:buNone/>
                      </a:pPr>
                      <a:r>
                        <a:rPr lang="zh-CN" altLang="en-US" sz="3200"/>
                        <a:t>中国共产党</a:t>
                      </a:r>
                      <a:endParaRPr lang="zh-CN" altLang="en-US" sz="3200"/>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rgbClr val="C00000"/>
                    </a:solidFill>
                  </a:tcPr>
                </a:tc>
              </a:tr>
              <a:tr h="1554480">
                <a:tc>
                  <a:txBody>
                    <a:bodyPr vert="horz" wrap="square"/>
                    <a:lstStyle/>
                    <a:p>
                      <a:pPr algn="l">
                        <a:buNone/>
                      </a:pPr>
                      <a:r>
                        <a:rPr lang="en-US" altLang="zh-CN" sz="3200">
                          <a:latin typeface="宋体" panose="02010600030101010101" pitchFamily="2" charset="-122"/>
                          <a:ea typeface="宋体" panose="02010600030101010101" pitchFamily="2" charset="-122"/>
                          <a:cs typeface="宋体" panose="02010600030101010101" pitchFamily="2" charset="-122"/>
                        </a:rPr>
                        <a:t>1</a:t>
                      </a:r>
                      <a:r>
                        <a:rPr lang="zh-CN" altLang="en-US" sz="3200">
                          <a:latin typeface="宋体" panose="02010600030101010101" pitchFamily="2" charset="-122"/>
                          <a:ea typeface="宋体" panose="02010600030101010101" pitchFamily="2" charset="-122"/>
                          <a:cs typeface="宋体" panose="02010600030101010101" pitchFamily="2" charset="-122"/>
                        </a:rPr>
                        <a:t>、建国方针</a:t>
                      </a:r>
                      <a:endParaRPr lang="zh-CN" altLang="en-US" sz="32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l">
                        <a:buNone/>
                      </a:pPr>
                      <a:r>
                        <a:rPr lang="zh-CN" altLang="en-US" sz="3200">
                          <a:latin typeface="宋体" panose="02010600030101010101" pitchFamily="2" charset="-122"/>
                          <a:ea typeface="宋体" panose="02010600030101010101" pitchFamily="2" charset="-122"/>
                          <a:cs typeface="宋体" panose="02010600030101010101" pitchFamily="2" charset="-122"/>
                        </a:rPr>
                        <a:t>打着</a:t>
                      </a:r>
                      <a:r>
                        <a:rPr lang="en-US" altLang="zh-CN" sz="3200">
                          <a:latin typeface="宋体" panose="02010600030101010101" pitchFamily="2" charset="-122"/>
                          <a:ea typeface="宋体" panose="02010600030101010101" pitchFamily="2" charset="-122"/>
                          <a:cs typeface="宋体" panose="02010600030101010101" pitchFamily="2" charset="-122"/>
                        </a:rPr>
                        <a:t>“</a:t>
                      </a:r>
                      <a:r>
                        <a:rPr lang="zh-CN" altLang="en-US" sz="3200">
                          <a:latin typeface="宋体" panose="02010600030101010101" pitchFamily="2" charset="-122"/>
                          <a:ea typeface="宋体" panose="02010600030101010101" pitchFamily="2" charset="-122"/>
                          <a:cs typeface="宋体" panose="02010600030101010101" pitchFamily="2" charset="-122"/>
                        </a:rPr>
                        <a:t>和平建国</a:t>
                      </a:r>
                      <a:r>
                        <a:rPr lang="en-US" altLang="zh-CN" sz="3200">
                          <a:latin typeface="宋体" panose="02010600030101010101" pitchFamily="2" charset="-122"/>
                          <a:ea typeface="宋体" panose="02010600030101010101" pitchFamily="2" charset="-122"/>
                          <a:cs typeface="宋体" panose="02010600030101010101" pitchFamily="2" charset="-122"/>
                        </a:rPr>
                        <a:t>”</a:t>
                      </a:r>
                      <a:r>
                        <a:rPr lang="zh-CN" altLang="en-US" sz="3200">
                          <a:latin typeface="宋体" panose="02010600030101010101" pitchFamily="2" charset="-122"/>
                          <a:ea typeface="宋体" panose="02010600030101010101" pitchFamily="2" charset="-122"/>
                          <a:cs typeface="宋体" panose="02010600030101010101" pitchFamily="2" charset="-122"/>
                        </a:rPr>
                        <a:t>的旗号，</a:t>
                      </a:r>
                      <a:endParaRPr lang="zh-CN" altLang="en-US" sz="3200">
                        <a:latin typeface="宋体" panose="02010600030101010101" pitchFamily="2" charset="-122"/>
                        <a:ea typeface="宋体" panose="02010600030101010101" pitchFamily="2" charset="-122"/>
                        <a:cs typeface="宋体" panose="02010600030101010101" pitchFamily="2" charset="-122"/>
                      </a:endParaRPr>
                    </a:p>
                    <a:p>
                      <a:pPr algn="l">
                        <a:buNone/>
                      </a:pPr>
                      <a:r>
                        <a:rPr lang="zh-CN" altLang="en-US" sz="3200">
                          <a:latin typeface="宋体" panose="02010600030101010101" pitchFamily="2" charset="-122"/>
                          <a:ea typeface="宋体" panose="02010600030101010101" pitchFamily="2" charset="-122"/>
                          <a:cs typeface="宋体" panose="02010600030101010101" pitchFamily="2" charset="-122"/>
                        </a:rPr>
                        <a:t>坚持独裁和内战的方针。</a:t>
                      </a:r>
                      <a:endParaRPr lang="zh-CN" altLang="en-US" sz="32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lumMod val="20000"/>
                        <a:lumOff val="80000"/>
                      </a:schemeClr>
                    </a:solidFill>
                  </a:tcPr>
                </a:tc>
                <a:tc>
                  <a:txBody>
                    <a:bodyPr vert="horz" wrap="square"/>
                    <a:lstStyle/>
                    <a:p>
                      <a:pPr algn="l">
                        <a:buNone/>
                      </a:pPr>
                      <a:r>
                        <a:rPr lang="zh-CN" altLang="en-US" sz="3200">
                          <a:latin typeface="宋体" panose="02010600030101010101" pitchFamily="2" charset="-122"/>
                          <a:ea typeface="宋体" panose="02010600030101010101" pitchFamily="2" charset="-122"/>
                          <a:cs typeface="宋体" panose="02010600030101010101" pitchFamily="2" charset="-122"/>
                        </a:rPr>
                        <a:t>以和平、民主、团结为号召，主张成立联合政府，力争建成一个新民主主义的国家。</a:t>
                      </a:r>
                      <a:endParaRPr lang="zh-CN" altLang="en-US" sz="32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2">
                        <a:lumMod val="60000"/>
                        <a:lumOff val="40000"/>
                      </a:schemeClr>
                    </a:solidFill>
                  </a:tcPr>
                </a:tc>
              </a:tr>
              <a:tr h="1066800">
                <a:tc>
                  <a:txBody>
                    <a:bodyPr vert="horz" wrap="square"/>
                    <a:lstStyle/>
                    <a:p>
                      <a:pPr algn="l">
                        <a:buNone/>
                      </a:pPr>
                      <a:r>
                        <a:rPr lang="en-US" altLang="zh-CN" sz="3200">
                          <a:latin typeface="宋体" panose="02010600030101010101" pitchFamily="2" charset="-122"/>
                          <a:ea typeface="宋体" panose="02010600030101010101" pitchFamily="2" charset="-122"/>
                          <a:cs typeface="宋体" panose="02010600030101010101" pitchFamily="2" charset="-122"/>
                          <a:sym typeface="+mn-ea"/>
                        </a:rPr>
                        <a:t>2</a:t>
                      </a:r>
                      <a:r>
                        <a:rPr lang="zh-CN" altLang="en-US" sz="3200">
                          <a:latin typeface="宋体" panose="02010600030101010101" pitchFamily="2" charset="-122"/>
                          <a:ea typeface="宋体" panose="02010600030101010101" pitchFamily="2" charset="-122"/>
                          <a:cs typeface="宋体" panose="02010600030101010101" pitchFamily="2" charset="-122"/>
                          <a:sym typeface="+mn-ea"/>
                        </a:rPr>
                        <a:t>、和谈目的</a:t>
                      </a:r>
                      <a:endParaRPr lang="zh-CN" altLang="en-US" sz="32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l">
                        <a:buNone/>
                      </a:pPr>
                      <a:r>
                        <a:rPr lang="zh-CN" altLang="en-US" sz="3200">
                          <a:latin typeface="宋体" panose="02010600030101010101" pitchFamily="2" charset="-122"/>
                          <a:ea typeface="宋体" panose="02010600030101010101" pitchFamily="2" charset="-122"/>
                          <a:sym typeface="+mn-ea"/>
                        </a:rPr>
                        <a:t>假和平，真内战，掩盖内战准备。</a:t>
                      </a:r>
                      <a:endParaRPr lang="zh-CN" altLang="en-US" sz="3200">
                        <a:latin typeface="宋体" panose="02010600030101010101" pitchFamily="2" charset="-122"/>
                        <a:ea typeface="宋体" panose="02010600030101010101" pitchFamily="2" charset="-122"/>
                        <a:cs typeface="宋体" panose="02010600030101010101" pitchFamily="2" charset="-122"/>
                        <a:sym typeface="+mn-ea"/>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lumMod val="20000"/>
                        <a:lumOff val="80000"/>
                      </a:schemeClr>
                    </a:solidFill>
                  </a:tcPr>
                </a:tc>
                <a:tc>
                  <a:txBody>
                    <a:bodyPr vert="horz" wrap="square"/>
                    <a:lstStyle/>
                    <a:p>
                      <a:pPr algn="l">
                        <a:buNone/>
                      </a:pPr>
                      <a:r>
                        <a:rPr lang="zh-CN" altLang="en-US" sz="3200">
                          <a:latin typeface="宋体" panose="02010600030101010101" pitchFamily="2" charset="-122"/>
                          <a:ea typeface="宋体" panose="02010600030101010101" pitchFamily="2" charset="-122"/>
                          <a:sym typeface="+mn-ea"/>
                        </a:rPr>
                        <a:t>争取和平民主的新局面。</a:t>
                      </a:r>
                      <a:endParaRPr lang="zh-CN" altLang="en-US" sz="32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2">
                        <a:lumMod val="60000"/>
                        <a:lumOff val="40000"/>
                      </a:schemeClr>
                    </a:solidFill>
                  </a:tcPr>
                </a:tc>
              </a:tr>
              <a:tr h="1554480">
                <a:tc>
                  <a:txBody>
                    <a:bodyPr vert="horz" wrap="square"/>
                    <a:lstStyle/>
                    <a:p>
                      <a:pPr algn="l">
                        <a:buNone/>
                      </a:pPr>
                      <a:r>
                        <a:rPr lang="en-US" altLang="zh-CN" sz="3200">
                          <a:latin typeface="宋体" panose="02010600030101010101" pitchFamily="2" charset="-122"/>
                          <a:ea typeface="宋体" panose="02010600030101010101" pitchFamily="2" charset="-122"/>
                          <a:sym typeface="+mn-ea"/>
                        </a:rPr>
                        <a:t>3</a:t>
                      </a:r>
                      <a:r>
                        <a:rPr lang="zh-CN" altLang="en-US" sz="3200">
                          <a:latin typeface="宋体" panose="02010600030101010101" pitchFamily="2" charset="-122"/>
                          <a:ea typeface="宋体" panose="02010600030101010101" pitchFamily="2" charset="-122"/>
                          <a:sym typeface="+mn-ea"/>
                        </a:rPr>
                        <a:t>、重庆谈判后的</a:t>
                      </a:r>
                      <a:endParaRPr lang="zh-CN" altLang="en-US" sz="3200">
                        <a:latin typeface="宋体" panose="02010600030101010101" pitchFamily="2" charset="-122"/>
                        <a:ea typeface="宋体" panose="02010600030101010101" pitchFamily="2" charset="-122"/>
                      </a:endParaRPr>
                    </a:p>
                    <a:p>
                      <a:pPr algn="l">
                        <a:buNone/>
                      </a:pPr>
                      <a:r>
                        <a:rPr lang="zh-CN" altLang="en-US" sz="3200">
                          <a:latin typeface="宋体" panose="02010600030101010101" pitchFamily="2" charset="-122"/>
                          <a:ea typeface="宋体" panose="02010600030101010101" pitchFamily="2" charset="-122"/>
                          <a:sym typeface="+mn-ea"/>
                        </a:rPr>
                        <a:t>实际行动</a:t>
                      </a:r>
                      <a:endParaRPr lang="zh-CN" altLang="en-US" sz="3200">
                        <a:latin typeface="宋体" panose="02010600030101010101" pitchFamily="2" charset="-122"/>
                        <a:ea typeface="宋体" panose="02010600030101010101" pitchFamily="2" charset="-122"/>
                      </a:endParaRPr>
                    </a:p>
                    <a:p>
                      <a:pPr algn="l">
                        <a:buNone/>
                      </a:pPr>
                      <a:endParaRPr lang="zh-CN" altLang="en-US" sz="32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l">
                        <a:buNone/>
                      </a:pPr>
                      <a:r>
                        <a:rPr lang="zh-CN" altLang="en-US" sz="3200">
                          <a:latin typeface="宋体" panose="02010600030101010101" pitchFamily="2" charset="-122"/>
                          <a:ea typeface="宋体" panose="02010600030101010101" pitchFamily="2" charset="-122"/>
                          <a:sym typeface="+mn-ea"/>
                        </a:rPr>
                        <a:t>积极准备内战，妄图夺取抗战胜利果实。</a:t>
                      </a:r>
                      <a:endParaRPr lang="zh-CN" altLang="en-US" sz="3200">
                        <a:latin typeface="宋体" panose="02010600030101010101" pitchFamily="2" charset="-122"/>
                        <a:ea typeface="宋体" panose="02010600030101010101" pitchFamily="2" charset="-122"/>
                        <a:sym typeface="+mn-ea"/>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lumMod val="20000"/>
                        <a:lumOff val="80000"/>
                      </a:schemeClr>
                    </a:solidFill>
                  </a:tcPr>
                </a:tc>
                <a:tc>
                  <a:txBody>
                    <a:bodyPr vert="horz" wrap="square"/>
                    <a:lstStyle/>
                    <a:p>
                      <a:pPr algn="l">
                        <a:buNone/>
                      </a:pPr>
                      <a:r>
                        <a:rPr lang="zh-CN" altLang="en-US" sz="3200">
                          <a:latin typeface="宋体" panose="02010600030101010101" pitchFamily="2" charset="-122"/>
                          <a:ea typeface="宋体" panose="02010600030101010101" pitchFamily="2" charset="-122"/>
                          <a:cs typeface="宋体" panose="02010600030101010101" pitchFamily="2" charset="-122"/>
                        </a:rPr>
                        <a:t>争取和平民主，并作出重大让步。</a:t>
                      </a:r>
                      <a:endParaRPr lang="zh-CN" altLang="en-US" sz="32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2">
                        <a:lumMod val="60000"/>
                        <a:lumOff val="40000"/>
                      </a:schemeClr>
                    </a:solidFill>
                  </a:tcPr>
                </a:tc>
              </a:tr>
              <a:tr h="1659255">
                <a:tc gridSpan="3">
                  <a:txBody>
                    <a:bodyPr vert="horz" wrap="square"/>
                    <a:lstStyle/>
                    <a:p>
                      <a:pPr algn="l">
                        <a:buNone/>
                      </a:pPr>
                      <a:r>
                        <a:rPr lang="en-US" altLang="zh-CN" sz="3200">
                          <a:latin typeface="宋体" panose="02010600030101010101" pitchFamily="2" charset="-122"/>
                          <a:ea typeface="宋体" panose="02010600030101010101" pitchFamily="2" charset="-122"/>
                          <a:cs typeface="宋体" panose="02010600030101010101" pitchFamily="2" charset="-122"/>
                        </a:rPr>
                        <a:t>    </a:t>
                      </a:r>
                      <a:r>
                        <a:rPr lang="zh-CN" altLang="en-US" sz="3200">
                          <a:latin typeface="宋体" panose="02010600030101010101" pitchFamily="2" charset="-122"/>
                          <a:ea typeface="宋体" panose="02010600030101010101" pitchFamily="2" charset="-122"/>
                          <a:cs typeface="宋体" panose="02010600030101010101" pitchFamily="2" charset="-122"/>
                        </a:rPr>
                        <a:t>南京国民政府在抗日战争胜利后一党专政，军事独裁，</a:t>
                      </a:r>
                      <a:r>
                        <a:rPr lang="zh-CN" altLang="en-US" sz="3200">
                          <a:latin typeface="宋体" panose="02010600030101010101" pitchFamily="2" charset="-122"/>
                          <a:ea typeface="宋体" panose="02010600030101010101" pitchFamily="2" charset="-122"/>
                          <a:sym typeface="+mn-ea"/>
                        </a:rPr>
                        <a:t>积极准备内战，妄图夺取抗战胜利果实；中国共产党</a:t>
                      </a:r>
                      <a:r>
                        <a:rPr lang="zh-CN" altLang="en-US" sz="3200">
                          <a:latin typeface="宋体" panose="02010600030101010101" pitchFamily="2" charset="-122"/>
                          <a:ea typeface="宋体" panose="02010600030101010101" pitchFamily="2" charset="-122"/>
                          <a:cs typeface="宋体" panose="02010600030101010101" pitchFamily="2" charset="-122"/>
                          <a:sym typeface="+mn-ea"/>
                        </a:rPr>
                        <a:t>争取和平民主，并作出重大让步。</a:t>
                      </a:r>
                      <a:endParaRPr lang="zh-CN" altLang="en-US" sz="3200">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solidFill>
                  </a:tcPr>
                </a:tc>
                <a:tc hMerge="1">
                  <a:txBody>
                    <a:bodyPr vert="horz" wrap="square"/>
                    <a:lstStyle/>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6">
                        <a:lumMod val="20000"/>
                        <a:lumOff val="80000"/>
                      </a:schemeClr>
                    </a:solidFill>
                  </a:tcPr>
                </a:tc>
                <a:tc hMerge="1">
                  <a:txBody>
                    <a:bodyPr vert="horz" wrap="square"/>
                    <a:lstStyle/>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2">
                        <a:lumMod val="60000"/>
                        <a:lumOff val="40000"/>
                      </a:schemeClr>
                    </a:solidFill>
                  </a:tcPr>
                </a:tc>
              </a:tr>
            </a:tbl>
          </a:graphicData>
        </a:graphic>
      </p:graphicFrame>
      <p:sp>
        <p:nvSpPr>
          <p:cNvPr id="10" name="文本框 9"/>
          <p:cNvSpPr txBox="1"/>
          <p:nvPr/>
        </p:nvSpPr>
        <p:spPr>
          <a:xfrm>
            <a:off x="396875" y="1077595"/>
            <a:ext cx="4010025" cy="76835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400">
                <a:latin typeface="宋体" panose="02010600030101010101" pitchFamily="2" charset="-122"/>
                <a:ea typeface="宋体" panose="02010600030101010101" pitchFamily="2" charset="-122"/>
              </a:rPr>
              <a:t>总结：</a:t>
            </a:r>
            <a:endParaRPr lang="zh-CN" altLang="en-US" sz="4400">
              <a:latin typeface="宋体" panose="02010600030101010101" pitchFamily="2" charset="-122"/>
              <a:ea typeface="宋体" panose="02010600030101010101" pitchFamily="2" charset="-122"/>
            </a:endParaRPr>
          </a:p>
        </p:txBody>
      </p:sp>
    </p:spTree>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p:cNvSpPr txBox="1"/>
          <p:nvPr>
            <p:custDataLst>
              <p:tags r:id="rId2"/>
            </p:custDataLst>
          </p:nvPr>
        </p:nvSpPr>
        <p:spPr>
          <a:xfrm>
            <a:off x="11212195" y="8114030"/>
            <a:ext cx="4608195" cy="1245870"/>
          </a:xfrm>
          <a:prstGeom prst="rect">
            <a:avLst/>
          </a:prstGeom>
          <a:solidFill>
            <a:srgbClr val="002060"/>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2" name="文本框 1"/>
          <p:cNvSpPr txBox="1"/>
          <p:nvPr/>
        </p:nvSpPr>
        <p:spPr>
          <a:xfrm>
            <a:off x="541655" y="556260"/>
            <a:ext cx="7579995" cy="82994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800">
                <a:solidFill>
                  <a:schemeClr val="bg1"/>
                </a:solidFill>
              </a:rPr>
              <a:t>一、</a:t>
            </a:r>
            <a:r>
              <a:rPr lang="zh-CN" altLang="en-US" sz="4800">
                <a:solidFill>
                  <a:schemeClr val="bg1"/>
                </a:solidFill>
                <a:sym typeface="+mn-ea"/>
              </a:rPr>
              <a:t>全面内战爆发的背景</a:t>
            </a:r>
            <a:endParaRPr lang="zh-CN" altLang="en-US" sz="4800">
              <a:solidFill>
                <a:schemeClr val="bg1"/>
              </a:solidFill>
              <a:sym typeface="+mn-ea"/>
            </a:endParaRPr>
          </a:p>
        </p:txBody>
      </p:sp>
      <p:sp>
        <p:nvSpPr>
          <p:cNvPr id="10" name="文本框 9"/>
          <p:cNvSpPr txBox="1"/>
          <p:nvPr/>
        </p:nvSpPr>
        <p:spPr>
          <a:xfrm>
            <a:off x="541655" y="2446655"/>
            <a:ext cx="14541500" cy="2232660"/>
          </a:xfrm>
          <a:prstGeom prst="rect">
            <a:avLst/>
          </a:prstGeom>
          <a:solidFill>
            <a:schemeClr val="bg2">
              <a:lumMod val="90000"/>
            </a:schemeClr>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400">
                <a:solidFill>
                  <a:srgbClr val="FF0000"/>
                </a:solidFill>
                <a:latin typeface="宋体" panose="02010600030101010101" pitchFamily="2" charset="-122"/>
                <a:ea typeface="宋体" panose="02010600030101010101" pitchFamily="2" charset="-122"/>
              </a:rPr>
              <a:t>温馨提醒：</a:t>
            </a:r>
            <a:r>
              <a:rPr lang="zh-CN" altLang="en-US" sz="4400">
                <a:latin typeface="楷体" panose="02010609060101010101" pitchFamily="49" charset="-122"/>
                <a:ea typeface="楷体" panose="02010609060101010101" pitchFamily="49" charset="-122"/>
                <a:cs typeface="楷体" panose="02010609060101010101" pitchFamily="49" charset="-122"/>
              </a:rPr>
              <a:t>如果从国际大背景的角度对全面内战的爆发进行审视，将</a:t>
            </a:r>
            <a:r>
              <a:rPr lang="zh-CN" altLang="en-US" sz="4400">
                <a:latin typeface="楷体" panose="02010609060101010101" pitchFamily="49" charset="-122"/>
                <a:ea typeface="楷体" panose="02010609060101010101" pitchFamily="49" charset="-122"/>
                <a:cs typeface="楷体" panose="02010609060101010101" pitchFamily="49" charset="-122"/>
                <a:sym typeface="+mn-ea"/>
              </a:rPr>
              <a:t>解放战争置于二战后世界格局的演变之中，对解放战争会有更通透的理解。</a:t>
            </a:r>
            <a:endParaRPr lang="zh-CN" altLang="en-US" sz="4400">
              <a:latin typeface="楷体" panose="02010609060101010101" pitchFamily="49" charset="-122"/>
              <a:ea typeface="楷体" panose="02010609060101010101" pitchFamily="49" charset="-122"/>
              <a:cs typeface="楷体" panose="02010609060101010101" pitchFamily="49" charset="-122"/>
            </a:endParaRPr>
          </a:p>
          <a:p>
            <a:endParaRPr lang="zh-CN" altLang="en-US" sz="4400">
              <a:latin typeface="楷体" panose="02010609060101010101" pitchFamily="49" charset="-122"/>
              <a:ea typeface="楷体" panose="02010609060101010101" pitchFamily="49" charset="-122"/>
              <a:cs typeface="楷体" panose="02010609060101010101" pitchFamily="49" charset="-122"/>
            </a:endParaRPr>
          </a:p>
        </p:txBody>
      </p:sp>
    </p:spTree>
  </p:cSld>
  <p:clrMapOvr>
    <a:masterClrMapping/>
  </p:clrMapOvr>
  <p:transition advClick="0"/>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文本框 3"/>
          <p:cNvSpPr txBox="1"/>
          <p:nvPr/>
        </p:nvSpPr>
        <p:spPr>
          <a:xfrm>
            <a:off x="247015" y="279400"/>
            <a:ext cx="3630930" cy="1014730"/>
          </a:xfrm>
          <a:prstGeom prst="rect">
            <a:avLst/>
          </a:prstGeom>
          <a:solidFill>
            <a:srgbClr val="FFC000"/>
          </a:solid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6000">
                <a:latin typeface="宋体" panose="02010600030101010101" pitchFamily="2" charset="-122"/>
                <a:ea typeface="宋体" panose="02010600030101010101" pitchFamily="2" charset="-122"/>
                <a:cs typeface="宋体" panose="02010600030101010101" pitchFamily="2" charset="-122"/>
              </a:rPr>
              <a:t>小试牛刀</a:t>
            </a:r>
            <a:endParaRPr lang="zh-CN" altLang="en-US" sz="6000">
              <a:latin typeface="宋体" panose="02010600030101010101" pitchFamily="2" charset="-122"/>
              <a:ea typeface="宋体" panose="02010600030101010101" pitchFamily="2" charset="-122"/>
              <a:cs typeface="宋体" panose="02010600030101010101" pitchFamily="2" charset="-122"/>
            </a:endParaRPr>
          </a:p>
        </p:txBody>
      </p:sp>
      <p:sp>
        <p:nvSpPr>
          <p:cNvPr id="5" name="文本框 4"/>
          <p:cNvSpPr txBox="1"/>
          <p:nvPr/>
        </p:nvSpPr>
        <p:spPr>
          <a:xfrm>
            <a:off x="6050915" y="1586230"/>
            <a:ext cx="9741535" cy="6332855"/>
          </a:xfrm>
          <a:prstGeom prst="rect">
            <a:avLst/>
          </a:prstGeom>
          <a:solidFill>
            <a:schemeClr val="bg1"/>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latin typeface="宋体" panose="02010600030101010101" pitchFamily="2" charset="-122"/>
              <a:ea typeface="宋体" panose="02010600030101010101" pitchFamily="2" charset="-122"/>
            </a:endParaRPr>
          </a:p>
          <a:p>
            <a:r>
              <a:rPr lang="en-US" altLang="zh-CN" sz="3600">
                <a:latin typeface="楷体" panose="02010609060101010101" pitchFamily="49" charset="-122"/>
                <a:ea typeface="楷体" panose="02010609060101010101" pitchFamily="49" charset="-122"/>
                <a:cs typeface="楷体" panose="02010609060101010101" pitchFamily="49" charset="-122"/>
              </a:rPr>
              <a:t>1</a:t>
            </a:r>
            <a:r>
              <a:rPr lang="zh-CN" altLang="en-US" sz="3600">
                <a:latin typeface="楷体" panose="02010609060101010101" pitchFamily="49" charset="-122"/>
                <a:ea typeface="楷体" panose="02010609060101010101" pitchFamily="49" charset="-122"/>
                <a:cs typeface="楷体" panose="02010609060101010101" pitchFamily="49" charset="-122"/>
              </a:rPr>
              <a:t>．</a:t>
            </a:r>
            <a:r>
              <a:rPr lang="en-US" altLang="zh-CN" sz="3600">
                <a:latin typeface="楷体" panose="02010609060101010101" pitchFamily="49" charset="-122"/>
                <a:ea typeface="楷体" panose="02010609060101010101" pitchFamily="49" charset="-122"/>
                <a:cs typeface="楷体" panose="02010609060101010101" pitchFamily="49" charset="-122"/>
              </a:rPr>
              <a:t>1946</a:t>
            </a:r>
            <a:r>
              <a:rPr lang="zh-CN" altLang="en-US" sz="3600">
                <a:latin typeface="楷体" panose="02010609060101010101" pitchFamily="49" charset="-122"/>
                <a:ea typeface="楷体" panose="02010609060101010101" pitchFamily="49" charset="-122"/>
                <a:cs typeface="楷体" panose="02010609060101010101" pitchFamily="49" charset="-122"/>
              </a:rPr>
              <a:t>年</a:t>
            </a:r>
            <a:r>
              <a:rPr lang="en-US" altLang="zh-CN" sz="3600">
                <a:latin typeface="楷体" panose="02010609060101010101" pitchFamily="49" charset="-122"/>
                <a:ea typeface="楷体" panose="02010609060101010101" pitchFamily="49" charset="-122"/>
                <a:cs typeface="楷体" panose="02010609060101010101" pitchFamily="49" charset="-122"/>
              </a:rPr>
              <a:t>3</a:t>
            </a:r>
            <a:r>
              <a:rPr lang="zh-CN" altLang="en-US" sz="3600">
                <a:latin typeface="楷体" panose="02010609060101010101" pitchFamily="49" charset="-122"/>
                <a:ea typeface="楷体" panose="02010609060101010101" pitchFamily="49" charset="-122"/>
                <a:cs typeface="楷体" panose="02010609060101010101" pitchFamily="49" charset="-122"/>
              </a:rPr>
              <a:t>月丘吉尔发表</a:t>
            </a:r>
            <a:r>
              <a:rPr lang="en-US" altLang="zh-CN" sz="3600">
                <a:latin typeface="楷体" panose="02010609060101010101" pitchFamily="49" charset="-122"/>
                <a:ea typeface="楷体" panose="02010609060101010101" pitchFamily="49" charset="-122"/>
                <a:cs typeface="楷体" panose="02010609060101010101" pitchFamily="49" charset="-122"/>
              </a:rPr>
              <a:t>“</a:t>
            </a:r>
            <a:r>
              <a:rPr lang="zh-CN" altLang="en-US" sz="3600">
                <a:latin typeface="楷体" panose="02010609060101010101" pitchFamily="49" charset="-122"/>
                <a:ea typeface="楷体" panose="02010609060101010101" pitchFamily="49" charset="-122"/>
                <a:cs typeface="楷体" panose="02010609060101010101" pitchFamily="49" charset="-122"/>
              </a:rPr>
              <a:t>铁幕</a:t>
            </a:r>
            <a:r>
              <a:rPr lang="en-US" altLang="zh-CN" sz="3600">
                <a:latin typeface="楷体" panose="02010609060101010101" pitchFamily="49" charset="-122"/>
                <a:ea typeface="楷体" panose="02010609060101010101" pitchFamily="49" charset="-122"/>
                <a:cs typeface="楷体" panose="02010609060101010101" pitchFamily="49" charset="-122"/>
              </a:rPr>
              <a:t>”</a:t>
            </a:r>
            <a:r>
              <a:rPr lang="zh-CN" altLang="en-US" sz="3600">
                <a:latin typeface="楷体" panose="02010609060101010101" pitchFamily="49" charset="-122"/>
                <a:ea typeface="楷体" panose="02010609060101010101" pitchFamily="49" charset="-122"/>
                <a:cs typeface="楷体" panose="02010609060101010101" pitchFamily="49" charset="-122"/>
              </a:rPr>
              <a:t>演说，向全世界发出冷战信号。这强烈刺激了斯大林，斯大林支持中共放手大打，因为中共占据东北对苏联更有利。材料表明（   ）</a:t>
            </a:r>
            <a:endParaRPr lang="zh-CN" altLang="en-US" sz="3600">
              <a:latin typeface="楷体" panose="02010609060101010101" pitchFamily="49" charset="-122"/>
              <a:ea typeface="楷体" panose="02010609060101010101" pitchFamily="49" charset="-122"/>
              <a:cs typeface="楷体" panose="02010609060101010101" pitchFamily="49" charset="-122"/>
            </a:endParaRPr>
          </a:p>
          <a:p>
            <a:r>
              <a:rPr lang="zh-CN" altLang="en-US" sz="3600">
                <a:latin typeface="宋体" panose="02010600030101010101" pitchFamily="2" charset="-122"/>
                <a:ea typeface="宋体" panose="02010600030101010101" pitchFamily="2" charset="-122"/>
              </a:rPr>
              <a:t>A．苏美关系是导致国共内战的决定因素</a:t>
            </a:r>
            <a:endParaRPr lang="zh-CN" altLang="en-US" sz="3600">
              <a:latin typeface="宋体" panose="02010600030101010101" pitchFamily="2" charset="-122"/>
              <a:ea typeface="宋体" panose="02010600030101010101" pitchFamily="2" charset="-122"/>
            </a:endParaRPr>
          </a:p>
          <a:p>
            <a:r>
              <a:rPr lang="zh-CN" altLang="en-US" sz="3600">
                <a:latin typeface="宋体" panose="02010600030101010101" pitchFamily="2" charset="-122"/>
                <a:ea typeface="宋体" panose="02010600030101010101" pitchFamily="2" charset="-122"/>
              </a:rPr>
              <a:t>B．美苏战后利益的争夺是影响内战爆发的因素</a:t>
            </a:r>
            <a:endParaRPr lang="zh-CN" altLang="en-US" sz="3600">
              <a:latin typeface="宋体" panose="02010600030101010101" pitchFamily="2" charset="-122"/>
              <a:ea typeface="宋体" panose="02010600030101010101" pitchFamily="2" charset="-122"/>
            </a:endParaRPr>
          </a:p>
          <a:p>
            <a:r>
              <a:rPr lang="zh-CN" altLang="en-US" sz="3600">
                <a:latin typeface="宋体" panose="02010600030101010101" pitchFamily="2" charset="-122"/>
                <a:ea typeface="宋体" panose="02010600030101010101" pitchFamily="2" charset="-122"/>
              </a:rPr>
              <a:t>C．二战后冷战的爆发直接导致中国的内战</a:t>
            </a:r>
            <a:endParaRPr lang="zh-CN" altLang="en-US" sz="3600">
              <a:latin typeface="宋体" panose="02010600030101010101" pitchFamily="2" charset="-122"/>
              <a:ea typeface="宋体" panose="02010600030101010101" pitchFamily="2" charset="-122"/>
            </a:endParaRPr>
          </a:p>
          <a:p>
            <a:r>
              <a:rPr lang="zh-CN" altLang="en-US" sz="3600">
                <a:latin typeface="宋体" panose="02010600030101010101" pitchFamily="2" charset="-122"/>
                <a:ea typeface="宋体" panose="02010600030101010101" pitchFamily="2" charset="-122"/>
              </a:rPr>
              <a:t>D．苏联从苏共与中共友谊角度将东北交给中共</a:t>
            </a:r>
            <a:endParaRPr lang="zh-CN" altLang="en-US" sz="3600">
              <a:latin typeface="宋体" panose="02010600030101010101" pitchFamily="2" charset="-122"/>
              <a:ea typeface="宋体" panose="02010600030101010101" pitchFamily="2" charset="-122"/>
            </a:endParaRPr>
          </a:p>
        </p:txBody>
      </p:sp>
      <p:sp>
        <p:nvSpPr>
          <p:cNvPr id="6" name="文本框 5"/>
          <p:cNvSpPr txBox="1"/>
          <p:nvPr/>
        </p:nvSpPr>
        <p:spPr>
          <a:xfrm>
            <a:off x="5919470" y="5026660"/>
            <a:ext cx="1098550" cy="947420"/>
          </a:xfrm>
          <a:prstGeom prst="rect">
            <a:avLst/>
          </a:prstGeom>
          <a:solidFill>
            <a:srgbClr val="FFC000"/>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ltLang="zh-CN" sz="6600" b="1">
                <a:solidFill>
                  <a:srgbClr val="FF0000"/>
                </a:solidFill>
                <a:latin typeface="宋体" panose="02010600030101010101" pitchFamily="2" charset="-122"/>
                <a:ea typeface="宋体" panose="02010600030101010101" pitchFamily="2" charset="-122"/>
              </a:rPr>
              <a:t>B</a:t>
            </a:r>
            <a:endParaRPr lang="en-US" altLang="zh-CN" sz="6600" b="1">
              <a:solidFill>
                <a:srgbClr val="FF0000"/>
              </a:solidFill>
              <a:latin typeface="宋体" panose="02010600030101010101" pitchFamily="2" charset="-122"/>
              <a:ea typeface="宋体" panose="02010600030101010101" pitchFamily="2" charset="-122"/>
            </a:endParaRPr>
          </a:p>
        </p:txBody>
      </p:sp>
      <p:pic>
        <p:nvPicPr>
          <p:cNvPr id="100" name="图片 99"/>
          <p:cNvPicPr/>
          <p:nvPr>
            <p:custDataLst>
              <p:tags r:id="rId3"/>
            </p:custDataLst>
          </p:nvPr>
        </p:nvPicPr>
        <p:blipFill>
          <a:blip r:embed="rId2"/>
          <a:stretch>
            <a:fillRect/>
          </a:stretch>
        </p:blipFill>
        <p:spPr>
          <a:xfrm>
            <a:off x="246380" y="1527175"/>
            <a:ext cx="5464175" cy="3823970"/>
          </a:xfrm>
          <a:prstGeom prst="rect">
            <a:avLst/>
          </a:prstGeom>
          <a:noFill/>
          <a:ln w="9525">
            <a:noFill/>
          </a:ln>
        </p:spPr>
      </p:pic>
      <p:sp>
        <p:nvSpPr>
          <p:cNvPr id="2" name="文本框 1"/>
          <p:cNvSpPr txBox="1"/>
          <p:nvPr/>
        </p:nvSpPr>
        <p:spPr>
          <a:xfrm>
            <a:off x="187960" y="5387340"/>
            <a:ext cx="5634990" cy="5383530"/>
          </a:xfrm>
          <a:prstGeom prst="rect">
            <a:avLst/>
          </a:prstGeom>
          <a:no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600">
                <a:solidFill>
                  <a:schemeClr val="bg1"/>
                </a:solidFill>
                <a:latin typeface="楷体" panose="02010609060101010101" pitchFamily="49" charset="-122"/>
                <a:ea typeface="楷体" panose="02010609060101010101" pitchFamily="49" charset="-122"/>
                <a:cs typeface="楷体" panose="02010609060101010101" pitchFamily="49" charset="-122"/>
              </a:rPr>
              <a:t>《中苏友好同盟条约》</a:t>
            </a:r>
            <a:r>
              <a:rPr lang="zh-CN" altLang="en-US" sz="3600">
                <a:latin typeface="楷体" panose="02010609060101010101" pitchFamily="49" charset="-122"/>
                <a:ea typeface="楷体" panose="02010609060101010101" pitchFamily="49" charset="-122"/>
                <a:cs typeface="楷体" panose="02010609060101010101" pitchFamily="49" charset="-122"/>
              </a:rPr>
              <a:t>，</a:t>
            </a:r>
            <a:endParaRPr lang="zh-CN" altLang="en-US" sz="3600">
              <a:latin typeface="楷体" panose="02010609060101010101" pitchFamily="49" charset="-122"/>
              <a:ea typeface="楷体" panose="02010609060101010101" pitchFamily="49" charset="-122"/>
              <a:cs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文本框 3"/>
          <p:cNvSpPr txBox="1"/>
          <p:nvPr/>
        </p:nvSpPr>
        <p:spPr>
          <a:xfrm>
            <a:off x="247015" y="257175"/>
            <a:ext cx="3630930" cy="1014730"/>
          </a:xfrm>
          <a:prstGeom prst="rect">
            <a:avLst/>
          </a:prstGeom>
          <a:solidFill>
            <a:srgbClr val="FFC000"/>
          </a:solid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6000">
                <a:latin typeface="宋体" panose="02010600030101010101" pitchFamily="2" charset="-122"/>
                <a:ea typeface="宋体" panose="02010600030101010101" pitchFamily="2" charset="-122"/>
                <a:cs typeface="宋体" panose="02010600030101010101" pitchFamily="2" charset="-122"/>
              </a:rPr>
              <a:t>小试牛刀</a:t>
            </a:r>
            <a:endParaRPr lang="zh-CN" altLang="en-US" sz="6000">
              <a:latin typeface="宋体" panose="02010600030101010101" pitchFamily="2" charset="-122"/>
              <a:ea typeface="宋体" panose="02010600030101010101" pitchFamily="2" charset="-122"/>
              <a:cs typeface="宋体" panose="02010600030101010101" pitchFamily="2" charset="-122"/>
            </a:endParaRPr>
          </a:p>
        </p:txBody>
      </p:sp>
      <p:sp>
        <p:nvSpPr>
          <p:cNvPr id="5" name="文本框 4"/>
          <p:cNvSpPr txBox="1"/>
          <p:nvPr/>
        </p:nvSpPr>
        <p:spPr>
          <a:xfrm>
            <a:off x="157480" y="1552575"/>
            <a:ext cx="8807450" cy="7190105"/>
          </a:xfrm>
          <a:prstGeom prst="rect">
            <a:avLst/>
          </a:prstGeom>
          <a:solidFill>
            <a:schemeClr val="bg1"/>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latin typeface="宋体" panose="02010600030101010101" pitchFamily="2" charset="-122"/>
              <a:ea typeface="宋体" panose="02010600030101010101" pitchFamily="2" charset="-122"/>
            </a:endParaRPr>
          </a:p>
          <a:p>
            <a:pPr>
              <a:lnSpc>
                <a:spcPct val="135000"/>
              </a:lnSpc>
            </a:pPr>
            <a:r>
              <a:rPr lang="en-US" altLang="zh-CN" sz="3600">
                <a:solidFill>
                  <a:schemeClr val="tx1"/>
                </a:solidFill>
                <a:latin typeface="楷体" panose="02010609060101010101" pitchFamily="49" charset="-122"/>
                <a:ea typeface="楷体" panose="02010609060101010101" pitchFamily="49" charset="-122"/>
                <a:cs typeface="楷体" panose="02010609060101010101" pitchFamily="49" charset="-122"/>
                <a:sym typeface="+mn-ea"/>
              </a:rPr>
              <a:t>2.</a:t>
            </a:r>
            <a:r>
              <a:rPr lang="zh-CN" altLang="en-US" sz="36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（2021·广东高考·9）</a:t>
            </a:r>
            <a:r>
              <a:rPr lang="zh-CN" altLang="en-US" sz="3600">
                <a:latin typeface="楷体" panose="02010609060101010101" pitchFamily="49" charset="-122"/>
                <a:ea typeface="楷体" panose="02010609060101010101" pitchFamily="49" charset="-122"/>
                <a:cs typeface="楷体" panose="02010609060101010101" pitchFamily="49" charset="-122"/>
                <a:sym typeface="+mn-ea"/>
              </a:rPr>
              <a:t>对于毛泽东的重庆之行，民主人士柳亚子赋诗称颂为“弥天大勇”。重庆《大公报》发表社评说：“毛先生能够惠然肯来，其本身就是一件大喜事。”这反映了当时（</a:t>
            </a:r>
            <a:r>
              <a:rPr lang="en-US" altLang="zh-CN" sz="3600">
                <a:latin typeface="楷体" panose="02010609060101010101" pitchFamily="49" charset="-122"/>
                <a:ea typeface="楷体" panose="02010609060101010101" pitchFamily="49" charset="-122"/>
                <a:cs typeface="楷体" panose="02010609060101010101" pitchFamily="49" charset="-122"/>
                <a:sym typeface="+mn-ea"/>
              </a:rPr>
              <a:t>   </a:t>
            </a:r>
            <a:r>
              <a:rPr lang="zh-CN" altLang="en-US" sz="3600">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3600">
              <a:latin typeface="楷体" panose="02010609060101010101" pitchFamily="49" charset="-122"/>
              <a:ea typeface="楷体" panose="02010609060101010101" pitchFamily="49" charset="-122"/>
              <a:cs typeface="楷体" panose="02010609060101010101" pitchFamily="49" charset="-122"/>
            </a:endParaRPr>
          </a:p>
          <a:p>
            <a:pPr>
              <a:lnSpc>
                <a:spcPct val="135000"/>
              </a:lnSpc>
            </a:pPr>
            <a:r>
              <a:rPr lang="en-US" altLang="zh-CN" sz="3600" kern="100">
                <a:latin typeface="宋体" panose="02010600030101010101" pitchFamily="2" charset="-122"/>
                <a:ea typeface="宋体" panose="02010600030101010101" pitchFamily="2" charset="-122"/>
                <a:cs typeface="宋体" panose="02010600030101010101" pitchFamily="2" charset="-122"/>
                <a:sym typeface="+mn-ea"/>
              </a:rPr>
              <a:t>A</a:t>
            </a:r>
            <a:r>
              <a:rPr lang="zh-CN" altLang="en-US" sz="3600" kern="100">
                <a:latin typeface="宋体" panose="02010600030101010101" pitchFamily="2" charset="-122"/>
                <a:ea typeface="宋体" panose="02010600030101010101" pitchFamily="2" charset="-122"/>
                <a:cs typeface="宋体" panose="02010600030101010101" pitchFamily="2" charset="-122"/>
                <a:sym typeface="+mn-ea"/>
              </a:rPr>
              <a:t>．国共力量对比出现逆转             </a:t>
            </a:r>
            <a:endParaRPr lang="zh-CN" altLang="en-US" sz="3600" kern="100">
              <a:latin typeface="宋体" panose="02010600030101010101" pitchFamily="2" charset="-122"/>
              <a:ea typeface="宋体" panose="02010600030101010101" pitchFamily="2" charset="-122"/>
              <a:cs typeface="宋体" panose="02010600030101010101" pitchFamily="2" charset="-122"/>
              <a:sym typeface="+mn-ea"/>
            </a:endParaRPr>
          </a:p>
          <a:p>
            <a:pPr>
              <a:lnSpc>
                <a:spcPct val="135000"/>
              </a:lnSpc>
            </a:pPr>
            <a:r>
              <a:rPr lang="en-US" altLang="zh-CN" sz="3600" kern="100">
                <a:latin typeface="宋体" panose="02010600030101010101" pitchFamily="2" charset="-122"/>
                <a:ea typeface="宋体" panose="02010600030101010101" pitchFamily="2" charset="-122"/>
                <a:cs typeface="宋体" panose="02010600030101010101" pitchFamily="2" charset="-122"/>
                <a:sym typeface="+mn-ea"/>
              </a:rPr>
              <a:t>B</a:t>
            </a:r>
            <a:r>
              <a:rPr lang="zh-CN" altLang="en-US" sz="3600" kern="100">
                <a:latin typeface="宋体" panose="02010600030101010101" pitchFamily="2" charset="-122"/>
                <a:ea typeface="宋体" panose="02010600030101010101" pitchFamily="2" charset="-122"/>
                <a:cs typeface="宋体" panose="02010600030101010101" pitchFamily="2" charset="-122"/>
                <a:sym typeface="+mn-ea"/>
              </a:rPr>
              <a:t>．民主党派认同新民主主义革命纲领</a:t>
            </a:r>
            <a:endParaRPr lang="zh-CN" altLang="en-US" sz="3600" kern="100">
              <a:latin typeface="宋体" panose="02010600030101010101" pitchFamily="2" charset="-122"/>
              <a:ea typeface="宋体" panose="02010600030101010101" pitchFamily="2" charset="-122"/>
              <a:cs typeface="宋体" panose="02010600030101010101" pitchFamily="2" charset="-122"/>
            </a:endParaRPr>
          </a:p>
          <a:p>
            <a:pPr>
              <a:lnSpc>
                <a:spcPct val="135000"/>
              </a:lnSpc>
            </a:pPr>
            <a:r>
              <a:rPr lang="en-US" altLang="zh-CN" sz="3600" kern="100">
                <a:latin typeface="宋体" panose="02010600030101010101" pitchFamily="2" charset="-122"/>
                <a:ea typeface="宋体" panose="02010600030101010101" pitchFamily="2" charset="-122"/>
                <a:cs typeface="宋体" panose="02010600030101010101" pitchFamily="2" charset="-122"/>
                <a:sym typeface="+mn-ea"/>
              </a:rPr>
              <a:t>C</a:t>
            </a:r>
            <a:r>
              <a:rPr lang="zh-CN" altLang="en-US" sz="3600" kern="100">
                <a:latin typeface="宋体" panose="02010600030101010101" pitchFamily="2" charset="-122"/>
                <a:ea typeface="宋体" panose="02010600030101010101" pitchFamily="2" charset="-122"/>
                <a:cs typeface="宋体" panose="02010600030101010101" pitchFamily="2" charset="-122"/>
                <a:sym typeface="+mn-ea"/>
              </a:rPr>
              <a:t>．国家重建成为国人共识              </a:t>
            </a:r>
            <a:endParaRPr lang="en-US" altLang="zh-CN" sz="3600" kern="100">
              <a:latin typeface="宋体" panose="02010600030101010101" pitchFamily="2" charset="-122"/>
              <a:ea typeface="宋体" panose="02010600030101010101" pitchFamily="2" charset="-122"/>
              <a:cs typeface="宋体" panose="02010600030101010101" pitchFamily="2" charset="-122"/>
              <a:sym typeface="+mn-ea"/>
            </a:endParaRPr>
          </a:p>
          <a:p>
            <a:pPr>
              <a:lnSpc>
                <a:spcPct val="135000"/>
              </a:lnSpc>
            </a:pPr>
            <a:r>
              <a:rPr lang="en-US" altLang="zh-CN" sz="3600" kern="100">
                <a:latin typeface="宋体" panose="02010600030101010101" pitchFamily="2" charset="-122"/>
                <a:ea typeface="宋体" panose="02010600030101010101" pitchFamily="2" charset="-122"/>
                <a:cs typeface="宋体" panose="02010600030101010101" pitchFamily="2" charset="-122"/>
                <a:sym typeface="+mn-ea"/>
              </a:rPr>
              <a:t>D</a:t>
            </a:r>
            <a:r>
              <a:rPr lang="zh-CN" altLang="en-US" sz="3600" kern="100">
                <a:latin typeface="宋体" panose="02010600030101010101" pitchFamily="2" charset="-122"/>
                <a:ea typeface="宋体" panose="02010600030101010101" pitchFamily="2" charset="-122"/>
                <a:cs typeface="宋体" panose="02010600030101010101" pitchFamily="2" charset="-122"/>
                <a:sym typeface="+mn-ea"/>
              </a:rPr>
              <a:t>．民族矛盾的上升推动国共走向和谈</a:t>
            </a:r>
            <a:endParaRPr lang="zh-CN" altLang="en-US" sz="3600">
              <a:latin typeface="宋体" panose="02010600030101010101" pitchFamily="2" charset="-122"/>
              <a:ea typeface="宋体" panose="02010600030101010101" pitchFamily="2" charset="-122"/>
              <a:cs typeface="宋体" panose="02010600030101010101" pitchFamily="2" charset="-122"/>
            </a:endParaRPr>
          </a:p>
        </p:txBody>
      </p:sp>
      <p:sp>
        <p:nvSpPr>
          <p:cNvPr id="6" name="文本框 5"/>
          <p:cNvSpPr txBox="1"/>
          <p:nvPr/>
        </p:nvSpPr>
        <p:spPr>
          <a:xfrm>
            <a:off x="0" y="6898640"/>
            <a:ext cx="1098550" cy="947420"/>
          </a:xfrm>
          <a:prstGeom prst="rect">
            <a:avLst/>
          </a:prstGeom>
          <a:solidFill>
            <a:srgbClr val="FFC000"/>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altLang="zh-CN" sz="6600" b="1">
                <a:solidFill>
                  <a:srgbClr val="FF0000"/>
                </a:solidFill>
                <a:latin typeface="宋体" panose="02010600030101010101" pitchFamily="2" charset="-122"/>
                <a:ea typeface="宋体" panose="02010600030101010101" pitchFamily="2" charset="-122"/>
              </a:rPr>
              <a:t>C</a:t>
            </a:r>
            <a:endParaRPr lang="en-US" altLang="zh-CN" sz="6600" b="1">
              <a:solidFill>
                <a:srgbClr val="FF0000"/>
              </a:solidFill>
              <a:latin typeface="宋体" panose="02010600030101010101" pitchFamily="2" charset="-122"/>
              <a:ea typeface="宋体" panose="02010600030101010101" pitchFamily="2" charset="-122"/>
            </a:endParaRPr>
          </a:p>
        </p:txBody>
      </p:sp>
      <p:sp>
        <p:nvSpPr>
          <p:cNvPr id="2" name="文本框 1"/>
          <p:cNvSpPr txBox="1"/>
          <p:nvPr/>
        </p:nvSpPr>
        <p:spPr>
          <a:xfrm>
            <a:off x="9114155" y="631190"/>
            <a:ext cx="6466205" cy="8519160"/>
          </a:xfrm>
          <a:prstGeom prst="rect">
            <a:avLst/>
          </a:prstGeom>
          <a:solidFill>
            <a:schemeClr val="bg1"/>
          </a:solidFill>
        </p:spPr>
        <p:txBody>
          <a:bodyPr wrap="square" rtlCol="0" anchor="t">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3600">
                <a:latin typeface="楷体" panose="02010609060101010101" pitchFamily="49" charset="-122"/>
                <a:ea typeface="楷体" panose="02010609060101010101" pitchFamily="49" charset="-122"/>
                <a:cs typeface="楷体" panose="02010609060101010101" pitchFamily="49" charset="-122"/>
              </a:rPr>
              <a:t>（1）新民主主义的</a:t>
            </a:r>
            <a:r>
              <a:rPr lang="zh-CN" altLang="en-US" sz="3600">
                <a:solidFill>
                  <a:srgbClr val="FF0000"/>
                </a:solidFill>
                <a:latin typeface="楷体" panose="02010609060101010101" pitchFamily="49" charset="-122"/>
                <a:ea typeface="楷体" panose="02010609060101010101" pitchFamily="49" charset="-122"/>
                <a:cs typeface="楷体" panose="02010609060101010101" pitchFamily="49" charset="-122"/>
              </a:rPr>
              <a:t>政治纲领</a:t>
            </a:r>
            <a:r>
              <a:rPr lang="zh-CN" altLang="en-US" sz="3600">
                <a:latin typeface="楷体" panose="02010609060101010101" pitchFamily="49" charset="-122"/>
                <a:ea typeface="楷体" panose="02010609060101010101" pitchFamily="49" charset="-122"/>
                <a:cs typeface="楷体" panose="02010609060101010101" pitchFamily="49" charset="-122"/>
              </a:rPr>
              <a:t>是：推翻帝国主义和封建主义的统治，建立一个无产阶级领导的、以工农联盟为基础的、各革命阶级联合专政的新民主主义的共和国。</a:t>
            </a:r>
            <a:endParaRPr lang="zh-CN" altLang="en-US" sz="3600">
              <a:latin typeface="楷体" panose="02010609060101010101" pitchFamily="49" charset="-122"/>
              <a:ea typeface="楷体" panose="02010609060101010101" pitchFamily="49" charset="-122"/>
              <a:cs typeface="楷体" panose="02010609060101010101" pitchFamily="49" charset="-122"/>
            </a:endParaRPr>
          </a:p>
          <a:p>
            <a:r>
              <a:rPr lang="zh-CN" altLang="en-US" sz="3600">
                <a:latin typeface="楷体" panose="02010609060101010101" pitchFamily="49" charset="-122"/>
                <a:ea typeface="楷体" panose="02010609060101010101" pitchFamily="49" charset="-122"/>
                <a:cs typeface="楷体" panose="02010609060101010101" pitchFamily="49" charset="-122"/>
              </a:rPr>
              <a:t>（2）新民主主义的</a:t>
            </a:r>
            <a:r>
              <a:rPr lang="zh-CN" altLang="en-US" sz="3600">
                <a:solidFill>
                  <a:srgbClr val="FF0000"/>
                </a:solidFill>
                <a:latin typeface="楷体" panose="02010609060101010101" pitchFamily="49" charset="-122"/>
                <a:ea typeface="楷体" panose="02010609060101010101" pitchFamily="49" charset="-122"/>
                <a:cs typeface="楷体" panose="02010609060101010101" pitchFamily="49" charset="-122"/>
              </a:rPr>
              <a:t>经济纲领</a:t>
            </a:r>
            <a:r>
              <a:rPr lang="zh-CN" altLang="en-US" sz="3600">
                <a:latin typeface="楷体" panose="02010609060101010101" pitchFamily="49" charset="-122"/>
                <a:ea typeface="楷体" panose="02010609060101010101" pitchFamily="49" charset="-122"/>
                <a:cs typeface="楷体" panose="02010609060101010101" pitchFamily="49" charset="-122"/>
              </a:rPr>
              <a:t>是：没收封建地主阶级的土地归农民所有，没收官僚资产阶级的垄断资本归新民主主义的国家所有，保护民族工商业。</a:t>
            </a:r>
            <a:endParaRPr lang="zh-CN" altLang="en-US" sz="3600">
              <a:latin typeface="楷体" panose="02010609060101010101" pitchFamily="49" charset="-122"/>
              <a:ea typeface="楷体" panose="02010609060101010101" pitchFamily="49" charset="-122"/>
              <a:cs typeface="楷体" panose="02010609060101010101" pitchFamily="49" charset="-122"/>
            </a:endParaRPr>
          </a:p>
          <a:p>
            <a:r>
              <a:rPr lang="zh-CN" altLang="en-US" sz="3600">
                <a:latin typeface="楷体" panose="02010609060101010101" pitchFamily="49" charset="-122"/>
                <a:ea typeface="楷体" panose="02010609060101010101" pitchFamily="49" charset="-122"/>
                <a:cs typeface="楷体" panose="02010609060101010101" pitchFamily="49" charset="-122"/>
              </a:rPr>
              <a:t>（3）新民主主义的</a:t>
            </a:r>
            <a:r>
              <a:rPr lang="zh-CN" altLang="en-US" sz="3600">
                <a:solidFill>
                  <a:srgbClr val="FF0000"/>
                </a:solidFill>
                <a:latin typeface="楷体" panose="02010609060101010101" pitchFamily="49" charset="-122"/>
                <a:ea typeface="楷体" panose="02010609060101010101" pitchFamily="49" charset="-122"/>
                <a:cs typeface="楷体" panose="02010609060101010101" pitchFamily="49" charset="-122"/>
              </a:rPr>
              <a:t>文化纲领</a:t>
            </a:r>
            <a:r>
              <a:rPr lang="zh-CN" altLang="en-US" sz="3600">
                <a:latin typeface="楷体" panose="02010609060101010101" pitchFamily="49" charset="-122"/>
                <a:ea typeface="楷体" panose="02010609060101010101" pitchFamily="49" charset="-122"/>
                <a:cs typeface="楷体" panose="02010609060101010101" pitchFamily="49" charset="-122"/>
              </a:rPr>
              <a:t>是：无产阶级领导的人民大众的反帝反封建的文化，即民族的科学的大众的文化。</a:t>
            </a:r>
            <a:endParaRPr lang="zh-CN" altLang="en-US" sz="3600">
              <a:latin typeface="楷体" panose="02010609060101010101" pitchFamily="49" charset="-122"/>
              <a:ea typeface="楷体" panose="02010609060101010101" pitchFamily="49" charset="-122"/>
              <a:cs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文本框 5"/>
          <p:cNvSpPr txBox="1"/>
          <p:nvPr>
            <p:custDataLst>
              <p:tags r:id="rId2"/>
            </p:custDataLst>
          </p:nvPr>
        </p:nvSpPr>
        <p:spPr>
          <a:xfrm>
            <a:off x="11212195" y="8114030"/>
            <a:ext cx="4608195" cy="1245870"/>
          </a:xfrm>
          <a:prstGeom prst="rect">
            <a:avLst/>
          </a:prstGeom>
          <a:solidFill>
            <a:srgbClr val="002060"/>
          </a:solidFill>
        </p:spPr>
        <p:txBody>
          <a:bodyPr wrap="square" rtlCol="0">
            <a:no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zh-CN" altLang="en-US"/>
          </a:p>
        </p:txBody>
      </p:sp>
      <p:sp>
        <p:nvSpPr>
          <p:cNvPr id="2" name="文本框 1"/>
          <p:cNvSpPr txBox="1"/>
          <p:nvPr/>
        </p:nvSpPr>
        <p:spPr>
          <a:xfrm>
            <a:off x="541655" y="379095"/>
            <a:ext cx="7579995" cy="829945"/>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zh-CN" altLang="en-US" sz="4800">
                <a:solidFill>
                  <a:schemeClr val="bg1"/>
                </a:solidFill>
              </a:rPr>
              <a:t>一、</a:t>
            </a:r>
            <a:r>
              <a:rPr lang="zh-CN" altLang="en-US" sz="4800">
                <a:solidFill>
                  <a:schemeClr val="bg1"/>
                </a:solidFill>
                <a:sym typeface="+mn-ea"/>
              </a:rPr>
              <a:t>全面内战爆发的背景</a:t>
            </a:r>
            <a:endParaRPr lang="zh-CN" altLang="en-US" sz="4800">
              <a:solidFill>
                <a:schemeClr val="bg1"/>
              </a:solidFill>
              <a:sym typeface="+mn-ea"/>
            </a:endParaRPr>
          </a:p>
        </p:txBody>
      </p:sp>
      <p:graphicFrame>
        <p:nvGraphicFramePr>
          <p:cNvPr id="3" name="表格 2"/>
          <p:cNvGraphicFramePr>
            <a:graphicFrameLocks noGrp="1"/>
          </p:cNvGraphicFramePr>
          <p:nvPr>
            <p:custDataLst>
              <p:tags r:id="rId3"/>
            </p:custDataLst>
          </p:nvPr>
        </p:nvGraphicFramePr>
        <p:xfrm>
          <a:off x="197485" y="1465580"/>
          <a:ext cx="15264130" cy="6156960"/>
        </p:xfrm>
        <a:graphic>
          <a:graphicData uri="http://schemas.openxmlformats.org/drawingml/2006/table">
            <a:tbl>
              <a:tblPr firstRow="1" bandRow="1">
                <a:tableStyleId>{5C22544A-7EE6-4342-B048-85BDC9FD1C3A}</a:tableStyleId>
              </a:tblPr>
              <a:tblGrid>
                <a:gridCol w="15264000"/>
              </a:tblGrid>
              <a:tr h="1554480">
                <a:tc>
                  <a:txBody>
                    <a:bodyPr vert="horz" wrap="square"/>
                    <a:lstStyle/>
                    <a:p>
                      <a:pPr algn="l">
                        <a:buNone/>
                      </a:pPr>
                      <a:r>
                        <a:rPr lang="en-US" altLang="zh-CN" sz="3200">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1</a:t>
                      </a:r>
                      <a:r>
                        <a:rPr lang="zh-CN" altLang="en-US" sz="3200">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en-US" sz="32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南京国民政府在抗日战争胜利后一党专政，军事独裁，</a:t>
                      </a:r>
                      <a:r>
                        <a:rPr lang="zh-CN" altLang="en-US" sz="3200">
                          <a:solidFill>
                            <a:schemeClr val="tx1"/>
                          </a:solidFill>
                          <a:latin typeface="宋体" panose="02010600030101010101" pitchFamily="2" charset="-122"/>
                          <a:ea typeface="宋体" panose="02010600030101010101" pitchFamily="2" charset="-122"/>
                          <a:sym typeface="+mn-ea"/>
                        </a:rPr>
                        <a:t>积极准备内战，妄图夺取抗战胜利果实；中国共产党</a:t>
                      </a:r>
                      <a:r>
                        <a:rPr lang="zh-CN" altLang="en-US" sz="3200">
                          <a:solidFill>
                            <a:schemeClr val="tx1"/>
                          </a:solidFill>
                          <a:latin typeface="宋体" panose="02010600030101010101" pitchFamily="2" charset="-122"/>
                          <a:ea typeface="宋体" panose="02010600030101010101" pitchFamily="2" charset="-122"/>
                          <a:cs typeface="宋体" panose="02010600030101010101" pitchFamily="2" charset="-122"/>
                          <a:sym typeface="+mn-ea"/>
                        </a:rPr>
                        <a:t>争取和平民主，并作出重大让步。</a:t>
                      </a:r>
                      <a:endParaRPr lang="zh-CN" altLang="en-US" sz="3200">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solidFill>
                  </a:tcPr>
                </a:tc>
              </a:tr>
              <a:tr h="916305">
                <a:tc>
                  <a:txBody>
                    <a:bodyPr vert="horz" wrap="square"/>
                    <a:lstStyle/>
                    <a:p>
                      <a:pPr algn="l">
                        <a:buNone/>
                      </a:pPr>
                      <a:r>
                        <a:rPr lang="en-US" altLang="zh-CN" sz="3200" b="1">
                          <a:solidFill>
                            <a:srgbClr val="FF0000"/>
                          </a:solidFill>
                          <a:latin typeface="宋体" panose="02010600030101010101" pitchFamily="2" charset="-122"/>
                          <a:ea typeface="宋体" panose="02010600030101010101" pitchFamily="2" charset="-122"/>
                          <a:cs typeface="宋体" panose="02010600030101010101" pitchFamily="2" charset="-122"/>
                        </a:rPr>
                        <a:t>2</a:t>
                      </a:r>
                      <a:r>
                        <a:rPr lang="zh-CN" altLang="en-US" sz="3200" b="1">
                          <a:solidFill>
                            <a:srgbClr val="FF0000"/>
                          </a:solidFill>
                          <a:latin typeface="宋体" panose="02010600030101010101" pitchFamily="2" charset="-122"/>
                          <a:ea typeface="宋体" panose="02010600030101010101" pitchFamily="2" charset="-122"/>
                          <a:cs typeface="宋体" panose="02010600030101010101" pitchFamily="2" charset="-122"/>
                        </a:rPr>
                        <a:t>、</a:t>
                      </a:r>
                      <a:r>
                        <a:rPr lang="zh-CN" altLang="en-US" sz="3200" b="1">
                          <a:solidFill>
                            <a:schemeClr val="tx1"/>
                          </a:solidFill>
                          <a:latin typeface="宋体" panose="02010600030101010101" pitchFamily="2" charset="-122"/>
                          <a:ea typeface="宋体" panose="02010600030101010101" pitchFamily="2" charset="-122"/>
                          <a:cs typeface="宋体" panose="02010600030101010101" pitchFamily="2" charset="-122"/>
                        </a:rPr>
                        <a:t>二战后美苏之间的利益争夺</a:t>
                      </a:r>
                      <a:r>
                        <a:rPr lang="zh-CN" altLang="en-US" sz="32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是影响内战爆发的因素。</a:t>
                      </a:r>
                      <a:endParaRPr lang="zh-CN" altLang="en-US" sz="3200" b="1">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solidFill>
                  </a:tcPr>
                </a:tc>
              </a:tr>
              <a:tr h="756920">
                <a:tc>
                  <a:txBody>
                    <a:bodyPr vert="horz" wrap="square"/>
                    <a:lstStyle/>
                    <a:p>
                      <a:pPr algn="l">
                        <a:buNone/>
                      </a:pPr>
                      <a:r>
                        <a:rPr lang="en-US" altLang="zh-CN" sz="32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3</a:t>
                      </a:r>
                      <a:r>
                        <a:rPr lang="zh-CN" altLang="en-US" sz="32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en-US" sz="3200" b="1">
                          <a:solidFill>
                            <a:schemeClr val="tx1"/>
                          </a:solidFill>
                          <a:latin typeface="宋体" panose="02010600030101010101" pitchFamily="2" charset="-122"/>
                          <a:ea typeface="宋体" panose="02010600030101010101" pitchFamily="2" charset="-122"/>
                          <a:cs typeface="宋体" panose="02010600030101010101" pitchFamily="2" charset="-122"/>
                          <a:sym typeface="+mn-ea"/>
                        </a:rPr>
                        <a:t>国家重建成为国人共识，中国人民普遍渴望和平。</a:t>
                      </a:r>
                      <a:endParaRPr lang="zh-CN" altLang="en-US" sz="3200" b="1">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solidFill>
                  </a:tcPr>
                </a:tc>
              </a:tr>
              <a:tr h="1374775">
                <a:tc>
                  <a:txBody>
                    <a:bodyPr vert="horz" wrap="square"/>
                    <a:lstStyle/>
                    <a:p>
                      <a:pPr algn="l">
                        <a:buNone/>
                      </a:pPr>
                      <a:endParaRPr lang="zh-CN" altLang="en-US" sz="3200" b="1">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r>
              <a:tr h="1554480">
                <a:tc>
                  <a:txBody>
                    <a:bodyPr vert="horz" wrap="square"/>
                    <a:lstStyle/>
                    <a:p>
                      <a:pPr algn="l">
                        <a:buNone/>
                      </a:pPr>
                      <a:endParaRPr lang="zh-CN" altLang="en-US" sz="3200" b="1">
                        <a:solidFill>
                          <a:schemeClr val="tx1"/>
                        </a:solidFill>
                        <a:latin typeface="宋体" panose="02010600030101010101" pitchFamily="2" charset="-122"/>
                        <a:ea typeface="宋体" panose="02010600030101010101" pitchFamily="2" charset="-122"/>
                        <a:cs typeface="宋体" panose="02010600030101010101" pitchFamily="2" charset="-122"/>
                      </a:endParaRPr>
                    </a:p>
                  </a:txBody>
                  <a:tcPr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r>
            </a:tbl>
          </a:graphicData>
        </a:graphic>
      </p:graphicFrame>
      <p:sp>
        <p:nvSpPr>
          <p:cNvPr id="4" name="文本框 3"/>
          <p:cNvSpPr txBox="1"/>
          <p:nvPr/>
        </p:nvSpPr>
        <p:spPr>
          <a:xfrm>
            <a:off x="219710" y="4674235"/>
            <a:ext cx="15261589" cy="583565"/>
          </a:xfrm>
          <a:prstGeom prst="rect">
            <a:avLst/>
          </a:prstGeom>
          <a:solidFill>
            <a:schemeClr val="bg1"/>
          </a:solid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32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4</a:t>
            </a:r>
            <a:r>
              <a:rPr lang="zh-CN" altLang="en-US" sz="32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en-US" sz="3200" b="1">
                <a:latin typeface="宋体" panose="02010600030101010101" pitchFamily="2" charset="-122"/>
                <a:ea typeface="宋体" panose="02010600030101010101" pitchFamily="2" charset="-122"/>
                <a:cs typeface="宋体" panose="02010600030101010101" pitchFamily="2" charset="-122"/>
                <a:sym typeface="+mn-ea"/>
              </a:rPr>
              <a:t>二战后，社会主义国家、民族解放运动力量有了新发展，帝国主义势力遭到削弱。</a:t>
            </a:r>
            <a:endParaRPr lang="zh-CN" altLang="en-US" sz="3200" b="1">
              <a:latin typeface="宋体" panose="02010600030101010101" pitchFamily="2" charset="-122"/>
              <a:ea typeface="宋体" panose="02010600030101010101" pitchFamily="2" charset="-122"/>
              <a:cs typeface="宋体" panose="02010600030101010101" pitchFamily="2" charset="-122"/>
              <a:sym typeface="+mn-ea"/>
            </a:endParaRPr>
          </a:p>
        </p:txBody>
      </p:sp>
      <p:sp>
        <p:nvSpPr>
          <p:cNvPr id="5" name="文本框 4"/>
          <p:cNvSpPr txBox="1"/>
          <p:nvPr/>
        </p:nvSpPr>
        <p:spPr>
          <a:xfrm>
            <a:off x="217170" y="5256530"/>
            <a:ext cx="15283814" cy="1568450"/>
          </a:xfrm>
          <a:prstGeom prst="rect">
            <a:avLst/>
          </a:prstGeom>
          <a:solidFill>
            <a:schemeClr val="bg1"/>
          </a:solidFill>
        </p:spPr>
        <p:txBody>
          <a:bodyPr wrap="square"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buNone/>
            </a:pPr>
            <a:r>
              <a:rPr lang="en-US" altLang="zh-CN" sz="32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5</a:t>
            </a:r>
            <a:r>
              <a:rPr lang="zh-CN" altLang="en-US" sz="3200" b="1">
                <a:solidFill>
                  <a:srgbClr val="FF0000"/>
                </a:solidFill>
                <a:latin typeface="宋体" panose="02010600030101010101" pitchFamily="2" charset="-122"/>
                <a:ea typeface="宋体" panose="02010600030101010101" pitchFamily="2" charset="-122"/>
                <a:cs typeface="宋体" panose="02010600030101010101" pitchFamily="2" charset="-122"/>
                <a:sym typeface="+mn-ea"/>
              </a:rPr>
              <a:t>、</a:t>
            </a:r>
            <a:r>
              <a:rPr lang="zh-CN" altLang="en-US" sz="3200" b="1">
                <a:latin typeface="宋体" panose="02010600030101010101" pitchFamily="2" charset="-122"/>
                <a:ea typeface="宋体" panose="02010600030101010101" pitchFamily="2" charset="-122"/>
                <a:cs typeface="宋体" panose="02010600030101010101" pitchFamily="2" charset="-122"/>
                <a:sym typeface="+mn-ea"/>
              </a:rPr>
              <a:t>国内各派政治力量的状况发生了深刻变化。中国共产党已发展成为具有全国影响力的大党，并同国民党统治区内由民主党派和民主人士组成的民主力量保持着密切联系。</a:t>
            </a:r>
            <a:endParaRPr lang="zh-CN" altLang="en-US" sz="3200" b="1">
              <a:latin typeface="宋体" panose="02010600030101010101" pitchFamily="2" charset="-122"/>
              <a:ea typeface="宋体" panose="02010600030101010101" pitchFamily="2" charset="-122"/>
              <a:cs typeface="宋体" panose="02010600030101010101" pitchFamily="2" charset="-122"/>
              <a:sym typeface="+mn-ea"/>
            </a:endParaRPr>
          </a:p>
        </p:txBody>
      </p:sp>
    </p:spTree>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4570075" cy="80899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https://d.book118.com/008023054101006025</a:t>
            </a:r>
          </a:p>
        </p:txBody>
      </p:sp>
    </p:spTree>
  </p:cSld>
  <p:clrMapOvr>
    <a:masterClrMapping/>
  </p:clrMapOvr>
  <p:transition/>
  <p:timing/>
</p:sld>
</file>

<file path=ppt/tags/tag1.xml><?xml version="1.0" encoding="utf-8"?>
<p:tagLst xmlns:p="http://schemas.openxmlformats.org/presentationml/2006/main">
  <p:tag name="KSO_WM_ASSEMBLE_CHIP_INDEX" val="3373bfac651e48f6a7c27b89e73ca1e1"/>
  <p:tag name="KSO_WM_BEAUTIFY_FLAG" val="#wm#"/>
  <p:tag name="KSO_WM_CHIP_FILLAREA_FILL_RULE" val="{&quot;fill_align&quot;:&quot;cm&quot;,&quot;fill_effect&quot;:[],&quot;fill_mode&quot;:&quot;full&quot;,&quot;sacle_strategy&quot;:&quot;stretch&quot;}"/>
  <p:tag name="KSO_WM_CHIP_GROUPID" val="62e095e67ec3138b1bb0a09e"/>
  <p:tag name="KSO_WM_CHIP_XID" val="62e097b17ec3138b1bb0bce4"/>
  <p:tag name="KSO_WM_TAG_VERSION" val="1.0"/>
  <p:tag name="KSO_WM_TEMPLATE_CATEGORY" val="chip"/>
  <p:tag name="KSO_WM_TEMPLATE_INDEX" val="20224506"/>
  <p:tag name="KSO_WM_UNIT_DEC_AREA_ID" val="316f1a26eba64b5aab5fc39ea02582d6"/>
  <p:tag name="KSO_WM_UNIT_DEC_CHANGEPICRESERVED" val="1"/>
  <p:tag name="KSO_WM_UNIT_DEC_SUPPORTCHANGEPIC" val="0"/>
  <p:tag name="KSO_WM_UNIT_ID" val="chip20224506_2*i*1"/>
  <p:tag name="KSO_WM_UNIT_INDEX" val="1"/>
  <p:tag name="KSO_WM_UNIT_SUBTYPE" val="v"/>
  <p:tag name="KSO_WM_UNIT_TYPE" val="i"/>
</p:tagLst>
</file>

<file path=ppt/tags/tag2.xml><?xml version="1.0" encoding="utf-8"?>
<p:tagLst xmlns:p="http://schemas.openxmlformats.org/presentationml/2006/main">
  <p:tag name="KSO_WM_ASSEMBLE_CHIP_INDEX" val="490ab1c74ec84924a2dd94ead2ece544"/>
  <p:tag name="KSO_WM_BEAUTIFY_FLAG" val="#wm#"/>
  <p:tag name="KSO_WM_CHIP_FILLAREA_FILL_RULE" val="{&quot;fill_align&quot;:&quot;rm&quot;,&quot;fill_effect&quot;:[],&quot;fill_mode&quot;:&quot;adaptive&quot;,&quot;sacle_strategy&quot;:&quot;stretch&quot;}"/>
  <p:tag name="KSO_WM_CHIP_GROUPID" val="62e095e67ec3138b1bb0a09e"/>
  <p:tag name="KSO_WM_CHIP_XID" val="62e097b17ec3138b1bb0bcfc"/>
  <p:tag name="KSO_WM_TAG_VERSION" val="1.0"/>
  <p:tag name="KSO_WM_TEMPLATE_CATEGORY" val="chip"/>
  <p:tag name="KSO_WM_TEMPLATE_INDEX" val="20224506"/>
  <p:tag name="KSO_WM_UNIT_DEC_AREA_ID" val="e74e282894c946628fc618ba65a157dc"/>
  <p:tag name="KSO_WM_UNIT_DEC_CHANGEPICRESERVED" val="1"/>
  <p:tag name="KSO_WM_UNIT_DEC_SUPPORTCHANGEPIC" val="0"/>
  <p:tag name="KSO_WM_UNIT_ID" val="chip20224506_3*i*1"/>
  <p:tag name="KSO_WM_UNIT_INDEX" val="1"/>
  <p:tag name="KSO_WM_UNIT_SUBTYPE" val="v"/>
  <p:tag name="KSO_WM_UNIT_TYPE" val="i"/>
</p:tagLst>
</file>

<file path=ppt/tags/tag3.xml><?xml version="1.0" encoding="utf-8"?>
<p:tagLst xmlns:p="http://schemas.openxmlformats.org/presentationml/2006/main">
  <p:tag name="KSO_WM_ASSEMBLE_CHIP_INDEX" val="1064cfc0a7894b479559efedecb3185d"/>
  <p:tag name="KSO_WM_BEAUTIFY_FLAG" val="#wm#"/>
  <p:tag name="KSO_WM_CHIP_FILLAREA_FILL_RULE" val="{&quot;fill_align&quot;:&quot;rt&quot;,&quot;fill_effect&quot;:[],&quot;fill_mode&quot;:&quot;adaptive&quot;,&quot;sacle_strategy&quot;:&quot;stretch&quot;}"/>
  <p:tag name="KSO_WM_CHIP_GROUPID" val="62e095e67ec3138b1bb0a09e"/>
  <p:tag name="KSO_WM_CHIP_XID" val="62e097b17ec3138b1bb0bc9c"/>
  <p:tag name="KSO_WM_TAG_VERSION" val="1.0"/>
  <p:tag name="KSO_WM_TEMPLATE_CATEGORY" val="chip"/>
  <p:tag name="KSO_WM_TEMPLATE_INDEX" val="20224506"/>
  <p:tag name="KSO_WM_UNIT_DEC_AREA_ID" val="cde944e8ee4540588cb9eda19e9108ff"/>
  <p:tag name="KSO_WM_UNIT_DEC_CHANGEPICRESERVED" val="1"/>
  <p:tag name="KSO_WM_UNIT_DEC_SUPPORTCHANGEPIC" val="0"/>
  <p:tag name="KSO_WM_UNIT_ID" val="chip20224506_4*i*1"/>
  <p:tag name="KSO_WM_UNIT_INDEX" val="1"/>
  <p:tag name="KSO_WM_UNIT_SUBTYPE" val="t"/>
  <p:tag name="KSO_WM_UNIT_TYPE" val="i"/>
</p:tagLst>
</file>

<file path=ppt/tags/tag4.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5.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6.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7.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8.xml><?xml version="1.0" encoding="utf-8"?>
<p:tagLst xmlns:p="http://schemas.openxmlformats.org/presentationml/2006/main">
  <p:tag name="KSO_WM_UNIT_TEXT_FILL_FORE_SCHEMECOLOR_INDEX" val="13"/>
  <p:tag name="KSO_WM_UNIT_TEXT_FILL_FORE_SCHEMECOLOR_INDEX_BRIGHTNESS" val="0"/>
  <p:tag name="KSO_WM_UNIT_TEXT_FILL_TYPE" val="1"/>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TABLE_ENDDRAG_ORIGIN_RECT" val="1247*709"/>
  <p:tag name="TABLE_ENDDRAG_RECT" val="0*12*1247*709"/>
</p:tagLst>
</file>

<file path=ppt/tags/tag11.xml><?xml version="1.0" encoding="utf-8"?>
<p:tagLst xmlns:p="http://schemas.openxmlformats.org/presentationml/2006/main">
  <p:tag name="KSO_WM_BEAUTIFY_FLAG" val="#wm#"/>
  <p:tag name="KSO_WM_TEMPLATE_CATEGORY" val="custom"/>
  <p:tag name="KSO_WM_TEMPLATE_INDEX" val="20224506"/>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TABLE_ENDDRAG_ORIGIN_RECT" val="1207*321"/>
  <p:tag name="TABLE_ENDDRAG_RECT" val="20*99*1207*321"/>
</p:tagLst>
</file>

<file path=ppt/tags/tag14.xml><?xml version="1.0" encoding="utf-8"?>
<p:tagLst xmlns:p="http://schemas.openxmlformats.org/presentationml/2006/main">
  <p:tag name="KSO_WM_BEAUTIFY_FLAG" val="#wm#"/>
  <p:tag name="KSO_WM_TEMPLATE_CATEGORY" val="custom"/>
  <p:tag name="KSO_WM_TEMPLATE_INDEX" val="20224506"/>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wm#"/>
  <p:tag name="KSO_WM_TEMPLATE_CATEGORY" val="custom"/>
  <p:tag name="KSO_WM_TEMPLATE_INDEX" val="20224506"/>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UNIT_TABLE_BEAUTIFY" val="smartTable{db211b88-367a-41ef-9b73-8cabc54f28cf}"/>
  <p:tag name="TABLE_ENDDRAG_ORIGIN_RECT" val="1222*667"/>
  <p:tag name="TABLE_ENDDRAG_RECT" val="24*69*1222*667"/>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TABLE_ENDDRAG_ORIGIN_RECT" val="1148*402"/>
  <p:tag name="TABLE_ENDDRAG_RECT" val="74*226*1148*402"/>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TABLE_ENDDRAG_ORIGIN_RECT" val="1148*186"/>
  <p:tag name="TABLE_ENDDRAG_RECT" val="41*182*1148*186"/>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TABLE_ENDDRAG_ORIGIN_RECT" val="1148*186"/>
  <p:tag name="TABLE_ENDDRAG_RECT" val="41*182*1148*186"/>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TABLE_ENDDRAG_ORIGIN_RECT" val="1187*272"/>
  <p:tag name="TABLE_ENDDRAG_RECT" val="35*172*1187*272"/>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TABLE_ENDDRAG_ORIGIN_RECT" val="1192*488"/>
  <p:tag name="TABLE_ENDDRAG_RECT" val="31*216*1192*488"/>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TABLE_ENDDRAG_ORIGIN_RECT" val="1206*461"/>
  <p:tag name="TABLE_ENDDRAG_RECT" val="15*214*1206*461"/>
</p:tagLst>
</file>

<file path=ppt/tags/tag3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自定义 1">
      <a:majorFont>
        <a:latin typeface="等线 Light"/>
        <a:ea typeface="方正特雅宋简"/>
        <a:cs typeface="Arial"/>
      </a:majorFont>
      <a:minorFont>
        <a:latin typeface="等线"/>
        <a:ea typeface="方正清刻本悦宋简体"/>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18</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18</vt:i4>
      </vt:variant>
    </vt:vector>
  </HeadingPairs>
  <TitlesOfParts>
    <vt:vector baseType="lpstr" size="31">
      <vt:lpstr>Arial</vt:lpstr>
      <vt:lpstr>Calibri</vt:lpstr>
      <vt:lpstr>等线 Light</vt:lpstr>
      <vt:lpstr>方正特雅宋简</vt:lpstr>
      <vt:lpstr>等线</vt:lpstr>
      <vt:lpstr>方正清刻本悦宋简体</vt:lpstr>
      <vt:lpstr>黑体</vt:lpstr>
      <vt:lpstr>汉仪行楷简</vt:lpstr>
      <vt:lpstr>宋体</vt:lpstr>
      <vt:lpstr>微软雅黑</vt:lpstr>
      <vt:lpstr>Wingdings</vt:lpstr>
      <vt:lpstr>楷体</vt:lpstr>
      <vt:lpstr>Office Theme</vt:lpstr>
      <vt:lpstr>PowerPoint Presentation</vt:lpstr>
      <vt:lpstr>知识内容</vt:lpstr>
      <vt:lpstr>知识内容</vt:lpstr>
      <vt:lpstr>国际形势</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2024-09-02T07:32:25.852</cp:lastPrinted>
  <dcterms:created xsi:type="dcterms:W3CDTF">2024-09-01T23:32:25Z</dcterms:created>
  <dcterms:modified xsi:type="dcterms:W3CDTF">2024-09-01T23:32:28Z</dcterms:modified>
</cp:coreProperties>
</file>