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96E0BEF-FC97-4D5D-9493-E405B7BE965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9" name="PlaceHolder 1"/>
          <p:cNvSpPr>
            <a:spLocks noGrp="1"/>
          </p:cNvSpPr>
          <p:nvPr>
            <p:ph type="sldImg"/>
          </p:nvPr>
        </p:nvSpPr>
        <p:spPr>
          <a:xfrm>
            <a:off x="685800" y="1143000"/>
            <a:ext cx="5486040" cy="3085920"/>
          </a:xfrm>
          <a:prstGeom prst="rect">
            <a:avLst/>
          </a:prstGeom>
          <a:ln w="0">
            <a:noFill/>
          </a:ln>
        </p:spPr>
      </p:sp>
      <p:sp>
        <p:nvSpPr>
          <p:cNvPr id="40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2" name="PlaceHolder 1"/>
          <p:cNvSpPr>
            <a:spLocks noGrp="1"/>
          </p:cNvSpPr>
          <p:nvPr>
            <p:ph type="sldImg"/>
          </p:nvPr>
        </p:nvSpPr>
        <p:spPr>
          <a:xfrm>
            <a:off x="685800" y="1143000"/>
            <a:ext cx="5486040" cy="3085920"/>
          </a:xfrm>
          <a:prstGeom prst="rect">
            <a:avLst/>
          </a:prstGeom>
          <a:ln w="0">
            <a:noFill/>
          </a:ln>
        </p:spPr>
      </p:sp>
      <p:sp>
        <p:nvSpPr>
          <p:cNvPr id="40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5" name="PlaceHolder 1"/>
          <p:cNvSpPr>
            <a:spLocks noGrp="1"/>
          </p:cNvSpPr>
          <p:nvPr>
            <p:ph type="sldImg"/>
          </p:nvPr>
        </p:nvSpPr>
        <p:spPr>
          <a:xfrm>
            <a:off x="685800" y="1143000"/>
            <a:ext cx="5486040" cy="3085920"/>
          </a:xfrm>
          <a:prstGeom prst="rect">
            <a:avLst/>
          </a:prstGeom>
          <a:ln w="0">
            <a:noFill/>
          </a:ln>
        </p:spPr>
      </p:sp>
      <p:sp>
        <p:nvSpPr>
          <p:cNvPr id="40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8" name="PlaceHolder 1"/>
          <p:cNvSpPr>
            <a:spLocks noGrp="1"/>
          </p:cNvSpPr>
          <p:nvPr>
            <p:ph type="sldImg"/>
          </p:nvPr>
        </p:nvSpPr>
        <p:spPr>
          <a:xfrm>
            <a:off x="685800" y="1143000"/>
            <a:ext cx="5486040" cy="3085920"/>
          </a:xfrm>
          <a:prstGeom prst="rect">
            <a:avLst/>
          </a:prstGeom>
          <a:ln w="0">
            <a:noFill/>
          </a:ln>
        </p:spPr>
      </p:sp>
      <p:sp>
        <p:nvSpPr>
          <p:cNvPr id="40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1" name="PlaceHolder 1"/>
          <p:cNvSpPr>
            <a:spLocks noGrp="1"/>
          </p:cNvSpPr>
          <p:nvPr>
            <p:ph type="sldImg"/>
          </p:nvPr>
        </p:nvSpPr>
        <p:spPr>
          <a:xfrm>
            <a:off x="685800" y="1143000"/>
            <a:ext cx="5486040" cy="3085920"/>
          </a:xfrm>
          <a:prstGeom prst="rect">
            <a:avLst/>
          </a:prstGeom>
          <a:ln w="0">
            <a:noFill/>
          </a:ln>
        </p:spPr>
      </p:sp>
      <p:sp>
        <p:nvSpPr>
          <p:cNvPr id="41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4" name="PlaceHolder 1"/>
          <p:cNvSpPr>
            <a:spLocks noGrp="1"/>
          </p:cNvSpPr>
          <p:nvPr>
            <p:ph type="sldImg"/>
          </p:nvPr>
        </p:nvSpPr>
        <p:spPr>
          <a:xfrm>
            <a:off x="685800" y="1143000"/>
            <a:ext cx="5486040" cy="3085920"/>
          </a:xfrm>
          <a:prstGeom prst="rect">
            <a:avLst/>
          </a:prstGeom>
          <a:ln w="0">
            <a:noFill/>
          </a:ln>
        </p:spPr>
      </p:sp>
      <p:sp>
        <p:nvSpPr>
          <p:cNvPr id="41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7" name="PlaceHolder 1"/>
          <p:cNvSpPr>
            <a:spLocks noGrp="1"/>
          </p:cNvSpPr>
          <p:nvPr>
            <p:ph type="sldImg"/>
          </p:nvPr>
        </p:nvSpPr>
        <p:spPr>
          <a:xfrm>
            <a:off x="685800" y="1143000"/>
            <a:ext cx="5486040" cy="3085920"/>
          </a:xfrm>
          <a:prstGeom prst="rect">
            <a:avLst/>
          </a:prstGeom>
          <a:ln w="0">
            <a:noFill/>
          </a:ln>
        </p:spPr>
      </p:sp>
      <p:sp>
        <p:nvSpPr>
          <p:cNvPr id="418"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9"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085265-E9E4-4EF2-BA8D-DAD8B8CBA6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65C2CA-3F3F-4BCC-940B-78203ED658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C04999-DD53-40E2-B78D-96A6B7F8BD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BCA670-F6B0-4CB5-8E65-05C9AB8792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D3E24C-AEE1-4EB2-9DD4-A799403007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BC3A54-FCB9-4EDE-A76A-A1D58EA8C6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7B50DB-9D0E-40D6-948E-CB705718C4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A7338C-E25E-417C-9A19-46D1A74363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6A4DB3-860D-4573-8D84-885BF82E55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F54AEF-141A-4BD0-8704-B00469856D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70D13D-5A06-4772-AF31-A4B6D30781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F03AFDC-703A-4264-8272-D24BB2FB3DF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4936955-A575-4C49-9E62-C9CC7EC95D9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023132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家居用品行业安全生产规章制度培训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家居用品行业安全生产规章制度培训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家居用品行业安全培训课程设置</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安全生产责任制度建立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安全检查与隐患排查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安全生产数据管理与分析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家居用品行业安全生产规章制度培训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介绍</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家居用品行业安全生产规章制度对员工和企业都至关重要。本次培训旨在深入探讨安全生产规章制度的主要内容，并为员工提供安全生产意识，确保安全工作环境。</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法律法规</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安全生产法律基础</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《中华人民共和国安全生产法》</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行业规定的安全生产法规</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家居用品行业相关法规</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制度实行的法规依据</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安全生产规章制度依据</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进行评估方法</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风险评估工具的使用</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制定应对措施</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针对不同风险制定相应措施</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安全风险评估</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安全风险分析</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了解家居用品行业潜在的安全风险</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安全生产管理体系</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建立完善的安全生产管理体系</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构建管理体系</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分享安全管理体系成功案例</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成功实践案例</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对关键环节进行严格监督</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监督和检查</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家居用品行业安全生产规章制度培训是企业发展不可或缺的一环。通过严格执行规章制度，建立健全的管理体系，有效评估和应对安全风险，能够提升企业的整体安全水平，确保员工安全和企业持续发展。</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家居用品行业安全培训课程设置</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安全操作技能培训</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家居用品行业的安全操作规范需要员工熟悉并严格遵守，以确保生产过程中的安全性。通过常见事故案例的解析，员工可以更深入地了解事故发生的原因和如何避免类似情况的发生。安全操作技能的培训方法包括模拟演练、实际操作指导等多种形式，确保员工掌握正确的安全操作技能。</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家居用品行业的安全操作规范</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确保设备操作安全</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设备操作规范</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避免化学品事故</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化学品使用规范</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保障作业顺利进行</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作业流程规范</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提供应急处理措施</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紧急情况处理规范</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常见事故案例解析</a:t>
            </a:r>
            <a:endParaRPr lang="en-US" sz="3600" b="0" strike="noStrike" spc="-1">
              <a:solidFill>
                <a:schemeClr val="dk1"/>
              </a:solidFill>
              <a:latin typeface="Arial"/>
            </a:endParaRPr>
          </a:p>
        </p:txBody>
      </p:sp>
      <p:sp>
        <p:nvSpPr>
          <p:cNvPr id="13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导致火灾的原因及应急处理措施</a:t>
            </a:r>
            <a:endParaRPr lang="en-US" sz="1500" b="0" strike="noStrike" spc="-1">
              <a:solidFill>
                <a:srgbClr val="000000"/>
              </a:solidFill>
              <a:latin typeface="Arial"/>
            </a:endParaRPr>
          </a:p>
        </p:txBody>
      </p:sp>
      <p:sp>
        <p:nvSpPr>
          <p:cNvPr id="13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电器起火事故</a:t>
            </a:r>
            <a:endParaRPr lang="en-US" sz="2200" b="0" strike="noStrike" spc="-1">
              <a:solidFill>
                <a:srgbClr val="000000"/>
              </a:solidFill>
              <a:latin typeface="Arial"/>
            </a:endParaRPr>
          </a:p>
        </p:txBody>
      </p:sp>
      <p:sp>
        <p:nvSpPr>
          <p:cNvPr id="13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化学品泄露对员工的危害及处置方法</a:t>
            </a:r>
            <a:endParaRPr lang="en-US" sz="1500" b="0" strike="noStrike" spc="-1">
              <a:solidFill>
                <a:srgbClr val="000000"/>
              </a:solidFill>
              <a:latin typeface="Arial"/>
            </a:endParaRPr>
          </a:p>
        </p:txBody>
      </p:sp>
      <p:sp>
        <p:nvSpPr>
          <p:cNvPr id="13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化学品泄露事故</a:t>
            </a:r>
            <a:endParaRPr lang="en-US" sz="2200" b="0" strike="noStrike" spc="-1">
              <a:solidFill>
                <a:srgbClr val="000000"/>
              </a:solidFill>
              <a:latin typeface="Arial"/>
            </a:endParaRPr>
          </a:p>
        </p:txBody>
      </p:sp>
      <p:sp>
        <p:nvSpPr>
          <p:cNvPr id="13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机械操作不当导致的伤害及预防措施</a:t>
            </a:r>
            <a:endParaRPr lang="en-US" sz="1500" b="0" strike="noStrike" spc="-1">
              <a:solidFill>
                <a:srgbClr val="000000"/>
              </a:solidFill>
              <a:latin typeface="Arial"/>
            </a:endParaRPr>
          </a:p>
        </p:txBody>
      </p:sp>
      <p:sp>
        <p:nvSpPr>
          <p:cNvPr id="14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机械伤害事故</a:t>
            </a:r>
            <a:endParaRPr lang="en-US" sz="2200" b="0" strike="noStrike" spc="-1">
              <a:solidFill>
                <a:srgbClr val="000000"/>
              </a:solidFill>
              <a:latin typeface="Arial"/>
            </a:endParaRPr>
          </a:p>
        </p:txBody>
      </p:sp>
      <p:sp>
        <p:nvSpPr>
          <p:cNvPr id="14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高空作业的危险性及安全防范措施</a:t>
            </a:r>
            <a:endParaRPr lang="en-US" sz="1500" b="0" strike="noStrike" spc="-1">
              <a:solidFill>
                <a:srgbClr val="000000"/>
              </a:solidFill>
              <a:latin typeface="Arial"/>
            </a:endParaRPr>
          </a:p>
        </p:txBody>
      </p:sp>
      <p:sp>
        <p:nvSpPr>
          <p:cNvPr id="14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高处坠落事故</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安全操作技能的培训方法</a:t>
            </a:r>
            <a:endParaRPr lang="en-US" sz="3600" b="0" strike="noStrike" spc="-1">
              <a:solidFill>
                <a:schemeClr val="dk1"/>
              </a:solidFill>
              <a:latin typeface="Arial"/>
            </a:endParaRPr>
          </a:p>
        </p:txBody>
      </p:sp>
      <p:sp>
        <p:nvSpPr>
          <p:cNvPr id="14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通过模拟真实场景，让员工掌握安全操作技能</a:t>
            </a:r>
            <a:endParaRPr lang="en-US" sz="1500" b="0" strike="noStrike" spc="-1">
              <a:solidFill>
                <a:srgbClr val="000000"/>
              </a:solidFill>
              <a:latin typeface="Arial"/>
            </a:endParaRPr>
          </a:p>
        </p:txBody>
      </p:sp>
      <p:sp>
        <p:nvSpPr>
          <p:cNvPr id="14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模拟演练</a:t>
            </a:r>
            <a:endParaRPr lang="en-US" sz="2200" b="0" strike="noStrike" spc="-1">
              <a:solidFill>
                <a:srgbClr val="000000"/>
              </a:solidFill>
              <a:latin typeface="Arial"/>
            </a:endParaRPr>
          </a:p>
        </p:txBody>
      </p:sp>
      <p:sp>
        <p:nvSpPr>
          <p:cNvPr id="14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现场指导，确保员工正确操作设备</a:t>
            </a:r>
            <a:endParaRPr lang="en-US" sz="1500" b="0" strike="noStrike" spc="-1">
              <a:solidFill>
                <a:srgbClr val="000000"/>
              </a:solidFill>
              <a:latin typeface="Arial"/>
            </a:endParaRPr>
          </a:p>
        </p:txBody>
      </p:sp>
      <p:sp>
        <p:nvSpPr>
          <p:cNvPr id="14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实际操作指导</a:t>
            </a:r>
            <a:endParaRPr lang="en-US" sz="2200" b="0" strike="noStrike" spc="-1">
              <a:solidFill>
                <a:srgbClr val="000000"/>
              </a:solidFill>
              <a:latin typeface="Arial"/>
            </a:endParaRPr>
          </a:p>
        </p:txBody>
      </p:sp>
      <p:sp>
        <p:nvSpPr>
          <p:cNvPr id="14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学习安全操作规程，掌握操作要点</a:t>
            </a:r>
            <a:endParaRPr lang="en-US" sz="1500" b="0" strike="noStrike" spc="-1">
              <a:solidFill>
                <a:srgbClr val="000000"/>
              </a:solidFill>
              <a:latin typeface="Arial"/>
            </a:endParaRPr>
          </a:p>
        </p:txBody>
      </p:sp>
      <p:sp>
        <p:nvSpPr>
          <p:cNvPr id="14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安全操作规程学习</a:t>
            </a:r>
            <a:endParaRPr lang="en-US" sz="2200" b="0" strike="noStrike" spc="-1">
              <a:solidFill>
                <a:srgbClr val="000000"/>
              </a:solidFill>
              <a:latin typeface="Arial"/>
            </a:endParaRPr>
          </a:p>
        </p:txBody>
      </p:sp>
      <p:sp>
        <p:nvSpPr>
          <p:cNvPr id="15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紧急应急预案培训</a:t>
            </a:r>
            <a:endParaRPr lang="en-US" sz="3600" b="0" strike="noStrike" spc="-1">
              <a:solidFill>
                <a:schemeClr val="dk1"/>
              </a:solidFill>
              <a:latin typeface="Arial"/>
            </a:endParaRPr>
          </a:p>
        </p:txBody>
      </p:sp>
      <p:sp>
        <p:nvSpPr>
          <p:cNvPr id="15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明确紧急情况应对流程，提高员工应急能力</a:t>
            </a:r>
            <a:endParaRPr lang="en-US" sz="2000" b="0" strike="noStrike" spc="-1">
              <a:solidFill>
                <a:srgbClr val="000000"/>
              </a:solidFill>
              <a:latin typeface="Arial"/>
            </a:endParaRPr>
          </a:p>
        </p:txBody>
      </p:sp>
      <p:sp>
        <p:nvSpPr>
          <p:cNvPr id="15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紧急情况处理流程</a:t>
            </a:r>
            <a:endParaRPr lang="en-US" sz="3000" b="0" strike="noStrike" spc="-1">
              <a:solidFill>
                <a:srgbClr val="000000"/>
              </a:solidFill>
              <a:latin typeface="Arial"/>
            </a:endParaRPr>
          </a:p>
        </p:txBody>
      </p:sp>
      <p:sp>
        <p:nvSpPr>
          <p:cNvPr id="15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提升员工在紧急情况下的反应能力</a:t>
            </a:r>
            <a:endParaRPr lang="en-US" sz="2000" b="0" strike="noStrike" spc="-1">
              <a:solidFill>
                <a:srgbClr val="000000"/>
              </a:solidFill>
              <a:latin typeface="Arial"/>
            </a:endParaRPr>
          </a:p>
        </p:txBody>
      </p:sp>
      <p:sp>
        <p:nvSpPr>
          <p:cNvPr id="15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员工应对能力培训</a:t>
            </a:r>
            <a:endParaRPr lang="en-US" sz="3000" b="0" strike="noStrike" spc="-1">
              <a:solidFill>
                <a:srgbClr val="000000"/>
              </a:solidFill>
              <a:latin typeface="Arial"/>
            </a:endParaRPr>
          </a:p>
        </p:txBody>
      </p:sp>
      <p:sp>
        <p:nvSpPr>
          <p:cNvPr id="15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制定详细的紧急应急预案，做好预案演练</a:t>
            </a:r>
            <a:endParaRPr lang="en-US" sz="2000" b="0" strike="noStrike" spc="-1">
              <a:solidFill>
                <a:srgbClr val="000000"/>
              </a:solidFill>
              <a:latin typeface="Arial"/>
            </a:endParaRPr>
          </a:p>
        </p:txBody>
      </p:sp>
      <p:sp>
        <p:nvSpPr>
          <p:cNvPr id="16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紧急应急预案制定</a:t>
            </a:r>
            <a:endParaRPr lang="en-US" sz="3000" b="0" strike="noStrike" spc="-1">
              <a:solidFill>
                <a:srgbClr val="000000"/>
              </a:solidFill>
              <a:latin typeface="Arial"/>
            </a:endParaRPr>
          </a:p>
        </p:txBody>
      </p:sp>
      <p:sp>
        <p:nvSpPr>
          <p:cNvPr id="16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6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产品质量与安全相关知识培训</a:t>
            </a:r>
            <a:endParaRPr lang="en-US" sz="2200" b="0" strike="noStrike" spc="-1">
              <a:solidFill>
                <a:srgbClr val="000000"/>
              </a:solidFill>
              <a:latin typeface="Arial"/>
            </a:endParaRPr>
          </a:p>
        </p:txBody>
      </p:sp>
      <p:sp>
        <p:nvSpPr>
          <p:cNvPr id="16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学习产品质量标准和安全认证要求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掌握产品质量管理的基本原则</a:t>
            </a:r>
            <a:endParaRPr lang="en-US" sz="1500" b="0" strike="noStrike" spc="-1">
              <a:solidFill>
                <a:srgbClr val="000000"/>
              </a:solidFill>
              <a:latin typeface="Arial"/>
            </a:endParaRPr>
          </a:p>
        </p:txBody>
      </p:sp>
      <p:sp>
        <p:nvSpPr>
          <p:cNvPr id="16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专业知识培训评估与反馈</a:t>
            </a:r>
            <a:endParaRPr lang="en-US" sz="2200" b="0" strike="noStrike" spc="-1">
              <a:solidFill>
                <a:srgbClr val="000000"/>
              </a:solidFill>
              <a:latin typeface="Arial"/>
            </a:endParaRPr>
          </a:p>
        </p:txBody>
      </p:sp>
      <p:sp>
        <p:nvSpPr>
          <p:cNvPr id="16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定期对员工进行专业知识培训评估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及时反馈培训效果并调整培训计划</a:t>
            </a:r>
            <a:endParaRPr lang="en-US" sz="1500" b="0" strike="noStrike" spc="-1">
              <a:solidFill>
                <a:srgbClr val="000000"/>
              </a:solidFill>
              <a:latin typeface="Arial"/>
            </a:endParaRPr>
          </a:p>
        </p:txBody>
      </p:sp>
      <p:sp>
        <p:nvSpPr>
          <p:cNvPr id="16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专业知识培训</a:t>
            </a:r>
            <a:endParaRPr lang="en-US" sz="3600" b="0" strike="noStrike" spc="-1">
              <a:solidFill>
                <a:schemeClr val="dk1"/>
              </a:solidFill>
              <a:latin typeface="Arial"/>
            </a:endParaRPr>
          </a:p>
        </p:txBody>
      </p:sp>
      <p:sp>
        <p:nvSpPr>
          <p:cNvPr id="17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家居用品行业相关知识介绍</a:t>
            </a:r>
            <a:endParaRPr lang="en-US" sz="2200" b="0" strike="noStrike" spc="-1">
              <a:solidFill>
                <a:srgbClr val="000000"/>
              </a:solidFill>
              <a:latin typeface="Arial"/>
            </a:endParaRPr>
          </a:p>
        </p:txBody>
      </p:sp>
      <p:sp>
        <p:nvSpPr>
          <p:cNvPr id="17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了解家居用品行业的基本概况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掌握行业发展趋势和市场需求</a:t>
            </a:r>
            <a:endParaRPr lang="en-US" sz="1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7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安全生产责任制度建立</a:t>
            </a:r>
            <a:endParaRPr lang="en-US" sz="3600" b="0" strike="noStrike" spc="-1">
              <a:solidFill>
                <a:schemeClr val="dk1"/>
              </a:solidFill>
              <a:latin typeface="Arial"/>
            </a:endParaRPr>
          </a:p>
        </p:txBody>
      </p:sp>
      <p:sp>
        <p:nvSpPr>
          <p:cNvPr id="17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安全生产责任人</a:t>
            </a:r>
            <a:endParaRPr lang="en-US" sz="3500" b="0" strike="noStrike" spc="-1">
              <a:solidFill>
                <a:srgbClr val="000000"/>
              </a:solidFill>
              <a:latin typeface="Arial"/>
            </a:endParaRPr>
          </a:p>
        </p:txBody>
      </p:sp>
      <p:sp>
        <p:nvSpPr>
          <p:cNvPr id="18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在公司内部，不同岗位的安全生产责任人需要明确其职责，制定权责分工，建立健全的考核和奖惩机制，以确保安全生产工作得到有效执行。</a:t>
            </a:r>
            <a:endParaRPr lang="en-US" sz="2500" b="0" strike="noStrike" spc="-1">
              <a:solidFill>
                <a:srgbClr val="000000"/>
              </a:solidFill>
              <a:latin typeface="Arial"/>
            </a:endParaRPr>
          </a:p>
        </p:txBody>
      </p:sp>
      <p:sp>
        <p:nvSpPr>
          <p:cNvPr id="18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安全生产督导机制</a:t>
            </a:r>
            <a:endParaRPr lang="en-US" sz="3600" b="0" strike="noStrike" spc="-1">
              <a:solidFill>
                <a:schemeClr val="dk1"/>
              </a:solidFill>
              <a:latin typeface="Arial"/>
            </a:endParaRPr>
          </a:p>
        </p:txBody>
      </p:sp>
      <p:sp>
        <p:nvSpPr>
          <p:cNvPr id="1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完善流程</a:t>
            </a:r>
            <a:endParaRPr lang="en-US" sz="1500" b="0" strike="noStrike" spc="-1">
              <a:solidFill>
                <a:srgbClr val="000000"/>
              </a:solidFill>
              <a:latin typeface="Arial"/>
            </a:endParaRPr>
          </a:p>
        </p:txBody>
      </p:sp>
      <p:sp>
        <p:nvSpPr>
          <p:cNvPr id="1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督导机制建立</a:t>
            </a:r>
            <a:endParaRPr lang="en-US" sz="2200" b="0" strike="noStrike" spc="-1">
              <a:solidFill>
                <a:srgbClr val="000000"/>
              </a:solidFill>
              <a:latin typeface="Arial"/>
            </a:endParaRPr>
          </a:p>
        </p:txBody>
      </p:sp>
      <p:sp>
        <p:nvSpPr>
          <p:cNvPr id="1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确定范围</a:t>
            </a:r>
            <a:endParaRPr lang="en-US" sz="1500" b="0" strike="noStrike" spc="-1">
              <a:solidFill>
                <a:srgbClr val="000000"/>
              </a:solidFill>
              <a:latin typeface="Arial"/>
            </a:endParaRPr>
          </a:p>
        </p:txBody>
      </p:sp>
      <p:sp>
        <p:nvSpPr>
          <p:cNvPr id="1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督导范围与频次</a:t>
            </a:r>
            <a:endParaRPr lang="en-US" sz="2200" b="0" strike="noStrike" spc="-1">
              <a:solidFill>
                <a:srgbClr val="000000"/>
              </a:solidFill>
              <a:latin typeface="Arial"/>
            </a:endParaRPr>
          </a:p>
        </p:txBody>
      </p:sp>
      <p:sp>
        <p:nvSpPr>
          <p:cNvPr id="1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改进措施</a:t>
            </a:r>
            <a:endParaRPr lang="en-US" sz="1500" b="0" strike="noStrike" spc="-1">
              <a:solidFill>
                <a:srgbClr val="000000"/>
              </a:solidFill>
              <a:latin typeface="Arial"/>
            </a:endParaRPr>
          </a:p>
        </p:txBody>
      </p:sp>
      <p:sp>
        <p:nvSpPr>
          <p:cNvPr id="1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督导结果整改</a:t>
            </a:r>
            <a:endParaRPr lang="en-US" sz="2200" b="0" strike="noStrike" spc="-1">
              <a:solidFill>
                <a:srgbClr val="000000"/>
              </a:solidFill>
              <a:latin typeface="Arial"/>
            </a:endParaRPr>
          </a:p>
        </p:txBody>
      </p:sp>
      <p:sp>
        <p:nvSpPr>
          <p:cNvPr id="1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事故应急处理机制</a:t>
            </a:r>
            <a:endParaRPr lang="en-US" sz="3600" b="0" strike="noStrike" spc="-1">
              <a:solidFill>
                <a:schemeClr val="dk1"/>
              </a:solidFill>
              <a:latin typeface="Arial"/>
            </a:endParaRPr>
          </a:p>
        </p:txBody>
      </p:sp>
      <p:sp>
        <p:nvSpPr>
          <p:cNvPr id="1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责任人确定</a:t>
            </a:r>
            <a:endParaRPr lang="en-US" sz="2000" b="0" strike="noStrike" spc="-1">
              <a:solidFill>
                <a:srgbClr val="000000"/>
              </a:solidFill>
              <a:latin typeface="Arial"/>
            </a:endParaRPr>
          </a:p>
        </p:txBody>
      </p:sp>
      <p:sp>
        <p:nvSpPr>
          <p:cNvPr id="1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应急处理流程</a:t>
            </a:r>
            <a:endParaRPr lang="en-US" sz="3000" b="0" strike="noStrike" spc="-1">
              <a:solidFill>
                <a:srgbClr val="000000"/>
              </a:solidFill>
              <a:latin typeface="Arial"/>
            </a:endParaRPr>
          </a:p>
        </p:txBody>
      </p:sp>
      <p:sp>
        <p:nvSpPr>
          <p:cNvPr id="1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事故应急</a:t>
            </a:r>
            <a:endParaRPr lang="en-US" sz="2000" b="0" strike="noStrike" spc="-1">
              <a:solidFill>
                <a:srgbClr val="000000"/>
              </a:solidFill>
              <a:latin typeface="Arial"/>
            </a:endParaRPr>
          </a:p>
        </p:txBody>
      </p:sp>
      <p:sp>
        <p:nvSpPr>
          <p:cNvPr id="19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机制完善改进</a:t>
            </a:r>
            <a:endParaRPr lang="en-US" sz="3000" b="0" strike="noStrike" spc="-1">
              <a:solidFill>
                <a:srgbClr val="000000"/>
              </a:solidFill>
              <a:latin typeface="Arial"/>
            </a:endParaRPr>
          </a:p>
        </p:txBody>
      </p:sp>
      <p:sp>
        <p:nvSpPr>
          <p:cNvPr id="1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应急处理</a:t>
            </a:r>
            <a:endParaRPr lang="en-US" sz="2000" b="0" strike="noStrike" spc="-1">
              <a:solidFill>
                <a:srgbClr val="000000"/>
              </a:solidFill>
              <a:latin typeface="Arial"/>
            </a:endParaRPr>
          </a:p>
        </p:txBody>
      </p:sp>
      <p:sp>
        <p:nvSpPr>
          <p:cNvPr id="19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演练重要性</a:t>
            </a:r>
            <a:endParaRPr lang="en-US" sz="3000" b="0" strike="noStrike" spc="-1">
              <a:solidFill>
                <a:srgbClr val="000000"/>
              </a:solidFill>
              <a:latin typeface="Arial"/>
            </a:endParaRPr>
          </a:p>
        </p:txBody>
      </p:sp>
      <p:sp>
        <p:nvSpPr>
          <p:cNvPr id="20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2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员工安全意识提升</a:t>
            </a:r>
            <a:endParaRPr lang="en-US" sz="2200" b="0" strike="noStrike" spc="-1">
              <a:solidFill>
                <a:srgbClr val="000000"/>
              </a:solidFill>
              <a:latin typeface="Arial"/>
            </a:endParaRPr>
          </a:p>
        </p:txBody>
      </p:sp>
      <p:sp>
        <p:nvSpPr>
          <p:cNvPr id="20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安全知识普及</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事故案例分享</a:t>
            </a:r>
            <a:endParaRPr lang="en-US" sz="1500" b="0" strike="noStrike" spc="-1">
              <a:solidFill>
                <a:srgbClr val="000000"/>
              </a:solidFill>
              <a:latin typeface="Arial"/>
            </a:endParaRPr>
          </a:p>
        </p:txBody>
      </p:sp>
      <p:sp>
        <p:nvSpPr>
          <p:cNvPr id="2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安全生产文化建设</a:t>
            </a:r>
            <a:endParaRPr lang="en-US" sz="2200" b="0" strike="noStrike" spc="-1">
              <a:solidFill>
                <a:srgbClr val="000000"/>
              </a:solidFill>
              <a:latin typeface="Arial"/>
            </a:endParaRPr>
          </a:p>
        </p:txBody>
      </p:sp>
      <p:sp>
        <p:nvSpPr>
          <p:cNvPr id="20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安全价值观传达</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安全活动组织</a:t>
            </a:r>
            <a:endParaRPr lang="en-US" sz="1500" b="0" strike="noStrike" spc="-1">
              <a:solidFill>
                <a:srgbClr val="000000"/>
              </a:solidFill>
              <a:latin typeface="Arial"/>
            </a:endParaRPr>
          </a:p>
        </p:txBody>
      </p:sp>
      <p:sp>
        <p:nvSpPr>
          <p:cNvPr id="2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安全生产宣传教育</a:t>
            </a:r>
            <a:endParaRPr lang="en-US" sz="3600" b="0" strike="noStrike" spc="-1">
              <a:solidFill>
                <a:schemeClr val="dk1"/>
              </a:solidFill>
              <a:latin typeface="Arial"/>
            </a:endParaRPr>
          </a:p>
        </p:txBody>
      </p:sp>
      <p:sp>
        <p:nvSpPr>
          <p:cNvPr id="2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宣传教育形式</a:t>
            </a:r>
            <a:endParaRPr lang="en-US" sz="2200" b="0" strike="noStrike" spc="-1">
              <a:solidFill>
                <a:srgbClr val="000000"/>
              </a:solidFill>
              <a:latin typeface="Arial"/>
            </a:endParaRPr>
          </a:p>
        </p:txBody>
      </p:sp>
      <p:sp>
        <p:nvSpPr>
          <p:cNvPr id="21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安全会议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安全培训</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1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1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责任制度的建立是公司安全生产工作的基础，需要明确责任人的权责分工，建立健全的督导机制和事故应急处理机制，同时加强安全生产宣传教育，提升员工安全意识，促进安全生产文化的建设和传承。只有做到这些，才能有效预防和应对安全生产事故，保障员工和公司的安全与稳定发展。</a:t>
            </a:r>
            <a:endParaRPr lang="en-US" sz="2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2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安全检查与隐患排查</a:t>
            </a:r>
            <a:endParaRPr lang="en-US" sz="3600" b="0" strike="noStrike" spc="-1">
              <a:solidFill>
                <a:schemeClr val="dk1"/>
              </a:solidFill>
              <a:latin typeface="Arial"/>
            </a:endParaRPr>
          </a:p>
        </p:txBody>
      </p:sp>
      <p:sp>
        <p:nvSpPr>
          <p:cNvPr id="2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安全检查制度建立</a:t>
            </a:r>
            <a:endParaRPr lang="en-US" sz="3500" b="0" strike="noStrike" spc="-1">
              <a:solidFill>
                <a:srgbClr val="000000"/>
              </a:solidFill>
              <a:latin typeface="Arial"/>
            </a:endParaRPr>
          </a:p>
        </p:txBody>
      </p:sp>
      <p:sp>
        <p:nvSpPr>
          <p:cNvPr id="22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不定期安全检查的重要性在于及时发现和解决存在的安全隐患，确保生产环境的安全。安全检查的内容和范围涵盖了设备、工艺、人员等各个方面，全面排查安全风险。安全检查结果的整改和改进需要对存在的问题进行针对性的改进措施，并建立长效机制，以确保安全生产持续进行。</a:t>
            </a:r>
            <a:endParaRPr lang="en-US" sz="2500" b="0" strike="noStrike" spc="-1">
              <a:solidFill>
                <a:srgbClr val="000000"/>
              </a:solidFill>
              <a:latin typeface="Arial"/>
            </a:endParaRPr>
          </a:p>
        </p:txBody>
      </p:sp>
      <p:sp>
        <p:nvSpPr>
          <p:cNvPr id="2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https://d.book118.com/008023132011006050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149</Paragraphs>
  <Slides>24</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家居用品行业安全生产规章制度培训</vt:lpstr>
      <vt:lpstr>目录</vt:lpstr>
      <vt:lpstr>第1章 家居用品行业安全生产规章制度培训</vt:lpstr>
      <vt:lpstr> </vt:lpstr>
      <vt:lpstr>法律法规</vt:lpstr>
      <vt:lpstr>安全风险评估</vt:lpstr>
      <vt:lpstr>安全生产管理体系</vt:lpstr>
      <vt:lpstr>结语</vt:lpstr>
      <vt:lpstr>第2章 家居用品行业安全培训课程设置</vt:lpstr>
      <vt:lpstr> </vt:lpstr>
      <vt:lpstr>家居用品行业的安全操作规范</vt:lpstr>
      <vt:lpstr>常见事故案例解析</vt:lpstr>
      <vt:lpstr>安全操作技能的培训方法</vt:lpstr>
      <vt:lpstr>紧急应急预案培训</vt:lpstr>
      <vt:lpstr>专业知识培训</vt:lpstr>
      <vt:lpstr>第3章 安全生产责任制度建立</vt:lpstr>
      <vt:lpstr> </vt:lpstr>
      <vt:lpstr>安全生产督导机制</vt:lpstr>
      <vt:lpstr>事故应急处理机制</vt:lpstr>
      <vt:lpstr>安全生产宣传教育</vt:lpstr>
      <vt:lpstr>总结</vt:lpstr>
      <vt:lpstr>第4章 安全检查与隐患排查</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2024-09-29T14:57:31.115</cp:lastPrinted>
  <dcterms:created xsi:type="dcterms:W3CDTF">2024-09-29T06:57:31Z</dcterms:created>
  <dcterms:modified xsi:type="dcterms:W3CDTF">2024-09-29T06:57:33Z</dcterms:modified>
</cp:coreProperties>
</file>