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4425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183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4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6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.xml" /><Relationship Id="rId2" Type="http://schemas.openxmlformats.org/officeDocument/2006/relationships/tags" Target="../tags/tag10.xml" /><Relationship Id="rId3" Type="http://schemas.openxmlformats.org/officeDocument/2006/relationships/tags" Target="../tags/tag11.xml" /><Relationship Id="rId4" Type="http://schemas.openxmlformats.org/officeDocument/2006/relationships/tags" Target="../tags/tag12.xml" /><Relationship Id="rId5" Type="http://schemas.openxmlformats.org/officeDocument/2006/relationships/tags" Target="../tags/tag13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.xml" /><Relationship Id="rId2" Type="http://schemas.openxmlformats.org/officeDocument/2006/relationships/image" Target="../media/image1.png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.xml" /><Relationship Id="rId2" Type="http://schemas.openxmlformats.org/officeDocument/2006/relationships/tags" Target="../tags/tag28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tags" Target="../tags/tag3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tags" Target="../tags/tag62.xml" /><Relationship Id="rId8" Type="http://schemas.openxmlformats.org/officeDocument/2006/relationships/tags" Target="../tags/tag63.xml" /><Relationship Id="rId9" Type="http://schemas.openxmlformats.org/officeDocument/2006/relationships/tags" Target="../tags/tag6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B0AF4E-B450-4BD2-AD41-2B4103B7E6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794DD1-1633-447C-9799-E34A03EEB0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1DAC15-F493-4D44-8F83-1FCB67653E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43A5A0-DB28-4BAC-A79F-25CFF544ED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AB69A2B-7D2F-453D-9335-BED52C074A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EC52747-E6B4-495C-8A40-E469325D91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A6E821A-87EB-4336-A488-6719AE4837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38D41C-20D5-4CE9-B66B-F600A9A63E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387D4E-392C-4177-9D27-54ECB17920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D1D63C-B58D-4569-A8F1-BB64B1C623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1FF1F3-00D3-497A-8A3A-2C60D2E165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bg_#color-2083&amp;1012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952" cy="6858000"/>
          </a:xfrm>
          <a:custGeom>
            <a:rect l="l" t="t" r="r" b="b"/>
            <a:pathLst>
              <a:path w="12188952" h="6858000">
                <a:moveTo>
                  <a:pt x="0" y="0"/>
                </a:moveTo>
                <a:lnTo>
                  <a:pt x="12188952" y="0"/>
                </a:lnTo>
                <a:lnTo>
                  <a:pt x="12188952" y="6858000"/>
                </a:lnTo>
                <a:lnTo>
                  <a:pt x="0" y="6858000"/>
                </a:lnTo>
                <a:lnTo>
                  <a:pt x="0" y="0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97155" name="图片 7" descr="C:/Users/kingsoft/AppData/Local/Temp/fig2wpp/@png2x_bg-2083&amp;11355.pn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4"/>
            </p:custDataLst>
          </p:nvPr>
        </p:nvSpPr>
        <p:spPr>
          <a:xfrm>
            <a:off x="838200" y="1228725"/>
            <a:ext cx="10515600" cy="2300605"/>
          </a:xfrm>
        </p:spPr>
        <p:txBody>
          <a:bodyPr wrap="square" anchor="b">
            <a:normAutofit/>
          </a:bodyPr>
          <a:lstStyle>
            <a:lvl1pPr algn="ctr">
              <a:lnSpc>
                <a:spcPct val="100000"/>
              </a:lnSpc>
              <a:defRPr sz="7000">
                <a:solidFill>
                  <a:srgbClr val="FFFFFF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</a:t>
            </a:r>
            <a:endParaRPr lang="zh-CN" altLang="en-US"/>
          </a:p>
        </p:txBody>
      </p:sp>
      <p:sp>
        <p:nvSpPr>
          <p:cNvPr id="1048670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2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4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76" name="年号占位符 8"/>
          <p:cNvSpPr>
            <a:spLocks noGrp="1"/>
          </p:cNvSpPr>
          <p:nvPr>
            <p:ph type="body" sz="quarter" idx="15" hasCustomPrompt="1"/>
            <p:custDataLst>
              <p:tags r:id="rId8"/>
            </p:custDataLst>
          </p:nvPr>
        </p:nvSpPr>
        <p:spPr>
          <a:xfrm>
            <a:off x="838200" y="345938"/>
            <a:ext cx="10515600" cy="696566"/>
          </a:xfrm>
        </p:spPr>
        <p:txBody>
          <a:bodyPr wrap="square"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rgbClr val="FFFFFF"/>
                </a:solidFill>
              </a:defRPr>
            </a:lvl1pPr>
          </a:lstStyle>
          <a:p>
            <a:pPr lvl="0"/>
            <a:r>
              <a:rPr lang="zh-CN" altLang="en-US"/>
              <a:t>年号</a:t>
            </a:r>
            <a:endParaRPr lang="zh-CN" altLang="en-US"/>
          </a:p>
        </p:txBody>
      </p:sp>
      <p:sp>
        <p:nvSpPr>
          <p:cNvPr id="1048678" name="文本占位符 14"/>
          <p:cNvSpPr>
            <a:spLocks noGrp="1"/>
          </p:cNvSpPr>
          <p:nvPr>
            <p:ph type="body" sz="quarter" idx="18" hasCustomPrompt="1"/>
            <p:custDataLst>
              <p:tags r:id="rId9"/>
            </p:custDataLst>
          </p:nvPr>
        </p:nvSpPr>
        <p:spPr>
          <a:xfrm>
            <a:off x="3835908" y="4054919"/>
            <a:ext cx="4517008" cy="591947"/>
          </a:xfrm>
          <a:prstGeom prst="roundRect">
            <a:avLst>
              <a:gd name="adj" fmla="val 50000"/>
            </a:avLst>
          </a:prstGeom>
          <a:solidFill>
            <a:schemeClr val="bg1"/>
          </a:solidFill>
        </p:spPr>
        <p:txBody>
          <a:bodyPr wrap="square" anchor="ctr">
            <a:normAutofit/>
          </a:bodyPr>
          <a:lstStyle>
            <a:lvl1pPr marL="0" indent="0" algn="ctr">
              <a:lnSpc>
                <a:spcPct val="100000"/>
              </a:lnSpc>
              <a:spcBef>
                <a:spcPct val="0"/>
              </a:spcBef>
              <a:buFontTx/>
              <a:buNone/>
              <a:defRPr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2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3" descr="C:/Users/kingsoft/AppData/Local/Temp/fig2wpp/@png2x_bg1-2083&amp;10884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5248275"/>
            <a:ext cx="12188825" cy="1609090"/>
          </a:xfrm>
          <a:prstGeom prst="rect">
            <a:avLst/>
          </a:prstGeom>
        </p:spPr>
      </p:pic>
      <p:sp>
        <p:nvSpPr>
          <p:cNvPr id="1048690" name="Rectangle 17_#color-2083&amp;10168"/>
          <p:cNvSpPr/>
          <p:nvPr userDrawn="1">
            <p:custDataLst>
              <p:tags r:id="rId3"/>
            </p:custDataLst>
          </p:nvPr>
        </p:nvSpPr>
        <p:spPr>
          <a:xfrm>
            <a:off x="1527048" y="1655064"/>
            <a:ext cx="978408" cy="118872"/>
          </a:xfrm>
          <a:prstGeom prst="roundRect">
            <a:avLst>
              <a:gd name="adj" fmla="val 48462"/>
            </a:avLst>
          </a:pr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9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488948" y="149225"/>
            <a:ext cx="10195052" cy="1382649"/>
          </a:xfrm>
        </p:spPr>
        <p:txBody>
          <a:bodyPr wrap="square" anchor="b">
            <a:normAutofit/>
          </a:bodyPr>
          <a:lstStyle>
            <a:lvl1pPr>
              <a:defRPr sz="43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0" name="bg_#color-2083&amp;10185"/>
          <p:cNvSpPr/>
          <p:nvPr userDrawn="1">
            <p:custDataLst>
              <p:tags r:id="rId1"/>
            </p:custDataLst>
          </p:nvPr>
        </p:nvSpPr>
        <p:spPr>
          <a:xfrm>
            <a:off x="1524" y="0"/>
            <a:ext cx="12188952" cy="6858000"/>
          </a:xfrm>
          <a:custGeom>
            <a:rect l="l" t="t" r="r" b="b"/>
            <a:pathLst>
              <a:path w="12188952" h="6858000">
                <a:moveTo>
                  <a:pt x="0" y="0"/>
                </a:moveTo>
                <a:lnTo>
                  <a:pt x="12188952" y="0"/>
                </a:lnTo>
                <a:lnTo>
                  <a:pt x="12188952" y="6858000"/>
                </a:lnTo>
                <a:lnTo>
                  <a:pt x="0" y="6858000"/>
                </a:lnTo>
                <a:lnTo>
                  <a:pt x="0" y="0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97159" name="图片 8" descr="C:/Users/kingsoft/AppData/Local/Temp/fig2wpp/@png2x_bg-2083&amp;11381.pn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1588" y="0"/>
            <a:ext cx="12188825" cy="6858000"/>
          </a:xfrm>
          <a:prstGeom prst="rect">
            <a:avLst/>
          </a:prstGeom>
        </p:spPr>
      </p:pic>
      <p:sp>
        <p:nvSpPr>
          <p:cNvPr id="104870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619250" y="3598545"/>
            <a:ext cx="9735185" cy="2066925"/>
          </a:xfrm>
        </p:spPr>
        <p:txBody>
          <a:bodyPr wrap="square" anchor="t">
            <a:normAutofit/>
          </a:bodyPr>
          <a:lstStyle>
            <a:lvl1pPr algn="l">
              <a:defRPr sz="5400">
                <a:solidFill>
                  <a:srgbClr val="FFFFFF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4" name="节编号 3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1619250" y="441960"/>
            <a:ext cx="10325100" cy="3040380"/>
          </a:xfrm>
        </p:spPr>
        <p:txBody>
          <a:bodyPr wrap="square" anchor="b">
            <a:normAutofit/>
          </a:bodyPr>
          <a:lstStyle>
            <a:lvl1pPr marL="0" indent="0" algn="l">
              <a:buNone/>
              <a:defRPr sz="11900" b="1">
                <a:solidFill>
                  <a:srgbClr val="FFFFFF"/>
                </a:solidFill>
                <a:latin typeface="+mj-lt"/>
                <a:ea typeface="+mj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sp>
        <p:nvSpPr>
          <p:cNvPr id="1048706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b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948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315602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94800" y="360000"/>
            <a:ext cx="10800000" cy="720000"/>
          </a:xfrm>
        </p:spPr>
        <p:txBody>
          <a:bodyPr vert="horz" wrap="square" lIns="0" tIns="0" rIns="0" bIns="0" rtlCol="0" anchor="b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694800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94800" y="2061275"/>
            <a:ext cx="5157787" cy="4128388"/>
          </a:xfrm>
        </p:spPr>
        <p:txBody>
          <a:bodyPr wrap="square">
            <a:normAutofit/>
          </a:bodyPr>
          <a:lstStyle>
            <a:lvl1pPr>
              <a:defRPr sz="2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311612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311612" y="2061275"/>
            <a:ext cx="5183188" cy="4128388"/>
          </a:xfrm>
        </p:spPr>
        <p:txBody>
          <a:bodyPr wrap="square">
            <a:normAutofit/>
          </a:bodyPr>
          <a:lstStyle>
            <a:lvl1pPr>
              <a:defRPr sz="2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94800" y="360000"/>
            <a:ext cx="10800000" cy="720000"/>
          </a:xfrm>
        </p:spPr>
        <p:txBody>
          <a:bodyPr vert="horz" wrap="square" lIns="0" tIns="0" rIns="0" bIns="0" rtlCol="0" anchor="b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694800" y="1296000"/>
            <a:ext cx="10800000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6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bg_#color-2083&amp;1012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952" cy="6858000"/>
          </a:xfrm>
          <a:custGeom>
            <a:rect l="l" t="t" r="r" b="b"/>
            <a:pathLst>
              <a:path w="12188952" h="6858000">
                <a:moveTo>
                  <a:pt x="0" y="0"/>
                </a:moveTo>
                <a:lnTo>
                  <a:pt x="12188952" y="0"/>
                </a:lnTo>
                <a:lnTo>
                  <a:pt x="12188952" y="6858000"/>
                </a:lnTo>
                <a:lnTo>
                  <a:pt x="0" y="6858000"/>
                </a:lnTo>
                <a:lnTo>
                  <a:pt x="0" y="0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97161" name="图片 7" descr="C:/Users/kingsoft/AppData/Local/Temp/fig2wpp/@png2x_bg-2083&amp;11355.pn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sp>
        <p:nvSpPr>
          <p:cNvPr id="1048774" name="标题 1"/>
          <p:cNvSpPr>
            <a:spLocks noGrp="1"/>
          </p:cNvSpPr>
          <p:nvPr>
            <p:ph type="ctrTitle" hasCustomPrompt="1"/>
            <p:custDataLst>
              <p:tags r:id="rId4"/>
            </p:custDataLst>
          </p:nvPr>
        </p:nvSpPr>
        <p:spPr>
          <a:xfrm>
            <a:off x="838198" y="1316350"/>
            <a:ext cx="10515000" cy="2139650"/>
          </a:xfrm>
        </p:spPr>
        <p:txBody>
          <a:bodyPr wrap="square" anchor="b">
            <a:normAutofit/>
          </a:bodyPr>
          <a:lstStyle>
            <a:lvl1pPr algn="ctr">
              <a:lnSpc>
                <a:spcPct val="100000"/>
              </a:lnSpc>
              <a:defRPr sz="7000">
                <a:solidFill>
                  <a:srgbClr val="FFFFFF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82" name="年号占位符 8"/>
          <p:cNvSpPr>
            <a:spLocks noGrp="1"/>
          </p:cNvSpPr>
          <p:nvPr>
            <p:ph type="body" sz="quarter" idx="15" hasCustomPrompt="1"/>
            <p:custDataLst>
              <p:tags r:id="rId8"/>
            </p:custDataLst>
          </p:nvPr>
        </p:nvSpPr>
        <p:spPr>
          <a:xfrm>
            <a:off x="838198" y="465900"/>
            <a:ext cx="10514999" cy="504000"/>
          </a:xfrm>
        </p:spPr>
        <p:txBody>
          <a:bodyPr wrap="square"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rgbClr val="FFFFFF"/>
                </a:solidFill>
              </a:defRPr>
            </a:lvl1pPr>
          </a:lstStyle>
          <a:p>
            <a:pPr lvl="0"/>
            <a:r>
              <a:rPr lang="zh-CN" altLang="en-US"/>
              <a:t>年号</a:t>
            </a:r>
            <a:endParaRPr lang="zh-CN" altLang="en-US"/>
          </a:p>
        </p:txBody>
      </p:sp>
      <p:sp>
        <p:nvSpPr>
          <p:cNvPr id="1048784" name="文本占位符 14"/>
          <p:cNvSpPr>
            <a:spLocks noGrp="1"/>
          </p:cNvSpPr>
          <p:nvPr>
            <p:ph type="body" sz="quarter" idx="18" hasCustomPrompt="1"/>
            <p:custDataLst>
              <p:tags r:id="rId9"/>
            </p:custDataLst>
          </p:nvPr>
        </p:nvSpPr>
        <p:spPr>
          <a:xfrm>
            <a:off x="3835908" y="4054919"/>
            <a:ext cx="4517008" cy="591947"/>
          </a:xfrm>
          <a:prstGeom prst="roundRect">
            <a:avLst>
              <a:gd name="adj" fmla="val 50000"/>
            </a:avLst>
          </a:prstGeom>
          <a:solidFill>
            <a:schemeClr val="bg1"/>
          </a:solidFill>
        </p:spPr>
        <p:txBody>
          <a:bodyPr wrap="square" anchor="ctr">
            <a:normAutofit/>
          </a:bodyPr>
          <a:lstStyle>
            <a:lvl1pPr marL="0" indent="0" algn="ctr">
              <a:lnSpc>
                <a:spcPct val="100000"/>
              </a:lnSpc>
              <a:spcBef>
                <a:spcPct val="0"/>
              </a:spcBef>
              <a:buFontTx/>
              <a:buNone/>
              <a:defRPr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3.png" /><Relationship Id="rId13" Type="http://schemas.openxmlformats.org/officeDocument/2006/relationships/tags" Target="../tags/tag65.xml" /><Relationship Id="rId14" Type="http://schemas.openxmlformats.org/officeDocument/2006/relationships/tags" Target="../tags/tag66.xml" /><Relationship Id="rId15" Type="http://schemas.openxmlformats.org/officeDocument/2006/relationships/tags" Target="../tags/tag67.xml" /><Relationship Id="rId16" Type="http://schemas.openxmlformats.org/officeDocument/2006/relationships/tags" Target="../tags/tag68.xml" /><Relationship Id="rId17" Type="http://schemas.openxmlformats.org/officeDocument/2006/relationships/tags" Target="../tags/tag69.xml" /><Relationship Id="rId18" Type="http://schemas.openxmlformats.org/officeDocument/2006/relationships/tags" Target="../tags/tag70.xml" /><Relationship Id="rId19" Type="http://schemas.openxmlformats.org/officeDocument/2006/relationships/tags" Target="../tags/tag71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8" descr="C:/Users/kingsoft/AppData/Local/Temp/fig2wpp/Vector_#color-2083&amp;11386.png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5248275"/>
            <a:ext cx="12188825" cy="1609090"/>
          </a:xfrm>
          <a:prstGeom prst="rect">
            <a:avLst/>
          </a:prstGeom>
        </p:spPr>
      </p:pic>
      <p:sp>
        <p:nvSpPr>
          <p:cNvPr id="1048654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</p:spPr>
        <p:txBody>
          <a:bodyPr vert="horz" wrap="square" lIns="0" tIns="0" rIns="0" bIns="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6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694800" y="1364400"/>
            <a:ext cx="108000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8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697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751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4415" r:id="rId2"/>
    <p:sldLayoutId id="2147494416" r:id="rId3"/>
    <p:sldLayoutId id="2147494417" r:id="rId4"/>
    <p:sldLayoutId id="2147494418" r:id="rId5"/>
    <p:sldLayoutId id="2147494419" r:id="rId6"/>
    <p:sldLayoutId id="2147494420" r:id="rId7"/>
    <p:sldLayoutId id="2147494421" r:id="rId8"/>
    <p:sldLayoutId id="2147494422" r:id="rId9"/>
    <p:sldLayoutId id="2147494423" r:id="rId10"/>
    <p:sldLayoutId id="2147494424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3.xml" /><Relationship Id="rId11" Type="http://schemas.openxmlformats.org/officeDocument/2006/relationships/tags" Target="../tags/tag84.xml" /><Relationship Id="rId12" Type="http://schemas.openxmlformats.org/officeDocument/2006/relationships/image" Target="../media/image4.png" /><Relationship Id="rId13" Type="http://schemas.openxmlformats.org/officeDocument/2006/relationships/tags" Target="../tags/tag85.xml" /><Relationship Id="rId14" Type="http://schemas.openxmlformats.org/officeDocument/2006/relationships/tags" Target="../tags/tag86.xml" /><Relationship Id="rId15" Type="http://schemas.openxmlformats.org/officeDocument/2006/relationships/tags" Target="../tags/tag87.xml" /><Relationship Id="rId16" Type="http://schemas.openxmlformats.org/officeDocument/2006/relationships/tags" Target="../tags/tag88.xml" /><Relationship Id="rId17" Type="http://schemas.openxmlformats.org/officeDocument/2006/relationships/tags" Target="../tags/tag89.xml" /><Relationship Id="rId18" Type="http://schemas.openxmlformats.org/officeDocument/2006/relationships/tags" Target="../tags/tag90.xml" /><Relationship Id="rId19" Type="http://schemas.openxmlformats.org/officeDocument/2006/relationships/tags" Target="../tags/tag91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tags" Target="../tags/tag107.xml" /><Relationship Id="rId15" Type="http://schemas.openxmlformats.org/officeDocument/2006/relationships/tags" Target="../tags/tag108.xml" /><Relationship Id="rId16" Type="http://schemas.openxmlformats.org/officeDocument/2006/relationships/tags" Target="../tags/tag109.xml" /><Relationship Id="rId17" Type="http://schemas.openxmlformats.org/officeDocument/2006/relationships/tags" Target="../tags/tag110.xml" /><Relationship Id="rId18" Type="http://schemas.openxmlformats.org/officeDocument/2006/relationships/tags" Target="../tags/tag111.xml" /><Relationship Id="rId19" Type="http://schemas.openxmlformats.org/officeDocument/2006/relationships/tags" Target="../tags/tag112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1.xml" /><Relationship Id="rId11" Type="http://schemas.openxmlformats.org/officeDocument/2006/relationships/tags" Target="../tags/tag122.xml" /><Relationship Id="rId12" Type="http://schemas.openxmlformats.org/officeDocument/2006/relationships/tags" Target="../tags/tag123.xml" /><Relationship Id="rId13" Type="http://schemas.openxmlformats.org/officeDocument/2006/relationships/tags" Target="../tags/tag124.xml" /><Relationship Id="rId2" Type="http://schemas.openxmlformats.org/officeDocument/2006/relationships/tags" Target="../tags/tag113.xml" /><Relationship Id="rId3" Type="http://schemas.openxmlformats.org/officeDocument/2006/relationships/tags" Target="../tags/tag114.xml" /><Relationship Id="rId4" Type="http://schemas.openxmlformats.org/officeDocument/2006/relationships/tags" Target="../tags/tag115.xml" /><Relationship Id="rId5" Type="http://schemas.openxmlformats.org/officeDocument/2006/relationships/tags" Target="../tags/tag116.xml" /><Relationship Id="rId6" Type="http://schemas.openxmlformats.org/officeDocument/2006/relationships/tags" Target="../tags/tag117.xml" /><Relationship Id="rId7" Type="http://schemas.openxmlformats.org/officeDocument/2006/relationships/tags" Target="../tags/tag118.xml" /><Relationship Id="rId8" Type="http://schemas.openxmlformats.org/officeDocument/2006/relationships/tags" Target="../tags/tag119.xml" /><Relationship Id="rId9" Type="http://schemas.openxmlformats.org/officeDocument/2006/relationships/tags" Target="../tags/tag12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3.xml" /><Relationship Id="rId11" Type="http://schemas.openxmlformats.org/officeDocument/2006/relationships/tags" Target="../tags/tag134.xml" /><Relationship Id="rId12" Type="http://schemas.openxmlformats.org/officeDocument/2006/relationships/tags" Target="../tags/tag135.xml" /><Relationship Id="rId13" Type="http://schemas.openxmlformats.org/officeDocument/2006/relationships/tags" Target="../tags/tag136.xml" /><Relationship Id="rId2" Type="http://schemas.openxmlformats.org/officeDocument/2006/relationships/tags" Target="../tags/tag125.xml" /><Relationship Id="rId3" Type="http://schemas.openxmlformats.org/officeDocument/2006/relationships/tags" Target="../tags/tag126.xml" /><Relationship Id="rId4" Type="http://schemas.openxmlformats.org/officeDocument/2006/relationships/tags" Target="../tags/tag127.xml" /><Relationship Id="rId5" Type="http://schemas.openxmlformats.org/officeDocument/2006/relationships/tags" Target="../tags/tag128.xml" /><Relationship Id="rId6" Type="http://schemas.openxmlformats.org/officeDocument/2006/relationships/tags" Target="../tags/tag129.xml" /><Relationship Id="rId7" Type="http://schemas.openxmlformats.org/officeDocument/2006/relationships/tags" Target="../tags/tag130.xml" /><Relationship Id="rId8" Type="http://schemas.openxmlformats.org/officeDocument/2006/relationships/tags" Target="../tags/tag131.xml" /><Relationship Id="rId9" Type="http://schemas.openxmlformats.org/officeDocument/2006/relationships/tags" Target="../tags/tag13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tags" Target="../tags/tag13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8.xml" /><Relationship Id="rId11" Type="http://schemas.openxmlformats.org/officeDocument/2006/relationships/tags" Target="../tags/tag149.xml" /><Relationship Id="rId12" Type="http://schemas.openxmlformats.org/officeDocument/2006/relationships/tags" Target="../tags/tag150.xml" /><Relationship Id="rId13" Type="http://schemas.openxmlformats.org/officeDocument/2006/relationships/tags" Target="../tags/tag151.xml" /><Relationship Id="rId2" Type="http://schemas.openxmlformats.org/officeDocument/2006/relationships/tags" Target="../tags/tag140.xml" /><Relationship Id="rId3" Type="http://schemas.openxmlformats.org/officeDocument/2006/relationships/tags" Target="../tags/tag141.xml" /><Relationship Id="rId4" Type="http://schemas.openxmlformats.org/officeDocument/2006/relationships/tags" Target="../tags/tag142.xml" /><Relationship Id="rId5" Type="http://schemas.openxmlformats.org/officeDocument/2006/relationships/tags" Target="../tags/tag143.xml" /><Relationship Id="rId6" Type="http://schemas.openxmlformats.org/officeDocument/2006/relationships/tags" Target="../tags/tag144.xml" /><Relationship Id="rId7" Type="http://schemas.openxmlformats.org/officeDocument/2006/relationships/tags" Target="../tags/tag145.xml" /><Relationship Id="rId8" Type="http://schemas.openxmlformats.org/officeDocument/2006/relationships/tags" Target="../tags/tag146.xml" /><Relationship Id="rId9" Type="http://schemas.openxmlformats.org/officeDocument/2006/relationships/tags" Target="../tags/tag14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0.xml" /><Relationship Id="rId11" Type="http://schemas.openxmlformats.org/officeDocument/2006/relationships/tags" Target="../tags/tag161.xml" /><Relationship Id="rId12" Type="http://schemas.openxmlformats.org/officeDocument/2006/relationships/tags" Target="../tags/tag162.xml" /><Relationship Id="rId13" Type="http://schemas.openxmlformats.org/officeDocument/2006/relationships/tags" Target="../tags/tag163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tags" Target="../tags/tag154.xml" /><Relationship Id="rId5" Type="http://schemas.openxmlformats.org/officeDocument/2006/relationships/tags" Target="../tags/tag155.xml" /><Relationship Id="rId6" Type="http://schemas.openxmlformats.org/officeDocument/2006/relationships/tags" Target="../tags/tag156.xml" /><Relationship Id="rId7" Type="http://schemas.openxmlformats.org/officeDocument/2006/relationships/tags" Target="../tags/tag157.xml" /><Relationship Id="rId8" Type="http://schemas.openxmlformats.org/officeDocument/2006/relationships/tags" Target="../tags/tag158.xml" /><Relationship Id="rId9" Type="http://schemas.openxmlformats.org/officeDocument/2006/relationships/tags" Target="../tags/tag15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tags" Target="../tags/tag166.xml" /><Relationship Id="rId5" Type="http://schemas.openxmlformats.org/officeDocument/2006/relationships/tags" Target="../tags/tag16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8.xml" /><Relationship Id="rId3" Type="http://schemas.openxmlformats.org/officeDocument/2006/relationships/tags" Target="../tags/tag169.xml" /><Relationship Id="rId4" Type="http://schemas.openxmlformats.org/officeDocument/2006/relationships/tags" Target="../tags/tag17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9.xml" /><Relationship Id="rId11" Type="http://schemas.openxmlformats.org/officeDocument/2006/relationships/tags" Target="../tags/tag180.xml" /><Relationship Id="rId12" Type="http://schemas.openxmlformats.org/officeDocument/2006/relationships/tags" Target="../tags/tag181.xml" /><Relationship Id="rId13" Type="http://schemas.openxmlformats.org/officeDocument/2006/relationships/tags" Target="../tags/tag182.xml" /><Relationship Id="rId2" Type="http://schemas.openxmlformats.org/officeDocument/2006/relationships/tags" Target="../tags/tag171.xml" /><Relationship Id="rId3" Type="http://schemas.openxmlformats.org/officeDocument/2006/relationships/tags" Target="../tags/tag172.xml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tags" Target="../tags/tag175.xml" /><Relationship Id="rId7" Type="http://schemas.openxmlformats.org/officeDocument/2006/relationships/tags" Target="../tags/tag176.xml" /><Relationship Id="rId8" Type="http://schemas.openxmlformats.org/officeDocument/2006/relationships/tags" Target="../tags/tag177.xml" /><Relationship Id="rId9" Type="http://schemas.openxmlformats.org/officeDocument/2006/relationships/tags" Target="../tags/tag17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8043014046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228725"/>
            <a:ext cx="10515600" cy="2300605"/>
          </a:xfrm>
        </p:spPr>
        <p:txBody>
          <a:bodyPr wrap="square">
            <a:normAutofit/>
          </a:bodyPr>
          <a:lstStyle/>
          <a:p>
            <a:r>
              <a:rPr lang="zh-CN" altLang="en-US"/>
              <a:t>家用电器能耗调查</a:t>
            </a:r>
            <a:endParaRPr lang="zh-CN" altLang="en-US"/>
          </a:p>
        </p:txBody>
      </p:sp>
      <p:sp>
        <p:nvSpPr>
          <p:cNvPr id="1048650" name="年份"/>
          <p:cNvSpPr>
            <a:spLocks noGrp="1"/>
          </p:cNvSpPr>
          <p:nvPr>
            <p:ph type="body" sz="quarter" idx="15"/>
            <p:custDataLst>
              <p:tags r:id="rId3"/>
            </p:custDataLst>
          </p:nvPr>
        </p:nvSpPr>
        <p:spPr>
          <a:xfrm>
            <a:off x="838200" y="345938"/>
            <a:ext cx="10515600" cy="696566"/>
          </a:xfrm>
        </p:spPr>
        <p:txBody>
          <a:bodyPr wrap="square">
            <a:normAutofit/>
          </a:bodyPr>
          <a:lstStyle/>
          <a:p>
            <a:r>
              <a:rPr lang="en-US" altLang="zh-CN"/>
              <a:t>20XX</a:t>
            </a:r>
            <a:endParaRPr lang="en-US" altLang="zh-CN"/>
          </a:p>
        </p:txBody>
      </p:sp>
      <p:sp>
        <p:nvSpPr>
          <p:cNvPr id="1048652" name="文本占位符 14"/>
          <p:cNvSpPr>
            <a:spLocks noGrp="1"/>
          </p:cNvSpPr>
          <p:nvPr>
            <p:ph type="body" sz="quarter" idx="18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汇报人：XXX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0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1488948" y="149225"/>
            <a:ext cx="10195052" cy="1382649"/>
          </a:xfrm>
        </p:spPr>
        <p:txBody>
          <a:bodyPr wrap="square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2" name="序号"/>
          <p:cNvSpPr txBox="1"/>
          <p:nvPr>
            <p:custDataLst>
              <p:tags r:id="rId4"/>
            </p:custDataLst>
          </p:nvPr>
        </p:nvSpPr>
        <p:spPr>
          <a:xfrm>
            <a:off x="1562549" y="2556795"/>
            <a:ext cx="1291141" cy="89439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148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>
                <a:solidFill>
                  <a:schemeClr val="accent1"/>
                </a:solidFill>
                <a:latin typeface="+mj-lt"/>
                <a:ea typeface="+mj-ea"/>
              </a:rPr>
              <a:t>01</a:t>
            </a:r>
            <a:endParaRPr lang="en-US" sz="5400">
              <a:solidFill>
                <a:schemeClr val="accent1"/>
              </a:solidFill>
              <a:latin typeface="+mj-lt"/>
              <a:ea typeface="+mj-ea"/>
            </a:endParaRPr>
          </a:p>
        </p:txBody>
      </p:sp>
      <p:sp>
        <p:nvSpPr>
          <p:cNvPr id="1048804" name="项标题"/>
          <p:cNvSpPr txBox="1"/>
          <p:nvPr>
            <p:custDataLst>
              <p:tags r:id="rId5"/>
            </p:custDataLst>
          </p:nvPr>
        </p:nvSpPr>
        <p:spPr>
          <a:xfrm>
            <a:off x="1553727" y="3555046"/>
            <a:ext cx="1697473" cy="1382713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家用电器能耗现状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06" name="序号"/>
          <p:cNvSpPr txBox="1"/>
          <p:nvPr>
            <p:custDataLst>
              <p:tags r:id="rId6"/>
            </p:custDataLst>
          </p:nvPr>
        </p:nvSpPr>
        <p:spPr>
          <a:xfrm>
            <a:off x="3627275" y="2556795"/>
            <a:ext cx="1291141" cy="89439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148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>
                <a:solidFill>
                  <a:schemeClr val="accent1"/>
                </a:solidFill>
                <a:latin typeface="+mj-lt"/>
                <a:ea typeface="+mj-ea"/>
              </a:rPr>
              <a:t>02</a:t>
            </a:r>
            <a:endParaRPr lang="en-US" sz="5400">
              <a:solidFill>
                <a:schemeClr val="accent1"/>
              </a:solidFill>
              <a:latin typeface="+mj-lt"/>
              <a:ea typeface="+mj-ea"/>
            </a:endParaRPr>
          </a:p>
        </p:txBody>
      </p:sp>
      <p:sp>
        <p:nvSpPr>
          <p:cNvPr id="1048808" name="项标题"/>
          <p:cNvSpPr txBox="1"/>
          <p:nvPr>
            <p:custDataLst>
              <p:tags r:id="rId7"/>
            </p:custDataLst>
          </p:nvPr>
        </p:nvSpPr>
        <p:spPr>
          <a:xfrm>
            <a:off x="3618453" y="3555046"/>
            <a:ext cx="1697473" cy="1382713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家用电器能耗影响因素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0" name="序号"/>
          <p:cNvSpPr txBox="1"/>
          <p:nvPr>
            <p:custDataLst>
              <p:tags r:id="rId8"/>
            </p:custDataLst>
          </p:nvPr>
        </p:nvSpPr>
        <p:spPr>
          <a:xfrm>
            <a:off x="5692001" y="2556795"/>
            <a:ext cx="1291141" cy="89439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148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>
                <a:solidFill>
                  <a:schemeClr val="accent1"/>
                </a:solidFill>
                <a:latin typeface="+mj-lt"/>
                <a:ea typeface="+mj-ea"/>
              </a:rPr>
              <a:t>03</a:t>
            </a:r>
            <a:endParaRPr lang="en-US" sz="5400">
              <a:solidFill>
                <a:schemeClr val="accent1"/>
              </a:solidFill>
              <a:latin typeface="+mj-lt"/>
              <a:ea typeface="+mj-ea"/>
            </a:endParaRPr>
          </a:p>
        </p:txBody>
      </p:sp>
      <p:sp>
        <p:nvSpPr>
          <p:cNvPr id="1048812" name="项标题"/>
          <p:cNvSpPr txBox="1"/>
          <p:nvPr>
            <p:custDataLst>
              <p:tags r:id="rId9"/>
            </p:custDataLst>
          </p:nvPr>
        </p:nvSpPr>
        <p:spPr>
          <a:xfrm>
            <a:off x="5683179" y="3555046"/>
            <a:ext cx="1697473" cy="1382713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家用电器能耗标准与政策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4" name="序号"/>
          <p:cNvSpPr txBox="1"/>
          <p:nvPr>
            <p:custDataLst>
              <p:tags r:id="rId10"/>
            </p:custDataLst>
          </p:nvPr>
        </p:nvSpPr>
        <p:spPr>
          <a:xfrm>
            <a:off x="7756727" y="2556795"/>
            <a:ext cx="1291141" cy="89439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148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>
                <a:solidFill>
                  <a:schemeClr val="accent1"/>
                </a:solidFill>
                <a:latin typeface="+mj-lt"/>
                <a:ea typeface="+mj-ea"/>
              </a:rPr>
              <a:t>04</a:t>
            </a:r>
            <a:endParaRPr lang="en-US" sz="5400">
              <a:solidFill>
                <a:schemeClr val="accent1"/>
              </a:solidFill>
              <a:latin typeface="+mj-lt"/>
              <a:ea typeface="+mj-ea"/>
            </a:endParaRPr>
          </a:p>
        </p:txBody>
      </p:sp>
      <p:sp>
        <p:nvSpPr>
          <p:cNvPr id="1048816" name="项标题"/>
          <p:cNvSpPr txBox="1"/>
          <p:nvPr>
            <p:custDataLst>
              <p:tags r:id="rId11"/>
            </p:custDataLst>
          </p:nvPr>
        </p:nvSpPr>
        <p:spPr>
          <a:xfrm>
            <a:off x="7747905" y="3555046"/>
            <a:ext cx="1697473" cy="1382713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家用电器能耗降低措施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pic>
        <p:nvPicPr>
          <p:cNvPr id="2097165" name="图片 22" descr="C:/Users/kingsoft/AppData/Local/Temp/fig2wpp/@png2x_Line 1 (Stroke)_#color-2083&amp;11019.png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3332274" y="3336925"/>
            <a:ext cx="27305" cy="813435"/>
          </a:xfrm>
          <a:prstGeom prst="rect">
            <a:avLst/>
          </a:prstGeom>
        </p:spPr>
      </p:pic>
      <p:pic>
        <p:nvPicPr>
          <p:cNvPr id="2097167" name="图片 23" descr="C:/Users/kingsoft/AppData/Local/Temp/fig2wpp/@png2x_Line 2 (Stroke)_#color-2083&amp;11020.png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5397000" y="3336925"/>
            <a:ext cx="27305" cy="813435"/>
          </a:xfrm>
          <a:prstGeom prst="rect">
            <a:avLst/>
          </a:prstGeom>
        </p:spPr>
      </p:pic>
      <p:pic>
        <p:nvPicPr>
          <p:cNvPr id="2097169" name="图片 24" descr="C:/Users/kingsoft/AppData/Local/Temp/fig2wpp/@png2x_Line 3 (Stroke)_#color-2083&amp;11021.png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7461726" y="3336925"/>
            <a:ext cx="27305" cy="813435"/>
          </a:xfrm>
          <a:prstGeom prst="rect">
            <a:avLst/>
          </a:prstGeom>
        </p:spPr>
      </p:pic>
      <p:sp>
        <p:nvSpPr>
          <p:cNvPr id="1048818" name="序号"/>
          <p:cNvSpPr txBox="1"/>
          <p:nvPr>
            <p:custDataLst>
              <p:tags r:id="rId16"/>
            </p:custDataLst>
          </p:nvPr>
        </p:nvSpPr>
        <p:spPr>
          <a:xfrm>
            <a:off x="9821456" y="2556795"/>
            <a:ext cx="1291141" cy="89439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148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>
                <a:solidFill>
                  <a:schemeClr val="accent1"/>
                </a:solidFill>
                <a:latin typeface="+mj-lt"/>
                <a:ea typeface="+mj-ea"/>
              </a:rPr>
              <a:t>05</a:t>
            </a:r>
            <a:endParaRPr lang="en-US" sz="5400">
              <a:solidFill>
                <a:schemeClr val="accent1"/>
              </a:solidFill>
              <a:latin typeface="+mj-lt"/>
              <a:ea typeface="+mj-ea"/>
            </a:endParaRPr>
          </a:p>
        </p:txBody>
      </p:sp>
      <p:sp>
        <p:nvSpPr>
          <p:cNvPr id="1048820" name="项标题"/>
          <p:cNvSpPr txBox="1"/>
          <p:nvPr>
            <p:custDataLst>
              <p:tags r:id="rId17"/>
            </p:custDataLst>
          </p:nvPr>
        </p:nvSpPr>
        <p:spPr>
          <a:xfrm>
            <a:off x="9812634" y="3555046"/>
            <a:ext cx="1697473" cy="1382713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家用电器能耗的未来趋势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pic>
        <p:nvPicPr>
          <p:cNvPr id="2097171" name="图片 11" descr="C:/Users/kingsoft/AppData/Local/Temp/fig2wpp/@png2x_Line 3 (Stroke)_#color-2083&amp;11021.png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9526452" y="3336925"/>
            <a:ext cx="27305" cy="813435"/>
          </a:xfrm>
          <a:prstGeom prst="rect">
            <a:avLst/>
          </a:prstGeom>
        </p:spPr>
      </p:pic>
    </p:spTree>
    <p:custDataLst>
      <p:tags r:id="rId1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619250" y="3598545"/>
            <a:ext cx="8854440" cy="2066925"/>
          </a:xfrm>
        </p:spPr>
        <p:txBody>
          <a:bodyPr wrap="square">
            <a:normAutofit/>
          </a:bodyPr>
          <a:lstStyle/>
          <a:p>
            <a:r>
              <a:rPr lang="zh-CN" altLang="en-US"/>
              <a:t>家用电器能耗现状</a:t>
            </a:r>
            <a:endParaRPr lang="zh-CN" altLang="en-US"/>
          </a:p>
        </p:txBody>
      </p:sp>
      <p:sp>
        <p:nvSpPr>
          <p:cNvPr id="104885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619250" y="127000"/>
            <a:ext cx="10325100" cy="3355475"/>
          </a:xfrm>
        </p:spPr>
        <p:txBody>
          <a:bodyPr wrap="square" anchor="b">
            <a:normAutofit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4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能耗较高的家用电器类型</a:t>
            </a:r>
            <a:endParaRPr lang="zh-CN" altLang="en-US"/>
          </a:p>
        </p:txBody>
      </p:sp>
      <p:sp>
        <p:nvSpPr>
          <p:cNvPr id="1048896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796581" y="3904626"/>
            <a:ext cx="3400663" cy="2194397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8" name="矩形 4"/>
          <p:cNvSpPr/>
          <p:nvPr>
            <p:custDataLst>
              <p:tags r:id="rId3"/>
            </p:custDataLst>
          </p:nvPr>
        </p:nvSpPr>
        <p:spPr>
          <a:xfrm>
            <a:off x="708537" y="4258673"/>
            <a:ext cx="175882" cy="17723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00" name="文本框 5"/>
          <p:cNvSpPr txBox="1"/>
          <p:nvPr>
            <p:custDataLst>
              <p:tags r:id="rId4"/>
            </p:custDataLst>
          </p:nvPr>
        </p:nvSpPr>
        <p:spPr>
          <a:xfrm>
            <a:off x="1002016" y="4215588"/>
            <a:ext cx="2989441" cy="124096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电视机：长时间观看，能耗较高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902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4445702" y="3904626"/>
            <a:ext cx="3400663" cy="2194397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04" name="矩形 57"/>
          <p:cNvSpPr/>
          <p:nvPr>
            <p:custDataLst>
              <p:tags r:id="rId6"/>
            </p:custDataLst>
          </p:nvPr>
        </p:nvSpPr>
        <p:spPr>
          <a:xfrm>
            <a:off x="4357658" y="4258673"/>
            <a:ext cx="175882" cy="17723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06" name="文本框 58"/>
          <p:cNvSpPr txBox="1"/>
          <p:nvPr>
            <p:custDataLst>
              <p:tags r:id="rId7"/>
            </p:custDataLst>
          </p:nvPr>
        </p:nvSpPr>
        <p:spPr>
          <a:xfrm>
            <a:off x="4651137" y="4215588"/>
            <a:ext cx="2989441" cy="124096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洗衣机：使用频率较高，能耗较高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908" name="任意多边形: 形状 60"/>
          <p:cNvSpPr/>
          <p:nvPr>
            <p:custDataLst>
              <p:tags r:id="rId8"/>
            </p:custDataLst>
          </p:nvPr>
        </p:nvSpPr>
        <p:spPr>
          <a:xfrm rot="10800000">
            <a:off x="8094198" y="3904626"/>
            <a:ext cx="3400663" cy="2194397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0" name="矩形 61"/>
          <p:cNvSpPr/>
          <p:nvPr>
            <p:custDataLst>
              <p:tags r:id="rId9"/>
            </p:custDataLst>
          </p:nvPr>
        </p:nvSpPr>
        <p:spPr>
          <a:xfrm>
            <a:off x="8006779" y="4258673"/>
            <a:ext cx="175882" cy="17723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2" name="文本框 62"/>
          <p:cNvSpPr txBox="1"/>
          <p:nvPr>
            <p:custDataLst>
              <p:tags r:id="rId10"/>
            </p:custDataLst>
          </p:nvPr>
        </p:nvSpPr>
        <p:spPr>
          <a:xfrm>
            <a:off x="8300258" y="4215588"/>
            <a:ext cx="2989441" cy="124096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电饭煲：长时间加热，能耗较高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914" name="任意多边形: 形状 64"/>
          <p:cNvSpPr/>
          <p:nvPr>
            <p:custDataLst>
              <p:tags r:id="rId11"/>
            </p:custDataLst>
          </p:nvPr>
        </p:nvSpPr>
        <p:spPr>
          <a:xfrm rot="10800000">
            <a:off x="782219" y="1443155"/>
            <a:ext cx="3400663" cy="2194397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16" name="矩形 65"/>
          <p:cNvSpPr/>
          <p:nvPr>
            <p:custDataLst>
              <p:tags r:id="rId12"/>
            </p:custDataLst>
          </p:nvPr>
        </p:nvSpPr>
        <p:spPr>
          <a:xfrm>
            <a:off x="694800" y="1796578"/>
            <a:ext cx="175882" cy="17723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8" name="文本框 66"/>
          <p:cNvSpPr txBox="1"/>
          <p:nvPr>
            <p:custDataLst>
              <p:tags r:id="rId13"/>
            </p:custDataLst>
          </p:nvPr>
        </p:nvSpPr>
        <p:spPr>
          <a:xfrm>
            <a:off x="988278" y="1753493"/>
            <a:ext cx="2989441" cy="124096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空调：夏季和冬季使用频率较高，能耗较大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920" name="任意多边形: 形状 68"/>
          <p:cNvSpPr/>
          <p:nvPr>
            <p:custDataLst>
              <p:tags r:id="rId14"/>
            </p:custDataLst>
          </p:nvPr>
        </p:nvSpPr>
        <p:spPr>
          <a:xfrm rot="10800000">
            <a:off x="4431340" y="1443155"/>
            <a:ext cx="3400663" cy="2194397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2" name="矩形 69"/>
          <p:cNvSpPr/>
          <p:nvPr>
            <p:custDataLst>
              <p:tags r:id="rId15"/>
            </p:custDataLst>
          </p:nvPr>
        </p:nvSpPr>
        <p:spPr>
          <a:xfrm>
            <a:off x="4343297" y="1796578"/>
            <a:ext cx="175882" cy="17723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4" name="文本框 70"/>
          <p:cNvSpPr txBox="1"/>
          <p:nvPr>
            <p:custDataLst>
              <p:tags r:id="rId16"/>
            </p:custDataLst>
          </p:nvPr>
        </p:nvSpPr>
        <p:spPr>
          <a:xfrm>
            <a:off x="4636775" y="1753493"/>
            <a:ext cx="2989441" cy="124096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电热水器：长时间使用，能耗较高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926" name="任意多边形: 形状 72"/>
          <p:cNvSpPr/>
          <p:nvPr>
            <p:custDataLst>
              <p:tags r:id="rId17"/>
            </p:custDataLst>
          </p:nvPr>
        </p:nvSpPr>
        <p:spPr>
          <a:xfrm rot="10800000">
            <a:off x="8080461" y="1443155"/>
            <a:ext cx="3400663" cy="2194397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28" name="矩形 73"/>
          <p:cNvSpPr/>
          <p:nvPr>
            <p:custDataLst>
              <p:tags r:id="rId18"/>
            </p:custDataLst>
          </p:nvPr>
        </p:nvSpPr>
        <p:spPr>
          <a:xfrm>
            <a:off x="7992418" y="1796578"/>
            <a:ext cx="175882" cy="17723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0" name="文本框 74"/>
          <p:cNvSpPr txBox="1"/>
          <p:nvPr>
            <p:custDataLst>
              <p:tags r:id="rId19"/>
            </p:custDataLst>
          </p:nvPr>
        </p:nvSpPr>
        <p:spPr>
          <a:xfrm>
            <a:off x="8285896" y="1753493"/>
            <a:ext cx="2989441" cy="124096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冰箱：24小时运行，能耗较高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64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家用电器能耗的地区差异</a:t>
            </a:r>
            <a:endParaRPr lang="zh-CN" altLang="en-US"/>
          </a:p>
        </p:txBody>
      </p:sp>
      <p:sp>
        <p:nvSpPr>
          <p:cNvPr id="1048966" name="矩形 5"/>
          <p:cNvSpPr/>
          <p:nvPr>
            <p:custDataLst>
              <p:tags r:id="rId2"/>
            </p:custDataLst>
          </p:nvPr>
        </p:nvSpPr>
        <p:spPr>
          <a:xfrm>
            <a:off x="694800" y="2485286"/>
            <a:ext cx="2548744" cy="2577817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68" name="矩形 10"/>
          <p:cNvSpPr/>
          <p:nvPr>
            <p:custDataLst>
              <p:tags r:id="rId3"/>
            </p:custDataLst>
          </p:nvPr>
        </p:nvSpPr>
        <p:spPr>
          <a:xfrm>
            <a:off x="1043937" y="2479634"/>
            <a:ext cx="523316" cy="27134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70" name="TextBox 2"/>
          <p:cNvSpPr txBox="1"/>
          <p:nvPr>
            <p:custDataLst>
              <p:tags r:id="rId4"/>
            </p:custDataLst>
          </p:nvPr>
        </p:nvSpPr>
        <p:spPr>
          <a:xfrm>
            <a:off x="847390" y="3049807"/>
            <a:ext cx="2243799" cy="181184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地区差异：不同地区的家用电器能耗存在明显差异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72" name="矩形 6"/>
          <p:cNvSpPr/>
          <p:nvPr>
            <p:custDataLst>
              <p:tags r:id="rId5"/>
            </p:custDataLst>
          </p:nvPr>
        </p:nvSpPr>
        <p:spPr>
          <a:xfrm>
            <a:off x="3450216" y="2485286"/>
            <a:ext cx="2548744" cy="2577817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74" name="矩形 11"/>
          <p:cNvSpPr/>
          <p:nvPr>
            <p:custDataLst>
              <p:tags r:id="rId6"/>
            </p:custDataLst>
          </p:nvPr>
        </p:nvSpPr>
        <p:spPr>
          <a:xfrm>
            <a:off x="3818191" y="2479634"/>
            <a:ext cx="523316" cy="27134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76" name="TextBox 2"/>
          <p:cNvSpPr txBox="1"/>
          <p:nvPr>
            <p:custDataLst>
              <p:tags r:id="rId7"/>
            </p:custDataLst>
          </p:nvPr>
        </p:nvSpPr>
        <p:spPr>
          <a:xfrm>
            <a:off x="3602178" y="3049807"/>
            <a:ext cx="2243799" cy="181184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原因：经济发展水平、生活习惯、气候条件等因素影响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78" name="矩形 33"/>
          <p:cNvSpPr/>
          <p:nvPr>
            <p:custDataLst>
              <p:tags r:id="rId8"/>
            </p:custDataLst>
          </p:nvPr>
        </p:nvSpPr>
        <p:spPr>
          <a:xfrm>
            <a:off x="6201236" y="2485286"/>
            <a:ext cx="2548744" cy="2577817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80" name="矩形 37"/>
          <p:cNvSpPr/>
          <p:nvPr>
            <p:custDataLst>
              <p:tags r:id="rId9"/>
            </p:custDataLst>
          </p:nvPr>
        </p:nvSpPr>
        <p:spPr>
          <a:xfrm>
            <a:off x="6550373" y="2479634"/>
            <a:ext cx="523316" cy="27134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82" name="TextBox 2"/>
          <p:cNvSpPr txBox="1"/>
          <p:nvPr>
            <p:custDataLst>
              <p:tags r:id="rId10"/>
            </p:custDataLst>
          </p:nvPr>
        </p:nvSpPr>
        <p:spPr>
          <a:xfrm>
            <a:off x="6353827" y="3049807"/>
            <a:ext cx="2243799" cy="181184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举例：北方地区冬季采暖能耗较高，南方地区夏季空调能耗较高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84" name="矩形 34"/>
          <p:cNvSpPr/>
          <p:nvPr>
            <p:custDataLst>
              <p:tags r:id="rId11"/>
            </p:custDataLst>
          </p:nvPr>
        </p:nvSpPr>
        <p:spPr>
          <a:xfrm>
            <a:off x="8946605" y="2485286"/>
            <a:ext cx="2548744" cy="2577817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86" name="矩形 38"/>
          <p:cNvSpPr/>
          <p:nvPr>
            <p:custDataLst>
              <p:tags r:id="rId12"/>
            </p:custDataLst>
          </p:nvPr>
        </p:nvSpPr>
        <p:spPr>
          <a:xfrm>
            <a:off x="9314580" y="2479634"/>
            <a:ext cx="523316" cy="27134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88" name="TextBox 2"/>
          <p:cNvSpPr txBox="1"/>
          <p:nvPr>
            <p:custDataLst>
              <p:tags r:id="rId13"/>
            </p:custDataLst>
          </p:nvPr>
        </p:nvSpPr>
        <p:spPr>
          <a:xfrm>
            <a:off x="9099195" y="3049807"/>
            <a:ext cx="2243799" cy="1811849"/>
          </a:xfrm>
          <a:prstGeom prst="rect">
            <a:avLst/>
          </a:prstGeom>
          <a:noFill/>
        </p:spPr>
        <p:txBody>
          <a:bodyPr wrap="square" rtlCol="0">
            <a:normAutofit fontScale="9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建议：根据当地实际情况选择合适的家用电器，提高能源利用效率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22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家用电器能耗与家庭收入的关系</a:t>
            </a:r>
            <a:endParaRPr lang="zh-CN" altLang="en-US"/>
          </a:p>
        </p:txBody>
      </p:sp>
      <p:sp>
        <p:nvSpPr>
          <p:cNvPr id="1049024" name="圆角矩形 3"/>
          <p:cNvSpPr/>
          <p:nvPr>
            <p:custDataLst>
              <p:tags r:id="rId2"/>
            </p:custDataLst>
          </p:nvPr>
        </p:nvSpPr>
        <p:spPr>
          <a:xfrm rot="16200000">
            <a:off x="5618385" y="-3496058"/>
            <a:ext cx="951435" cy="1079779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6" name="圆角矩形 4"/>
          <p:cNvSpPr/>
          <p:nvPr>
            <p:custDataLst>
              <p:tags r:id="rId3"/>
            </p:custDataLst>
          </p:nvPr>
        </p:nvSpPr>
        <p:spPr>
          <a:xfrm rot="16200000">
            <a:off x="291197" y="1831130"/>
            <a:ext cx="949868" cy="14252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28" name="圆角矩形 5"/>
          <p:cNvSpPr/>
          <p:nvPr>
            <p:custDataLst>
              <p:tags r:id="rId4"/>
            </p:custDataLst>
          </p:nvPr>
        </p:nvSpPr>
        <p:spPr>
          <a:xfrm rot="16200000">
            <a:off x="5619640" y="-2242565"/>
            <a:ext cx="951435" cy="10798582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0" name="圆角矩形 6"/>
          <p:cNvSpPr/>
          <p:nvPr>
            <p:custDataLst>
              <p:tags r:id="rId5"/>
            </p:custDataLst>
          </p:nvPr>
        </p:nvSpPr>
        <p:spPr>
          <a:xfrm rot="16200000">
            <a:off x="292452" y="3085251"/>
            <a:ext cx="949868" cy="14252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32" name="圆角矩形 9"/>
          <p:cNvSpPr/>
          <p:nvPr>
            <p:custDataLst>
              <p:tags r:id="rId6"/>
            </p:custDataLst>
          </p:nvPr>
        </p:nvSpPr>
        <p:spPr>
          <a:xfrm rot="16200000">
            <a:off x="5618385" y="-1012924"/>
            <a:ext cx="951435" cy="1079779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4" name="圆角矩形 10"/>
          <p:cNvSpPr/>
          <p:nvPr>
            <p:custDataLst>
              <p:tags r:id="rId7"/>
            </p:custDataLst>
          </p:nvPr>
        </p:nvSpPr>
        <p:spPr>
          <a:xfrm rot="16200000">
            <a:off x="291197" y="4314264"/>
            <a:ext cx="949868" cy="14252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36" name="圆角矩形 11"/>
          <p:cNvSpPr/>
          <p:nvPr>
            <p:custDataLst>
              <p:tags r:id="rId8"/>
            </p:custDataLst>
          </p:nvPr>
        </p:nvSpPr>
        <p:spPr>
          <a:xfrm rot="16200000">
            <a:off x="5619640" y="239941"/>
            <a:ext cx="951435" cy="10798582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8" name="圆角矩形 12"/>
          <p:cNvSpPr/>
          <p:nvPr>
            <p:custDataLst>
              <p:tags r:id="rId9"/>
            </p:custDataLst>
          </p:nvPr>
        </p:nvSpPr>
        <p:spPr>
          <a:xfrm rot="16200000">
            <a:off x="292452" y="5567757"/>
            <a:ext cx="949868" cy="14252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40" name="文本框 7"/>
          <p:cNvSpPr txBox="1"/>
          <p:nvPr>
            <p:custDataLst>
              <p:tags r:id="rId10"/>
            </p:custDataLst>
          </p:nvPr>
        </p:nvSpPr>
        <p:spPr>
          <a:xfrm>
            <a:off x="1148618" y="3910033"/>
            <a:ext cx="10344399" cy="951435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低收入家庭更注重节能和环保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42" name="文本框 8"/>
          <p:cNvSpPr txBox="1"/>
          <p:nvPr>
            <p:custDataLst>
              <p:tags r:id="rId11"/>
            </p:custDataLst>
          </p:nvPr>
        </p:nvSpPr>
        <p:spPr>
          <a:xfrm>
            <a:off x="1148618" y="5164153"/>
            <a:ext cx="10344399" cy="950651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能耗高的电器可能会影响家庭生活质量和消费水平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44" name="文本框 13"/>
          <p:cNvSpPr txBox="1"/>
          <p:nvPr>
            <p:custDataLst>
              <p:tags r:id="rId12"/>
            </p:custDataLst>
          </p:nvPr>
        </p:nvSpPr>
        <p:spPr>
          <a:xfrm>
            <a:off x="1148618" y="1426899"/>
            <a:ext cx="10344399" cy="951435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家用电器能耗与家庭收入呈正相关关系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46" name="文本框 14"/>
          <p:cNvSpPr txBox="1"/>
          <p:nvPr>
            <p:custDataLst>
              <p:tags r:id="rId13"/>
            </p:custDataLst>
          </p:nvPr>
        </p:nvSpPr>
        <p:spPr>
          <a:xfrm>
            <a:off x="1148618" y="2682275"/>
            <a:ext cx="10344399" cy="950651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高收入家庭更倾向于购买高能耗电器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8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619250" y="3598545"/>
            <a:ext cx="8854440" cy="2066925"/>
          </a:xfrm>
        </p:spPr>
        <p:txBody>
          <a:bodyPr wrap="square">
            <a:normAutofit/>
          </a:bodyPr>
          <a:lstStyle/>
          <a:p>
            <a:r>
              <a:rPr lang="zh-CN" altLang="en-US"/>
              <a:t>家用电器能耗影响因素</a:t>
            </a:r>
            <a:endParaRPr lang="zh-CN" altLang="en-US"/>
          </a:p>
        </p:txBody>
      </p:sp>
      <p:sp>
        <p:nvSpPr>
          <p:cNvPr id="104908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619250" y="127000"/>
            <a:ext cx="10325100" cy="3355475"/>
          </a:xfrm>
        </p:spPr>
        <p:txBody>
          <a:bodyPr wrap="square" anchor="b">
            <a:normAutofit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20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家电能效等级</a:t>
            </a:r>
            <a:endParaRPr lang="zh-CN" altLang="en-US"/>
          </a:p>
        </p:txBody>
      </p:sp>
      <p:sp>
        <p:nvSpPr>
          <p:cNvPr id="1049122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47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2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63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能效等级是衡量家用电器能耗的重要指标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6" name="矩形 42"/>
          <p:cNvSpPr/>
          <p:nvPr>
            <p:custDataLst>
              <p:tags r:id="rId4"/>
            </p:custDataLst>
          </p:nvPr>
        </p:nvSpPr>
        <p:spPr>
          <a:xfrm>
            <a:off x="1449357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28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11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3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20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能效等级越高，表示家用电器的能耗越低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2" name="矩形 43"/>
          <p:cNvSpPr/>
          <p:nvPr>
            <p:custDataLst>
              <p:tags r:id="rId7"/>
            </p:custDataLst>
          </p:nvPr>
        </p:nvSpPr>
        <p:spPr>
          <a:xfrm>
            <a:off x="39657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3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68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3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84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能效等级分为一级至五级，一级能效等级最高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8" name="矩形 44"/>
          <p:cNvSpPr/>
          <p:nvPr>
            <p:custDataLst>
              <p:tags r:id="rId10"/>
            </p:custDataLst>
          </p:nvPr>
        </p:nvSpPr>
        <p:spPr>
          <a:xfrm>
            <a:off x="64807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4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25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4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41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选购家电时，应选择能效等级较高的产品，以降低能耗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4" name="矩形 45"/>
          <p:cNvSpPr/>
          <p:nvPr>
            <p:custDataLst>
              <p:tags r:id="rId13"/>
            </p:custDataLst>
          </p:nvPr>
        </p:nvSpPr>
        <p:spPr>
          <a:xfrm>
            <a:off x="8997136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78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家电使用频率和时长</a:t>
            </a:r>
            <a:endParaRPr lang="zh-CN" altLang="en-US"/>
          </a:p>
        </p:txBody>
      </p:sp>
      <p:sp>
        <p:nvSpPr>
          <p:cNvPr id="1049180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47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8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63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家电使用频率：每天使用时间越长，能耗越高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4" name="矩形 42"/>
          <p:cNvSpPr/>
          <p:nvPr>
            <p:custDataLst>
              <p:tags r:id="rId4"/>
            </p:custDataLst>
          </p:nvPr>
        </p:nvSpPr>
        <p:spPr>
          <a:xfrm>
            <a:off x="1449357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86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11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8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20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家电使用时长：使用时间越长，能耗越高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0" name="矩形 43"/>
          <p:cNvSpPr/>
          <p:nvPr>
            <p:custDataLst>
              <p:tags r:id="rId7"/>
            </p:custDataLst>
          </p:nvPr>
        </p:nvSpPr>
        <p:spPr>
          <a:xfrm>
            <a:off x="39657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9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68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9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84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家电使用模式：连续使用和间歇使用对能耗影响不同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6" name="矩形 44"/>
          <p:cNvSpPr/>
          <p:nvPr>
            <p:custDataLst>
              <p:tags r:id="rId10"/>
            </p:custDataLst>
          </p:nvPr>
        </p:nvSpPr>
        <p:spPr>
          <a:xfrm>
            <a:off x="64807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9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25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0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41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家电使用环境：温度、湿度等环境因素也会影响能耗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2" name="矩形 45"/>
          <p:cNvSpPr/>
          <p:nvPr>
            <p:custDataLst>
              <p:tags r:id="rId13"/>
            </p:custDataLst>
          </p:nvPr>
        </p:nvSpPr>
        <p:spPr>
          <a:xfrm>
            <a:off x="8997136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36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家电维护和保养</a:t>
            </a:r>
            <a:endParaRPr lang="zh-CN" altLang="en-US"/>
          </a:p>
        </p:txBody>
      </p:sp>
      <p:sp>
        <p:nvSpPr>
          <p:cNvPr id="1049238" name="矩形 31"/>
          <p:cNvSpPr/>
          <p:nvPr>
            <p:custDataLst>
              <p:tags r:id="rId2"/>
            </p:custDataLst>
          </p:nvPr>
        </p:nvSpPr>
        <p:spPr>
          <a:xfrm>
            <a:off x="26404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定期清洁：保持家电表面清洁，防止灰尘堆积影响散热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0" name="矩形 4"/>
          <p:cNvSpPr/>
          <p:nvPr>
            <p:custDataLst>
              <p:tags r:id="rId3"/>
            </p:custDataLst>
          </p:nvPr>
        </p:nvSpPr>
        <p:spPr>
          <a:xfrm>
            <a:off x="26404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合理使用：按照家电说明书正确使用，避免长时间连续使用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2" name="矩形 5"/>
          <p:cNvSpPr/>
          <p:nvPr>
            <p:custDataLst>
              <p:tags r:id="rId4"/>
            </p:custDataLst>
          </p:nvPr>
        </p:nvSpPr>
        <p:spPr>
          <a:xfrm>
            <a:off x="26404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定期检查：定期检查家电线路、插头、开关等部件，确保安全使用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4" name="矩形 7"/>
          <p:cNvSpPr/>
          <p:nvPr>
            <p:custDataLst>
              <p:tags r:id="rId5"/>
            </p:custDataLst>
          </p:nvPr>
        </p:nvSpPr>
        <p:spPr>
          <a:xfrm>
            <a:off x="26404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及时维修：发现家电故障及时维修，避免因故障导致能耗增加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7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619250" y="3598545"/>
            <a:ext cx="8854440" cy="2066925"/>
          </a:xfrm>
        </p:spPr>
        <p:txBody>
          <a:bodyPr wrap="square">
            <a:normAutofit/>
          </a:bodyPr>
          <a:lstStyle/>
          <a:p>
            <a:r>
              <a:rPr lang="zh-CN" altLang="en-US"/>
              <a:t>家用电器能耗标准与政策</a:t>
            </a:r>
            <a:endParaRPr lang="zh-CN" altLang="en-US"/>
          </a:p>
        </p:txBody>
      </p:sp>
      <p:sp>
        <p:nvSpPr>
          <p:cNvPr id="104928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619250" y="127000"/>
            <a:ext cx="10325100" cy="3355475"/>
          </a:xfrm>
        </p:spPr>
        <p:txBody>
          <a:bodyPr wrap="square" anchor="b">
            <a:normAutofit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18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国家能耗标准与政策</a:t>
            </a:r>
            <a:endParaRPr lang="zh-CN" altLang="en-US"/>
          </a:p>
        </p:txBody>
      </p:sp>
      <p:sp>
        <p:nvSpPr>
          <p:cNvPr id="1049320" name="圆角矩形 3"/>
          <p:cNvSpPr/>
          <p:nvPr>
            <p:custDataLst>
              <p:tags r:id="rId2"/>
            </p:custDataLst>
          </p:nvPr>
        </p:nvSpPr>
        <p:spPr>
          <a:xfrm rot="16200000">
            <a:off x="5618385" y="-3496058"/>
            <a:ext cx="951435" cy="1079779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2" name="圆角矩形 4"/>
          <p:cNvSpPr/>
          <p:nvPr>
            <p:custDataLst>
              <p:tags r:id="rId3"/>
            </p:custDataLst>
          </p:nvPr>
        </p:nvSpPr>
        <p:spPr>
          <a:xfrm rot="16200000">
            <a:off x="291197" y="1831130"/>
            <a:ext cx="949868" cy="14252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24" name="圆角矩形 5"/>
          <p:cNvSpPr/>
          <p:nvPr>
            <p:custDataLst>
              <p:tags r:id="rId4"/>
            </p:custDataLst>
          </p:nvPr>
        </p:nvSpPr>
        <p:spPr>
          <a:xfrm rot="16200000">
            <a:off x="5619640" y="-2242565"/>
            <a:ext cx="951435" cy="10798582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6" name="圆角矩形 6"/>
          <p:cNvSpPr/>
          <p:nvPr>
            <p:custDataLst>
              <p:tags r:id="rId5"/>
            </p:custDataLst>
          </p:nvPr>
        </p:nvSpPr>
        <p:spPr>
          <a:xfrm rot="16200000">
            <a:off x="292452" y="3085251"/>
            <a:ext cx="949868" cy="14252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28" name="圆角矩形 9"/>
          <p:cNvSpPr/>
          <p:nvPr>
            <p:custDataLst>
              <p:tags r:id="rId6"/>
            </p:custDataLst>
          </p:nvPr>
        </p:nvSpPr>
        <p:spPr>
          <a:xfrm rot="16200000">
            <a:off x="5618385" y="-1012924"/>
            <a:ext cx="951435" cy="1079779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0" name="圆角矩形 10"/>
          <p:cNvSpPr/>
          <p:nvPr>
            <p:custDataLst>
              <p:tags r:id="rId7"/>
            </p:custDataLst>
          </p:nvPr>
        </p:nvSpPr>
        <p:spPr>
          <a:xfrm rot="16200000">
            <a:off x="291197" y="4314264"/>
            <a:ext cx="949868" cy="14252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32" name="圆角矩形 11"/>
          <p:cNvSpPr/>
          <p:nvPr>
            <p:custDataLst>
              <p:tags r:id="rId8"/>
            </p:custDataLst>
          </p:nvPr>
        </p:nvSpPr>
        <p:spPr>
          <a:xfrm rot="16200000">
            <a:off x="5619640" y="239941"/>
            <a:ext cx="951435" cy="10798582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4" name="圆角矩形 12"/>
          <p:cNvSpPr/>
          <p:nvPr>
            <p:custDataLst>
              <p:tags r:id="rId9"/>
            </p:custDataLst>
          </p:nvPr>
        </p:nvSpPr>
        <p:spPr>
          <a:xfrm rot="16200000">
            <a:off x="292452" y="5567757"/>
            <a:ext cx="949868" cy="14252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36" name="文本框 7"/>
          <p:cNvSpPr txBox="1"/>
          <p:nvPr>
            <p:custDataLst>
              <p:tags r:id="rId10"/>
            </p:custDataLst>
          </p:nvPr>
        </p:nvSpPr>
        <p:spPr>
          <a:xfrm>
            <a:off x="1148618" y="3910033"/>
            <a:ext cx="10344399" cy="951435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政策内容：包括能效标识、节能补贴、淘汰落后产品等措施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38" name="文本框 8"/>
          <p:cNvSpPr txBox="1"/>
          <p:nvPr>
            <p:custDataLst>
              <p:tags r:id="rId11"/>
            </p:custDataLst>
          </p:nvPr>
        </p:nvSpPr>
        <p:spPr>
          <a:xfrm>
            <a:off x="1148618" y="5164153"/>
            <a:ext cx="10344399" cy="950651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政策实施：通过市场监管、产品质量认证等方式确保政策执行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40" name="文本框 13"/>
          <p:cNvSpPr txBox="1"/>
          <p:nvPr>
            <p:custDataLst>
              <p:tags r:id="rId12"/>
            </p:custDataLst>
          </p:nvPr>
        </p:nvSpPr>
        <p:spPr>
          <a:xfrm>
            <a:off x="1148618" y="1426899"/>
            <a:ext cx="10344399" cy="951435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国家能耗标准：规定了家用电器的能耗限值和测试方法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42" name="文本框 14"/>
          <p:cNvSpPr txBox="1"/>
          <p:nvPr>
            <p:custDataLst>
              <p:tags r:id="rId13"/>
            </p:custDataLst>
          </p:nvPr>
        </p:nvSpPr>
        <p:spPr>
          <a:xfrm>
            <a:off x="1148618" y="2682275"/>
            <a:ext cx="10344399" cy="950651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政策背景：为了降低能耗，保护环境，提高能源利用效率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https://d.book118.com/008043014046006025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年号占位符"/>
  <p:tag name="KSO_WM_UNIT_SUBTYPE" val="e"/>
  <p:tag name="KSO_WM_UNIT_TYPE" val="f"/>
  <p:tag name="KSO_WM_UNIT_VALUE" val="8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署名"/>
  <p:tag name="KSO_WM_UNIT_SUBTYPE" val="b"/>
  <p:tag name="KSO_WM_UNIT_TYPE" val="f"/>
  <p:tag name="KSO_WM_UNIT_VALUE" val="14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年号占位符"/>
  <p:tag name="KSO_WM_UNIT_SUBTYPE" val="e"/>
  <p:tag name="KSO_WM_UNIT_TYPE" val="f"/>
  <p:tag name="KSO_WM_UNIT_VALUE" val="8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署名"/>
  <p:tag name="KSO_WM_UNIT_SUBTYPE" val="b"/>
  <p:tag name="KSO_WM_UNIT_TYPE" val="f"/>
  <p:tag name="KSO_WM_UNIT_VALUE" val="14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340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3188"/>
  <p:tag name="KSO_WM_TEMPLATE_MASTER_TYPE" val="0"/>
  <p:tag name="KSO_WM_TEMPLATE_SUBCATEGORY" val="29"/>
  <p:tag name="KSO_WM_TEMPLATE_THUMBS_INDEX" val="1、9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30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1*f*2"/>
  <p:tag name="KSO_WM_UNIT_INDEX" val="2"/>
  <p:tag name="KSO_WM_UNIT_LAYERLEVEL" val="1"/>
  <p:tag name="KSO_WM_UNIT_NOCLEAR" val="0"/>
  <p:tag name="KSO_WM_UNIT_PRESET_TEXT" val="20XX"/>
  <p:tag name="KSO_WM_UNIT_SUBTYPE" val="e"/>
  <p:tag name="KSO_WM_UNIT_TYPE" val="f"/>
  <p:tag name="KSO_WM_UNIT_VALUE" val="8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4"/>
</p:tagLst>
</file>

<file path=ppt/tags/tag75.xml><?xml version="1.0" encoding="utf-8"?>
<p:tagLst xmlns:p="http://schemas.openxmlformats.org/presentationml/2006/main">
  <p:tag name="KSO_WM_BEAUTIFY_FLAG" val="#wm#"/>
  <p:tag name="KSO_WM_SLIDE_ID" val="custom20233188_1"/>
  <p:tag name="KSO_WM_SLIDE_INDEX" val="1"/>
  <p:tag name="KSO_WM_SLIDE_ITEM_CNT" val="0"/>
  <p:tag name="KSO_WM_SLIDE_LAYOUT" val="a_f"/>
  <p:tag name="KSO_WM_SLIDE_LAYOUT_CNT" val="1_2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3188"/>
  <p:tag name="KSO_WM_TEMPLATE_MASTER_TYPE" val="0"/>
  <p:tag name="KSO_WM_TEMPLATE_SUBCATEGORY" val="29"/>
  <p:tag name="KSO_WM_TEMPLATE_THUMBS_INDEX" val="1、9"/>
</p:tagLst>
</file>

<file path=ppt/tags/tag76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7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5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7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5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5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5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5*l_h_i*1_2_1"/>
  <p:tag name="KSO_WM_UNIT_INDEX" val="1_2_1"/>
  <p:tag name="KSO_WM_UNIT_LAYERLEVEL" val="1_1_1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5*l_h_i*1_3_1"/>
  <p:tag name="KSO_WM_UNIT_INDEX" val="1_3_1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5*l_h_i*1_4_1"/>
  <p:tag name="KSO_WM_UNIT_INDEX" val="1_4_1"/>
  <p:tag name="KSO_WM_UNIT_LAYERLEVEL" val="1_1_1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5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5*l_h_i*1_5_1"/>
  <p:tag name="KSO_WM_UNIT_INDEX" val="1_5_1"/>
  <p:tag name="KSO_WM_UNIT_LAYERLEVEL" val="1_1_1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3188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3188"/>
  <p:tag name="KSO_WM_TEMPLATE_MASTER_TYPE" val="0"/>
  <p:tag name="KSO_WM_TEMPLATE_SUBCATEGORY" val="29"/>
</p:tagLst>
</file>

<file path=ppt/tags/tag9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9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1"/>
  <p:tag name="KSO_WM_UNIT_DIAGRAM_ISNUMVISUAL" val="0"/>
  <p:tag name="KSO_WM_UNIT_DIAGRAM_ISREFERUNIT" val="0"/>
  <p:tag name="KSO_WM_UNIT_HIGHLIGHT" val="0"/>
  <p:tag name="KSO_WM_UNIT_ID" val="custom2023318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4.xml><?xml version="1.0" encoding="utf-8"?>
<p:tagLst xmlns:p="http://schemas.openxmlformats.org/presentationml/2006/main">
  <p:tag name="KSO_WM_BEAUTIFY_FLAG" val="#wm#"/>
  <p:tag name="KSO_WM_SLIDE_ID" val="custom202331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188"/>
  <p:tag name="KSO_WM_TEMPLATE_MASTER_TYPE" val="0"/>
  <p:tag name="KSO_WM_TEMPLATE_SUBCATEGORY" val="29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1"/>
  <p:tag name="KSO_WM_UNIT_INDEX" val="1_4_1"/>
  <p:tag name="KSO_WM_UNIT_LAYERLEVEL" val="1_1_1"/>
  <p:tag name="KSO_WM_UNIT_LINE_FORE_SCHEMECOLOR_INDEX" val="7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2"/>
  <p:tag name="KSO_WM_UNIT_INDEX" val="1_4_2"/>
  <p:tag name="KSO_WM_UNIT_LAYERLEVEL" val="1_1_1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1"/>
  <p:tag name="KSO_WM_UNIT_INDEX" val="1_5_1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2"/>
  <p:tag name="KSO_WM_UNIT_INDEX" val="1_5_2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1"/>
  <p:tag name="KSO_WM_UNIT_INDEX" val="1_6_1"/>
  <p:tag name="KSO_WM_UNIT_LAYERLEVEL" val="1_1_1"/>
  <p:tag name="KSO_WM_UNIT_LINE_FORE_SCHEMECOLOR_INDEX" val="7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2"/>
  <p:tag name="KSO_WM_UNIT_INDEX" val="1_6_2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6_1"/>
  <p:tag name="KSO_WM_UNIT_INDEX" val="1_6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1"/>
  <p:tag name="KSO_WM_UNIT_INDEX" val="1_1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2"/>
  <p:tag name="KSO_WM_UNIT_INDEX" val="1_1_2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1"/>
  <p:tag name="KSO_WM_UNIT_INDEX" val="1_2_1"/>
  <p:tag name="KSO_WM_UNIT_LAYERLEVEL" val="1_1_1"/>
  <p:tag name="KSO_WM_UNIT_LINE_FORE_SCHEMECOLOR_INDEX" val="7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2"/>
  <p:tag name="KSO_WM_UNIT_INDEX" val="1_2_2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1"/>
  <p:tag name="KSO_WM_UNIT_INDEX" val="1_3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2"/>
  <p:tag name="KSO_WM_UNIT_INDEX" val="1_3_2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3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1"/>
  <p:tag name="KSO_WM_UNIT_DIAGRAM_ISNUMVISUAL" val="0"/>
  <p:tag name="KSO_WM_UNIT_DIAGRAM_ISREFERUNIT" val="0"/>
  <p:tag name="KSO_WM_UNIT_HIGHLIGHT" val="0"/>
  <p:tag name="KSO_WM_UNIT_ID" val="custom20233188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39.xml><?xml version="1.0" encoding="utf-8"?>
<p:tagLst xmlns:p="http://schemas.openxmlformats.org/presentationml/2006/main">
  <p:tag name="KSO_WM_BEAUTIFY_FLAG" val="#wm#"/>
  <p:tag name="KSO_WM_SLIDE_ID" val="custom202331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188"/>
  <p:tag name="KSO_WM_TEMPLATE_MASTER_TYPE" val="0"/>
  <p:tag name="KSO_WM_TEMPLATE_SUBCATEGORY" val="29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6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1"/>
  <p:tag name="KSO_WM_UNIT_DIAGRAM_ISNUMVISUAL" val="0"/>
  <p:tag name="KSO_WM_UNIT_DIAGRAM_ISREFERUNIT" val="0"/>
  <p:tag name="KSO_WM_UNIT_HIGHLIGHT" val="0"/>
  <p:tag name="KSO_WM_UNIT_ID" val="custom20233188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70.xml><?xml version="1.0" encoding="utf-8"?>
<p:tagLst xmlns:p="http://schemas.openxmlformats.org/presentationml/2006/main">
  <p:tag name="KSO_WM_BEAUTIFY_FLAG" val="#wm#"/>
  <p:tag name="KSO_WM_SLIDE_ID" val="custom202331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188"/>
  <p:tag name="KSO_WM_TEMPLATE_MASTER_TYPE" val="0"/>
  <p:tag name="KSO_WM_TEMPLATE_SUBCATEGORY" val="29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90">
      <a:dk1>
        <a:srgbClr val="000000"/>
      </a:dk1>
      <a:lt1>
        <a:srgbClr val="FFFFFF"/>
      </a:lt1>
      <a:dk2>
        <a:srgbClr val="00042D"/>
      </a:dk2>
      <a:lt2>
        <a:srgbClr val="FFFFFF"/>
      </a:lt2>
      <a:accent1>
        <a:srgbClr val="2D42FF"/>
      </a:accent1>
      <a:accent2>
        <a:srgbClr val="5475FF"/>
      </a:accent2>
      <a:accent3>
        <a:srgbClr val="6E4AFF"/>
      </a:accent3>
      <a:accent4>
        <a:srgbClr val="75BD42"/>
      </a:accent4>
      <a:accent5>
        <a:srgbClr val="30C0B4"/>
      </a:accent5>
      <a:accent6>
        <a:srgbClr val="8C73EE"/>
      </a:accent6>
      <a:hlink>
        <a:srgbClr val="658BD5"/>
      </a:hlink>
      <a:folHlink>
        <a:srgbClr val="A16AA5"/>
      </a:folHlink>
    </a:clrScheme>
    <a:fontScheme name="自定义 34">
      <a:majorFont>
        <a:latin typeface="MiSans Heavy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13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0">
      <vt:lpstr>Arial</vt:lpstr>
      <vt:lpstr>Calibri</vt:lpstr>
      <vt:lpstr>MiSans Heavy</vt:lpstr>
      <vt:lpstr>微软雅黑</vt:lpstr>
      <vt:lpstr>Calibri Light</vt:lpstr>
      <vt:lpstr>Wingdings</vt:lpstr>
      <vt:lpstr>Office Theme</vt:lpstr>
      <vt:lpstr>家用电器能耗调查</vt:lpstr>
      <vt:lpstr>目录</vt:lpstr>
      <vt:lpstr>家用电器能耗现状</vt:lpstr>
      <vt:lpstr>能耗较高的家用电器类型</vt:lpstr>
      <vt:lpstr>家用电器能耗的地区差异</vt:lpstr>
      <vt:lpstr>家用电器能耗与家庭收入的关系</vt:lpstr>
      <vt:lpstr>家用电器能耗影响因素</vt:lpstr>
      <vt:lpstr>家电能效等级</vt:lpstr>
      <vt:lpstr>家电使用频率和时长</vt:lpstr>
      <vt:lpstr>家电维护和保养</vt:lpstr>
      <vt:lpstr>家用电器能耗标准与政策</vt:lpstr>
      <vt:lpstr>国家能耗标准与政策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2024-09-01T22:36:41.549</cp:lastPrinted>
  <dcterms:created xsi:type="dcterms:W3CDTF">2024-09-01T14:36:41Z</dcterms:created>
  <dcterms:modified xsi:type="dcterms:W3CDTF">2024-09-01T14:36:43Z</dcterms:modified>
</cp:coreProperties>
</file>