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1F5DDF2-5A54-46DD-A5DF-E9CAF8077BB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AB4CAD-80C9-46EE-B384-F0AEFFB311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0C0E44-BAB0-4BDB-8854-CE1CCCB5F3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81CB94-4CFF-4F88-8875-24E2C181A5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FDD66C-F14B-43A0-B2C4-B5B0187E66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BD1C5A-C036-4823-A5F2-2E44F77D8C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25F3B9-A4EA-4D7A-A51F-AB96FA585F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F8EF53-D335-4CE0-970E-0A09574358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9AF21C-E7E4-4A2B-A81B-7C92DB464F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81E175-5A94-4AA0-91F5-B87E3FB510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F8C105-FC6D-4D02-A4FE-E547AA31E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440905-23B3-4EB5-B8B4-18ECE76C76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550052B-8678-40BD-8F94-017F3D18BAC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31B1741-4BD3-4F36-9EA3-B01CEEB1BCA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5201106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58544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认知负荷理论在教学设计中的应用</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0404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50000"/>
              </a:lnSpc>
            </a:pPr>
            <a:r>
              <a:rPr lang="zh-CN" sz="2000" b="1" strike="noStrike" spc="-1">
                <a:solidFill>
                  <a:schemeClr val="dk1"/>
                </a:solidFill>
                <a:latin typeface="微软雅黑"/>
                <a:ea typeface="微软雅黑"/>
              </a:rPr>
              <a:t>制作人：</a:t>
            </a:r>
            <a:r>
              <a:rPr lang="en-US" sz="2000" b="1" strike="noStrike" spc="-1">
                <a:solidFill>
                  <a:schemeClr val="dk1"/>
                </a:solidFill>
                <a:latin typeface="微软雅黑"/>
                <a:ea typeface="微软雅黑"/>
              </a:rPr>
              <a:t>XX </a:t>
            </a:r>
            <a:endParaRPr lang="en-US" sz="2000" b="0" strike="noStrike" spc="-1">
              <a:solidFill>
                <a:srgbClr val="000000"/>
              </a:solidFill>
              <a:latin typeface="Arial"/>
            </a:endParaRPr>
          </a:p>
          <a:p>
            <a:pPr defTabSz="914400">
              <a:lnSpc>
                <a:spcPct val="150000"/>
              </a:lnSpc>
            </a:pPr>
            <a:r>
              <a:rPr lang="zh-CN" sz="2000" b="1" strike="noStrike" spc="-1">
                <a:solidFill>
                  <a:schemeClr val="dk1"/>
                </a:solidFill>
                <a:latin typeface="微软雅黑"/>
                <a:ea typeface="微软雅黑"/>
              </a:rPr>
              <a:t>时间：</a:t>
            </a:r>
            <a:r>
              <a:rPr lang="en-US" sz="2000" b="1" strike="noStrike" spc="-1">
                <a:solidFill>
                  <a:schemeClr val="dk1"/>
                </a:solidFill>
                <a:latin typeface="微软雅黑"/>
                <a:ea typeface="微软雅黑"/>
              </a:rPr>
              <a:t>2024</a:t>
            </a:r>
            <a:r>
              <a:rPr lang="zh-CN" sz="2000" b="1" strike="noStrike" spc="-1">
                <a:solidFill>
                  <a:schemeClr val="dk1"/>
                </a:solidFill>
                <a:latin typeface="微软雅黑"/>
                <a:ea typeface="微软雅黑"/>
              </a:rPr>
              <a:t>年</a:t>
            </a:r>
            <a:r>
              <a:rPr lang="en-US" sz="2000" b="1" strike="noStrike" spc="-1">
                <a:solidFill>
                  <a:schemeClr val="dk1"/>
                </a:solidFill>
                <a:latin typeface="微软雅黑"/>
                <a:ea typeface="微软雅黑"/>
              </a:rPr>
              <a:t>X</a:t>
            </a:r>
            <a:r>
              <a:rPr lang="zh-CN" sz="2000" b="1" strike="noStrike" spc="-1">
                <a:solidFill>
                  <a:schemeClr val="dk1"/>
                </a:solidFill>
                <a:latin typeface="微软雅黑"/>
                <a:ea typeface="微软雅黑"/>
              </a:rPr>
              <a:t>月</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63120" y="5047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1</a:t>
            </a:r>
            <a:r>
              <a:rPr lang="zh-CN" sz="2400" b="1" strike="noStrike" spc="-1">
                <a:solidFill>
                  <a:schemeClr val="lt2">
                    <a:lumMod val="25000"/>
                  </a:schemeClr>
                </a:solidFill>
                <a:latin typeface="微软雅黑"/>
                <a:ea typeface="微软雅黑"/>
              </a:rPr>
              <a:t>章  认知负荷理论概述</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2</a:t>
            </a:r>
            <a:r>
              <a:rPr lang="zh-CN" sz="2400" b="1" strike="noStrike" spc="-1">
                <a:solidFill>
                  <a:schemeClr val="lt2">
                    <a:lumMod val="25000"/>
                  </a:schemeClr>
                </a:solidFill>
                <a:latin typeface="微软雅黑"/>
                <a:ea typeface="微软雅黑"/>
              </a:rPr>
              <a:t>章  认知负荷理论与教学设计</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3</a:t>
            </a:r>
            <a:r>
              <a:rPr lang="zh-CN" sz="2400" b="1" strike="noStrike" spc="-1">
                <a:solidFill>
                  <a:schemeClr val="lt2">
                    <a:lumMod val="25000"/>
                  </a:schemeClr>
                </a:solidFill>
                <a:latin typeface="微软雅黑"/>
                <a:ea typeface="微软雅黑"/>
              </a:rPr>
              <a:t>章  认知负荷理论在课堂教学中的应用</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4</a:t>
            </a:r>
            <a:r>
              <a:rPr lang="zh-CN" sz="2400" b="1" strike="noStrike" spc="-1">
                <a:solidFill>
                  <a:schemeClr val="lt2">
                    <a:lumMod val="25000"/>
                  </a:schemeClr>
                </a:solidFill>
                <a:latin typeface="微软雅黑"/>
                <a:ea typeface="微软雅黑"/>
              </a:rPr>
              <a:t>章  认知负荷理论在在线教育中的应用</a:t>
            </a:r>
            <a:endParaRPr lang="en-US" sz="2400" b="0" strike="noStrike" spc="-1">
              <a:solidFill>
                <a:srgbClr val="000000"/>
              </a:solidFill>
              <a:latin typeface="Arial"/>
            </a:endParaRPr>
          </a:p>
          <a:p>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5</a:t>
            </a:r>
            <a:r>
              <a:rPr lang="zh-CN" sz="2400" b="1" strike="noStrike" spc="-1">
                <a:solidFill>
                  <a:schemeClr val="lt2">
                    <a:lumMod val="25000"/>
                  </a:schemeClr>
                </a:solidFill>
                <a:latin typeface="微软雅黑"/>
                <a:ea typeface="微软雅黑"/>
              </a:rPr>
              <a:t>章  认知负荷理论在职业培训中的应用</a:t>
            </a:r>
            <a:endParaRPr lang="en-US" sz="2400" b="0" strike="noStrike" spc="-1">
              <a:solidFill>
                <a:srgbClr val="000000"/>
              </a:solidFill>
              <a:latin typeface="Arial"/>
            </a:endParaRPr>
          </a:p>
          <a:p>
            <a:pPr defTabSz="914400">
              <a:lnSpc>
                <a:spcPct val="100000"/>
              </a:lnSpc>
            </a:pPr>
            <a:r>
              <a:rPr lang="zh-CN" sz="2400" b="1" strike="noStrike" spc="-1">
                <a:solidFill>
                  <a:schemeClr val="lt2">
                    <a:lumMod val="25000"/>
                  </a:schemeClr>
                </a:solidFill>
                <a:latin typeface="微软雅黑"/>
                <a:ea typeface="微软雅黑"/>
              </a:rPr>
              <a:t>第</a:t>
            </a:r>
            <a:r>
              <a:rPr lang="en-US" sz="2400" b="1" strike="noStrike" spc="-1">
                <a:solidFill>
                  <a:schemeClr val="lt2">
                    <a:lumMod val="25000"/>
                  </a:schemeClr>
                </a:solidFill>
                <a:latin typeface="微软雅黑"/>
                <a:ea typeface="微软雅黑"/>
              </a:rPr>
              <a:t>6</a:t>
            </a:r>
            <a:r>
              <a:rPr lang="zh-CN" sz="2400" b="1" strike="noStrike" spc="-1">
                <a:solidFill>
                  <a:schemeClr val="lt2">
                    <a:lumMod val="25000"/>
                  </a:schemeClr>
                </a:solidFill>
                <a:latin typeface="微软雅黑"/>
                <a:ea typeface="微软雅黑"/>
              </a:rPr>
              <a:t>章  结语</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4678560" y="169992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4000" b="0" strike="noStrike" spc="148">
                <a:solidFill>
                  <a:schemeClr val="dk1">
                    <a:lumMod val="65000"/>
                    <a:lumOff val="35000"/>
                  </a:schemeClr>
                </a:solidFill>
                <a:latin typeface="Arial"/>
                <a:ea typeface="微软雅黑"/>
              </a:rPr>
              <a:t>01</a:t>
            </a:r>
            <a:endParaRPr lang="en-US" sz="40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3823200" y="2823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4000" b="1" strike="noStrike" spc="299">
                <a:solidFill>
                  <a:schemeClr val="dk1">
                    <a:lumMod val="85000"/>
                    <a:lumOff val="15000"/>
                  </a:schemeClr>
                </a:solidFill>
                <a:latin typeface="Arial"/>
                <a:ea typeface="微软雅黑"/>
              </a:rPr>
              <a:t>第</a:t>
            </a:r>
            <a:r>
              <a:rPr lang="en-US" sz="4000" b="1" strike="noStrike" spc="299">
                <a:solidFill>
                  <a:schemeClr val="dk1">
                    <a:lumMod val="85000"/>
                    <a:lumOff val="15000"/>
                  </a:schemeClr>
                </a:solidFill>
                <a:latin typeface="Arial"/>
                <a:ea typeface="微软雅黑"/>
              </a:rPr>
              <a:t>1</a:t>
            </a:r>
            <a:r>
              <a:rPr lang="zh-CN" sz="4000" b="1" strike="noStrike" spc="299">
                <a:solidFill>
                  <a:schemeClr val="dk1">
                    <a:lumMod val="85000"/>
                    <a:lumOff val="15000"/>
                  </a:schemeClr>
                </a:solidFill>
                <a:latin typeface="Arial"/>
                <a:ea typeface="微软雅黑"/>
              </a:rPr>
              <a:t>章 认知负荷理论概述</a:t>
            </a:r>
            <a:endParaRPr lang="en-US" sz="40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认知负荷理论简介</a:t>
            </a:r>
            <a:endParaRPr lang="en-US" sz="2200" b="0" strike="noStrike" spc="-1">
              <a:solidFill>
                <a:srgbClr val="000000"/>
              </a:solidFill>
              <a:latin typeface="Arial"/>
            </a:endParaRPr>
          </a:p>
        </p:txBody>
      </p:sp>
      <p:sp>
        <p:nvSpPr>
          <p:cNvPr id="82"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认知负荷理论由</a:t>
            </a:r>
            <a:r>
              <a:rPr lang="en-US" sz="1800" b="0" strike="noStrike" spc="148">
                <a:solidFill>
                  <a:schemeClr val="dk1"/>
                </a:solidFill>
                <a:latin typeface="Arial"/>
                <a:ea typeface="微软雅黑"/>
              </a:rPr>
              <a:t>John Sweller</a:t>
            </a:r>
            <a:r>
              <a:rPr lang="zh-CN" sz="1800" b="0" strike="noStrike" spc="148">
                <a:solidFill>
                  <a:schemeClr val="dk1"/>
                </a:solidFill>
                <a:latin typeface="Arial"/>
                <a:ea typeface="微软雅黑"/>
              </a:rPr>
              <a:t>于</a:t>
            </a:r>
            <a:r>
              <a:rPr lang="en-US" sz="1800" b="0" strike="noStrike" spc="148">
                <a:solidFill>
                  <a:schemeClr val="dk1"/>
                </a:solidFill>
                <a:latin typeface="Arial"/>
                <a:ea typeface="微软雅黑"/>
              </a:rPr>
              <a:t>1988</a:t>
            </a:r>
            <a:r>
              <a:rPr lang="zh-CN" sz="1800" b="0" strike="noStrike" spc="148">
                <a:solidFill>
                  <a:schemeClr val="dk1"/>
                </a:solidFill>
                <a:latin typeface="Arial"/>
                <a:ea typeface="微软雅黑"/>
              </a:rPr>
              <a:t>年提出，是指人的认知系统在接受信息时所需的认知资源量。这一理论在教学设计中扮演重要角色，帮助教师理解学生在学习过程中的认知需求。</a:t>
            </a:r>
            <a:endParaRPr lang="en-US" sz="18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8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认知负荷的类型</a:t>
            </a:r>
            <a:endParaRPr lang="en-US" sz="3600" b="0" strike="noStrike" spc="-1">
              <a:solidFill>
                <a:srgbClr val="000000"/>
              </a:solidFill>
              <a:latin typeface="Arial"/>
            </a:endParaRPr>
          </a:p>
        </p:txBody>
      </p:sp>
      <p:sp>
        <p:nvSpPr>
          <p:cNvPr id="86"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处理新信息时的认知资源</a:t>
            </a:r>
            <a:endParaRPr lang="en-US" sz="1600" b="0" strike="noStrike" spc="-1">
              <a:solidFill>
                <a:srgbClr val="000000"/>
              </a:solidFill>
              <a:latin typeface="Arial"/>
            </a:endParaRPr>
          </a:p>
        </p:txBody>
      </p:sp>
      <p:sp>
        <p:nvSpPr>
          <p:cNvPr id="87"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本负荷</a:t>
            </a:r>
            <a:endParaRPr lang="en-US" sz="2000" b="0" strike="noStrike" spc="-1">
              <a:solidFill>
                <a:srgbClr val="000000"/>
              </a:solidFill>
              <a:latin typeface="Arial"/>
            </a:endParaRPr>
          </a:p>
        </p:txBody>
      </p:sp>
      <p:sp>
        <p:nvSpPr>
          <p:cNvPr id="88"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处理任务本身所需的认知资源</a:t>
            </a:r>
            <a:endParaRPr lang="en-US" sz="1600" b="0" strike="noStrike" spc="-1">
              <a:solidFill>
                <a:srgbClr val="000000"/>
              </a:solidFill>
              <a:latin typeface="Arial"/>
            </a:endParaRPr>
          </a:p>
        </p:txBody>
      </p:sp>
      <p:sp>
        <p:nvSpPr>
          <p:cNvPr id="89"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实负荷</a:t>
            </a:r>
            <a:endParaRPr lang="en-US" sz="2000" b="0" strike="noStrike" spc="-1">
              <a:solidFill>
                <a:srgbClr val="000000"/>
              </a:solidFill>
              <a:latin typeface="Arial"/>
            </a:endParaRPr>
          </a:p>
        </p:txBody>
      </p:sp>
      <p:sp>
        <p:nvSpPr>
          <p:cNvPr id="90"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将本负荷转化为实负荷所需的认知资源</a:t>
            </a:r>
            <a:endParaRPr lang="en-US" sz="1600" b="0" strike="noStrike" spc="-1">
              <a:solidFill>
                <a:srgbClr val="000000"/>
              </a:solidFill>
              <a:latin typeface="Arial"/>
            </a:endParaRPr>
          </a:p>
        </p:txBody>
      </p:sp>
      <p:sp>
        <p:nvSpPr>
          <p:cNvPr id="91"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转化负荷</a:t>
            </a:r>
            <a:endParaRPr lang="en-US" sz="2000" b="0" strike="noStrike" spc="-1">
              <a:solidFill>
                <a:srgbClr val="000000"/>
              </a:solidFill>
              <a:latin typeface="Arial"/>
            </a:endParaRPr>
          </a:p>
        </p:txBody>
      </p:sp>
      <p:sp>
        <p:nvSpPr>
          <p:cNvPr id="92"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93"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4"/>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2.title"/>
          <p:cNvSpPr/>
          <p:nvPr/>
        </p:nvSpPr>
        <p:spPr>
          <a:xfrm>
            <a:off x="368964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促进个性化教育</a:t>
            </a:r>
            <a:endParaRPr lang="en-US" sz="2000" b="0" strike="noStrike" spc="-1">
              <a:solidFill>
                <a:srgbClr val="000000"/>
              </a:solidFill>
              <a:latin typeface="Arial"/>
            </a:endParaRPr>
          </a:p>
        </p:txBody>
      </p:sp>
      <p:sp>
        <p:nvSpPr>
          <p:cNvPr id="96" name="content.2.content"/>
          <p:cNvSpPr/>
          <p:nvPr/>
        </p:nvSpPr>
        <p:spPr>
          <a:xfrm>
            <a:off x="3676680" y="2805480"/>
            <a:ext cx="2067120" cy="291924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根据学生的认知能力调整教学方法和内容</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个性化教育可有效减少学生的认知负荷</a:t>
            </a:r>
            <a:endParaRPr lang="en-US" sz="1800" b="0" strike="noStrike" spc="-1">
              <a:solidFill>
                <a:srgbClr val="000000"/>
              </a:solidFill>
              <a:latin typeface="Arial"/>
            </a:endParaRPr>
          </a:p>
        </p:txBody>
      </p:sp>
      <p:sp>
        <p:nvSpPr>
          <p:cNvPr id="97" name="矩形 7"/>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3.title"/>
          <p:cNvSpPr/>
          <p:nvPr/>
        </p:nvSpPr>
        <p:spPr>
          <a:xfrm>
            <a:off x="6511320" y="18219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提高教师教学效率</a:t>
            </a:r>
            <a:endParaRPr lang="en-US" sz="2000" b="0" strike="noStrike" spc="-1">
              <a:solidFill>
                <a:srgbClr val="000000"/>
              </a:solidFill>
              <a:latin typeface="Arial"/>
            </a:endParaRPr>
          </a:p>
        </p:txBody>
      </p:sp>
      <p:sp>
        <p:nvSpPr>
          <p:cNvPr id="99" name="content.3.content"/>
          <p:cNvSpPr/>
          <p:nvPr/>
        </p:nvSpPr>
        <p:spPr>
          <a:xfrm>
            <a:off x="6424200" y="2805480"/>
            <a:ext cx="2095920" cy="86580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了解学生的认知负荷可以指导教师合理安排课堂活动</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高效的教学设计能降低教师的认知负荷</a:t>
            </a:r>
            <a:endParaRPr lang="en-US" sz="1800" b="0" strike="noStrike" spc="-1">
              <a:solidFill>
                <a:srgbClr val="000000"/>
              </a:solidFill>
              <a:latin typeface="Arial"/>
            </a:endParaRPr>
          </a:p>
        </p:txBody>
      </p:sp>
      <p:sp>
        <p:nvSpPr>
          <p:cNvPr id="100" name="矩形 10"/>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4.title"/>
          <p:cNvSpPr/>
          <p:nvPr/>
        </p:nvSpPr>
        <p:spPr>
          <a:xfrm>
            <a:off x="9177480" y="18219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优化教学资源利用</a:t>
            </a:r>
            <a:endParaRPr lang="en-US" sz="2000" b="0" strike="noStrike" spc="-1">
              <a:solidFill>
                <a:srgbClr val="000000"/>
              </a:solidFill>
              <a:latin typeface="Arial"/>
            </a:endParaRPr>
          </a:p>
        </p:txBody>
      </p:sp>
      <p:sp>
        <p:nvSpPr>
          <p:cNvPr id="102" name="content.4.content"/>
          <p:cNvSpPr/>
          <p:nvPr/>
        </p:nvSpPr>
        <p:spPr>
          <a:xfrm>
            <a:off x="9177480" y="2805480"/>
            <a:ext cx="2076840" cy="86580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根据认知负荷理论，教师可以更有效地利用教学资源</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合理利用资源有助于提高学习效率</a:t>
            </a:r>
            <a:endParaRPr lang="en-US" sz="1800" b="0" strike="noStrike" spc="-1">
              <a:solidFill>
                <a:srgbClr val="000000"/>
              </a:solidFill>
              <a:latin typeface="Arial"/>
            </a:endParaRPr>
          </a:p>
        </p:txBody>
      </p:sp>
      <p:sp>
        <p:nvSpPr>
          <p:cNvPr id="103" name="title"/>
          <p:cNvSpPr/>
          <p:nvPr/>
        </p:nvSpPr>
        <p:spPr>
          <a:xfrm>
            <a:off x="454680" y="53352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认知负荷理论的重要性</a:t>
            </a:r>
            <a:endParaRPr lang="en-US" sz="3600" b="0" strike="noStrike" spc="-1">
              <a:solidFill>
                <a:srgbClr val="000000"/>
              </a:solidFill>
              <a:latin typeface="Arial"/>
            </a:endParaRPr>
          </a:p>
        </p:txBody>
      </p:sp>
      <p:sp>
        <p:nvSpPr>
          <p:cNvPr id="104" name="矩形 14"/>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1.title"/>
          <p:cNvSpPr/>
          <p:nvPr/>
        </p:nvSpPr>
        <p:spPr>
          <a:xfrm>
            <a:off x="88236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提高学习效果</a:t>
            </a:r>
            <a:endParaRPr lang="en-US" sz="2000" b="0" strike="noStrike" spc="-1">
              <a:solidFill>
                <a:srgbClr val="000000"/>
              </a:solidFill>
              <a:latin typeface="Arial"/>
            </a:endParaRPr>
          </a:p>
        </p:txBody>
      </p:sp>
      <p:sp>
        <p:nvSpPr>
          <p:cNvPr id="106" name="content.1.content"/>
          <p:cNvSpPr/>
          <p:nvPr/>
        </p:nvSpPr>
        <p:spPr>
          <a:xfrm>
            <a:off x="882000" y="2805480"/>
            <a:ext cx="2082960" cy="298728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理解学生的认知负荷有助于优化教学内容</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合理分配认知负荷可以提升学生的学习成绩</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7" name="title"/>
          <p:cNvSpPr/>
          <p:nvPr/>
        </p:nvSpPr>
        <p:spPr>
          <a:xfrm>
            <a:off x="583560" y="360000"/>
            <a:ext cx="4603320" cy="719640"/>
          </a:xfrm>
          <a:prstGeom prst="rect">
            <a:avLst/>
          </a:prstGeom>
          <a:noFill/>
          <a:ln w="0">
            <a:noFill/>
          </a:ln>
        </p:spPr>
        <p:style>
          <a:lnRef idx="0"/>
          <a:fillRef idx="0"/>
          <a:effectRef idx="0"/>
          <a:fontRef idx="minor"/>
        </p:style>
        <p:txBody>
          <a:bodyPr lIns="0" tIns="0" rIns="0" bIns="0" anchor="b">
            <a:normAutofit fontScale="84166"/>
          </a:bodyPr>
          <a:lstStyle/>
          <a:p>
            <a:pPr defTabSz="914400">
              <a:lnSpc>
                <a:spcPct val="100000"/>
              </a:lnSpc>
            </a:pPr>
            <a:r>
              <a:rPr lang="zh-CN" sz="3600" b="1" strike="noStrike" spc="299">
                <a:solidFill>
                  <a:schemeClr val="dk1">
                    <a:lumMod val="85000"/>
                    <a:lumOff val="15000"/>
                  </a:schemeClr>
                </a:solidFill>
                <a:latin typeface="Arial"/>
                <a:ea typeface="微软雅黑"/>
              </a:rPr>
              <a:t>认知负荷理论的应用领域</a:t>
            </a:r>
            <a:endParaRPr lang="en-US" sz="3600" b="0" strike="noStrike" spc="-1">
              <a:solidFill>
                <a:srgbClr val="000000"/>
              </a:solidFill>
              <a:latin typeface="Arial"/>
            </a:endParaRPr>
          </a:p>
        </p:txBody>
      </p:sp>
      <p:sp>
        <p:nvSpPr>
          <p:cNvPr id="108"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09" name="content.1.subtitle"/>
          <p:cNvSpPr/>
          <p:nvPr/>
        </p:nvSpPr>
        <p:spPr>
          <a:xfrm>
            <a:off x="1244520" y="2356560"/>
            <a:ext cx="49708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solidFill>
                <a:latin typeface="Arial"/>
                <a:ea typeface="微软雅黑"/>
              </a:rPr>
              <a:t>利用认知负荷理论设计更有效的教学软件和平台</a:t>
            </a:r>
            <a:endParaRPr lang="en-US" sz="1800" b="0" strike="noStrike" spc="-1">
              <a:solidFill>
                <a:srgbClr val="000000"/>
              </a:solidFill>
              <a:latin typeface="Arial"/>
            </a:endParaRPr>
          </a:p>
        </p:txBody>
      </p:sp>
      <p:sp>
        <p:nvSpPr>
          <p:cNvPr id="110" name="content.1.title"/>
          <p:cNvSpPr/>
          <p:nvPr/>
        </p:nvSpPr>
        <p:spPr>
          <a:xfrm>
            <a:off x="1243440" y="1695960"/>
            <a:ext cx="55634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教育技术</a:t>
            </a:r>
            <a:endParaRPr lang="en-US" sz="2400" b="0" strike="noStrike" spc="-1">
              <a:solidFill>
                <a:srgbClr val="000000"/>
              </a:solidFill>
              <a:latin typeface="Arial"/>
            </a:endParaRPr>
          </a:p>
        </p:txBody>
      </p:sp>
      <p:sp>
        <p:nvSpPr>
          <p:cNvPr id="111"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2"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3" name="content.3.subtitle"/>
          <p:cNvSpPr/>
          <p:nvPr/>
        </p:nvSpPr>
        <p:spPr>
          <a:xfrm>
            <a:off x="1333440" y="5376600"/>
            <a:ext cx="578700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优化用户界面设计，减少认知负荷</a:t>
            </a:r>
            <a:endParaRPr lang="en-US" sz="1400" b="0" strike="noStrike" spc="-1">
              <a:solidFill>
                <a:srgbClr val="000000"/>
              </a:solidFill>
              <a:latin typeface="Arial"/>
            </a:endParaRPr>
          </a:p>
        </p:txBody>
      </p:sp>
      <p:sp>
        <p:nvSpPr>
          <p:cNvPr id="114" name="content.3.title"/>
          <p:cNvSpPr/>
          <p:nvPr/>
        </p:nvSpPr>
        <p:spPr>
          <a:xfrm>
            <a:off x="1329840" y="4638600"/>
            <a:ext cx="58834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人机交互</a:t>
            </a:r>
            <a:endParaRPr lang="en-US" sz="2400" b="0" strike="noStrike" spc="-1">
              <a:solidFill>
                <a:srgbClr val="000000"/>
              </a:solidFill>
              <a:latin typeface="Arial"/>
            </a:endParaRPr>
          </a:p>
        </p:txBody>
      </p:sp>
      <p:sp>
        <p:nvSpPr>
          <p:cNvPr id="115"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6" name="content.2.subtitle"/>
          <p:cNvSpPr/>
          <p:nvPr/>
        </p:nvSpPr>
        <p:spPr>
          <a:xfrm>
            <a:off x="1330920" y="3866400"/>
            <a:ext cx="54766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lumMod val="85000"/>
                    <a:lumOff val="15000"/>
                  </a:schemeClr>
                </a:solidFill>
                <a:latin typeface="微软雅黑"/>
                <a:ea typeface="微软雅黑"/>
              </a:rPr>
              <a:t>研究认知负荷对学习和记忆的影响</a:t>
            </a:r>
            <a:endParaRPr lang="en-US" sz="1800" b="0" strike="noStrike" spc="-1">
              <a:solidFill>
                <a:srgbClr val="000000"/>
              </a:solidFill>
              <a:latin typeface="Arial"/>
            </a:endParaRPr>
          </a:p>
        </p:txBody>
      </p:sp>
      <p:sp>
        <p:nvSpPr>
          <p:cNvPr id="117" name="content.2.title"/>
          <p:cNvSpPr/>
          <p:nvPr/>
        </p:nvSpPr>
        <p:spPr>
          <a:xfrm>
            <a:off x="1329120" y="3128760"/>
            <a:ext cx="562176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心理学</a:t>
            </a:r>
            <a:endParaRPr lang="en-US" sz="24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19"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认知负荷理论是教学设计中的重要理论之一，通过了解学生的认知负荷情况，教师可以更好地设计教学内容和活动，提高学习效果。未来，随着教育技术的发展，认知负荷理论将在教育领域发挥更大的作用。</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p:nvPr>
        </p:nvSpPr>
        <p:spPr>
          <a:xfrm>
            <a:off x="4678560" y="169992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4000" b="0" strike="noStrike" spc="148">
                <a:solidFill>
                  <a:schemeClr val="dk1">
                    <a:lumMod val="65000"/>
                    <a:lumOff val="35000"/>
                  </a:schemeClr>
                </a:solidFill>
                <a:latin typeface="Arial"/>
                <a:ea typeface="微软雅黑"/>
              </a:rPr>
              <a:t>02</a:t>
            </a:r>
            <a:endParaRPr lang="en-US" sz="4000" b="0" strike="noStrike" spc="148">
              <a:solidFill>
                <a:schemeClr val="dk1">
                  <a:lumMod val="65000"/>
                  <a:lumOff val="35000"/>
                </a:schemeClr>
              </a:solidFill>
              <a:latin typeface="Arial"/>
            </a:endParaRPr>
          </a:p>
        </p:txBody>
      </p:sp>
      <p:sp>
        <p:nvSpPr>
          <p:cNvPr id="121" name="PlaceHolder 2"/>
          <p:cNvSpPr>
            <a:spLocks noGrp="1"/>
          </p:cNvSpPr>
          <p:nvPr>
            <p:ph type="title" idx="4294967295"/>
          </p:nvPr>
        </p:nvSpPr>
        <p:spPr>
          <a:xfrm>
            <a:off x="3823200" y="2823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4000" b="1" strike="noStrike" spc="299">
                <a:solidFill>
                  <a:schemeClr val="dk1">
                    <a:lumMod val="85000"/>
                    <a:lumOff val="15000"/>
                  </a:schemeClr>
                </a:solidFill>
                <a:latin typeface="Arial"/>
                <a:ea typeface="微软雅黑"/>
              </a:rPr>
              <a:t>第</a:t>
            </a:r>
            <a:r>
              <a:rPr lang="en-US" sz="4000" b="1" strike="noStrike" spc="299">
                <a:solidFill>
                  <a:schemeClr val="dk1">
                    <a:lumMod val="85000"/>
                    <a:lumOff val="15000"/>
                  </a:schemeClr>
                </a:solidFill>
                <a:latin typeface="Arial"/>
                <a:ea typeface="微软雅黑"/>
              </a:rPr>
              <a:t>2</a:t>
            </a:r>
            <a:r>
              <a:rPr lang="zh-CN" sz="4000" b="1" strike="noStrike" spc="299">
                <a:solidFill>
                  <a:schemeClr val="dk1">
                    <a:lumMod val="85000"/>
                    <a:lumOff val="15000"/>
                  </a:schemeClr>
                </a:solidFill>
                <a:latin typeface="Arial"/>
                <a:ea typeface="微软雅黑"/>
              </a:rPr>
              <a:t>章 认知负荷理论与教学设计</a:t>
            </a:r>
            <a:endParaRPr lang="en-US" sz="4000" b="0" strike="noStrike" spc="-1">
              <a:solidFill>
                <a:schemeClr val="dk1"/>
              </a:solidFill>
              <a:latin typeface="Arial"/>
            </a:endParaRPr>
          </a:p>
        </p:txBody>
      </p:sp>
      <p:sp>
        <p:nvSpPr>
          <p:cNvPr id="1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矩形 4"/>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content.2.title"/>
          <p:cNvSpPr/>
          <p:nvPr/>
        </p:nvSpPr>
        <p:spPr>
          <a:xfrm>
            <a:off x="368964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学习风格和学习能力</a:t>
            </a:r>
            <a:endParaRPr lang="en-US" sz="2000" b="0" strike="noStrike" spc="-1">
              <a:solidFill>
                <a:srgbClr val="000000"/>
              </a:solidFill>
              <a:latin typeface="Arial"/>
            </a:endParaRPr>
          </a:p>
        </p:txBody>
      </p:sp>
      <p:sp>
        <p:nvSpPr>
          <p:cNvPr id="125" name="content.2.content"/>
          <p:cNvSpPr/>
          <p:nvPr/>
        </p:nvSpPr>
        <p:spPr>
          <a:xfrm>
            <a:off x="3676680" y="280548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26" name="矩形 7"/>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3.title"/>
          <p:cNvSpPr/>
          <p:nvPr/>
        </p:nvSpPr>
        <p:spPr>
          <a:xfrm>
            <a:off x="6511320" y="18219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28" name="content.3.content"/>
          <p:cNvSpPr/>
          <p:nvPr/>
        </p:nvSpPr>
        <p:spPr>
          <a:xfrm>
            <a:off x="6424200" y="280548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29" name="矩形 10"/>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4.title"/>
          <p:cNvSpPr/>
          <p:nvPr/>
        </p:nvSpPr>
        <p:spPr>
          <a:xfrm>
            <a:off x="9177480" y="18219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1" name="content.4.content"/>
          <p:cNvSpPr/>
          <p:nvPr/>
        </p:nvSpPr>
        <p:spPr>
          <a:xfrm>
            <a:off x="9177480" y="280548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32" name="title"/>
          <p:cNvSpPr/>
          <p:nvPr/>
        </p:nvSpPr>
        <p:spPr>
          <a:xfrm>
            <a:off x="454680" y="53352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识别学生的认知负荷</a:t>
            </a:r>
            <a:endParaRPr lang="en-US" sz="3600" b="0" strike="noStrike" spc="-1">
              <a:solidFill>
                <a:srgbClr val="000000"/>
              </a:solidFill>
              <a:latin typeface="Arial"/>
            </a:endParaRPr>
          </a:p>
        </p:txBody>
      </p:sp>
      <p:sp>
        <p:nvSpPr>
          <p:cNvPr id="133" name="矩形 14"/>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1.title"/>
          <p:cNvSpPr/>
          <p:nvPr/>
        </p:nvSpPr>
        <p:spPr>
          <a:xfrm>
            <a:off x="88236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了解学生的认知水平</a:t>
            </a:r>
            <a:endParaRPr lang="en-US" sz="2000" b="0" strike="noStrike" spc="-1">
              <a:solidFill>
                <a:srgbClr val="000000"/>
              </a:solidFill>
              <a:latin typeface="Arial"/>
            </a:endParaRPr>
          </a:p>
        </p:txBody>
      </p:sp>
      <p:sp>
        <p:nvSpPr>
          <p:cNvPr id="135" name="content.1.content"/>
          <p:cNvSpPr/>
          <p:nvPr/>
        </p:nvSpPr>
        <p:spPr>
          <a:xfrm>
            <a:off x="882000" y="280548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降低学生的认知负荷</a:t>
            </a:r>
            <a:endParaRPr lang="en-US" sz="2200" b="0" strike="noStrike" spc="-1">
              <a:solidFill>
                <a:srgbClr val="000000"/>
              </a:solidFill>
              <a:latin typeface="Arial"/>
            </a:endParaRPr>
          </a:p>
        </p:txBody>
      </p:sp>
      <p:sp>
        <p:nvSpPr>
          <p:cNvPr id="138"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为了降低学生的认知负荷，教师可以采用简化信息呈现方式、分步教学和利用多媒体教学等方式，让学生更容易理解和吸收知识。</a:t>
            </a:r>
            <a:endParaRPr lang="en-US" sz="1800" b="0" strike="noStrike" spc="-1">
              <a:solidFill>
                <a:srgbClr val="000000"/>
              </a:solidFill>
              <a:latin typeface="Arial"/>
            </a:endParaRPr>
          </a:p>
        </p:txBody>
      </p:sp>
      <p:sp>
        <p:nvSpPr>
          <p:cNvPr id="13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40"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提高学生的认知负荷</a:t>
            </a:r>
            <a:endParaRPr lang="en-US" sz="3600" b="0" strike="noStrike" spc="-1">
              <a:solidFill>
                <a:srgbClr val="000000"/>
              </a:solidFill>
              <a:latin typeface="Arial"/>
            </a:endParaRPr>
          </a:p>
        </p:txBody>
      </p:sp>
      <p:sp>
        <p:nvSpPr>
          <p:cNvPr id="142"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激发学生的思考和学习动力</a:t>
            </a:r>
            <a:endParaRPr lang="en-US" sz="1600" b="0" strike="noStrike" spc="-1">
              <a:solidFill>
                <a:srgbClr val="000000"/>
              </a:solidFill>
              <a:latin typeface="Arial"/>
            </a:endParaRPr>
          </a:p>
        </p:txBody>
      </p:sp>
      <p:sp>
        <p:nvSpPr>
          <p:cNvPr id="143"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设计挑战性任务</a:t>
            </a:r>
            <a:endParaRPr lang="en-US" sz="2000" b="0" strike="noStrike" spc="-1">
              <a:solidFill>
                <a:srgbClr val="000000"/>
              </a:solidFill>
              <a:latin typeface="Arial"/>
            </a:endParaRPr>
          </a:p>
        </p:txBody>
      </p:sp>
      <p:sp>
        <p:nvSpPr>
          <p:cNvPr id="144"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提供具有启发性的学习情境，促进学生的学习兴趣</a:t>
            </a:r>
            <a:endParaRPr lang="en-US" sz="1600" b="0" strike="noStrike" spc="-1">
              <a:solidFill>
                <a:srgbClr val="000000"/>
              </a:solidFill>
              <a:latin typeface="Arial"/>
            </a:endParaRPr>
          </a:p>
        </p:txBody>
      </p:sp>
      <p:sp>
        <p:nvSpPr>
          <p:cNvPr id="145"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创设启发性情境</a:t>
            </a:r>
            <a:endParaRPr lang="en-US" sz="2000" b="0" strike="noStrike" spc="-1">
              <a:solidFill>
                <a:srgbClr val="000000"/>
              </a:solidFill>
              <a:latin typeface="Arial"/>
            </a:endParaRPr>
          </a:p>
        </p:txBody>
      </p:sp>
      <p:sp>
        <p:nvSpPr>
          <p:cNvPr id="146"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及时给予学生学习成果反馈，帮助他们调整学习策略</a:t>
            </a:r>
            <a:endParaRPr lang="en-US" sz="1600" b="0" strike="noStrike" spc="-1">
              <a:solidFill>
                <a:srgbClr val="000000"/>
              </a:solidFill>
              <a:latin typeface="Arial"/>
            </a:endParaRPr>
          </a:p>
        </p:txBody>
      </p:sp>
      <p:sp>
        <p:nvSpPr>
          <p:cNvPr id="147"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提供及时反馈</a:t>
            </a:r>
            <a:endParaRPr lang="en-US" sz="2000" b="0" strike="noStrike" spc="-1">
              <a:solidFill>
                <a:srgbClr val="000000"/>
              </a:solidFill>
              <a:latin typeface="Arial"/>
            </a:endParaRPr>
          </a:p>
        </p:txBody>
      </p:sp>
      <p:sp>
        <p:nvSpPr>
          <p:cNvPr id="148"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49"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融入认知负荷理论的教学设计实例</a:t>
            </a:r>
            <a:endParaRPr lang="en-US" sz="2200" b="0" strike="noStrike" spc="-1">
              <a:solidFill>
                <a:srgbClr val="000000"/>
              </a:solidFill>
              <a:latin typeface="Arial"/>
            </a:endParaRPr>
          </a:p>
        </p:txBody>
      </p:sp>
      <p:sp>
        <p:nvSpPr>
          <p:cNvPr id="152"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通过案例分析、探究性学习等方式，引导学生思考和学习，促进他们对知识的掌握和理解，从而提高学习效果。</a:t>
            </a:r>
            <a:endParaRPr lang="en-US" sz="1800" b="0" strike="noStrike" spc="-1">
              <a:solidFill>
                <a:srgbClr val="000000"/>
              </a:solidFill>
              <a:latin typeface="Arial"/>
            </a:endParaRPr>
          </a:p>
        </p:txBody>
      </p:sp>
      <p:sp>
        <p:nvSpPr>
          <p:cNvPr id="15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5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4678560" y="169992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4000" b="0" strike="noStrike" spc="148">
                <a:solidFill>
                  <a:schemeClr val="dk1">
                    <a:lumMod val="65000"/>
                    <a:lumOff val="35000"/>
                  </a:schemeClr>
                </a:solidFill>
                <a:latin typeface="Arial"/>
                <a:ea typeface="微软雅黑"/>
              </a:rPr>
              <a:t>03</a:t>
            </a:r>
            <a:endParaRPr lang="en-US" sz="40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3823200" y="2823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4000" b="1" strike="noStrike" spc="299">
                <a:solidFill>
                  <a:schemeClr val="dk1">
                    <a:lumMod val="85000"/>
                    <a:lumOff val="15000"/>
                  </a:schemeClr>
                </a:solidFill>
                <a:latin typeface="Arial"/>
                <a:ea typeface="微软雅黑"/>
              </a:rPr>
              <a:t>第</a:t>
            </a:r>
            <a:r>
              <a:rPr lang="en-US" sz="4000" b="1" strike="noStrike" spc="299">
                <a:solidFill>
                  <a:schemeClr val="dk1">
                    <a:lumMod val="85000"/>
                    <a:lumOff val="15000"/>
                  </a:schemeClr>
                </a:solidFill>
                <a:latin typeface="Arial"/>
                <a:ea typeface="微软雅黑"/>
              </a:rPr>
              <a:t>3</a:t>
            </a:r>
            <a:r>
              <a:rPr lang="zh-CN" sz="4000" b="1" strike="noStrike" spc="299">
                <a:solidFill>
                  <a:schemeClr val="dk1">
                    <a:lumMod val="85000"/>
                    <a:lumOff val="15000"/>
                  </a:schemeClr>
                </a:solidFill>
                <a:latin typeface="Arial"/>
                <a:ea typeface="微软雅黑"/>
              </a:rPr>
              <a:t>章 认知负荷理论在课堂教学中的应用</a:t>
            </a:r>
            <a:endParaRPr lang="en-US" sz="40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title"/>
          <p:cNvSpPr/>
          <p:nvPr/>
        </p:nvSpPr>
        <p:spPr>
          <a:xfrm>
            <a:off x="7263000" y="577080"/>
            <a:ext cx="336888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多媒体教学</a:t>
            </a:r>
            <a:endParaRPr lang="en-US" sz="2200" b="0" strike="noStrike" spc="-1">
              <a:solidFill>
                <a:srgbClr val="000000"/>
              </a:solidFill>
              <a:latin typeface="Arial"/>
            </a:endParaRPr>
          </a:p>
        </p:txBody>
      </p:sp>
      <p:sp>
        <p:nvSpPr>
          <p:cNvPr id="160" name="content"/>
          <p:cNvSpPr/>
          <p:nvPr/>
        </p:nvSpPr>
        <p:spPr>
          <a:xfrm>
            <a:off x="7263000" y="2215440"/>
            <a:ext cx="308952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多媒体教学是指利用图片、视频、音频等多媒体资源来帮助学生更好地理解知识，通过视听觉等多种方式激发学生的学习兴趣，提高教学效果。教师可以借助多媒体资源进行生动直观的展示，深化学生对知识的理解，激发学生的学习热情。</a:t>
            </a:r>
            <a:endParaRPr lang="en-US" sz="1800" b="0" strike="noStrike" spc="-1">
              <a:solidFill>
                <a:srgbClr val="000000"/>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62"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title"/>
          <p:cNvSpPr/>
          <p:nvPr/>
        </p:nvSpPr>
        <p:spPr>
          <a:xfrm>
            <a:off x="666000" y="7092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互动式教学</a:t>
            </a:r>
            <a:endParaRPr lang="en-US" sz="3600" b="0" strike="noStrike" spc="-1">
              <a:solidFill>
                <a:srgbClr val="000000"/>
              </a:solidFill>
              <a:latin typeface="Arial"/>
            </a:endParaRPr>
          </a:p>
        </p:txBody>
      </p:sp>
      <p:sp>
        <p:nvSpPr>
          <p:cNvPr id="164"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如智能白板、投影仪等</a:t>
            </a:r>
            <a:endParaRPr lang="en-US" sz="1600" b="0" strike="noStrike" spc="-1">
              <a:solidFill>
                <a:srgbClr val="000000"/>
              </a:solidFill>
              <a:latin typeface="Arial"/>
            </a:endParaRPr>
          </a:p>
        </p:txBody>
      </p:sp>
      <p:sp>
        <p:nvSpPr>
          <p:cNvPr id="165" name="content.1.title"/>
          <p:cNvSpPr/>
          <p:nvPr/>
        </p:nvSpPr>
        <p:spPr>
          <a:xfrm>
            <a:off x="934200" y="2492280"/>
            <a:ext cx="214596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互动式教学设备</a:t>
            </a:r>
            <a:endParaRPr lang="en-US" sz="2000" b="0" strike="noStrike" spc="-1">
              <a:solidFill>
                <a:srgbClr val="000000"/>
              </a:solidFill>
              <a:latin typeface="Arial"/>
            </a:endParaRPr>
          </a:p>
        </p:txBody>
      </p:sp>
      <p:sp>
        <p:nvSpPr>
          <p:cNvPr id="166" name="content.2.subtitle"/>
          <p:cNvSpPr/>
          <p:nvPr/>
        </p:nvSpPr>
        <p:spPr>
          <a:xfrm>
            <a:off x="907308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如课堂点击器、在线互动平台等</a:t>
            </a:r>
            <a:endParaRPr lang="en-US" sz="1600" b="0" strike="noStrike" spc="-1">
              <a:solidFill>
                <a:srgbClr val="000000"/>
              </a:solidFill>
              <a:latin typeface="Arial"/>
            </a:endParaRPr>
          </a:p>
        </p:txBody>
      </p:sp>
      <p:sp>
        <p:nvSpPr>
          <p:cNvPr id="167" name="content.2.title"/>
          <p:cNvSpPr/>
          <p:nvPr/>
        </p:nvSpPr>
        <p:spPr>
          <a:xfrm>
            <a:off x="8773920" y="2492280"/>
            <a:ext cx="205452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互动式教学软件</a:t>
            </a:r>
            <a:endParaRPr lang="en-US" sz="2000" b="0" strike="noStrike" spc="-1">
              <a:solidFill>
                <a:srgbClr val="000000"/>
              </a:solidFill>
              <a:latin typeface="Arial"/>
            </a:endParaRPr>
          </a:p>
        </p:txBody>
      </p:sp>
      <p:sp>
        <p:nvSpPr>
          <p:cNvPr id="168"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通过互动让学生参与、思考和反馈</a:t>
            </a:r>
            <a:endParaRPr lang="en-US" sz="1600" b="0" strike="noStrike" spc="-1">
              <a:solidFill>
                <a:srgbClr val="000000"/>
              </a:solidFill>
              <a:latin typeface="Arial"/>
            </a:endParaRPr>
          </a:p>
        </p:txBody>
      </p:sp>
      <p:sp>
        <p:nvSpPr>
          <p:cNvPr id="169" name="content.3.title"/>
          <p:cNvSpPr/>
          <p:nvPr/>
        </p:nvSpPr>
        <p:spPr>
          <a:xfrm>
            <a:off x="3576960" y="2494440"/>
            <a:ext cx="205704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激发学习兴趣</a:t>
            </a:r>
            <a:endParaRPr lang="en-US" sz="2000" b="0" strike="noStrike" spc="-1">
              <a:solidFill>
                <a:srgbClr val="000000"/>
              </a:solidFill>
              <a:latin typeface="Arial"/>
            </a:endParaRPr>
          </a:p>
        </p:txBody>
      </p:sp>
      <p:sp>
        <p:nvSpPr>
          <p:cNvPr id="170" name="content.4.subtitle"/>
          <p:cNvSpPr/>
          <p:nvPr/>
        </p:nvSpPr>
        <p:spPr>
          <a:xfrm>
            <a:off x="647424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71" name="content.4.title"/>
          <p:cNvSpPr/>
          <p:nvPr/>
        </p:nvSpPr>
        <p:spPr>
          <a:xfrm>
            <a:off x="6160680" y="2494440"/>
            <a:ext cx="208620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2" name="title"/>
          <p:cNvSpPr/>
          <p:nvPr/>
        </p:nvSpPr>
        <p:spPr>
          <a:xfrm>
            <a:off x="583560" y="360000"/>
            <a:ext cx="4603320" cy="719640"/>
          </a:xfrm>
          <a:prstGeom prst="rect">
            <a:avLst/>
          </a:prstGeom>
          <a:noFill/>
          <a:ln w="0">
            <a:noFill/>
          </a:ln>
        </p:spPr>
        <p:style>
          <a:lnRef idx="0"/>
          <a:fillRef idx="0"/>
          <a:effectRef idx="0"/>
          <a:fontRef idx="minor"/>
        </p:style>
        <p:txBody>
          <a:bodyPr lIns="0" tIns="0" rIns="0" bIns="0" anchor="b">
            <a:normAutofit/>
          </a:bodyPr>
          <a:lstStyle/>
          <a:p>
            <a:pPr defTabSz="914400">
              <a:lnSpc>
                <a:spcPct val="100000"/>
              </a:lnSpc>
            </a:pPr>
            <a:r>
              <a:rPr lang="zh-CN" sz="3600" b="1" strike="noStrike" spc="299">
                <a:solidFill>
                  <a:schemeClr val="dk1">
                    <a:lumMod val="85000"/>
                    <a:lumOff val="15000"/>
                  </a:schemeClr>
                </a:solidFill>
                <a:latin typeface="Arial"/>
                <a:ea typeface="微软雅黑"/>
              </a:rPr>
              <a:t>合作学习</a:t>
            </a:r>
            <a:endParaRPr lang="en-US" sz="3600" b="0" strike="noStrike" spc="-1">
              <a:solidFill>
                <a:srgbClr val="000000"/>
              </a:solidFill>
              <a:latin typeface="Arial"/>
            </a:endParaRPr>
          </a:p>
        </p:txBody>
      </p:sp>
      <p:sp>
        <p:nvSpPr>
          <p:cNvPr id="173"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74" name="content.1.subtitle"/>
          <p:cNvSpPr/>
          <p:nvPr/>
        </p:nvSpPr>
        <p:spPr>
          <a:xfrm>
            <a:off x="1244520" y="2356560"/>
            <a:ext cx="49708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solidFill>
                <a:latin typeface="Arial"/>
                <a:ea typeface="微软雅黑"/>
              </a:rPr>
              <a:t>让学生共同讨论、合作完成任务</a:t>
            </a:r>
            <a:endParaRPr lang="en-US" sz="1800" b="0" strike="noStrike" spc="-1">
              <a:solidFill>
                <a:srgbClr val="000000"/>
              </a:solidFill>
              <a:latin typeface="Arial"/>
            </a:endParaRPr>
          </a:p>
        </p:txBody>
      </p:sp>
      <p:sp>
        <p:nvSpPr>
          <p:cNvPr id="175" name="content.1.title"/>
          <p:cNvSpPr/>
          <p:nvPr/>
        </p:nvSpPr>
        <p:spPr>
          <a:xfrm>
            <a:off x="1243440" y="1695960"/>
            <a:ext cx="55634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小组合作学习</a:t>
            </a:r>
            <a:endParaRPr lang="en-US" sz="2400" b="0" strike="noStrike" spc="-1">
              <a:solidFill>
                <a:srgbClr val="000000"/>
              </a:solidFill>
              <a:latin typeface="Arial"/>
            </a:endParaRPr>
          </a:p>
        </p:txBody>
      </p:sp>
      <p:sp>
        <p:nvSpPr>
          <p:cNvPr id="176"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7"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78" name="content.3.subtitle"/>
          <p:cNvSpPr/>
          <p:nvPr/>
        </p:nvSpPr>
        <p:spPr>
          <a:xfrm>
            <a:off x="1333440" y="5376600"/>
            <a:ext cx="578700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增进学生间的沟通和合作能力</a:t>
            </a:r>
            <a:endParaRPr lang="en-US" sz="1400" b="0" strike="noStrike" spc="-1">
              <a:solidFill>
                <a:srgbClr val="000000"/>
              </a:solidFill>
              <a:latin typeface="Arial"/>
            </a:endParaRPr>
          </a:p>
        </p:txBody>
      </p:sp>
      <p:sp>
        <p:nvSpPr>
          <p:cNvPr id="179" name="content.3.title"/>
          <p:cNvSpPr/>
          <p:nvPr/>
        </p:nvSpPr>
        <p:spPr>
          <a:xfrm>
            <a:off x="1329840" y="4638600"/>
            <a:ext cx="58834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促进交流</a:t>
            </a:r>
            <a:endParaRPr lang="en-US" sz="2400" b="0" strike="noStrike" spc="-1">
              <a:solidFill>
                <a:srgbClr val="000000"/>
              </a:solidFill>
              <a:latin typeface="Arial"/>
            </a:endParaRPr>
          </a:p>
        </p:txBody>
      </p:sp>
      <p:sp>
        <p:nvSpPr>
          <p:cNvPr id="180"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1" name="content.2.subtitle"/>
          <p:cNvSpPr/>
          <p:nvPr/>
        </p:nvSpPr>
        <p:spPr>
          <a:xfrm>
            <a:off x="1330920" y="3866400"/>
            <a:ext cx="54766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800" b="0" strike="noStrike" spc="-1">
                <a:solidFill>
                  <a:schemeClr val="dk1">
                    <a:lumMod val="85000"/>
                    <a:lumOff val="15000"/>
                  </a:schemeClr>
                </a:solidFill>
                <a:latin typeface="微软雅黑"/>
                <a:ea typeface="微软雅黑"/>
              </a:rPr>
              <a:t>分工合作降低每个学生的学习压力</a:t>
            </a:r>
            <a:endParaRPr lang="en-US" sz="1800" b="0" strike="noStrike" spc="-1">
              <a:solidFill>
                <a:srgbClr val="000000"/>
              </a:solidFill>
              <a:latin typeface="Arial"/>
            </a:endParaRPr>
          </a:p>
        </p:txBody>
      </p:sp>
      <p:sp>
        <p:nvSpPr>
          <p:cNvPr id="182" name="content.2.title"/>
          <p:cNvSpPr/>
          <p:nvPr/>
        </p:nvSpPr>
        <p:spPr>
          <a:xfrm>
            <a:off x="1329120" y="3128760"/>
            <a:ext cx="562176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400" b="1" strike="noStrike" spc="-1">
                <a:solidFill>
                  <a:schemeClr val="accent1"/>
                </a:solidFill>
                <a:latin typeface="微软雅黑"/>
                <a:ea typeface="微软雅黑"/>
              </a:rPr>
              <a:t>减轻认知负荷</a:t>
            </a:r>
            <a:endParaRPr lang="en-US" sz="24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矩形 4"/>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2.title"/>
          <p:cNvSpPr/>
          <p:nvPr/>
        </p:nvSpPr>
        <p:spPr>
          <a:xfrm>
            <a:off x="368964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个性化需求</a:t>
            </a:r>
            <a:endParaRPr lang="en-US" sz="2000" b="0" strike="noStrike" spc="-1">
              <a:solidFill>
                <a:srgbClr val="000000"/>
              </a:solidFill>
              <a:latin typeface="Arial"/>
            </a:endParaRPr>
          </a:p>
        </p:txBody>
      </p:sp>
      <p:sp>
        <p:nvSpPr>
          <p:cNvPr id="185" name="content.2.content"/>
          <p:cNvSpPr/>
          <p:nvPr/>
        </p:nvSpPr>
        <p:spPr>
          <a:xfrm>
            <a:off x="3676680" y="280548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根据学生的学习进度和水平调整教学内容</a:t>
            </a:r>
            <a:endParaRPr lang="en-US" sz="1800" b="0" strike="noStrike" spc="-1">
              <a:solidFill>
                <a:srgbClr val="000000"/>
              </a:solidFill>
              <a:latin typeface="Arial"/>
            </a:endParaRPr>
          </a:p>
        </p:txBody>
      </p:sp>
      <p:sp>
        <p:nvSpPr>
          <p:cNvPr id="186" name="矩形 7"/>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3.title"/>
          <p:cNvSpPr/>
          <p:nvPr/>
        </p:nvSpPr>
        <p:spPr>
          <a:xfrm>
            <a:off x="6511320" y="18219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提高学习效果</a:t>
            </a:r>
            <a:endParaRPr lang="en-US" sz="2000" b="0" strike="noStrike" spc="-1">
              <a:solidFill>
                <a:srgbClr val="000000"/>
              </a:solidFill>
              <a:latin typeface="Arial"/>
            </a:endParaRPr>
          </a:p>
        </p:txBody>
      </p:sp>
      <p:sp>
        <p:nvSpPr>
          <p:cNvPr id="188" name="content.3.content"/>
          <p:cNvSpPr/>
          <p:nvPr/>
        </p:nvSpPr>
        <p:spPr>
          <a:xfrm>
            <a:off x="6424200" y="280548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促进学生自主学习和自我发展</a:t>
            </a:r>
            <a:endParaRPr lang="en-US" sz="1800" b="0" strike="noStrike" spc="-1">
              <a:solidFill>
                <a:srgbClr val="000000"/>
              </a:solidFill>
              <a:latin typeface="Arial"/>
            </a:endParaRPr>
          </a:p>
        </p:txBody>
      </p:sp>
      <p:sp>
        <p:nvSpPr>
          <p:cNvPr id="189" name="矩形 10"/>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4.title"/>
          <p:cNvSpPr/>
          <p:nvPr/>
        </p:nvSpPr>
        <p:spPr>
          <a:xfrm>
            <a:off x="9177480" y="18219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适应力强</a:t>
            </a:r>
            <a:endParaRPr lang="en-US" sz="2000" b="0" strike="noStrike" spc="-1">
              <a:solidFill>
                <a:srgbClr val="000000"/>
              </a:solidFill>
              <a:latin typeface="Arial"/>
            </a:endParaRPr>
          </a:p>
        </p:txBody>
      </p:sp>
      <p:sp>
        <p:nvSpPr>
          <p:cNvPr id="191" name="content.4.content"/>
          <p:cNvSpPr/>
          <p:nvPr/>
        </p:nvSpPr>
        <p:spPr>
          <a:xfrm>
            <a:off x="9177480" y="280548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帮助学生更好地适应个性化学习环境</a:t>
            </a:r>
            <a:endParaRPr lang="en-US" sz="1800" b="0" strike="noStrike" spc="-1">
              <a:solidFill>
                <a:srgbClr val="000000"/>
              </a:solidFill>
              <a:latin typeface="Arial"/>
            </a:endParaRPr>
          </a:p>
        </p:txBody>
      </p:sp>
      <p:sp>
        <p:nvSpPr>
          <p:cNvPr id="192" name="title"/>
          <p:cNvSpPr/>
          <p:nvPr/>
        </p:nvSpPr>
        <p:spPr>
          <a:xfrm>
            <a:off x="454680" y="53352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个性化学习</a:t>
            </a:r>
            <a:endParaRPr lang="en-US" sz="3600" b="0" strike="noStrike" spc="-1">
              <a:solidFill>
                <a:srgbClr val="000000"/>
              </a:solidFill>
              <a:latin typeface="Arial"/>
            </a:endParaRPr>
          </a:p>
        </p:txBody>
      </p:sp>
      <p:sp>
        <p:nvSpPr>
          <p:cNvPr id="193" name="矩形 14"/>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1.title"/>
          <p:cNvSpPr/>
          <p:nvPr/>
        </p:nvSpPr>
        <p:spPr>
          <a:xfrm>
            <a:off x="88236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不同特点</a:t>
            </a:r>
            <a:endParaRPr lang="en-US" sz="2000" b="0" strike="noStrike" spc="-1">
              <a:solidFill>
                <a:srgbClr val="000000"/>
              </a:solidFill>
              <a:latin typeface="Arial"/>
            </a:endParaRPr>
          </a:p>
        </p:txBody>
      </p:sp>
      <p:sp>
        <p:nvSpPr>
          <p:cNvPr id="195" name="content.1.content"/>
          <p:cNvSpPr/>
          <p:nvPr/>
        </p:nvSpPr>
        <p:spPr>
          <a:xfrm>
            <a:off x="882000" y="280548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根据学生的学习风格和兴趣制定学习计划</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197"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认知负荷理论在教学设计中的应用对于提升学生的学习效果具有重要意义。通过多媒体教学、互动式教学、合作学习和个性化学习等方式，可以帮助学生更好地理解和消化知识，提高学习效率和质量。教师在教学设计中应根据学生的特点和需求，灵活应用认知负荷理论，创造积极的学习氛围，激发学生的学习兴趣，提升教学质量。</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https://d.book118.com/008052011065006044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认知负荷理论在教学设计中的应用</vt:lpstr>
      <vt:lpstr>目录</vt:lpstr>
      <vt:lpstr>第1章 认知负荷理论概述</vt:lpstr>
      <vt:lpstr> </vt:lpstr>
      <vt:lpstr>PowerPoint Presentation</vt:lpstr>
      <vt:lpstr>PowerPoint Presentation</vt:lpstr>
      <vt:lpstr>PowerPoint Presentation</vt:lpstr>
      <vt:lpstr>结语</vt:lpstr>
      <vt:lpstr>第2章 认知负荷理论与教学设计</vt:lpstr>
      <vt:lpstr>PowerPoint Presentation</vt:lpstr>
      <vt:lpstr> </vt:lpstr>
      <vt:lpstr>PowerPoint Presentation</vt:lpstr>
      <vt:lpstr> </vt:lpstr>
      <vt:lpstr>第3章 认知负荷理论在课堂教学中的应用</vt:lpstr>
      <vt:lpstr> </vt:lpstr>
      <vt:lpstr>PowerPoint Presentation</vt:lpstr>
      <vt:lpstr>PowerPoint Presentation</vt:lpstr>
      <vt:lpstr>PowerPoint Presentation</vt:lpstr>
      <vt:lpstr>结尾</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2024-09-24T15:29:01.818</cp:lastPrinted>
  <dcterms:created xsi:type="dcterms:W3CDTF">2024-09-24T07:29:01Z</dcterms:created>
  <dcterms:modified xsi:type="dcterms:W3CDTF">2024-09-24T07:29:03Z</dcterms:modified>
</cp:coreProperties>
</file>